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0" r:id="rId2"/>
    <p:sldId id="418" r:id="rId3"/>
    <p:sldId id="420" r:id="rId4"/>
    <p:sldId id="257" r:id="rId5"/>
    <p:sldId id="276" r:id="rId6"/>
    <p:sldId id="422" r:id="rId7"/>
    <p:sldId id="427" r:id="rId8"/>
    <p:sldId id="258" r:id="rId9"/>
    <p:sldId id="421" r:id="rId10"/>
    <p:sldId id="275" r:id="rId11"/>
    <p:sldId id="262" r:id="rId12"/>
    <p:sldId id="277" r:id="rId13"/>
    <p:sldId id="278" r:id="rId14"/>
    <p:sldId id="279" r:id="rId15"/>
    <p:sldId id="344" r:id="rId16"/>
    <p:sldId id="345" r:id="rId17"/>
    <p:sldId id="342" r:id="rId18"/>
    <p:sldId id="263" r:id="rId19"/>
    <p:sldId id="265" r:id="rId20"/>
    <p:sldId id="428" r:id="rId21"/>
    <p:sldId id="424" r:id="rId22"/>
    <p:sldId id="264" r:id="rId23"/>
    <p:sldId id="266" r:id="rId24"/>
    <p:sldId id="267" r:id="rId25"/>
    <p:sldId id="270" r:id="rId26"/>
    <p:sldId id="272" r:id="rId27"/>
    <p:sldId id="261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8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kraft.co/aws-kinesis-vs-kafka-comparison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35" y="1454229"/>
            <a:ext cx="4436590" cy="24655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AB768AD-B3F3-4ABF-899A-22D2A0BD8F64}"/>
              </a:ext>
            </a:extLst>
          </p:cNvPr>
          <p:cNvSpPr txBox="1"/>
          <p:nvPr/>
        </p:nvSpPr>
        <p:spPr>
          <a:xfrm>
            <a:off x="3048866" y="391974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Developer </a:t>
            </a:r>
            <a:r>
              <a:rPr lang="en-US" sz="2400" b="1" dirty="0">
                <a:latin typeface="Chromatica" panose="00000500000000000000" pitchFamily="50" charset="-94"/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44742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036" y="186763"/>
            <a:ext cx="4672385" cy="53310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App-1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App-2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E-mail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DWH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DM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Search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up 238">
            <a:extLst>
              <a:ext uri="{FF2B5EF4-FFF2-40B4-BE49-F238E27FC236}">
                <a16:creationId xmlns:a16="http://schemas.microsoft.com/office/drawing/2014/main" id="{8485B4ED-9201-4275-A5D1-8B6723AD3827}"/>
              </a:ext>
            </a:extLst>
          </p:cNvPr>
          <p:cNvGrpSpPr/>
          <p:nvPr/>
        </p:nvGrpSpPr>
        <p:grpSpPr>
          <a:xfrm>
            <a:off x="4410327" y="1017344"/>
            <a:ext cx="927860" cy="1291816"/>
            <a:chOff x="1756113" y="3900989"/>
            <a:chExt cx="1318346" cy="1895117"/>
          </a:xfrm>
        </p:grpSpPr>
        <p:grpSp>
          <p:nvGrpSpPr>
            <p:cNvPr id="258" name="Grup 257">
              <a:extLst>
                <a:ext uri="{FF2B5EF4-FFF2-40B4-BE49-F238E27FC236}">
                  <a16:creationId xmlns:a16="http://schemas.microsoft.com/office/drawing/2014/main" id="{81C28041-5A85-47C3-B34D-58B61A528225}"/>
                </a:ext>
              </a:extLst>
            </p:cNvPr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287E8073-03A9-497C-8005-AC68824B678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Yamuk 260">
                <a:extLst>
                  <a:ext uri="{FF2B5EF4-FFF2-40B4-BE49-F238E27FC236}">
                    <a16:creationId xmlns:a16="http://schemas.microsoft.com/office/drawing/2014/main" id="{2FDAF341-3DE5-4258-85B2-E4E3B5FA491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E9D99071-1BA3-4CA9-A225-EC73E09FC49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Dikdörtgen 262">
                <a:extLst>
                  <a:ext uri="{FF2B5EF4-FFF2-40B4-BE49-F238E27FC236}">
                    <a16:creationId xmlns:a16="http://schemas.microsoft.com/office/drawing/2014/main" id="{2F61EB50-6286-4603-9923-3BFD38EF3A0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Yuvarlatılmış Dikdörtgen 63">
                <a:extLst>
                  <a:ext uri="{FF2B5EF4-FFF2-40B4-BE49-F238E27FC236}">
                    <a16:creationId xmlns:a16="http://schemas.microsoft.com/office/drawing/2014/main" id="{04AEE101-0F3C-4076-95E9-5E8457B0DE6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0F9CB962-E67A-4EB9-B127-095E9F0228F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AA769427-EFB5-46EC-98C7-B1F41413C4D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Düz Bağlayıcı 266">
                <a:extLst>
                  <a:ext uri="{FF2B5EF4-FFF2-40B4-BE49-F238E27FC236}">
                    <a16:creationId xmlns:a16="http://schemas.microsoft.com/office/drawing/2014/main" id="{85F846EE-D13A-43F0-9357-EEBD4FDD189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Metin kutusu 258">
              <a:extLst>
                <a:ext uri="{FF2B5EF4-FFF2-40B4-BE49-F238E27FC236}">
                  <a16:creationId xmlns:a16="http://schemas.microsoft.com/office/drawing/2014/main" id="{0F9E315A-8601-4514-93D0-CAF4195C8437}"/>
                </a:ext>
              </a:extLst>
            </p:cNvPr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745D769E-6E5B-4326-9B90-CCF0AEC6C727}"/>
              </a:ext>
            </a:extLst>
          </p:cNvPr>
          <p:cNvGrpSpPr/>
          <p:nvPr/>
        </p:nvGrpSpPr>
        <p:grpSpPr>
          <a:xfrm>
            <a:off x="3362774" y="2743002"/>
            <a:ext cx="5450670" cy="1427550"/>
            <a:chOff x="3795224" y="2447632"/>
            <a:chExt cx="5450670" cy="1427550"/>
          </a:xfrm>
        </p:grpSpPr>
        <p:sp>
          <p:nvSpPr>
            <p:cNvPr id="301" name="Dikdörtgen 300">
              <a:extLst>
                <a:ext uri="{FF2B5EF4-FFF2-40B4-BE49-F238E27FC236}">
                  <a16:creationId xmlns:a16="http://schemas.microsoft.com/office/drawing/2014/main" id="{BC570A98-30B0-463A-86F0-BD4305CAEDE5}"/>
                </a:ext>
              </a:extLst>
            </p:cNvPr>
            <p:cNvSpPr/>
            <p:nvPr/>
          </p:nvSpPr>
          <p:spPr>
            <a:xfrm>
              <a:off x="3795224" y="2608523"/>
              <a:ext cx="5450670" cy="1266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up 166"/>
            <p:cNvGrpSpPr/>
            <p:nvPr/>
          </p:nvGrpSpPr>
          <p:grpSpPr>
            <a:xfrm>
              <a:off x="5703165" y="2447632"/>
              <a:ext cx="964576" cy="1303200"/>
              <a:chOff x="1709237" y="3884287"/>
              <a:chExt cx="1370514" cy="1911819"/>
            </a:xfrm>
          </p:grpSpPr>
          <p:grpSp>
            <p:nvGrpSpPr>
              <p:cNvPr id="168" name="Grup 167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70" name="Yamuk 169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Yamuk 170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kdörtgen 171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kdörtgen 172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Yuvarlatılmış Dikdörtgen 173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Düz Bağlayıcı 174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Düz Bağlayıcı 175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Düz Bağlayıcı 176"/>
                <p:cNvCxnSpPr/>
                <p:nvPr/>
              </p:nvCxnSpPr>
              <p:spPr>
                <a:xfrm>
                  <a:off x="2196163" y="4648201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Metin kutusu 168"/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B1624D6F-19A0-4A74-94EC-857B8EBF70F5}"/>
                </a:ext>
              </a:extLst>
            </p:cNvPr>
            <p:cNvGrpSpPr/>
            <p:nvPr/>
          </p:nvGrpSpPr>
          <p:grpSpPr>
            <a:xfrm>
              <a:off x="5075242" y="2458890"/>
              <a:ext cx="964576" cy="1303200"/>
              <a:chOff x="1709237" y="3884287"/>
              <a:chExt cx="1370514" cy="1911819"/>
            </a:xfrm>
          </p:grpSpPr>
          <p:grpSp>
            <p:nvGrpSpPr>
              <p:cNvPr id="269" name="Grup 268">
                <a:extLst>
                  <a:ext uri="{FF2B5EF4-FFF2-40B4-BE49-F238E27FC236}">
                    <a16:creationId xmlns:a16="http://schemas.microsoft.com/office/drawing/2014/main" id="{C73C3320-2047-44E2-8CD5-02FAEF23FC5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4" cy="1499679"/>
                <a:chOff x="1991638" y="4296427"/>
                <a:chExt cx="814194" cy="1499679"/>
              </a:xfrm>
            </p:grpSpPr>
            <p:sp>
              <p:nvSpPr>
                <p:cNvPr id="271" name="Yamuk 270">
                  <a:extLst>
                    <a:ext uri="{FF2B5EF4-FFF2-40B4-BE49-F238E27FC236}">
                      <a16:creationId xmlns:a16="http://schemas.microsoft.com/office/drawing/2014/main" id="{A994B1B0-B874-4C54-BD97-4121FEE9D169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Yamuk 271">
                  <a:extLst>
                    <a:ext uri="{FF2B5EF4-FFF2-40B4-BE49-F238E27FC236}">
                      <a16:creationId xmlns:a16="http://schemas.microsoft.com/office/drawing/2014/main" id="{9A6DBA00-748A-48E0-9474-8B0BCD4C3186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Dikdörtgen 272">
                  <a:extLst>
                    <a:ext uri="{FF2B5EF4-FFF2-40B4-BE49-F238E27FC236}">
                      <a16:creationId xmlns:a16="http://schemas.microsoft.com/office/drawing/2014/main" id="{20E5DED6-38AB-4044-AAC3-96005FD7BA47}"/>
                    </a:ext>
                  </a:extLst>
                </p:cNvPr>
                <p:cNvSpPr/>
                <p:nvPr/>
              </p:nvSpPr>
              <p:spPr>
                <a:xfrm>
                  <a:off x="1991640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Dikdörtgen 273">
                  <a:extLst>
                    <a:ext uri="{FF2B5EF4-FFF2-40B4-BE49-F238E27FC236}">
                      <a16:creationId xmlns:a16="http://schemas.microsoft.com/office/drawing/2014/main" id="{D1EBE380-0A27-4BB7-A2DE-64E3C83AFF9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Yuvarlatılmış Dikdörtgen 74">
                  <a:extLst>
                    <a:ext uri="{FF2B5EF4-FFF2-40B4-BE49-F238E27FC236}">
                      <a16:creationId xmlns:a16="http://schemas.microsoft.com/office/drawing/2014/main" id="{2F6980E7-B81B-4B6B-9D14-AA1B6DFAA4CC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6" name="Düz Bağlayıcı 275">
                  <a:extLst>
                    <a:ext uri="{FF2B5EF4-FFF2-40B4-BE49-F238E27FC236}">
                      <a16:creationId xmlns:a16="http://schemas.microsoft.com/office/drawing/2014/main" id="{04580EF2-97CF-4633-A001-301B25A44EA2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Düz Bağlayıcı 276">
                  <a:extLst>
                    <a:ext uri="{FF2B5EF4-FFF2-40B4-BE49-F238E27FC236}">
                      <a16:creationId xmlns:a16="http://schemas.microsoft.com/office/drawing/2014/main" id="{8EBCC03B-22D5-428C-AB36-CC0F5BD2C87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Düz Bağlayıcı 277">
                  <a:extLst>
                    <a:ext uri="{FF2B5EF4-FFF2-40B4-BE49-F238E27FC236}">
                      <a16:creationId xmlns:a16="http://schemas.microsoft.com/office/drawing/2014/main" id="{2EB8EB35-CBE9-43E5-969E-8593D03047C0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Metin kutusu 269">
                <a:extLst>
                  <a:ext uri="{FF2B5EF4-FFF2-40B4-BE49-F238E27FC236}">
                    <a16:creationId xmlns:a16="http://schemas.microsoft.com/office/drawing/2014/main" id="{49D05D3A-169E-4CE4-A31D-A84EAACD0202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 278">
              <a:extLst>
                <a:ext uri="{FF2B5EF4-FFF2-40B4-BE49-F238E27FC236}">
                  <a16:creationId xmlns:a16="http://schemas.microsoft.com/office/drawing/2014/main" id="{C679AD46-8DE3-4B9B-9D86-2EECB02E76C8}"/>
                </a:ext>
              </a:extLst>
            </p:cNvPr>
            <p:cNvGrpSpPr/>
            <p:nvPr/>
          </p:nvGrpSpPr>
          <p:grpSpPr>
            <a:xfrm>
              <a:off x="7109847" y="2470844"/>
              <a:ext cx="964576" cy="1303200"/>
              <a:chOff x="1709237" y="3884287"/>
              <a:chExt cx="1370514" cy="1911819"/>
            </a:xfrm>
          </p:grpSpPr>
          <p:grpSp>
            <p:nvGrpSpPr>
              <p:cNvPr id="280" name="Grup 279">
                <a:extLst>
                  <a:ext uri="{FF2B5EF4-FFF2-40B4-BE49-F238E27FC236}">
                    <a16:creationId xmlns:a16="http://schemas.microsoft.com/office/drawing/2014/main" id="{810A2DAE-81F3-4ED7-9D1D-0FD16CD5DA50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82" name="Yamuk 281">
                  <a:extLst>
                    <a:ext uri="{FF2B5EF4-FFF2-40B4-BE49-F238E27FC236}">
                      <a16:creationId xmlns:a16="http://schemas.microsoft.com/office/drawing/2014/main" id="{C9BED79F-ECB6-4593-A2D3-2D99028A16A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Yamuk 282">
                  <a:extLst>
                    <a:ext uri="{FF2B5EF4-FFF2-40B4-BE49-F238E27FC236}">
                      <a16:creationId xmlns:a16="http://schemas.microsoft.com/office/drawing/2014/main" id="{F3000181-8CBD-4924-9564-A73E208A4E21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Dikdörtgen 283">
                  <a:extLst>
                    <a:ext uri="{FF2B5EF4-FFF2-40B4-BE49-F238E27FC236}">
                      <a16:creationId xmlns:a16="http://schemas.microsoft.com/office/drawing/2014/main" id="{892C7B34-C78E-4138-902D-2887D8943BC0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Dikdörtgen 284">
                  <a:extLst>
                    <a:ext uri="{FF2B5EF4-FFF2-40B4-BE49-F238E27FC236}">
                      <a16:creationId xmlns:a16="http://schemas.microsoft.com/office/drawing/2014/main" id="{AD47808D-DCE6-41D0-9BAD-9C3F3C7F2D8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Yuvarlatılmış Dikdörtgen 173">
                  <a:extLst>
                    <a:ext uri="{FF2B5EF4-FFF2-40B4-BE49-F238E27FC236}">
                      <a16:creationId xmlns:a16="http://schemas.microsoft.com/office/drawing/2014/main" id="{39F7EFD3-88E7-4824-8D9A-2CB635D8B9C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Düz Bağlayıcı 286">
                  <a:extLst>
                    <a:ext uri="{FF2B5EF4-FFF2-40B4-BE49-F238E27FC236}">
                      <a16:creationId xmlns:a16="http://schemas.microsoft.com/office/drawing/2014/main" id="{2C8C1CB6-06DC-4E3B-940B-2D9C7AD64688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Düz Bağlayıcı 287">
                  <a:extLst>
                    <a:ext uri="{FF2B5EF4-FFF2-40B4-BE49-F238E27FC236}">
                      <a16:creationId xmlns:a16="http://schemas.microsoft.com/office/drawing/2014/main" id="{3BFD9EEF-2CF3-4708-8245-ADCBE55BFFD8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Düz Bağlayıcı 288">
                  <a:extLst>
                    <a:ext uri="{FF2B5EF4-FFF2-40B4-BE49-F238E27FC236}">
                      <a16:creationId xmlns:a16="http://schemas.microsoft.com/office/drawing/2014/main" id="{7BE87DEE-8CA8-40BD-9D6C-4B30A011747F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Metin kutusu 280">
                <a:extLst>
                  <a:ext uri="{FF2B5EF4-FFF2-40B4-BE49-F238E27FC236}">
                    <a16:creationId xmlns:a16="http://schemas.microsoft.com/office/drawing/2014/main" id="{C116C82B-BAE2-4666-990E-71BFBDC954B3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up 289">
              <a:extLst>
                <a:ext uri="{FF2B5EF4-FFF2-40B4-BE49-F238E27FC236}">
                  <a16:creationId xmlns:a16="http://schemas.microsoft.com/office/drawing/2014/main" id="{99F7188A-C2E9-4287-86C7-B907ED112236}"/>
                </a:ext>
              </a:extLst>
            </p:cNvPr>
            <p:cNvGrpSpPr/>
            <p:nvPr/>
          </p:nvGrpSpPr>
          <p:grpSpPr>
            <a:xfrm>
              <a:off x="6481924" y="2482102"/>
              <a:ext cx="964576" cy="1303200"/>
              <a:chOff x="1709237" y="3884287"/>
              <a:chExt cx="1370514" cy="1911819"/>
            </a:xfrm>
          </p:grpSpPr>
          <p:grpSp>
            <p:nvGrpSpPr>
              <p:cNvPr id="291" name="Grup 290">
                <a:extLst>
                  <a:ext uri="{FF2B5EF4-FFF2-40B4-BE49-F238E27FC236}">
                    <a16:creationId xmlns:a16="http://schemas.microsoft.com/office/drawing/2014/main" id="{07C6C5BB-D3A1-4FC3-8DA9-6EC3B5EAE9EE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93" name="Yamuk 292">
                  <a:extLst>
                    <a:ext uri="{FF2B5EF4-FFF2-40B4-BE49-F238E27FC236}">
                      <a16:creationId xmlns:a16="http://schemas.microsoft.com/office/drawing/2014/main" id="{CA20A116-8428-4D41-B9FD-6EFC468C8591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Yamuk 293">
                  <a:extLst>
                    <a:ext uri="{FF2B5EF4-FFF2-40B4-BE49-F238E27FC236}">
                      <a16:creationId xmlns:a16="http://schemas.microsoft.com/office/drawing/2014/main" id="{D4869FCA-E27C-498A-8865-09F059EF110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Dikdörtgen 294">
                  <a:extLst>
                    <a:ext uri="{FF2B5EF4-FFF2-40B4-BE49-F238E27FC236}">
                      <a16:creationId xmlns:a16="http://schemas.microsoft.com/office/drawing/2014/main" id="{F983763E-DBA6-439D-B30A-3AE1D4A3FE9F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Dikdörtgen 295">
                  <a:extLst>
                    <a:ext uri="{FF2B5EF4-FFF2-40B4-BE49-F238E27FC236}">
                      <a16:creationId xmlns:a16="http://schemas.microsoft.com/office/drawing/2014/main" id="{DA1F5759-7688-4805-BDF7-1154B6B401C2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Yuvarlatılmış Dikdörtgen 74">
                  <a:extLst>
                    <a:ext uri="{FF2B5EF4-FFF2-40B4-BE49-F238E27FC236}">
                      <a16:creationId xmlns:a16="http://schemas.microsoft.com/office/drawing/2014/main" id="{E6A1E7F5-2582-4DDC-9750-EDE4FBF8D53B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8" name="Düz Bağlayıcı 297">
                  <a:extLst>
                    <a:ext uri="{FF2B5EF4-FFF2-40B4-BE49-F238E27FC236}">
                      <a16:creationId xmlns:a16="http://schemas.microsoft.com/office/drawing/2014/main" id="{634206DD-9B19-49B7-9031-5E65B0F8130C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Düz Bağlayıcı 298">
                  <a:extLst>
                    <a:ext uri="{FF2B5EF4-FFF2-40B4-BE49-F238E27FC236}">
                      <a16:creationId xmlns:a16="http://schemas.microsoft.com/office/drawing/2014/main" id="{45CA0707-1719-4F0E-9335-E1701ECA619C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Düz Bağlayıcı 299">
                  <a:extLst>
                    <a:ext uri="{FF2B5EF4-FFF2-40B4-BE49-F238E27FC236}">
                      <a16:creationId xmlns:a16="http://schemas.microsoft.com/office/drawing/2014/main" id="{FAA84B11-2703-4282-A2B5-4AFC3CAE36AC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Metin kutusu 291">
                <a:extLst>
                  <a:ext uri="{FF2B5EF4-FFF2-40B4-BE49-F238E27FC236}">
                    <a16:creationId xmlns:a16="http://schemas.microsoft.com/office/drawing/2014/main" id="{A44D13A1-1E16-4DAA-B85A-2E0B0DD76BFB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5FCEEF8C-9DC0-4A28-A02D-71D0C5315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57" y="2913266"/>
            <a:ext cx="2092357" cy="1162771"/>
          </a:xfrm>
          <a:prstGeom prst="rect">
            <a:avLst/>
          </a:prstGeom>
        </p:spPr>
      </p:pic>
      <p:sp>
        <p:nvSpPr>
          <p:cNvPr id="242" name="Unvan 1">
            <a:extLst>
              <a:ext uri="{FF2B5EF4-FFF2-40B4-BE49-F238E27FC236}">
                <a16:creationId xmlns:a16="http://schemas.microsoft.com/office/drawing/2014/main" id="{4A21CB43-1088-47BF-AA78-74956DBC959F}"/>
              </a:ext>
            </a:extLst>
          </p:cNvPr>
          <p:cNvSpPr txBox="1">
            <a:spLocks/>
          </p:cNvSpPr>
          <p:nvPr/>
        </p:nvSpPr>
        <p:spPr>
          <a:xfrm>
            <a:off x="88034" y="3657797"/>
            <a:ext cx="4672385" cy="11937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Asynchronous Transmission </a:t>
            </a:r>
          </a:p>
        </p:txBody>
      </p:sp>
    </p:spTree>
    <p:extLst>
      <p:ext uri="{BB962C8B-B14F-4D97-AF65-F5344CB8AC3E}">
        <p14:creationId xmlns:p14="http://schemas.microsoft.com/office/powerpoint/2010/main" val="32413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593271" y="1074115"/>
            <a:ext cx="9005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Apache Kafka is an open-source streaming data platform originally developed by LinkedIn.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Chromatica" panose="00000500000000000000" pitchFamily="50" charset="-94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54363" y="2166856"/>
            <a:ext cx="10483273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is similar to an institution/company message queue (MQ) or message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works with the logic of Publish 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/ </a:t>
            </a: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Subscribe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stores messages for a certain period of time in a fault-tolerant manner.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transmits the message as it is, does not change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works in clusters and can be scaled horizontally.</a:t>
            </a:r>
            <a:endParaRPr lang="tr-TR" sz="22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041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427052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46680" y="1346653"/>
            <a:ext cx="92456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Developed by LinkedIn. It is now an open source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Supporting company: Confluent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can scale up to 100 nodes.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can process millions of messages per second.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is high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The delay is a few milliseconds. That's why it's realtime.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has a very widespread usage.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More than 80% of all Fortune 100 companies trust, and use Kafka.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260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Who uses Kafka</a:t>
            </a:r>
          </a:p>
        </p:txBody>
      </p:sp>
      <p:pic>
        <p:nvPicPr>
          <p:cNvPr id="1026" name="Picture 2" descr="Linkedin logo ile ilgili görsel sonucu">
            <a:extLst>
              <a:ext uri="{FF2B5EF4-FFF2-40B4-BE49-F238E27FC236}">
                <a16:creationId xmlns:a16="http://schemas.microsoft.com/office/drawing/2014/main" id="{B5463A2E-70B1-4130-8AA1-9219BB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" y="788308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bnb logo ile ilgili görsel sonucu">
            <a:extLst>
              <a:ext uri="{FF2B5EF4-FFF2-40B4-BE49-F238E27FC236}">
                <a16:creationId xmlns:a16="http://schemas.microsoft.com/office/drawing/2014/main" id="{4A4AA63F-3AC6-4BDE-8536-17EF5739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01" y="189678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er logo ile ilgili görsel sonucu">
            <a:extLst>
              <a:ext uri="{FF2B5EF4-FFF2-40B4-BE49-F238E27FC236}">
                <a16:creationId xmlns:a16="http://schemas.microsoft.com/office/drawing/2014/main" id="{8E1E92B8-34FC-46AD-8BB4-0BE9A203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645" y="978543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logo ile ilgili görsel sonucu">
            <a:extLst>
              <a:ext uri="{FF2B5EF4-FFF2-40B4-BE49-F238E27FC236}">
                <a16:creationId xmlns:a16="http://schemas.microsoft.com/office/drawing/2014/main" id="{13007846-E756-4C9C-ADA0-A9DE747B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2" r="36048"/>
          <a:stretch/>
        </p:blipFill>
        <p:spPr bwMode="auto">
          <a:xfrm>
            <a:off x="8987589" y="3926833"/>
            <a:ext cx="92643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lmart logo ile ilgili görsel sonucu">
            <a:extLst>
              <a:ext uri="{FF2B5EF4-FFF2-40B4-BE49-F238E27FC236}">
                <a16:creationId xmlns:a16="http://schemas.microsoft.com/office/drawing/2014/main" id="{92165CC4-C95F-4BBF-B292-7C5258BC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7" y="4483815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9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225873" y="322402"/>
            <a:ext cx="5740254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Use case categories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1698553" y="1322203"/>
            <a:ext cx="941971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Incremental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ETL (CDC -&gt;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 process -&gt; sink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)</a:t>
            </a:r>
            <a:endParaRPr lang="en-US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reporting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Activity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alerting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 decision making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and ML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prediction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(Final Project)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Online ML and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2AAFA-4570-0520-DFF4-2D77832015C9}"/>
              </a:ext>
            </a:extLst>
          </p:cNvPr>
          <p:cNvSpPr txBox="1"/>
          <p:nvPr/>
        </p:nvSpPr>
        <p:spPr>
          <a:xfrm>
            <a:off x="8966127" y="6258599"/>
            <a:ext cx="2965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200" dirty="0"/>
              <a:t>https://kafka.apache.org/uses</a:t>
            </a:r>
          </a:p>
        </p:txBody>
      </p:sp>
    </p:spTree>
    <p:extLst>
      <p:ext uri="{BB962C8B-B14F-4D97-AF65-F5344CB8AC3E}">
        <p14:creationId xmlns:p14="http://schemas.microsoft.com/office/powerpoint/2010/main" val="5447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3901" y="300722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Sample Use Case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9842A70-E71E-46E8-83C0-9F1AEB42772C}"/>
              </a:ext>
            </a:extLst>
          </p:cNvPr>
          <p:cNvSpPr/>
          <p:nvPr/>
        </p:nvSpPr>
        <p:spPr>
          <a:xfrm>
            <a:off x="1035170" y="2631057"/>
            <a:ext cx="923026" cy="10610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C9E1423-8556-44A9-A9A7-BCEAD4632FA0}"/>
              </a:ext>
            </a:extLst>
          </p:cNvPr>
          <p:cNvSpPr txBox="1"/>
          <p:nvPr/>
        </p:nvSpPr>
        <p:spPr>
          <a:xfrm>
            <a:off x="2462841" y="2547275"/>
            <a:ext cx="92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CDC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sp>
        <p:nvSpPr>
          <p:cNvPr id="4" name="Ok: Çentikli Sağ 3">
            <a:extLst>
              <a:ext uri="{FF2B5EF4-FFF2-40B4-BE49-F238E27FC236}">
                <a16:creationId xmlns:a16="http://schemas.microsoft.com/office/drawing/2014/main" id="{20C7CFE6-D3E1-4700-887F-D0B01B699502}"/>
              </a:ext>
            </a:extLst>
          </p:cNvPr>
          <p:cNvSpPr/>
          <p:nvPr/>
        </p:nvSpPr>
        <p:spPr>
          <a:xfrm>
            <a:off x="2070339" y="2825150"/>
            <a:ext cx="1828801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KafkaCluster">
            <a:extLst>
              <a:ext uri="{FF2B5EF4-FFF2-40B4-BE49-F238E27FC236}">
                <a16:creationId xmlns:a16="http://schemas.microsoft.com/office/drawing/2014/main" id="{AE8B648B-42EE-4700-9A80-B72E31DA92FC}"/>
              </a:ext>
            </a:extLst>
          </p:cNvPr>
          <p:cNvGrpSpPr/>
          <p:nvPr/>
        </p:nvGrpSpPr>
        <p:grpSpPr>
          <a:xfrm rot="16200000">
            <a:off x="4446917" y="2195421"/>
            <a:ext cx="1061050" cy="1932318"/>
            <a:chOff x="5089584" y="2113472"/>
            <a:chExt cx="1376315" cy="2424022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582F95F1-5C43-4277-8A40-9268CAA2A6C8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A2E4C10E-5F7E-4448-91D4-A3673B4514F2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Resim 23">
                <a:extLst>
                  <a:ext uri="{FF2B5EF4-FFF2-40B4-BE49-F238E27FC236}">
                    <a16:creationId xmlns:a16="http://schemas.microsoft.com/office/drawing/2014/main" id="{8A1313A4-856C-4444-A628-86AABFCA2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E864C7-BB5D-4C86-9248-D888B6A9CD43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2838D449-1C8A-4423-BCA2-AF10BF250251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BA788F33-B47E-42AE-81B1-F6AA0B90E2E7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Resim 21">
                <a:extLst>
                  <a:ext uri="{FF2B5EF4-FFF2-40B4-BE49-F238E27FC236}">
                    <a16:creationId xmlns:a16="http://schemas.microsoft.com/office/drawing/2014/main" id="{35AD59C5-CDDB-4A57-A00D-EFD5C5866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84D82DE-F398-495D-A582-9446CD1B5E94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8F1D99E3-F449-4274-AA10-D9A3CA9FBA7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Resim 19">
                <a:extLst>
                  <a:ext uri="{FF2B5EF4-FFF2-40B4-BE49-F238E27FC236}">
                    <a16:creationId xmlns:a16="http://schemas.microsoft.com/office/drawing/2014/main" id="{46240071-12A9-4309-BB09-B76F5EC6A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BA31589D-C923-47BE-B341-634A93074805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A74FD1E-D0CA-40E6-AC60-3C7CBA5A36B7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Resim 17">
                <a:extLst>
                  <a:ext uri="{FF2B5EF4-FFF2-40B4-BE49-F238E27FC236}">
                    <a16:creationId xmlns:a16="http://schemas.microsoft.com/office/drawing/2014/main" id="{15BCAD26-659A-43A5-B34E-488CA8FC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25" name="Ok: Çentikli Sağ 24">
            <a:extLst>
              <a:ext uri="{FF2B5EF4-FFF2-40B4-BE49-F238E27FC236}">
                <a16:creationId xmlns:a16="http://schemas.microsoft.com/office/drawing/2014/main" id="{88EB6DDD-AF8E-4EE6-A306-6513825844E3}"/>
              </a:ext>
            </a:extLst>
          </p:cNvPr>
          <p:cNvSpPr/>
          <p:nvPr/>
        </p:nvSpPr>
        <p:spPr>
          <a:xfrm>
            <a:off x="6235439" y="2813248"/>
            <a:ext cx="1932317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C4D6285-26F4-42F7-BF11-D1116ABD7266}"/>
              </a:ext>
            </a:extLst>
          </p:cNvPr>
          <p:cNvSpPr txBox="1"/>
          <p:nvPr/>
        </p:nvSpPr>
        <p:spPr>
          <a:xfrm>
            <a:off x="6643673" y="2582415"/>
            <a:ext cx="92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ETL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pic>
        <p:nvPicPr>
          <p:cNvPr id="1026" name="Picture 2" descr="Flexible reporting with fully customizable Dashboard Reports">
            <a:extLst>
              <a:ext uri="{FF2B5EF4-FFF2-40B4-BE49-F238E27FC236}">
                <a16:creationId xmlns:a16="http://schemas.microsoft.com/office/drawing/2014/main" id="{563B98CF-8E90-4757-BD6D-E3C8CF1B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594" y="2263641"/>
            <a:ext cx="3201562" cy="187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3901" y="300722"/>
            <a:ext cx="9936809" cy="6264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Sample Usage</a:t>
            </a:r>
          </a:p>
        </p:txBody>
      </p:sp>
      <p:grpSp>
        <p:nvGrpSpPr>
          <p:cNvPr id="9" name="KafkaCluster">
            <a:extLst>
              <a:ext uri="{FF2B5EF4-FFF2-40B4-BE49-F238E27FC236}">
                <a16:creationId xmlns:a16="http://schemas.microsoft.com/office/drawing/2014/main" id="{AE8B648B-42EE-4700-9A80-B72E31DA92FC}"/>
              </a:ext>
            </a:extLst>
          </p:cNvPr>
          <p:cNvGrpSpPr/>
          <p:nvPr/>
        </p:nvGrpSpPr>
        <p:grpSpPr>
          <a:xfrm rot="16200000">
            <a:off x="4685622" y="2195423"/>
            <a:ext cx="1061050" cy="1932318"/>
            <a:chOff x="5089584" y="2113472"/>
            <a:chExt cx="1376315" cy="2424022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582F95F1-5C43-4277-8A40-9268CAA2A6C8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A2E4C10E-5F7E-4448-91D4-A3673B4514F2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Resim 23">
                <a:extLst>
                  <a:ext uri="{FF2B5EF4-FFF2-40B4-BE49-F238E27FC236}">
                    <a16:creationId xmlns:a16="http://schemas.microsoft.com/office/drawing/2014/main" id="{8A1313A4-856C-4444-A628-86AABFCA2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E864C7-BB5D-4C86-9248-D888B6A9CD43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2838D449-1C8A-4423-BCA2-AF10BF250251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BA788F33-B47E-42AE-81B1-F6AA0B90E2E7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Resim 21">
                <a:extLst>
                  <a:ext uri="{FF2B5EF4-FFF2-40B4-BE49-F238E27FC236}">
                    <a16:creationId xmlns:a16="http://schemas.microsoft.com/office/drawing/2014/main" id="{35AD59C5-CDDB-4A57-A00D-EFD5C5866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84D82DE-F398-495D-A582-9446CD1B5E94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8F1D99E3-F449-4274-AA10-D9A3CA9FBA7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Resim 19">
                <a:extLst>
                  <a:ext uri="{FF2B5EF4-FFF2-40B4-BE49-F238E27FC236}">
                    <a16:creationId xmlns:a16="http://schemas.microsoft.com/office/drawing/2014/main" id="{46240071-12A9-4309-BB09-B76F5EC6A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BA31589D-C923-47BE-B341-634A93074805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A74FD1E-D0CA-40E6-AC60-3C7CBA5A36B7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Resim 17">
                <a:extLst>
                  <a:ext uri="{FF2B5EF4-FFF2-40B4-BE49-F238E27FC236}">
                    <a16:creationId xmlns:a16="http://schemas.microsoft.com/office/drawing/2014/main" id="{15BCAD26-659A-43A5-B34E-488CA8FC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25" name="Ok: Çentikli Sağ 24">
            <a:extLst>
              <a:ext uri="{FF2B5EF4-FFF2-40B4-BE49-F238E27FC236}">
                <a16:creationId xmlns:a16="http://schemas.microsoft.com/office/drawing/2014/main" id="{88EB6DDD-AF8E-4EE6-A306-6513825844E3}"/>
              </a:ext>
            </a:extLst>
          </p:cNvPr>
          <p:cNvSpPr/>
          <p:nvPr/>
        </p:nvSpPr>
        <p:spPr>
          <a:xfrm>
            <a:off x="6451203" y="2839280"/>
            <a:ext cx="1932317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C4D6285-26F4-42F7-BF11-D1116ABD7266}"/>
              </a:ext>
            </a:extLst>
          </p:cNvPr>
          <p:cNvSpPr txBox="1"/>
          <p:nvPr/>
        </p:nvSpPr>
        <p:spPr>
          <a:xfrm>
            <a:off x="6451203" y="2501812"/>
            <a:ext cx="195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Consumer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pic>
        <p:nvPicPr>
          <p:cNvPr id="2050" name="Picture 2" descr="Customer API for OTRS RS4OTRS – RS4OTRS OTRS Addons">
            <a:extLst>
              <a:ext uri="{FF2B5EF4-FFF2-40B4-BE49-F238E27FC236}">
                <a16:creationId xmlns:a16="http://schemas.microsoft.com/office/drawing/2014/main" id="{8C07EFC2-1B27-4A2B-A740-C5C32120B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31659" y="1235127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ustomer API for OTRS RS4OTRS – RS4OTRS OTRS Addons">
            <a:extLst>
              <a:ext uri="{FF2B5EF4-FFF2-40B4-BE49-F238E27FC236}">
                <a16:creationId xmlns:a16="http://schemas.microsoft.com/office/drawing/2014/main" id="{3F4688E4-F160-4EBF-8080-54AB934A9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31659" y="1958196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ustomer API for OTRS RS4OTRS – RS4OTRS OTRS Addons">
            <a:extLst>
              <a:ext uri="{FF2B5EF4-FFF2-40B4-BE49-F238E27FC236}">
                <a16:creationId xmlns:a16="http://schemas.microsoft.com/office/drawing/2014/main" id="{B3C3FE1A-730D-42C8-9251-0A24C26B3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06918" y="2733681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ustomer API for OTRS RS4OTRS – RS4OTRS OTRS Addons">
            <a:extLst>
              <a:ext uri="{FF2B5EF4-FFF2-40B4-BE49-F238E27FC236}">
                <a16:creationId xmlns:a16="http://schemas.microsoft.com/office/drawing/2014/main" id="{4B76627E-CE80-4A00-9368-CACE20055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00426" y="3498011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ustomer API for OTRS RS4OTRS – RS4OTRS OTRS Addons">
            <a:extLst>
              <a:ext uri="{FF2B5EF4-FFF2-40B4-BE49-F238E27FC236}">
                <a16:creationId xmlns:a16="http://schemas.microsoft.com/office/drawing/2014/main" id="{742EF238-BB07-4863-8A34-C34B4D7B7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00426" y="4221080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ustomer API for OTRS RS4OTRS – RS4OTRS OTRS Addons">
            <a:extLst>
              <a:ext uri="{FF2B5EF4-FFF2-40B4-BE49-F238E27FC236}">
                <a16:creationId xmlns:a16="http://schemas.microsoft.com/office/drawing/2014/main" id="{5BA0A2FC-D9D8-4821-A891-6D5F2806E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575685" y="4996565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chnology icon gear and electronic digital Vector Image">
            <a:extLst>
              <a:ext uri="{FF2B5EF4-FFF2-40B4-BE49-F238E27FC236}">
                <a16:creationId xmlns:a16="http://schemas.microsoft.com/office/drawing/2014/main" id="{6C135004-ABAB-4B3C-90F2-D427933E5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3"/>
          <a:stretch/>
        </p:blipFill>
        <p:spPr bwMode="auto">
          <a:xfrm>
            <a:off x="8811570" y="1754582"/>
            <a:ext cx="2638624" cy="26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53F5E2D0-30B8-4EED-8353-AD85CF8E94BB}"/>
              </a:ext>
            </a:extLst>
          </p:cNvPr>
          <p:cNvCxnSpPr>
            <a:stCxn id="2050" idx="3"/>
            <a:endCxn id="11" idx="0"/>
          </p:cNvCxnSpPr>
          <p:nvPr/>
        </p:nvCxnSpPr>
        <p:spPr>
          <a:xfrm>
            <a:off x="1651957" y="1571558"/>
            <a:ext cx="2598031" cy="15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0FC65514-181C-4406-8B61-F47F83EA5339}"/>
              </a:ext>
            </a:extLst>
          </p:cNvPr>
          <p:cNvCxnSpPr>
            <a:cxnSpLocks/>
            <a:stCxn id="27" idx="3"/>
            <a:endCxn id="11" idx="0"/>
          </p:cNvCxnSpPr>
          <p:nvPr/>
        </p:nvCxnSpPr>
        <p:spPr>
          <a:xfrm>
            <a:off x="1651957" y="2294627"/>
            <a:ext cx="2598031" cy="866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FBC702F6-6DF9-419D-8BCA-0A10D13F6CFB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1627216" y="3070112"/>
            <a:ext cx="2622772" cy="91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C904A73A-D7AD-43D5-815E-EAB420D4FEF4}"/>
              </a:ext>
            </a:extLst>
          </p:cNvPr>
          <p:cNvCxnSpPr>
            <a:cxnSpLocks/>
            <a:stCxn id="29" idx="3"/>
            <a:endCxn id="11" idx="0"/>
          </p:cNvCxnSpPr>
          <p:nvPr/>
        </p:nvCxnSpPr>
        <p:spPr>
          <a:xfrm flipV="1">
            <a:off x="1620724" y="3161582"/>
            <a:ext cx="2629264" cy="6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D10ED807-85F8-4B2F-9E3F-702BC6B67916}"/>
              </a:ext>
            </a:extLst>
          </p:cNvPr>
          <p:cNvCxnSpPr>
            <a:cxnSpLocks/>
            <a:stCxn id="30" idx="3"/>
            <a:endCxn id="11" idx="0"/>
          </p:cNvCxnSpPr>
          <p:nvPr/>
        </p:nvCxnSpPr>
        <p:spPr>
          <a:xfrm flipV="1">
            <a:off x="1620724" y="3161582"/>
            <a:ext cx="2629264" cy="139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42876F6B-91A6-452F-871F-FCABBDE025E7}"/>
              </a:ext>
            </a:extLst>
          </p:cNvPr>
          <p:cNvCxnSpPr>
            <a:cxnSpLocks/>
            <a:stCxn id="31" idx="3"/>
            <a:endCxn id="11" idx="0"/>
          </p:cNvCxnSpPr>
          <p:nvPr/>
        </p:nvCxnSpPr>
        <p:spPr>
          <a:xfrm flipV="1">
            <a:off x="1595983" y="3161582"/>
            <a:ext cx="2654005" cy="2171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6C119ED-790D-41AC-B193-C15E2D98023B}"/>
              </a:ext>
            </a:extLst>
          </p:cNvPr>
          <p:cNvSpPr txBox="1"/>
          <p:nvPr/>
        </p:nvSpPr>
        <p:spPr>
          <a:xfrm>
            <a:off x="8983192" y="1958196"/>
            <a:ext cx="229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Application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sp>
        <p:nvSpPr>
          <p:cNvPr id="48" name="Akış Çizelgesi: Manyetik Disk 47">
            <a:extLst>
              <a:ext uri="{FF2B5EF4-FFF2-40B4-BE49-F238E27FC236}">
                <a16:creationId xmlns:a16="http://schemas.microsoft.com/office/drawing/2014/main" id="{1332B72C-6090-4A2F-AE89-FB2769DB2798}"/>
              </a:ext>
            </a:extLst>
          </p:cNvPr>
          <p:cNvSpPr/>
          <p:nvPr/>
        </p:nvSpPr>
        <p:spPr>
          <a:xfrm>
            <a:off x="7142191" y="5112565"/>
            <a:ext cx="1599646" cy="1444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  <a:endParaRPr lang="en-US" dirty="0"/>
          </a:p>
        </p:txBody>
      </p:sp>
      <p:sp>
        <p:nvSpPr>
          <p:cNvPr id="49" name="Ok: Çentikli Sağ 48">
            <a:extLst>
              <a:ext uri="{FF2B5EF4-FFF2-40B4-BE49-F238E27FC236}">
                <a16:creationId xmlns:a16="http://schemas.microsoft.com/office/drawing/2014/main" id="{28732B10-B090-4582-AC8A-A49BC2558823}"/>
              </a:ext>
            </a:extLst>
          </p:cNvPr>
          <p:cNvSpPr/>
          <p:nvPr/>
        </p:nvSpPr>
        <p:spPr>
          <a:xfrm rot="7664522">
            <a:off x="8413413" y="4324399"/>
            <a:ext cx="1164507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47" grpId="0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27595" y="173169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Rivals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of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353970"/>
            <a:ext cx="10222992" cy="14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Google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Cloud Pub/Sub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Apache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Pulsar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Amazon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Kinesis Data Streams</a:t>
            </a: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922EF8F-73E7-DB70-2891-CB7B81433A4C}"/>
              </a:ext>
            </a:extLst>
          </p:cNvPr>
          <p:cNvSpPr txBox="1">
            <a:spLocks/>
          </p:cNvSpPr>
          <p:nvPr/>
        </p:nvSpPr>
        <p:spPr>
          <a:xfrm>
            <a:off x="1127594" y="3091012"/>
            <a:ext cx="9936809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Similar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of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16">
            <a:extLst>
              <a:ext uri="{FF2B5EF4-FFF2-40B4-BE49-F238E27FC236}">
                <a16:creationId xmlns:a16="http://schemas.microsoft.com/office/drawing/2014/main" id="{8996B86F-050B-3059-B974-357554EFA723}"/>
              </a:ext>
            </a:extLst>
          </p:cNvPr>
          <p:cNvSpPr/>
          <p:nvPr/>
        </p:nvSpPr>
        <p:spPr>
          <a:xfrm>
            <a:off x="857314" y="3856571"/>
            <a:ext cx="10222992" cy="9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RabbitMQ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ActiveMQ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C69C42EF-766E-A633-85EA-E03F88B1F40E}"/>
              </a:ext>
            </a:extLst>
          </p:cNvPr>
          <p:cNvSpPr txBox="1">
            <a:spLocks/>
          </p:cNvSpPr>
          <p:nvPr/>
        </p:nvSpPr>
        <p:spPr>
          <a:xfrm>
            <a:off x="1489917" y="5144124"/>
            <a:ext cx="9936809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Kafka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 vs Kinesis Data Streams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6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69529" y="55531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Basic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Concepts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4180114" y="1397624"/>
            <a:ext cx="3831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Producer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Broker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Topic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Partitions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Offset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 groups</a:t>
            </a:r>
          </a:p>
        </p:txBody>
      </p:sp>
    </p:spTree>
    <p:extLst>
      <p:ext uri="{BB962C8B-B14F-4D97-AF65-F5344CB8AC3E}">
        <p14:creationId xmlns:p14="http://schemas.microsoft.com/office/powerpoint/2010/main" val="374455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489152" y="46042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267674" y="993526"/>
            <a:ext cx="9245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The application sending messages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to Kafka Cluster.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5837A-B4B1-D387-CF49-A4EAC0C1A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633986"/>
            <a:ext cx="1856117" cy="1856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C3B26-780C-E1C7-3649-4974129B1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48" y="2001328"/>
            <a:ext cx="1780801" cy="996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4A669-DF6A-CAC1-C9A8-966A65ABA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1" y="2001328"/>
            <a:ext cx="1872736" cy="996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271F2-E778-1905-BEA2-F6EE384267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1" r="31577" b="26973"/>
          <a:stretch/>
        </p:blipFill>
        <p:spPr>
          <a:xfrm>
            <a:off x="8384875" y="1873313"/>
            <a:ext cx="1095554" cy="1228744"/>
          </a:xfrm>
          <a:prstGeom prst="rect">
            <a:avLst/>
          </a:prstGeom>
        </p:spPr>
      </p:pic>
      <p:pic>
        <p:nvPicPr>
          <p:cNvPr id="1026" name="Picture 2" descr="logstash-logos-color-h | NetFore">
            <a:extLst>
              <a:ext uri="{FF2B5EF4-FFF2-40B4-BE49-F238E27FC236}">
                <a16:creationId xmlns:a16="http://schemas.microsoft.com/office/drawing/2014/main" id="{F73E1E56-68E3-AABF-1A57-8AA96D69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" y="3405102"/>
            <a:ext cx="3217743" cy="12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618159"/>
          </a:xfrm>
        </p:spPr>
        <p:txBody>
          <a:bodyPr>
            <a:noAutofit/>
          </a:bodyPr>
          <a:lstStyle/>
          <a:p>
            <a:r>
              <a:rPr lang="tr-TR" sz="3200" b="1" dirty="0">
                <a:latin typeface="Chromatica" panose="00000500000000000000" pitchFamily="50" charset="-94"/>
                <a:ea typeface="+mn-ea"/>
                <a:cs typeface="+mn-cs"/>
              </a:rPr>
              <a:t>Content</a:t>
            </a:r>
            <a:endParaRPr lang="en-US" sz="3200" b="1" dirty="0">
              <a:latin typeface="Chromatica" panose="00000500000000000000" pitchFamily="50" charset="-9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65ADD06-0AEF-4D43-9CBC-460E821E28BD}"/>
              </a:ext>
            </a:extLst>
          </p:cNvPr>
          <p:cNvSpPr txBox="1"/>
          <p:nvPr/>
        </p:nvSpPr>
        <p:spPr>
          <a:xfrm>
            <a:off x="1192970" y="994649"/>
            <a:ext cx="9487886" cy="50321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Introduction to Apache Kafka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Cluster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Partitions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Offset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 groups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Sample use cases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Setting up multi-node cluster with docker-compose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Setting up a simple Kafka client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Kafka topics</a:t>
            </a:r>
          </a:p>
        </p:txBody>
      </p:sp>
    </p:spTree>
    <p:extLst>
      <p:ext uri="{BB962C8B-B14F-4D97-AF65-F5344CB8AC3E}">
        <p14:creationId xmlns:p14="http://schemas.microsoft.com/office/powerpoint/2010/main" val="81063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489152" y="46042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267674" y="993526"/>
            <a:ext cx="9245600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Is responsible for: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Partition assignment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Batching events for improved throughput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Compression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Retries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Response callbacks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hromatica" panose="00000500000000000000" pitchFamily="50" charset="-94"/>
              </a:rPr>
              <a:t>Transaction handlin</a:t>
            </a:r>
            <a:r>
              <a:rPr lang="en-US" sz="2000" dirty="0">
                <a:solidFill>
                  <a:srgbClr val="000000"/>
                </a:solidFill>
                <a:latin typeface="Chromatica" panose="00000500000000000000" pitchFamily="50" charset="-94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161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van 1"/>
          <p:cNvSpPr txBox="1">
            <a:spLocks/>
          </p:cNvSpPr>
          <p:nvPr/>
        </p:nvSpPr>
        <p:spPr>
          <a:xfrm>
            <a:off x="2918963" y="415519"/>
            <a:ext cx="6354073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124924" y="1160252"/>
            <a:ext cx="92456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The least piece processed by Kafka.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You can think a message as a row in the table.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Binary format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Kafka doesn’t know the content.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Serializer - </a:t>
            </a:r>
            <a:r>
              <a:rPr lang="en-US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deserializer</a:t>
            </a:r>
            <a:endParaRPr lang="en-US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746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F1D530F8-D4BF-4AB3-967F-6B4ED96C1440}"/>
              </a:ext>
            </a:extLst>
          </p:cNvPr>
          <p:cNvGrpSpPr/>
          <p:nvPr/>
        </p:nvGrpSpPr>
        <p:grpSpPr>
          <a:xfrm>
            <a:off x="7058023" y="3858439"/>
            <a:ext cx="4972050" cy="1483756"/>
            <a:chOff x="7058023" y="3858439"/>
            <a:chExt cx="4972050" cy="1483756"/>
          </a:xfrm>
        </p:grpSpPr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5D13DCEF-A0C0-46B9-9C01-E0CC2A22ABA9}"/>
                </a:ext>
              </a:extLst>
            </p:cNvPr>
            <p:cNvSpPr/>
            <p:nvPr/>
          </p:nvSpPr>
          <p:spPr>
            <a:xfrm>
              <a:off x="7058023" y="4227770"/>
              <a:ext cx="4972050" cy="11144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romatica" panose="00000500000000000000" pitchFamily="50" charset="-94"/>
              </a:endParaRP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9C87D694-8126-43E8-96EC-4A4E424936C1}"/>
                </a:ext>
              </a:extLst>
            </p:cNvPr>
            <p:cNvSpPr txBox="1"/>
            <p:nvPr/>
          </p:nvSpPr>
          <p:spPr>
            <a:xfrm>
              <a:off x="8815818" y="3858439"/>
              <a:ext cx="208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Chromatica" panose="00000500000000000000" pitchFamily="50" charset="-94"/>
                </a:rPr>
                <a:t>Message/</a:t>
              </a:r>
              <a:r>
                <a:rPr lang="en-US" dirty="0">
                  <a:latin typeface="Chromatica" panose="00000500000000000000" pitchFamily="50" charset="-94"/>
                </a:rPr>
                <a:t>Record</a:t>
              </a:r>
            </a:p>
          </p:txBody>
        </p: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17160"/>
              </p:ext>
            </p:extLst>
          </p:nvPr>
        </p:nvGraphicFramePr>
        <p:xfrm>
          <a:off x="406398" y="877074"/>
          <a:ext cx="8171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Clinic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1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Ahmet UYSAL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KBB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Yozgat</a:t>
                      </a:r>
                      <a:r>
                        <a:rPr lang="tr-TR" sz="1400" baseline="0" dirty="0">
                          <a:latin typeface="Roboto"/>
                        </a:rPr>
                        <a:t> – Çekerek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Murat ÇAMUR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Genel Cerrahi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Çorum – Sungurlu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3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Ayla</a:t>
                      </a:r>
                      <a:r>
                        <a:rPr lang="tr-TR" sz="1400" baseline="0" dirty="0">
                          <a:latin typeface="Roboto"/>
                        </a:rPr>
                        <a:t> TOPAÇ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Fizik Tedavi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Kırşehir – Çiçekdağı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2018-04-30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4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Gülsüm ŞEN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Göz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Van – Erciş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2018-05-02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>
            <a:off x="8577942" y="1447800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9939867" y="1263134"/>
            <a:ext cx="146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1</a:t>
            </a:r>
            <a:endParaRPr lang="en-US" dirty="0">
              <a:latin typeface="Chromatica" panose="00000500000000000000" pitchFamily="50" charset="-94"/>
            </a:endParaRPr>
          </a:p>
        </p:txBody>
      </p:sp>
      <p:cxnSp>
        <p:nvCxnSpPr>
          <p:cNvPr id="22" name="Düz Ok Bağlayıcısı 21"/>
          <p:cNvCxnSpPr/>
          <p:nvPr/>
        </p:nvCxnSpPr>
        <p:spPr>
          <a:xfrm>
            <a:off x="8577942" y="2546608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9939866" y="2361942"/>
            <a:ext cx="146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4</a:t>
            </a:r>
            <a:endParaRPr lang="en-US" dirty="0">
              <a:latin typeface="Chromatica" panose="00000500000000000000" pitchFamily="50" charset="-94"/>
            </a:endParaRPr>
          </a:p>
        </p:txBody>
      </p:sp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hromatica" panose="00000500000000000000" pitchFamily="50" charset="-94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347938" y="3219887"/>
            <a:ext cx="17747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hromatica" panose="00000500000000000000" pitchFamily="50" charset="-94"/>
              </a:rPr>
              <a:t>1,"Gülsüm",35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2,"Cemal",23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3,"Elif",29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4,"Funda",41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5,"Hamza",33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6,"Yalçın",45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7,"Mehmet",44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8,"Gülay",33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2901042" y="3342998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4262967" y="3158332"/>
            <a:ext cx="15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1</a:t>
            </a:r>
            <a:endParaRPr lang="en-US" dirty="0">
              <a:latin typeface="Chromatica" panose="00000500000000000000" pitchFamily="50" charset="-94"/>
            </a:endParaRPr>
          </a:p>
        </p:txBody>
      </p:sp>
      <p:cxnSp>
        <p:nvCxnSpPr>
          <p:cNvPr id="28" name="Düz Ok Bağlayıcısı 27"/>
          <p:cNvCxnSpPr/>
          <p:nvPr/>
        </p:nvCxnSpPr>
        <p:spPr>
          <a:xfrm>
            <a:off x="2901042" y="4326711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280365" y="4142045"/>
            <a:ext cx="14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5</a:t>
            </a:r>
            <a:endParaRPr lang="en-US" dirty="0">
              <a:latin typeface="Chromatica" panose="00000500000000000000" pitchFamily="50" charset="-94"/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>
            <a:off x="2945372" y="5097324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4304531" y="4914107"/>
            <a:ext cx="146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8</a:t>
            </a:r>
            <a:endParaRPr lang="en-US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8533AC0-AA52-4EB6-A571-E797E8D25E77}"/>
              </a:ext>
            </a:extLst>
          </p:cNvPr>
          <p:cNvSpPr/>
          <p:nvPr/>
        </p:nvSpPr>
        <p:spPr>
          <a:xfrm>
            <a:off x="8001001" y="4597102"/>
            <a:ext cx="933450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hromatica" panose="00000500000000000000" pitchFamily="50" charset="-94"/>
              </a:rPr>
              <a:t>Value</a:t>
            </a:r>
            <a:endParaRPr lang="en-US" dirty="0">
              <a:latin typeface="Chromatica" panose="00000500000000000000" pitchFamily="50" charset="-94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FF0E841-7745-447F-9153-B943FBC85162}"/>
              </a:ext>
            </a:extLst>
          </p:cNvPr>
          <p:cNvSpPr/>
          <p:nvPr/>
        </p:nvSpPr>
        <p:spPr>
          <a:xfrm>
            <a:off x="7267574" y="4597102"/>
            <a:ext cx="647702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Key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FFC8532-56EF-4AB9-814D-F75FB1B4EF46}"/>
              </a:ext>
            </a:extLst>
          </p:cNvPr>
          <p:cNvSpPr/>
          <p:nvPr/>
        </p:nvSpPr>
        <p:spPr>
          <a:xfrm>
            <a:off x="9020177" y="4597102"/>
            <a:ext cx="1523998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Timestamp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B39D76F-CF5F-49A2-8AC0-0866B40EF537}"/>
              </a:ext>
            </a:extLst>
          </p:cNvPr>
          <p:cNvSpPr/>
          <p:nvPr/>
        </p:nvSpPr>
        <p:spPr>
          <a:xfrm>
            <a:off x="10646831" y="4597102"/>
            <a:ext cx="1228725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788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Consumer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920461" y="746761"/>
            <a:ext cx="6351078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Application </a:t>
            </a: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reading messages from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 Kafka</a:t>
            </a:r>
          </a:p>
        </p:txBody>
      </p:sp>
      <p:grpSp>
        <p:nvGrpSpPr>
          <p:cNvPr id="71" name="Grup 70"/>
          <p:cNvGrpSpPr/>
          <p:nvPr/>
        </p:nvGrpSpPr>
        <p:grpSpPr>
          <a:xfrm>
            <a:off x="3911843" y="1943100"/>
            <a:ext cx="2565400" cy="3949700"/>
            <a:chOff x="4584701" y="1943100"/>
            <a:chExt cx="2565400" cy="3949700"/>
          </a:xfrm>
        </p:grpSpPr>
        <p:sp>
          <p:nvSpPr>
            <p:cNvPr id="70" name="Dikdörtgen 6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up 6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9" name="Grup 8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" name="Dikdörtgen 2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up 1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22" name="Grup 21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3" name="Grup 52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5" name="Yamuk 54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Yamuk 55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Dikdörtgen 56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Yuvarlatılmış Dikdörtgen 57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" name="Düz Bağlayıcı 58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Düz Bağlayıcı 59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Düz Bağlayıcı 60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4" name="Resim 5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" name="Grup 22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4" name="Grup 43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6" name="Yamuk 45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Yamuk 46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Dikdörtgen 47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Yuvarlatılmış Dikdörtgen 48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Düz Bağlayıcı 49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Düz Bağlayıcı 50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Düz Bağlayıcı 51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5" name="Resim 4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up 23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35" name="Grup 3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37" name="Yamuk 3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Yamuk 3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Dikdörtgen 3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Yuvarlatılmış Dikdörtgen 3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Düz Bağlayıcı 4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Düz Bağlayıcı 4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Düz Bağlayıcı 4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6" name="Resim 3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up 24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8" name="Yamuk 2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Yamuk 2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Dikdörtgen 2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Yuvarlatılmış Dikdörtgen 3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Düz Bağlayıcı 3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Düz Bağlayıcı 3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Düz Bağlayıcı 3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7" name="Resim 2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68" name="Metin kutusu 67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72" name="Dikdörtgen 71"/>
          <p:cNvSpPr/>
          <p:nvPr/>
        </p:nvSpPr>
        <p:spPr>
          <a:xfrm>
            <a:off x="633030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3" name="Dikdörtgen 72"/>
          <p:cNvSpPr/>
          <p:nvPr/>
        </p:nvSpPr>
        <p:spPr>
          <a:xfrm>
            <a:off x="633030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4" name="Dikdörtgen 73"/>
          <p:cNvSpPr/>
          <p:nvPr/>
        </p:nvSpPr>
        <p:spPr>
          <a:xfrm>
            <a:off x="633030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5" name="Dikdörtgen 74"/>
          <p:cNvSpPr/>
          <p:nvPr/>
        </p:nvSpPr>
        <p:spPr>
          <a:xfrm>
            <a:off x="7966992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6" name="Dikdörtgen 75"/>
          <p:cNvSpPr/>
          <p:nvPr/>
        </p:nvSpPr>
        <p:spPr>
          <a:xfrm>
            <a:off x="7966992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7" name="Dikdörtgen 76"/>
          <p:cNvSpPr/>
          <p:nvPr/>
        </p:nvSpPr>
        <p:spPr>
          <a:xfrm>
            <a:off x="7966992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8" name="Düz Ok Bağlayıcısı 77"/>
          <p:cNvCxnSpPr>
            <a:stCxn id="72" idx="3"/>
            <a:endCxn id="70" idx="1"/>
          </p:cNvCxnSpPr>
          <p:nvPr/>
        </p:nvCxnSpPr>
        <p:spPr>
          <a:xfrm>
            <a:off x="2286687" y="2674292"/>
            <a:ext cx="1625156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>
            <a:stCxn id="73" idx="3"/>
            <a:endCxn id="70" idx="1"/>
          </p:cNvCxnSpPr>
          <p:nvPr/>
        </p:nvCxnSpPr>
        <p:spPr>
          <a:xfrm flipV="1">
            <a:off x="2286687" y="3917950"/>
            <a:ext cx="1625156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74" idx="3"/>
            <a:endCxn id="70" idx="1"/>
          </p:cNvCxnSpPr>
          <p:nvPr/>
        </p:nvCxnSpPr>
        <p:spPr>
          <a:xfrm flipV="1">
            <a:off x="2286687" y="3917950"/>
            <a:ext cx="1625156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/>
          <p:cNvCxnSpPr>
            <a:stCxn id="70" idx="3"/>
            <a:endCxn id="75" idx="1"/>
          </p:cNvCxnSpPr>
          <p:nvPr/>
        </p:nvCxnSpPr>
        <p:spPr>
          <a:xfrm flipV="1">
            <a:off x="6477243" y="2655705"/>
            <a:ext cx="1489749" cy="1262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Düz Ok Bağlayıcısı 91"/>
          <p:cNvCxnSpPr>
            <a:stCxn id="70" idx="3"/>
            <a:endCxn id="76" idx="1"/>
          </p:cNvCxnSpPr>
          <p:nvPr/>
        </p:nvCxnSpPr>
        <p:spPr>
          <a:xfrm flipV="1">
            <a:off x="6477243" y="3917663"/>
            <a:ext cx="1489749" cy="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Düz Ok Bağlayıcısı 92"/>
          <p:cNvCxnSpPr>
            <a:stCxn id="70" idx="3"/>
            <a:endCxn id="77" idx="1"/>
          </p:cNvCxnSpPr>
          <p:nvPr/>
        </p:nvCxnSpPr>
        <p:spPr>
          <a:xfrm>
            <a:off x="6477243" y="3917950"/>
            <a:ext cx="1489749" cy="1269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116A81-618C-F4D9-4460-49EBC87BB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992" y="2239399"/>
            <a:ext cx="1856117" cy="1856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3EA39-7CF5-96D3-F72C-D93D7FFF1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69" y="1377010"/>
            <a:ext cx="1780801" cy="996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DC10F-C3EA-CFEA-7F6F-0DD89D0CB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83" y="3982201"/>
            <a:ext cx="1653657" cy="879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C1ADF-4250-0384-DDA7-90E66F2BCE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1" r="31577" b="26973"/>
          <a:stretch/>
        </p:blipFill>
        <p:spPr>
          <a:xfrm>
            <a:off x="9994674" y="5032372"/>
            <a:ext cx="1095554" cy="12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Broker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376261" y="773835"/>
            <a:ext cx="6962472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A </a:t>
            </a: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node in the 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Kafka Cluster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4584701" y="1943100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676775" y="2373146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 26"/>
          <p:cNvGrpSpPr/>
          <p:nvPr/>
        </p:nvGrpSpPr>
        <p:grpSpPr>
          <a:xfrm>
            <a:off x="5147750" y="2716605"/>
            <a:ext cx="641141" cy="1241197"/>
            <a:chOff x="10437740" y="349156"/>
            <a:chExt cx="641141" cy="1241197"/>
          </a:xfrm>
        </p:grpSpPr>
        <p:grpSp>
          <p:nvGrpSpPr>
            <p:cNvPr id="58" name="Grup 5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Yuvarlatılmış Dikdörtgen 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Düz Bağlayıcı 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Resim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021247" y="2703345"/>
            <a:ext cx="641141" cy="1241197"/>
            <a:chOff x="10437740" y="349156"/>
            <a:chExt cx="641141" cy="1241197"/>
          </a:xfrm>
        </p:grpSpPr>
        <p:grpSp>
          <p:nvGrpSpPr>
            <p:cNvPr id="49" name="Grup 4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1" name="Yamuk 5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amuk 5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Yuvarlatılmış Dikdörtgen 5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Düz Bağlayıcı 5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Düz Bağlayıcı 5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Resim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5151146" y="4182379"/>
            <a:ext cx="641141" cy="1241197"/>
            <a:chOff x="10437740" y="349156"/>
            <a:chExt cx="641141" cy="1241197"/>
          </a:xfrm>
        </p:grpSpPr>
        <p:grpSp>
          <p:nvGrpSpPr>
            <p:cNvPr id="40" name="Grup 39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2" name="Yamuk 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amuk 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kdörtgen 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uvarlatılmış Dikdörtgen 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Düz Bağlayıcı 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30" name="Grup 29"/>
          <p:cNvGrpSpPr/>
          <p:nvPr/>
        </p:nvGrpSpPr>
        <p:grpSpPr>
          <a:xfrm>
            <a:off x="6022533" y="4139446"/>
            <a:ext cx="641141" cy="1241197"/>
            <a:chOff x="10437740" y="349156"/>
            <a:chExt cx="641141" cy="1241197"/>
          </a:xfrm>
        </p:grpSpPr>
        <p:grpSp>
          <p:nvGrpSpPr>
            <p:cNvPr id="31" name="Grup 30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3" name="Yamuk 3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amuk 3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Düz Bağlayıcı 3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3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4" name="Metin kutusu 23"/>
          <p:cNvSpPr txBox="1"/>
          <p:nvPr/>
        </p:nvSpPr>
        <p:spPr>
          <a:xfrm>
            <a:off x="4676775" y="2038770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7" name="Dikdörtgen 66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0" name="Dikdörtgen 69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1" name="Dikdörtgen 70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2" name="Dikdörtgen 71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3" name="Düz Ok Bağlayıcısı 72"/>
          <p:cNvCxnSpPr>
            <a:stCxn id="67" idx="3"/>
            <a:endCxn id="21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/>
          <p:cNvCxnSpPr>
            <a:stCxn id="68" idx="3"/>
            <a:endCxn id="21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69" idx="3"/>
            <a:endCxn id="21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/>
          <p:nvPr/>
        </p:nvCxnSpPr>
        <p:spPr>
          <a:xfrm>
            <a:off x="7199284" y="2703345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/>
          <p:nvPr/>
        </p:nvCxnSpPr>
        <p:spPr>
          <a:xfrm flipH="1">
            <a:off x="7199284" y="2373146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/>
          <p:nvPr/>
        </p:nvCxnSpPr>
        <p:spPr>
          <a:xfrm>
            <a:off x="7199284" y="413134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/>
          <p:nvPr/>
        </p:nvCxnSpPr>
        <p:spPr>
          <a:xfrm flipH="1">
            <a:off x="7199284" y="380114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/>
          <p:cNvCxnSpPr/>
          <p:nvPr/>
        </p:nvCxnSpPr>
        <p:spPr>
          <a:xfrm>
            <a:off x="7199284" y="541547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Düz Ok Bağlayıcısı 83"/>
          <p:cNvCxnSpPr/>
          <p:nvPr/>
        </p:nvCxnSpPr>
        <p:spPr>
          <a:xfrm flipH="1">
            <a:off x="7199284" y="508527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Dikdörtgen 84"/>
          <p:cNvSpPr/>
          <p:nvPr/>
        </p:nvSpPr>
        <p:spPr>
          <a:xfrm>
            <a:off x="7606312" y="1965686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Request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7554840" y="3375220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Request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7503672" y="4641221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6921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/>
      <p:bldP spid="86" grpId="0"/>
      <p:bldP spid="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524935" y="264112"/>
            <a:ext cx="247647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Topic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72354"/>
              </p:ext>
            </p:extLst>
          </p:nvPr>
        </p:nvGraphicFramePr>
        <p:xfrm>
          <a:off x="524935" y="877075"/>
          <a:ext cx="5655732" cy="13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44">
                <a:tc>
                  <a:txBody>
                    <a:bodyPr/>
                    <a:lstStyle/>
                    <a:p>
                      <a:r>
                        <a:rPr lang="tr-TR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Clinic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1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Ahmet UYSAL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Yozgat</a:t>
                      </a:r>
                      <a:r>
                        <a:rPr lang="tr-TR" sz="1000" baseline="0" dirty="0">
                          <a:latin typeface="Roboto"/>
                        </a:rPr>
                        <a:t> – Çekerek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Murat ÇAMUR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Genel Cerrahi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Çorum – Sungurlu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3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Ayla</a:t>
                      </a:r>
                      <a:r>
                        <a:rPr lang="tr-TR" sz="1000" baseline="0" dirty="0">
                          <a:latin typeface="Roboto"/>
                        </a:rPr>
                        <a:t> TOPAÇ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Fizik Tedavi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>
                          <a:latin typeface="Roboto"/>
                        </a:rPr>
                        <a:t>Kırşehir – Çiçekdağı</a:t>
                      </a:r>
                      <a:endParaRPr lang="en-US" sz="9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7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4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Gülsüm ŞEN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Van – Erciş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63439" y="283146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romatica" panose="00000500000000000000" pitchFamily="50" charset="-94"/>
              </a:rPr>
              <a:t>Concept</a:t>
            </a:r>
            <a:r>
              <a:rPr lang="tr-TR" dirty="0">
                <a:latin typeface="Chromatica" panose="00000500000000000000" pitchFamily="50" charset="-94"/>
              </a:rPr>
              <a:t> of </a:t>
            </a:r>
            <a:r>
              <a:rPr lang="en-US" dirty="0">
                <a:latin typeface="Chromatica" panose="00000500000000000000" pitchFamily="50" charset="-94"/>
              </a:rPr>
              <a:t>organizing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en-US" dirty="0">
                <a:latin typeface="Chromatica" panose="00000500000000000000" pitchFamily="50" charset="-94"/>
              </a:rPr>
              <a:t>events same type together.</a:t>
            </a:r>
            <a:endParaRPr lang="es-ES" dirty="0">
              <a:latin typeface="Chromatica" panose="00000500000000000000" pitchFamily="50" charset="-94"/>
            </a:endParaRPr>
          </a:p>
        </p:txBody>
      </p:sp>
      <p:sp>
        <p:nvSpPr>
          <p:cNvPr id="16" name="Sağ Ok 15"/>
          <p:cNvSpPr/>
          <p:nvPr/>
        </p:nvSpPr>
        <p:spPr>
          <a:xfrm>
            <a:off x="6299199" y="895452"/>
            <a:ext cx="2523067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ağ Ok 31"/>
          <p:cNvSpPr/>
          <p:nvPr/>
        </p:nvSpPr>
        <p:spPr>
          <a:xfrm>
            <a:off x="4023751" y="3643627"/>
            <a:ext cx="4612248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kış Çizelgesi: Belge 17"/>
          <p:cNvSpPr/>
          <p:nvPr/>
        </p:nvSpPr>
        <p:spPr>
          <a:xfrm>
            <a:off x="9804396" y="97366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operations</a:t>
            </a:r>
          </a:p>
        </p:txBody>
      </p:sp>
      <p:sp>
        <p:nvSpPr>
          <p:cNvPr id="33" name="Akış Çizelgesi: Belge 32"/>
          <p:cNvSpPr/>
          <p:nvPr/>
        </p:nvSpPr>
        <p:spPr>
          <a:xfrm>
            <a:off x="9804395" y="366002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patients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115054D-3629-4EC4-A875-C8732DECB376}"/>
              </a:ext>
            </a:extLst>
          </p:cNvPr>
          <p:cNvSpPr/>
          <p:nvPr/>
        </p:nvSpPr>
        <p:spPr>
          <a:xfrm>
            <a:off x="3680593" y="6000750"/>
            <a:ext cx="708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romatica" panose="00000500000000000000" pitchFamily="50" charset="-94"/>
              </a:rPr>
              <a:t>We can simulate a table for a topic and a row for a message.</a:t>
            </a:r>
            <a:endParaRPr lang="es-ES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590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8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1545993" y="2056669"/>
            <a:ext cx="3228975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1491359" y="208475"/>
            <a:ext cx="8660105" cy="51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Tolerance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2228103" y="290578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2223828" y="309640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348061" y="288271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3348061" y="307628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348062" y="432215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3348061" y="451220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2245530" y="4345112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2239638" y="4533915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15" name="Dikdörtgen 114"/>
          <p:cNvSpPr/>
          <p:nvPr/>
        </p:nvSpPr>
        <p:spPr>
          <a:xfrm>
            <a:off x="1372642" y="1050651"/>
            <a:ext cx="37556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replication-factor=2</a:t>
            </a:r>
            <a:endParaRPr lang="en-US" sz="2400" dirty="0">
              <a:solidFill>
                <a:srgbClr val="CD1F26"/>
              </a:solidFill>
              <a:latin typeface="Chromatica" panose="00000500000000000000" pitchFamily="50" charset="-94"/>
            </a:endParaRPr>
          </a:p>
        </p:txBody>
      </p:sp>
      <p:sp>
        <p:nvSpPr>
          <p:cNvPr id="116" name="Dikdörtgen 115"/>
          <p:cNvSpPr/>
          <p:nvPr/>
        </p:nvSpPr>
        <p:spPr>
          <a:xfrm>
            <a:off x="2228103" y="2908091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117" name="Dikdörtgen 116"/>
          <p:cNvSpPr/>
          <p:nvPr/>
        </p:nvSpPr>
        <p:spPr>
          <a:xfrm>
            <a:off x="2223828" y="309871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118" name="Dikdörtgen 117"/>
          <p:cNvSpPr/>
          <p:nvPr/>
        </p:nvSpPr>
        <p:spPr>
          <a:xfrm>
            <a:off x="3346398" y="2880823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119" name="Dikdörtgen 118"/>
          <p:cNvSpPr/>
          <p:nvPr/>
        </p:nvSpPr>
        <p:spPr>
          <a:xfrm>
            <a:off x="3346398" y="3074390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120" name="Dikdörtgen 119"/>
          <p:cNvSpPr/>
          <p:nvPr/>
        </p:nvSpPr>
        <p:spPr>
          <a:xfrm>
            <a:off x="2246430" y="4342464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121" name="Dikdörtgen 120"/>
          <p:cNvSpPr/>
          <p:nvPr/>
        </p:nvSpPr>
        <p:spPr>
          <a:xfrm>
            <a:off x="2240538" y="453126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22" name="Dikdörtgen 121"/>
          <p:cNvSpPr/>
          <p:nvPr/>
        </p:nvSpPr>
        <p:spPr>
          <a:xfrm>
            <a:off x="3348061" y="432215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123" name="Dikdörtgen 122"/>
          <p:cNvSpPr/>
          <p:nvPr/>
        </p:nvSpPr>
        <p:spPr>
          <a:xfrm>
            <a:off x="3348060" y="451220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grpSp>
        <p:nvGrpSpPr>
          <p:cNvPr id="187" name="Grup 186"/>
          <p:cNvGrpSpPr/>
          <p:nvPr/>
        </p:nvGrpSpPr>
        <p:grpSpPr>
          <a:xfrm>
            <a:off x="6675544" y="2037604"/>
            <a:ext cx="3228975" cy="3949700"/>
            <a:chOff x="4584701" y="1943100"/>
            <a:chExt cx="2565400" cy="3949700"/>
          </a:xfrm>
        </p:grpSpPr>
        <p:sp>
          <p:nvSpPr>
            <p:cNvPr id="188" name="Dikdörtgen 187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up 18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90" name="Grup 189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92" name="Dikdörtgen 191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up 192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94" name="Grup 193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25" name="Grup 22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27" name="Yamuk 22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Yamuk 22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Dikdörtgen 22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Yuvarlatılmış Dikdörtgen 22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1" name="Düz Bağlayıcı 23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Düz Bağlayıcı 23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Düz Bağlayıcı 23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26" name="Resim 22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5" name="Grup 194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16" name="Grup 21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18" name="Yamuk 21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Yamuk 21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Dikdörtgen 21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Yuvarlatılmış Dikdörtgen 22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2" name="Düz Bağlayıcı 22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Düz Bağlayıcı 22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Düz Bağlayıcı 22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17" name="Resim 216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6" name="Grup 195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07" name="Grup 20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9" name="Yamuk 20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Yamuk 20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Dikdörtgen 21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Yuvarlatılmış Dikdörtgen 21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3" name="Düz Bağlayıcı 21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Düz Bağlayıcı 21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Düz Bağlayıcı 21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08" name="Resim 20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7" name="Grup 196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98" name="Grup 19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0" name="Yamuk 19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Yamuk 20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Dikdörtgen 20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Yuvarlatılmış Dikdörtgen 20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Düz Bağlayıcı 20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Düz Bağlayıcı 20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Düz Bağlayıcı 20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99" name="Resim 19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191" name="Metin kutusu 190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234" name="Dikdörtgen 233"/>
          <p:cNvSpPr/>
          <p:nvPr/>
        </p:nvSpPr>
        <p:spPr>
          <a:xfrm>
            <a:off x="7357654" y="2886723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35" name="Dikdörtgen 234"/>
          <p:cNvSpPr/>
          <p:nvPr/>
        </p:nvSpPr>
        <p:spPr>
          <a:xfrm>
            <a:off x="7353379" y="3077342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6" name="Dikdörtgen 235"/>
          <p:cNvSpPr/>
          <p:nvPr/>
        </p:nvSpPr>
        <p:spPr>
          <a:xfrm>
            <a:off x="8477612" y="2863654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37" name="Dikdörtgen 236"/>
          <p:cNvSpPr/>
          <p:nvPr/>
        </p:nvSpPr>
        <p:spPr>
          <a:xfrm>
            <a:off x="8477612" y="305722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38" name="Dikdörtgen 237"/>
          <p:cNvSpPr/>
          <p:nvPr/>
        </p:nvSpPr>
        <p:spPr>
          <a:xfrm>
            <a:off x="8477613" y="430308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39" name="Dikdörtgen 238"/>
          <p:cNvSpPr/>
          <p:nvPr/>
        </p:nvSpPr>
        <p:spPr>
          <a:xfrm>
            <a:off x="8477612" y="449313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40" name="Dikdörtgen 239"/>
          <p:cNvSpPr/>
          <p:nvPr/>
        </p:nvSpPr>
        <p:spPr>
          <a:xfrm>
            <a:off x="7375081" y="432604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1" name="Dikdörtgen 240"/>
          <p:cNvSpPr/>
          <p:nvPr/>
        </p:nvSpPr>
        <p:spPr>
          <a:xfrm>
            <a:off x="7369189" y="451485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2" name="Dikdörtgen 241"/>
          <p:cNvSpPr/>
          <p:nvPr/>
        </p:nvSpPr>
        <p:spPr>
          <a:xfrm>
            <a:off x="8501219" y="479399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43" name="Dikdörtgen 242"/>
          <p:cNvSpPr/>
          <p:nvPr/>
        </p:nvSpPr>
        <p:spPr>
          <a:xfrm>
            <a:off x="8496944" y="498461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44" name="Dikdörtgen 243"/>
          <p:cNvSpPr/>
          <p:nvPr/>
        </p:nvSpPr>
        <p:spPr>
          <a:xfrm>
            <a:off x="7398376" y="488106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5" name="Dikdörtgen 244"/>
          <p:cNvSpPr/>
          <p:nvPr/>
        </p:nvSpPr>
        <p:spPr>
          <a:xfrm>
            <a:off x="7398376" y="507463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46" name="Dikdörtgen 245"/>
          <p:cNvSpPr/>
          <p:nvPr/>
        </p:nvSpPr>
        <p:spPr>
          <a:xfrm>
            <a:off x="8491182" y="339773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7" name="Dikdörtgen 246"/>
          <p:cNvSpPr/>
          <p:nvPr/>
        </p:nvSpPr>
        <p:spPr>
          <a:xfrm>
            <a:off x="8485290" y="358654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8" name="Dikdörtgen 247"/>
          <p:cNvSpPr/>
          <p:nvPr/>
        </p:nvSpPr>
        <p:spPr>
          <a:xfrm>
            <a:off x="7384712" y="340120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49" name="Dikdörtgen 248"/>
          <p:cNvSpPr/>
          <p:nvPr/>
        </p:nvSpPr>
        <p:spPr>
          <a:xfrm>
            <a:off x="7384711" y="3591258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50" name="Dikdörtgen 249"/>
          <p:cNvSpPr/>
          <p:nvPr/>
        </p:nvSpPr>
        <p:spPr>
          <a:xfrm>
            <a:off x="7273728" y="283728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1" name="Dikdörtgen 250"/>
          <p:cNvSpPr/>
          <p:nvPr/>
        </p:nvSpPr>
        <p:spPr>
          <a:xfrm>
            <a:off x="7285577" y="300942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2" name="Dikdörtgen 251"/>
          <p:cNvSpPr/>
          <p:nvPr/>
        </p:nvSpPr>
        <p:spPr>
          <a:xfrm>
            <a:off x="8429915" y="492434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3" name="Dikdörtgen 252"/>
          <p:cNvSpPr/>
          <p:nvPr/>
        </p:nvSpPr>
        <p:spPr>
          <a:xfrm>
            <a:off x="8422238" y="4757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4" name="Dikdörtgen 253"/>
          <p:cNvSpPr/>
          <p:nvPr/>
        </p:nvSpPr>
        <p:spPr>
          <a:xfrm>
            <a:off x="8416124" y="281350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5" name="Dikdörtgen 254"/>
          <p:cNvSpPr/>
          <p:nvPr/>
        </p:nvSpPr>
        <p:spPr>
          <a:xfrm>
            <a:off x="8427973" y="29856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6" name="Dikdörtgen 255"/>
          <p:cNvSpPr/>
          <p:nvPr/>
        </p:nvSpPr>
        <p:spPr>
          <a:xfrm>
            <a:off x="7323568" y="499420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7" name="Dikdörtgen 256"/>
          <p:cNvSpPr/>
          <p:nvPr/>
        </p:nvSpPr>
        <p:spPr>
          <a:xfrm>
            <a:off x="7315891" y="482717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8" name="Dikdörtgen 257"/>
          <p:cNvSpPr/>
          <p:nvPr/>
        </p:nvSpPr>
        <p:spPr>
          <a:xfrm>
            <a:off x="7280925" y="427558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9" name="Dikdörtgen 258"/>
          <p:cNvSpPr/>
          <p:nvPr/>
        </p:nvSpPr>
        <p:spPr>
          <a:xfrm>
            <a:off x="7292774" y="444772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0" name="Dikdörtgen 259"/>
          <p:cNvSpPr/>
          <p:nvPr/>
        </p:nvSpPr>
        <p:spPr>
          <a:xfrm>
            <a:off x="8407008" y="350533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1" name="Dikdörtgen 260"/>
          <p:cNvSpPr/>
          <p:nvPr/>
        </p:nvSpPr>
        <p:spPr>
          <a:xfrm>
            <a:off x="8399331" y="333830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2" name="Dikdörtgen 261"/>
          <p:cNvSpPr/>
          <p:nvPr/>
        </p:nvSpPr>
        <p:spPr>
          <a:xfrm>
            <a:off x="8396976" y="42663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3" name="Dikdörtgen 262"/>
          <p:cNvSpPr/>
          <p:nvPr/>
        </p:nvSpPr>
        <p:spPr>
          <a:xfrm>
            <a:off x="8408825" y="443844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4" name="Dikdörtgen 263"/>
          <p:cNvSpPr/>
          <p:nvPr/>
        </p:nvSpPr>
        <p:spPr>
          <a:xfrm>
            <a:off x="7301805" y="351385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5" name="Dikdörtgen 264"/>
          <p:cNvSpPr/>
          <p:nvPr/>
        </p:nvSpPr>
        <p:spPr>
          <a:xfrm>
            <a:off x="7294128" y="334682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59" y="4221529"/>
            <a:ext cx="1105176" cy="1105176"/>
          </a:xfrm>
          <a:prstGeom prst="rect">
            <a:avLst/>
          </a:prstGeom>
        </p:spPr>
      </p:pic>
      <p:sp>
        <p:nvSpPr>
          <p:cNvPr id="266" name="Dikdörtgen 265"/>
          <p:cNvSpPr/>
          <p:nvPr/>
        </p:nvSpPr>
        <p:spPr>
          <a:xfrm>
            <a:off x="982184" y="3292759"/>
            <a:ext cx="5559134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Roboto"/>
              </a:rPr>
              <a:t>Replication is determined at topic level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Roboto"/>
              </a:rPr>
              <a:t>Applied to partition.</a:t>
            </a:r>
            <a:endParaRPr lang="en-US" sz="2200" dirty="0">
              <a:solidFill>
                <a:srgbClr val="CD1F26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76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09271 0.290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9271 0.290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8958 0.3018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0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8958 0.3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0.09075 -0.130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9075 -0.131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09075 -0.116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5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9101 -0.11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15" grpId="0"/>
      <p:bldP spid="115" grpId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 80"/>
          <p:cNvGrpSpPr/>
          <p:nvPr/>
        </p:nvGrpSpPr>
        <p:grpSpPr>
          <a:xfrm>
            <a:off x="9537052" y="1496771"/>
            <a:ext cx="573033" cy="1022264"/>
            <a:chOff x="1991638" y="4296427"/>
            <a:chExt cx="814192" cy="1499679"/>
          </a:xfrm>
        </p:grpSpPr>
        <p:sp>
          <p:nvSpPr>
            <p:cNvPr id="82" name="Yamuk 8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Yamuk 8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kdörtgen 8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Yuvarlatılmış Dikdörtgen 8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Düz Bağlayıcı 8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Düz Bağlayıcı 8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Unvan 1"/>
          <p:cNvSpPr txBox="1">
            <a:spLocks/>
          </p:cNvSpPr>
          <p:nvPr/>
        </p:nvSpPr>
        <p:spPr>
          <a:xfrm>
            <a:off x="3662706" y="12724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Simple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Simulation</a:t>
            </a:r>
          </a:p>
        </p:txBody>
      </p:sp>
      <p:grpSp>
        <p:nvGrpSpPr>
          <p:cNvPr id="19" name="Grup 18"/>
          <p:cNvGrpSpPr/>
          <p:nvPr/>
        </p:nvGrpSpPr>
        <p:grpSpPr>
          <a:xfrm>
            <a:off x="559147" y="1395495"/>
            <a:ext cx="573033" cy="1022264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 29"/>
          <p:cNvGrpSpPr/>
          <p:nvPr/>
        </p:nvGrpSpPr>
        <p:grpSpPr>
          <a:xfrm>
            <a:off x="532892" y="2600919"/>
            <a:ext cx="573033" cy="1022264"/>
            <a:chOff x="1991638" y="4296427"/>
            <a:chExt cx="814192" cy="1499679"/>
          </a:xfrm>
        </p:grpSpPr>
        <p:sp>
          <p:nvSpPr>
            <p:cNvPr id="32" name="Yamuk 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amuk 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Yuvarlatılmış Dikdörtgen 3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 40"/>
          <p:cNvGrpSpPr/>
          <p:nvPr/>
        </p:nvGrpSpPr>
        <p:grpSpPr>
          <a:xfrm>
            <a:off x="535927" y="3894526"/>
            <a:ext cx="573033" cy="1022264"/>
            <a:chOff x="1991638" y="4296427"/>
            <a:chExt cx="814192" cy="1499679"/>
          </a:xfrm>
        </p:grpSpPr>
        <p:sp>
          <p:nvSpPr>
            <p:cNvPr id="43" name="Yamuk 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Yamuk 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Yuvarlatılmış Dikdörtgen 4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Düz Bağlayıcı 4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Bağlayıcı 4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5072050" y="744756"/>
            <a:ext cx="1431950" cy="4679411"/>
            <a:chOff x="5072050" y="940861"/>
            <a:chExt cx="1431950" cy="4679411"/>
          </a:xfrm>
        </p:grpSpPr>
        <p:grpSp>
          <p:nvGrpSpPr>
            <p:cNvPr id="9" name="Grup 8"/>
            <p:cNvGrpSpPr/>
            <p:nvPr/>
          </p:nvGrpSpPr>
          <p:grpSpPr>
            <a:xfrm>
              <a:off x="5072050" y="940861"/>
              <a:ext cx="1431950" cy="4679411"/>
              <a:chOff x="5062525" y="845089"/>
              <a:chExt cx="1431950" cy="4679411"/>
            </a:xfrm>
          </p:grpSpPr>
          <p:grpSp>
            <p:nvGrpSpPr>
              <p:cNvPr id="51" name="Grup 50"/>
              <p:cNvGrpSpPr/>
              <p:nvPr/>
            </p:nvGrpSpPr>
            <p:grpSpPr>
              <a:xfrm>
                <a:off x="5194300" y="1622182"/>
                <a:ext cx="1168400" cy="3902318"/>
                <a:chOff x="5194300" y="1622182"/>
                <a:chExt cx="1168400" cy="3902318"/>
              </a:xfrm>
            </p:grpSpPr>
            <p:sp>
              <p:nvSpPr>
                <p:cNvPr id="52" name="Dikdörtgen 51"/>
                <p:cNvSpPr/>
                <p:nvPr/>
              </p:nvSpPr>
              <p:spPr>
                <a:xfrm>
                  <a:off x="5194300" y="5080000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kdörtgen 52"/>
                <p:cNvSpPr/>
                <p:nvPr/>
              </p:nvSpPr>
              <p:spPr>
                <a:xfrm>
                  <a:off x="5194300" y="4753553"/>
                  <a:ext cx="1168400" cy="2547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ikdörtgen 53"/>
                <p:cNvSpPr/>
                <p:nvPr/>
              </p:nvSpPr>
              <p:spPr>
                <a:xfrm>
                  <a:off x="5194300" y="4047622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ikdörtgen 54"/>
                <p:cNvSpPr/>
                <p:nvPr/>
              </p:nvSpPr>
              <p:spPr>
                <a:xfrm>
                  <a:off x="5194300" y="3721175"/>
                  <a:ext cx="1168400" cy="2510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Dikdörtgen 55"/>
                <p:cNvSpPr/>
                <p:nvPr/>
              </p:nvSpPr>
              <p:spPr>
                <a:xfrm>
                  <a:off x="5194300" y="3002123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5194300" y="2667792"/>
                  <a:ext cx="1168400" cy="2571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Dikdörtgen 57"/>
                <p:cNvSpPr/>
                <p:nvPr/>
              </p:nvSpPr>
              <p:spPr>
                <a:xfrm>
                  <a:off x="5194300" y="1949539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ikdörtgen 58"/>
                <p:cNvSpPr/>
                <p:nvPr/>
              </p:nvSpPr>
              <p:spPr>
                <a:xfrm>
                  <a:off x="5194300" y="1622182"/>
                  <a:ext cx="1168400" cy="30119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" name="Resim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5" y="845089"/>
                <a:ext cx="1431950" cy="795767"/>
              </a:xfrm>
              <a:prstGeom prst="rect">
                <a:avLst/>
              </a:prstGeom>
            </p:spPr>
          </p:pic>
        </p:grpSp>
        <p:sp>
          <p:nvSpPr>
            <p:cNvPr id="62" name="Metin kutusu 61"/>
            <p:cNvSpPr txBox="1"/>
            <p:nvPr/>
          </p:nvSpPr>
          <p:spPr>
            <a:xfrm>
              <a:off x="5072050" y="1743739"/>
              <a:ext cx="1416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physicians</a:t>
              </a:r>
            </a:p>
          </p:txBody>
        </p:sp>
        <p:sp>
          <p:nvSpPr>
            <p:cNvPr id="63" name="Metin kutusu 62"/>
            <p:cNvSpPr txBox="1"/>
            <p:nvPr/>
          </p:nvSpPr>
          <p:spPr>
            <a:xfrm>
              <a:off x="5358068" y="2776737"/>
              <a:ext cx="867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clinical</a:t>
              </a:r>
            </a:p>
          </p:txBody>
        </p:sp>
        <p:sp>
          <p:nvSpPr>
            <p:cNvPr id="64" name="Metin kutusu 63"/>
            <p:cNvSpPr txBox="1"/>
            <p:nvPr/>
          </p:nvSpPr>
          <p:spPr>
            <a:xfrm>
              <a:off x="5208587" y="3818029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patients</a:t>
              </a:r>
            </a:p>
          </p:txBody>
        </p:sp>
        <p:sp>
          <p:nvSpPr>
            <p:cNvPr id="65" name="Metin kutusu 64"/>
            <p:cNvSpPr txBox="1"/>
            <p:nvPr/>
          </p:nvSpPr>
          <p:spPr>
            <a:xfrm>
              <a:off x="5280025" y="485304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operations</a:t>
              </a:r>
            </a:p>
          </p:txBody>
        </p:sp>
      </p:grpSp>
      <p:sp>
        <p:nvSpPr>
          <p:cNvPr id="67" name="Yuvarlatılmış Dikdörtgen 66"/>
          <p:cNvSpPr/>
          <p:nvPr/>
        </p:nvSpPr>
        <p:spPr>
          <a:xfrm>
            <a:off x="6225638" y="1881474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uvarlatılmış Dikdörtgen 67"/>
          <p:cNvSpPr/>
          <p:nvPr/>
        </p:nvSpPr>
        <p:spPr>
          <a:xfrm>
            <a:off x="6072712" y="3980956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uvarlatılmış Dikdörtgen 68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uvarlatılmış Dikdörtgen 69"/>
          <p:cNvSpPr/>
          <p:nvPr/>
        </p:nvSpPr>
        <p:spPr>
          <a:xfrm>
            <a:off x="6020606" y="2933998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Yuvarlatılmış Dikdörtgen 70"/>
          <p:cNvSpPr/>
          <p:nvPr/>
        </p:nvSpPr>
        <p:spPr>
          <a:xfrm>
            <a:off x="6180151" y="2933998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Yuvarlatılmış Dikdörtgen 71"/>
          <p:cNvSpPr/>
          <p:nvPr/>
        </p:nvSpPr>
        <p:spPr>
          <a:xfrm>
            <a:off x="6073257" y="1888748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Yuvarlatılmış Dikdörtgen 72"/>
          <p:cNvSpPr/>
          <p:nvPr/>
        </p:nvSpPr>
        <p:spPr>
          <a:xfrm>
            <a:off x="5918198" y="3983763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uvarlatılmış Dikdörtgen 73"/>
          <p:cNvSpPr/>
          <p:nvPr/>
        </p:nvSpPr>
        <p:spPr>
          <a:xfrm>
            <a:off x="1233548" y="1721853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uvarlatılmış Dikdörtgen 74"/>
          <p:cNvSpPr/>
          <p:nvPr/>
        </p:nvSpPr>
        <p:spPr>
          <a:xfrm>
            <a:off x="441391" y="172185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uvarlatılmış Dikdörtgen 75"/>
          <p:cNvSpPr/>
          <p:nvPr/>
        </p:nvSpPr>
        <p:spPr>
          <a:xfrm>
            <a:off x="594317" y="17299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Yuvarlatılmış Dikdörtgen 76"/>
          <p:cNvSpPr/>
          <p:nvPr/>
        </p:nvSpPr>
        <p:spPr>
          <a:xfrm>
            <a:off x="750420" y="17218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uvarlatılmış Dikdörtgen 77"/>
          <p:cNvSpPr/>
          <p:nvPr/>
        </p:nvSpPr>
        <p:spPr>
          <a:xfrm>
            <a:off x="909965" y="17218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uvarlatılmış Dikdörtgen 78"/>
          <p:cNvSpPr/>
          <p:nvPr/>
        </p:nvSpPr>
        <p:spPr>
          <a:xfrm>
            <a:off x="1080622" y="1721853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uvarlatılmış Dikdörtgen 79"/>
          <p:cNvSpPr/>
          <p:nvPr/>
        </p:nvSpPr>
        <p:spPr>
          <a:xfrm>
            <a:off x="286877" y="1724660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38" y="4570610"/>
            <a:ext cx="919105" cy="893183"/>
          </a:xfrm>
          <a:prstGeom prst="rect">
            <a:avLst/>
          </a:prstGeom>
        </p:spPr>
      </p:pic>
      <p:sp>
        <p:nvSpPr>
          <p:cNvPr id="91" name="Akış Çizelgesi: Belge 90"/>
          <p:cNvSpPr/>
          <p:nvPr/>
        </p:nvSpPr>
        <p:spPr>
          <a:xfrm>
            <a:off x="10388534" y="1547634"/>
            <a:ext cx="1056906" cy="82379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KBB, 2</a:t>
            </a:r>
          </a:p>
          <a:p>
            <a:pPr algn="ctr"/>
            <a:r>
              <a:rPr lang="tr-TR" sz="1000" dirty="0"/>
              <a:t>Genel Cerrahi, 1</a:t>
            </a:r>
          </a:p>
          <a:p>
            <a:pPr algn="ctr"/>
            <a:r>
              <a:rPr lang="tr-TR" sz="1000" dirty="0"/>
              <a:t>Fizik Tedavi, 1</a:t>
            </a:r>
          </a:p>
          <a:p>
            <a:pPr algn="ctr"/>
            <a:endParaRPr lang="tr-TR" sz="1000" dirty="0"/>
          </a:p>
        </p:txBody>
      </p:sp>
      <p:sp>
        <p:nvSpPr>
          <p:cNvPr id="92" name="Yuvarlatılmış Dikdörtgen 91"/>
          <p:cNvSpPr/>
          <p:nvPr/>
        </p:nvSpPr>
        <p:spPr>
          <a:xfrm>
            <a:off x="5909990" y="50172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Yuvarlatılmış Dikdörtgen 92"/>
          <p:cNvSpPr/>
          <p:nvPr/>
        </p:nvSpPr>
        <p:spPr>
          <a:xfrm>
            <a:off x="6066093" y="50091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Yuvarlatılmış Dikdörtgen 93"/>
          <p:cNvSpPr/>
          <p:nvPr/>
        </p:nvSpPr>
        <p:spPr>
          <a:xfrm>
            <a:off x="6225638" y="50091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Yuvarlatılmış Dikdörtgen 94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Yuvarlatılmış Dikdörtgen 95"/>
          <p:cNvSpPr/>
          <p:nvPr/>
        </p:nvSpPr>
        <p:spPr>
          <a:xfrm>
            <a:off x="681201" y="293590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Yuvarlatılmış Dikdörtgen 96"/>
          <p:cNvSpPr/>
          <p:nvPr/>
        </p:nvSpPr>
        <p:spPr>
          <a:xfrm>
            <a:off x="834127" y="294400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Yuvarlatılmış Dikdörtgen 97"/>
          <p:cNvSpPr/>
          <p:nvPr/>
        </p:nvSpPr>
        <p:spPr>
          <a:xfrm>
            <a:off x="921223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Yuvarlatılmış Dikdörtgen 98"/>
          <p:cNvSpPr/>
          <p:nvPr/>
        </p:nvSpPr>
        <p:spPr>
          <a:xfrm>
            <a:off x="597640" y="4226715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Yuvarlatılmış Dikdörtgen 99"/>
          <p:cNvSpPr/>
          <p:nvPr/>
        </p:nvSpPr>
        <p:spPr>
          <a:xfrm>
            <a:off x="6066093" y="5000121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Yuvarlatılmış Dikdörtgen 100"/>
          <p:cNvSpPr/>
          <p:nvPr/>
        </p:nvSpPr>
        <p:spPr>
          <a:xfrm>
            <a:off x="6226299" y="5015357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Yuvarlatılmış Dikdörtgen 101"/>
          <p:cNvSpPr/>
          <p:nvPr/>
        </p:nvSpPr>
        <p:spPr>
          <a:xfrm>
            <a:off x="757150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kdörtgen 102"/>
          <p:cNvSpPr/>
          <p:nvPr/>
        </p:nvSpPr>
        <p:spPr>
          <a:xfrm>
            <a:off x="5031222" y="744756"/>
            <a:ext cx="1472778" cy="481336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6C82FC7-AE1E-4BD6-A178-A08CFBA68A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7" r="28157" b="24935"/>
          <a:stretch/>
        </p:blipFill>
        <p:spPr>
          <a:xfrm>
            <a:off x="9537052" y="840271"/>
            <a:ext cx="589693" cy="60640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253C1BC-DD5E-4B2A-8F62-C6FCE5634AEC}"/>
              </a:ext>
            </a:extLst>
          </p:cNvPr>
          <p:cNvSpPr txBox="1"/>
          <p:nvPr/>
        </p:nvSpPr>
        <p:spPr>
          <a:xfrm>
            <a:off x="286877" y="862751"/>
            <a:ext cx="14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Data </a:t>
            </a:r>
            <a:r>
              <a:rPr lang="en-US" dirty="0"/>
              <a:t>Sources</a:t>
            </a:r>
          </a:p>
        </p:txBody>
      </p: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128BD69C-AC9F-424A-A1D5-1526D23AC6D9}"/>
              </a:ext>
            </a:extLst>
          </p:cNvPr>
          <p:cNvSpPr txBox="1"/>
          <p:nvPr/>
        </p:nvSpPr>
        <p:spPr>
          <a:xfrm>
            <a:off x="10463198" y="810697"/>
            <a:ext cx="72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</a:t>
            </a:r>
          </a:p>
        </p:txBody>
      </p: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737D2102-DBD2-4F78-AC93-8DEDFBF2D477}"/>
              </a:ext>
            </a:extLst>
          </p:cNvPr>
          <p:cNvGrpSpPr/>
          <p:nvPr/>
        </p:nvGrpSpPr>
        <p:grpSpPr>
          <a:xfrm>
            <a:off x="2259141" y="1663050"/>
            <a:ext cx="1853381" cy="2756370"/>
            <a:chOff x="4584701" y="1943100"/>
            <a:chExt cx="2565400" cy="3949700"/>
          </a:xfrm>
        </p:grpSpPr>
        <p:sp>
          <p:nvSpPr>
            <p:cNvPr id="106" name="Dikdörtgen 105">
              <a:extLst>
                <a:ext uri="{FF2B5EF4-FFF2-40B4-BE49-F238E27FC236}">
                  <a16:creationId xmlns:a16="http://schemas.microsoft.com/office/drawing/2014/main" id="{22F9F88D-8BBB-4F1B-81D9-96DF24C0F5BC}"/>
                </a:ext>
              </a:extLst>
            </p:cNvPr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up 106">
              <a:extLst>
                <a:ext uri="{FF2B5EF4-FFF2-40B4-BE49-F238E27FC236}">
                  <a16:creationId xmlns:a16="http://schemas.microsoft.com/office/drawing/2014/main" id="{B474D74D-0C57-404B-8C81-664F4B1ED5A1}"/>
                </a:ext>
              </a:extLst>
            </p:cNvPr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08" name="Grup 107">
                <a:extLst>
                  <a:ext uri="{FF2B5EF4-FFF2-40B4-BE49-F238E27FC236}">
                    <a16:creationId xmlns:a16="http://schemas.microsoft.com/office/drawing/2014/main" id="{25970040-9B44-4D0D-8BF1-9328DB1D64B4}"/>
                  </a:ext>
                </a:extLst>
              </p:cNvPr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10" name="Dikdörtgen 109">
                  <a:extLst>
                    <a:ext uri="{FF2B5EF4-FFF2-40B4-BE49-F238E27FC236}">
                      <a16:creationId xmlns:a16="http://schemas.microsoft.com/office/drawing/2014/main" id="{365B6BB6-26E1-4578-BA0E-E23B43179A4B}"/>
                    </a:ext>
                  </a:extLst>
                </p:cNvPr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up 110">
                  <a:extLst>
                    <a:ext uri="{FF2B5EF4-FFF2-40B4-BE49-F238E27FC236}">
                      <a16:creationId xmlns:a16="http://schemas.microsoft.com/office/drawing/2014/main" id="{8F7EAA6D-E2B1-4CFB-AA7F-4C0B94624C21}"/>
                    </a:ext>
                  </a:extLst>
                </p:cNvPr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12" name="Grup 111">
                    <a:extLst>
                      <a:ext uri="{FF2B5EF4-FFF2-40B4-BE49-F238E27FC236}">
                        <a16:creationId xmlns:a16="http://schemas.microsoft.com/office/drawing/2014/main" id="{07DB95CC-8A29-4875-A11C-4F31BE9A72DA}"/>
                      </a:ext>
                    </a:extLst>
                  </p:cNvPr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43" name="Grup 142">
                      <a:extLst>
                        <a:ext uri="{FF2B5EF4-FFF2-40B4-BE49-F238E27FC236}">
                          <a16:creationId xmlns:a16="http://schemas.microsoft.com/office/drawing/2014/main" id="{D282D666-FF00-43B8-BD03-8354F7F1F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45" name="Yamuk 144">
                        <a:extLst>
                          <a:ext uri="{FF2B5EF4-FFF2-40B4-BE49-F238E27FC236}">
                            <a16:creationId xmlns:a16="http://schemas.microsoft.com/office/drawing/2014/main" id="{B5C2DD58-7F47-44EA-9A32-573099C789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Yamuk 145">
                        <a:extLst>
                          <a:ext uri="{FF2B5EF4-FFF2-40B4-BE49-F238E27FC236}">
                            <a16:creationId xmlns:a16="http://schemas.microsoft.com/office/drawing/2014/main" id="{F58A7507-D60E-4A84-A5F5-2F15F4F25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Dikdörtgen 146">
                        <a:extLst>
                          <a:ext uri="{FF2B5EF4-FFF2-40B4-BE49-F238E27FC236}">
                            <a16:creationId xmlns:a16="http://schemas.microsoft.com/office/drawing/2014/main" id="{ED114516-13DB-40FC-88CF-AE9BEB8F1A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Yuvarlatılmış Dikdörtgen 71">
                        <a:extLst>
                          <a:ext uri="{FF2B5EF4-FFF2-40B4-BE49-F238E27FC236}">
                            <a16:creationId xmlns:a16="http://schemas.microsoft.com/office/drawing/2014/main" id="{80A14C52-DF12-40C8-A4F4-25CE39916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9" name="Düz Bağlayıcı 148">
                        <a:extLst>
                          <a:ext uri="{FF2B5EF4-FFF2-40B4-BE49-F238E27FC236}">
                            <a16:creationId xmlns:a16="http://schemas.microsoft.com/office/drawing/2014/main" id="{5234BCE9-F6AE-4736-B0AF-46A5A442DD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Düz Bağlayıcı 149">
                        <a:extLst>
                          <a:ext uri="{FF2B5EF4-FFF2-40B4-BE49-F238E27FC236}">
                            <a16:creationId xmlns:a16="http://schemas.microsoft.com/office/drawing/2014/main" id="{CEA2E1C1-4EFE-448A-A1F0-20B03CDC24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Düz Bağlayıcı 150">
                        <a:extLst>
                          <a:ext uri="{FF2B5EF4-FFF2-40B4-BE49-F238E27FC236}">
                            <a16:creationId xmlns:a16="http://schemas.microsoft.com/office/drawing/2014/main" id="{85D23945-4450-4D0F-A138-69EFA573568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44" name="Resim 143">
                      <a:extLst>
                        <a:ext uri="{FF2B5EF4-FFF2-40B4-BE49-F238E27FC236}">
                          <a16:creationId xmlns:a16="http://schemas.microsoft.com/office/drawing/2014/main" id="{A90E5926-3226-4342-8346-FBE7E06E60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3" name="Grup 112">
                    <a:extLst>
                      <a:ext uri="{FF2B5EF4-FFF2-40B4-BE49-F238E27FC236}">
                        <a16:creationId xmlns:a16="http://schemas.microsoft.com/office/drawing/2014/main" id="{8B971572-00F8-47AD-B24D-39E1A647E7BF}"/>
                      </a:ext>
                    </a:extLst>
                  </p:cNvPr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34" name="Grup 133">
                      <a:extLst>
                        <a:ext uri="{FF2B5EF4-FFF2-40B4-BE49-F238E27FC236}">
                          <a16:creationId xmlns:a16="http://schemas.microsoft.com/office/drawing/2014/main" id="{87D4C12E-327A-4064-9B3F-5ABBB2B22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36" name="Yamuk 135">
                        <a:extLst>
                          <a:ext uri="{FF2B5EF4-FFF2-40B4-BE49-F238E27FC236}">
                            <a16:creationId xmlns:a16="http://schemas.microsoft.com/office/drawing/2014/main" id="{6D4BE9A1-B98A-4A18-8734-51D75A5FD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Yamuk 136">
                        <a:extLst>
                          <a:ext uri="{FF2B5EF4-FFF2-40B4-BE49-F238E27FC236}">
                            <a16:creationId xmlns:a16="http://schemas.microsoft.com/office/drawing/2014/main" id="{16F69FD0-CDC7-4FEB-A456-DD0ABF8FF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Dikdörtgen 137">
                        <a:extLst>
                          <a:ext uri="{FF2B5EF4-FFF2-40B4-BE49-F238E27FC236}">
                            <a16:creationId xmlns:a16="http://schemas.microsoft.com/office/drawing/2014/main" id="{6DB79DD3-8DC0-409E-890C-2C73C833D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Yuvarlatılmış Dikdörtgen 62">
                        <a:extLst>
                          <a:ext uri="{FF2B5EF4-FFF2-40B4-BE49-F238E27FC236}">
                            <a16:creationId xmlns:a16="http://schemas.microsoft.com/office/drawing/2014/main" id="{283927C3-FEEE-4800-B9C3-589791DE9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0" name="Düz Bağlayıcı 139">
                        <a:extLst>
                          <a:ext uri="{FF2B5EF4-FFF2-40B4-BE49-F238E27FC236}">
                            <a16:creationId xmlns:a16="http://schemas.microsoft.com/office/drawing/2014/main" id="{3BA5EC2B-D932-4AA8-9205-3E58C9A5596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Düz Bağlayıcı 140">
                        <a:extLst>
                          <a:ext uri="{FF2B5EF4-FFF2-40B4-BE49-F238E27FC236}">
                            <a16:creationId xmlns:a16="http://schemas.microsoft.com/office/drawing/2014/main" id="{48AD290A-0D22-4BA5-9304-084EF333DB9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Düz Bağlayıcı 141">
                        <a:extLst>
                          <a:ext uri="{FF2B5EF4-FFF2-40B4-BE49-F238E27FC236}">
                            <a16:creationId xmlns:a16="http://schemas.microsoft.com/office/drawing/2014/main" id="{CED1F788-0D2D-4593-8ABB-88944EDE211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35" name="Resim 134">
                      <a:extLst>
                        <a:ext uri="{FF2B5EF4-FFF2-40B4-BE49-F238E27FC236}">
                          <a16:creationId xmlns:a16="http://schemas.microsoft.com/office/drawing/2014/main" id="{8F9BA48D-0FB3-43CD-AEEB-AAA5BF9884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" name="Grup 113">
                    <a:extLst>
                      <a:ext uri="{FF2B5EF4-FFF2-40B4-BE49-F238E27FC236}">
                        <a16:creationId xmlns:a16="http://schemas.microsoft.com/office/drawing/2014/main" id="{70434E44-1BC3-48DA-BC84-CE01D75D7AD7}"/>
                      </a:ext>
                    </a:extLst>
                  </p:cNvPr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25" name="Grup 124">
                      <a:extLst>
                        <a:ext uri="{FF2B5EF4-FFF2-40B4-BE49-F238E27FC236}">
                          <a16:creationId xmlns:a16="http://schemas.microsoft.com/office/drawing/2014/main" id="{4E1C6B01-A473-479B-9933-47968D041C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27" name="Yamuk 126">
                        <a:extLst>
                          <a:ext uri="{FF2B5EF4-FFF2-40B4-BE49-F238E27FC236}">
                            <a16:creationId xmlns:a16="http://schemas.microsoft.com/office/drawing/2014/main" id="{F32890F7-8AEB-486A-BEDB-D239A770A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Yamuk 127">
                        <a:extLst>
                          <a:ext uri="{FF2B5EF4-FFF2-40B4-BE49-F238E27FC236}">
                            <a16:creationId xmlns:a16="http://schemas.microsoft.com/office/drawing/2014/main" id="{2BE974EF-717D-4040-B75B-1CF3EF15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Dikdörtgen 128">
                        <a:extLst>
                          <a:ext uri="{FF2B5EF4-FFF2-40B4-BE49-F238E27FC236}">
                            <a16:creationId xmlns:a16="http://schemas.microsoft.com/office/drawing/2014/main" id="{C835DC6D-8804-46AC-9FBA-80071382C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Yuvarlatılmış Dikdörtgen 53">
                        <a:extLst>
                          <a:ext uri="{FF2B5EF4-FFF2-40B4-BE49-F238E27FC236}">
                            <a16:creationId xmlns:a16="http://schemas.microsoft.com/office/drawing/2014/main" id="{C68E7FA4-0D51-40AA-822C-C3163647A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1" name="Düz Bağlayıcı 130">
                        <a:extLst>
                          <a:ext uri="{FF2B5EF4-FFF2-40B4-BE49-F238E27FC236}">
                            <a16:creationId xmlns:a16="http://schemas.microsoft.com/office/drawing/2014/main" id="{18C8A2F2-1173-49A2-AE75-126F47486B6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Düz Bağlayıcı 131">
                        <a:extLst>
                          <a:ext uri="{FF2B5EF4-FFF2-40B4-BE49-F238E27FC236}">
                            <a16:creationId xmlns:a16="http://schemas.microsoft.com/office/drawing/2014/main" id="{86A018A5-92AD-4C51-998C-9946E140CD9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Düz Bağlayıcı 132">
                        <a:extLst>
                          <a:ext uri="{FF2B5EF4-FFF2-40B4-BE49-F238E27FC236}">
                            <a16:creationId xmlns:a16="http://schemas.microsoft.com/office/drawing/2014/main" id="{95CC5308-CCAA-4843-A1CC-F45C4A5AAC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26" name="Resim 125">
                      <a:extLst>
                        <a:ext uri="{FF2B5EF4-FFF2-40B4-BE49-F238E27FC236}">
                          <a16:creationId xmlns:a16="http://schemas.microsoft.com/office/drawing/2014/main" id="{03884764-C9E1-4F8C-8A9E-3E76791EB2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5" name="Grup 114">
                    <a:extLst>
                      <a:ext uri="{FF2B5EF4-FFF2-40B4-BE49-F238E27FC236}">
                        <a16:creationId xmlns:a16="http://schemas.microsoft.com/office/drawing/2014/main" id="{3AE8643A-1B63-4A32-9BC4-AD0EF280DA6E}"/>
                      </a:ext>
                    </a:extLst>
                  </p:cNvPr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16" name="Grup 115">
                      <a:extLst>
                        <a:ext uri="{FF2B5EF4-FFF2-40B4-BE49-F238E27FC236}">
                          <a16:creationId xmlns:a16="http://schemas.microsoft.com/office/drawing/2014/main" id="{E9469D29-878C-4AE9-A2AA-891A35C9A6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18" name="Yamuk 117">
                        <a:extLst>
                          <a:ext uri="{FF2B5EF4-FFF2-40B4-BE49-F238E27FC236}">
                            <a16:creationId xmlns:a16="http://schemas.microsoft.com/office/drawing/2014/main" id="{2EE654C9-A107-463D-AB7E-50FFA03D4C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Yamuk 118">
                        <a:extLst>
                          <a:ext uri="{FF2B5EF4-FFF2-40B4-BE49-F238E27FC236}">
                            <a16:creationId xmlns:a16="http://schemas.microsoft.com/office/drawing/2014/main" id="{3FE65BE1-B02F-4111-824A-7B4B2EFEF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Dikdörtgen 119">
                        <a:extLst>
                          <a:ext uri="{FF2B5EF4-FFF2-40B4-BE49-F238E27FC236}">
                            <a16:creationId xmlns:a16="http://schemas.microsoft.com/office/drawing/2014/main" id="{FAA0DAE3-9601-4B8B-8004-7C2DA6471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Yuvarlatılmış Dikdörtgen 44">
                        <a:extLst>
                          <a:ext uri="{FF2B5EF4-FFF2-40B4-BE49-F238E27FC236}">
                            <a16:creationId xmlns:a16="http://schemas.microsoft.com/office/drawing/2014/main" id="{40A27526-FF39-4FCC-AADE-0498BA6E5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2" name="Düz Bağlayıcı 121">
                        <a:extLst>
                          <a:ext uri="{FF2B5EF4-FFF2-40B4-BE49-F238E27FC236}">
                            <a16:creationId xmlns:a16="http://schemas.microsoft.com/office/drawing/2014/main" id="{5E9AD3E0-B8F6-495E-B22E-409B1CC08D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Düz Bağlayıcı 122">
                        <a:extLst>
                          <a:ext uri="{FF2B5EF4-FFF2-40B4-BE49-F238E27FC236}">
                            <a16:creationId xmlns:a16="http://schemas.microsoft.com/office/drawing/2014/main" id="{0159B2C2-BFD9-4786-BBDA-5B862D5A1C2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Düz Bağlayıcı 123">
                        <a:extLst>
                          <a:ext uri="{FF2B5EF4-FFF2-40B4-BE49-F238E27FC236}">
                            <a16:creationId xmlns:a16="http://schemas.microsoft.com/office/drawing/2014/main" id="{55C0D59A-29BA-4CC2-B657-73407DE5E8B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7" name="Resim 116">
                      <a:extLst>
                        <a:ext uri="{FF2B5EF4-FFF2-40B4-BE49-F238E27FC236}">
                          <a16:creationId xmlns:a16="http://schemas.microsoft.com/office/drawing/2014/main" id="{16BCE042-37CF-4D6D-960C-5C8FF2F484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9" name="Metin kutusu 108">
                <a:extLst>
                  <a:ext uri="{FF2B5EF4-FFF2-40B4-BE49-F238E27FC236}">
                    <a16:creationId xmlns:a16="http://schemas.microsoft.com/office/drawing/2014/main" id="{544CF0CE-EB86-4CF2-87AF-F1818DB8E548}"/>
                  </a:ext>
                </a:extLst>
              </p:cNvPr>
              <p:cNvSpPr txBox="1"/>
              <p:nvPr/>
            </p:nvSpPr>
            <p:spPr>
              <a:xfrm>
                <a:off x="4665327" y="2102340"/>
                <a:ext cx="2371628" cy="3969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 Black" panose="020B0A04020102020204" pitchFamily="34" charset="0"/>
                  </a:rPr>
                  <a:t>KAFKA Connect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2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40833 0.024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32 L 0.40872 0.024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40859 0.0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40859 0.0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4086 0.0236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4086 0.0247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134 L 0.40873 0.0245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0196 -0.011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0378 -0.014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7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0534 0.4981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4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31 L 0.27813 -0.31898 " pathEditMode="relative" ptsTypes="AA">
                                      <p:cBhvr>
                                        <p:cTn id="9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41198 0.00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41041 0.001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39713 -0.033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42343 0.11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29623 -0.467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29623 -0.4675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2592 -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3 0.1169 L 0.44844 0.1129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208 L 0.42265 0.11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1" grpId="0" animBg="1"/>
      <p:bldP spid="102" grpId="0" animBg="1"/>
      <p:bldP spid="10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618159"/>
          </a:xfrm>
        </p:spPr>
        <p:txBody>
          <a:bodyPr>
            <a:noAutofit/>
          </a:bodyPr>
          <a:lstStyle/>
          <a:p>
            <a:r>
              <a:rPr lang="tr-TR" sz="3200" b="1" dirty="0">
                <a:latin typeface="Chromatica" panose="00000500000000000000" pitchFamily="50" charset="-94"/>
                <a:ea typeface="+mn-ea"/>
                <a:cs typeface="+mn-cs"/>
              </a:rPr>
              <a:t>Content</a:t>
            </a:r>
            <a:endParaRPr lang="en-US" sz="3200" b="1" dirty="0">
              <a:latin typeface="Chromatica" panose="00000500000000000000" pitchFamily="50" charset="-9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65ADD06-0AEF-4D43-9CBC-460E821E28BD}"/>
              </a:ext>
            </a:extLst>
          </p:cNvPr>
          <p:cNvSpPr txBox="1"/>
          <p:nvPr/>
        </p:nvSpPr>
        <p:spPr>
          <a:xfrm>
            <a:off x="1167090" y="727230"/>
            <a:ext cx="9487886" cy="55861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 : Console producer and consumer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 : Consumer group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Python Kafka producer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Python Kafka consumer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Kafka Advanced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Message Delivery Reliability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Kafka Ecosystem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Producer ACKs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Producer Retries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Idempotent &amp; Safe Producer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Compression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Kafka configs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2876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35" y="1364608"/>
            <a:ext cx="4436590" cy="2465514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E7277011-90B5-4EE2-A9A2-C8BACC42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705" y="3649045"/>
            <a:ext cx="4436590" cy="87100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hromatica" panose="00000500000000000000" pitchFamily="50" charset="-94"/>
                <a:ea typeface="Roboto" panose="02000000000000000000" pitchFamily="2" charset="0"/>
              </a:rPr>
              <a:t>Introduction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6D9B5-CA32-4ECC-6827-192EB9E00C37}"/>
              </a:ext>
            </a:extLst>
          </p:cNvPr>
          <p:cNvGrpSpPr/>
          <p:nvPr/>
        </p:nvGrpSpPr>
        <p:grpSpPr>
          <a:xfrm>
            <a:off x="3526397" y="1742434"/>
            <a:ext cx="1204340" cy="1332883"/>
            <a:chOff x="3526397" y="2096117"/>
            <a:chExt cx="1204340" cy="1332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CDC73C-86BF-760B-433A-6025136F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7A613B-4B64-8262-DE65-4EC96CB84A05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C0A4C-4E3F-F994-39EE-ACA4203092B9}"/>
              </a:ext>
            </a:extLst>
          </p:cNvPr>
          <p:cNvGrpSpPr/>
          <p:nvPr/>
        </p:nvGrpSpPr>
        <p:grpSpPr>
          <a:xfrm>
            <a:off x="3528128" y="3429000"/>
            <a:ext cx="1204340" cy="1332883"/>
            <a:chOff x="3526397" y="2096117"/>
            <a:chExt cx="1204340" cy="13328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6E0D1-7B19-3483-B461-42324B1C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128EEB-046C-51F9-E209-05B6DA5FBA8A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7A2CA-5D01-3E10-F567-98A00143B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8" y="2856930"/>
            <a:ext cx="924446" cy="925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782A34-B593-B518-A42B-6B65B8EA887D}"/>
              </a:ext>
            </a:extLst>
          </p:cNvPr>
          <p:cNvSpPr txBox="1"/>
          <p:nvPr/>
        </p:nvSpPr>
        <p:spPr>
          <a:xfrm>
            <a:off x="8311949" y="2395265"/>
            <a:ext cx="105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romatica" panose="00000500000000000000" pitchFamily="50" charset="-94"/>
              </a:rPr>
              <a:t>back-end servers</a:t>
            </a:r>
          </a:p>
        </p:txBody>
      </p:sp>
      <p:pic>
        <p:nvPicPr>
          <p:cNvPr id="1030" name="Picture 6" descr="Microsoft Word - Wikipedia">
            <a:extLst>
              <a:ext uri="{FF2B5EF4-FFF2-40B4-BE49-F238E27FC236}">
                <a16:creationId xmlns:a16="http://schemas.microsoft.com/office/drawing/2014/main" id="{574452F6-9D10-34EC-221C-ABAA1C80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15" y="2464275"/>
            <a:ext cx="496398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7DC9BE-76F6-BCC1-1630-45BBE1CDF8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935" y="2673741"/>
            <a:ext cx="673308" cy="673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037B5B-B75E-C6C5-168D-D587B3D0A5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9" y="3175214"/>
            <a:ext cx="303274" cy="3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20872 -0.040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4027 L 0.60364 0.097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38789 0.113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89 0.11365 L -0.62252 -0.030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6D9B5-CA32-4ECC-6827-192EB9E00C37}"/>
              </a:ext>
            </a:extLst>
          </p:cNvPr>
          <p:cNvGrpSpPr/>
          <p:nvPr/>
        </p:nvGrpSpPr>
        <p:grpSpPr>
          <a:xfrm>
            <a:off x="3526397" y="1742434"/>
            <a:ext cx="1204340" cy="1332883"/>
            <a:chOff x="3526397" y="2096117"/>
            <a:chExt cx="1204340" cy="1332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CDC73C-86BF-760B-433A-6025136F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7A613B-4B64-8262-DE65-4EC96CB84A05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FB86F-2FEB-A2A7-AC1C-E019863A8E73}"/>
              </a:ext>
            </a:extLst>
          </p:cNvPr>
          <p:cNvGrpSpPr/>
          <p:nvPr/>
        </p:nvGrpSpPr>
        <p:grpSpPr>
          <a:xfrm>
            <a:off x="5874501" y="1004926"/>
            <a:ext cx="1055884" cy="1352362"/>
            <a:chOff x="7670840" y="1062335"/>
            <a:chExt cx="1055884" cy="1352362"/>
          </a:xfrm>
        </p:grpSpPr>
        <p:pic>
          <p:nvPicPr>
            <p:cNvPr id="1028" name="Picture 4" descr="Full Amazon S3 Guide (2020) | Logicata">
              <a:extLst>
                <a:ext uri="{FF2B5EF4-FFF2-40B4-BE49-F238E27FC236}">
                  <a16:creationId xmlns:a16="http://schemas.microsoft.com/office/drawing/2014/main" id="{A4E67B05-8B01-E9E7-808E-7036A97A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525" y="1465498"/>
              <a:ext cx="949199" cy="94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4F75F-D9D1-96EF-7190-F781EB620F2F}"/>
                </a:ext>
              </a:extLst>
            </p:cNvPr>
            <p:cNvSpPr txBox="1"/>
            <p:nvPr/>
          </p:nvSpPr>
          <p:spPr>
            <a:xfrm>
              <a:off x="7670840" y="1062335"/>
              <a:ext cx="105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hromatica" panose="00000500000000000000" pitchFamily="50" charset="-94"/>
                </a:rPr>
                <a:t>s3 object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C0A4C-4E3F-F994-39EE-ACA4203092B9}"/>
              </a:ext>
            </a:extLst>
          </p:cNvPr>
          <p:cNvGrpSpPr/>
          <p:nvPr/>
        </p:nvGrpSpPr>
        <p:grpSpPr>
          <a:xfrm>
            <a:off x="3528128" y="3429000"/>
            <a:ext cx="1204340" cy="1332883"/>
            <a:chOff x="3526397" y="2096117"/>
            <a:chExt cx="1204340" cy="13328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6E0D1-7B19-3483-B461-42324B1C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128EEB-046C-51F9-E209-05B6DA5FBA8A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7A2CA-5D01-3E10-F567-98A00143B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8" y="2856930"/>
            <a:ext cx="924446" cy="925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782A34-B593-B518-A42B-6B65B8EA887D}"/>
              </a:ext>
            </a:extLst>
          </p:cNvPr>
          <p:cNvSpPr txBox="1"/>
          <p:nvPr/>
        </p:nvSpPr>
        <p:spPr>
          <a:xfrm>
            <a:off x="8311949" y="2395265"/>
            <a:ext cx="105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romatica" panose="00000500000000000000" pitchFamily="50" charset="-94"/>
              </a:rPr>
              <a:t>back-end servers</a:t>
            </a:r>
          </a:p>
        </p:txBody>
      </p:sp>
      <p:pic>
        <p:nvPicPr>
          <p:cNvPr id="1030" name="Picture 6" descr="Microsoft Word - Wikipedia">
            <a:extLst>
              <a:ext uri="{FF2B5EF4-FFF2-40B4-BE49-F238E27FC236}">
                <a16:creationId xmlns:a16="http://schemas.microsoft.com/office/drawing/2014/main" id="{574452F6-9D10-34EC-221C-ABAA1C80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15" y="2464275"/>
            <a:ext cx="496398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4BDFF-ED50-B917-4541-9FFD37FA47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9" y="3175214"/>
            <a:ext cx="303274" cy="372521"/>
          </a:xfrm>
          <a:prstGeom prst="rect">
            <a:avLst/>
          </a:prstGeom>
        </p:spPr>
      </p:pic>
      <p:grpSp>
        <p:nvGrpSpPr>
          <p:cNvPr id="16" name="KafkaCluster">
            <a:extLst>
              <a:ext uri="{FF2B5EF4-FFF2-40B4-BE49-F238E27FC236}">
                <a16:creationId xmlns:a16="http://schemas.microsoft.com/office/drawing/2014/main" id="{49EAEC23-ECFD-0FB4-1DFE-2BBCB2DE0904}"/>
              </a:ext>
            </a:extLst>
          </p:cNvPr>
          <p:cNvGrpSpPr/>
          <p:nvPr/>
        </p:nvGrpSpPr>
        <p:grpSpPr>
          <a:xfrm rot="16200000">
            <a:off x="6043355" y="4263880"/>
            <a:ext cx="1061050" cy="1932318"/>
            <a:chOff x="5089584" y="2113472"/>
            <a:chExt cx="1376315" cy="2424022"/>
          </a:xfrm>
        </p:grpSpPr>
        <p:grpSp>
          <p:nvGrpSpPr>
            <p:cNvPr id="19" name="Grup 9">
              <a:extLst>
                <a:ext uri="{FF2B5EF4-FFF2-40B4-BE49-F238E27FC236}">
                  <a16:creationId xmlns:a16="http://schemas.microsoft.com/office/drawing/2014/main" id="{B52D20F4-09C7-CD92-6546-893B660FABBC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30" name="Dikdörtgen 22">
                <a:extLst>
                  <a:ext uri="{FF2B5EF4-FFF2-40B4-BE49-F238E27FC236}">
                    <a16:creationId xmlns:a16="http://schemas.microsoft.com/office/drawing/2014/main" id="{C09B4D26-A702-1C93-2BD8-5AC13014BB3D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Resim 23">
                <a:extLst>
                  <a:ext uri="{FF2B5EF4-FFF2-40B4-BE49-F238E27FC236}">
                    <a16:creationId xmlns:a16="http://schemas.microsoft.com/office/drawing/2014/main" id="{D37B0B14-FDA0-09E8-B3A2-26566D29E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20" name="Dikdörtgen 10">
              <a:extLst>
                <a:ext uri="{FF2B5EF4-FFF2-40B4-BE49-F238E27FC236}">
                  <a16:creationId xmlns:a16="http://schemas.microsoft.com/office/drawing/2014/main" id="{65BC6FAE-C140-0420-AE5E-B71913789886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up 11">
              <a:extLst>
                <a:ext uri="{FF2B5EF4-FFF2-40B4-BE49-F238E27FC236}">
                  <a16:creationId xmlns:a16="http://schemas.microsoft.com/office/drawing/2014/main" id="{A999FF02-10EF-80C7-4204-6ED1A8123950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8" name="Dikdörtgen 20">
                <a:extLst>
                  <a:ext uri="{FF2B5EF4-FFF2-40B4-BE49-F238E27FC236}">
                    <a16:creationId xmlns:a16="http://schemas.microsoft.com/office/drawing/2014/main" id="{12CB6C04-EF5C-9B78-30CC-3A82EDE5E041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Resim 21">
                <a:extLst>
                  <a:ext uri="{FF2B5EF4-FFF2-40B4-BE49-F238E27FC236}">
                    <a16:creationId xmlns:a16="http://schemas.microsoft.com/office/drawing/2014/main" id="{9BE7B01F-A424-8EBA-29F0-8F37D2C02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22" name="Grup 12">
              <a:extLst>
                <a:ext uri="{FF2B5EF4-FFF2-40B4-BE49-F238E27FC236}">
                  <a16:creationId xmlns:a16="http://schemas.microsoft.com/office/drawing/2014/main" id="{05293941-7802-80F1-C47C-09DE3DDC21EB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26" name="Dikdörtgen 18">
                <a:extLst>
                  <a:ext uri="{FF2B5EF4-FFF2-40B4-BE49-F238E27FC236}">
                    <a16:creationId xmlns:a16="http://schemas.microsoft.com/office/drawing/2014/main" id="{B4B05866-479E-60C7-7FD3-CB9DB08759D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Resim 19">
                <a:extLst>
                  <a:ext uri="{FF2B5EF4-FFF2-40B4-BE49-F238E27FC236}">
                    <a16:creationId xmlns:a16="http://schemas.microsoft.com/office/drawing/2014/main" id="{8BC317C2-70CA-F64F-D68C-F444CBBAF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23" name="Grup 13">
              <a:extLst>
                <a:ext uri="{FF2B5EF4-FFF2-40B4-BE49-F238E27FC236}">
                  <a16:creationId xmlns:a16="http://schemas.microsoft.com/office/drawing/2014/main" id="{7F5CEBFD-5E53-05B1-8509-A6844B3E192F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24" name="Dikdörtgen 14">
                <a:extLst>
                  <a:ext uri="{FF2B5EF4-FFF2-40B4-BE49-F238E27FC236}">
                    <a16:creationId xmlns:a16="http://schemas.microsoft.com/office/drawing/2014/main" id="{13371122-9B99-AE54-8E9A-96BB41351549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Resim 17">
                <a:extLst>
                  <a:ext uri="{FF2B5EF4-FFF2-40B4-BE49-F238E27FC236}">
                    <a16:creationId xmlns:a16="http://schemas.microsoft.com/office/drawing/2014/main" id="{AC94D24F-803E-630A-276F-34AB46AF5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CB4295-50F2-8B92-621F-796F5893BFBA}"/>
              </a:ext>
            </a:extLst>
          </p:cNvPr>
          <p:cNvSpPr txBox="1"/>
          <p:nvPr/>
        </p:nvSpPr>
        <p:spPr>
          <a:xfrm>
            <a:off x="3117213" y="3067492"/>
            <a:ext cx="226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s3://word-bucket/clientx/xxxx.docx</a:t>
            </a:r>
            <a:endParaRPr lang="tr-T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7DC9BE-76F6-BCC1-1630-45BBE1CDF8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935" y="2673741"/>
            <a:ext cx="673308" cy="6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20872 -0.040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4027 L 0.40117 -0.1386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19557 0.2754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7 0.27547 L 0.38099 -0.003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17 -0.13865 L 0.60065 0.107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20182 -0.185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47 -0.23588 L -0.38789 0.1136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89 0.11365 L -0.61562 -0.027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3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">
            <a:extLst>
              <a:ext uri="{FF2B5EF4-FFF2-40B4-BE49-F238E27FC236}">
                <a16:creationId xmlns:a16="http://schemas.microsoft.com/office/drawing/2014/main" id="{C5ABD0AB-3895-A3BB-AF79-16D1CE91E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58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2FF59B-6299-F228-9714-127046105D7F}"/>
              </a:ext>
            </a:extLst>
          </p:cNvPr>
          <p:cNvSpPr txBox="1"/>
          <p:nvPr/>
        </p:nvSpPr>
        <p:spPr>
          <a:xfrm>
            <a:off x="7824247" y="6033402"/>
            <a:ext cx="404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https://www.linkedin.com/feed/update/urn:li:activity:7102613450475859968?utm_source=share&amp;utm_medium=member_desktop</a:t>
            </a:r>
          </a:p>
        </p:txBody>
      </p:sp>
    </p:spTree>
    <p:extLst>
      <p:ext uri="{BB962C8B-B14F-4D97-AF65-F5344CB8AC3E}">
        <p14:creationId xmlns:p14="http://schemas.microsoft.com/office/powerpoint/2010/main" val="183973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83323" y="331897"/>
            <a:ext cx="4672385" cy="53310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App-1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App-2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E-mail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DWH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DM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Search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4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6000"/>
                            </p:stCondLst>
                            <p:childTnLst>
                              <p:par>
                                <p:cTn id="209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9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9500"/>
                            </p:stCondLst>
                            <p:childTnLst>
                              <p:par>
                                <p:cTn id="23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500"/>
                            </p:stCondLst>
                            <p:childTnLst>
                              <p:par>
                                <p:cTn id="23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10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15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500"/>
                            </p:stCondLst>
                            <p:childTnLst>
                              <p:par>
                                <p:cTn id="2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500"/>
                            </p:stCondLst>
                            <p:childTnLst>
                              <p:par>
                                <p:cTn id="2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45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6000"/>
                            </p:stCondLst>
                            <p:childTnLst>
                              <p:par>
                                <p:cTn id="29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9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2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30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1000"/>
                            </p:stCondLst>
                            <p:childTnLst>
                              <p:par>
                                <p:cTn id="30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2000"/>
                            </p:stCondLst>
                            <p:childTnLst>
                              <p:par>
                                <p:cTn id="30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30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66274" y="1231324"/>
            <a:ext cx="1015006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If there are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different sources and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different sinks, 3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different data integrations are required.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Different connections: TCP, HTTP, REST, FRP, JDBC, ODBC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Different formats: Binary, json, csv, avro, parquet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he production rate of the data source can be much higher than the digest rate of the sink.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05095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1072</Words>
  <Application>Microsoft Office PowerPoint</Application>
  <PresentationFormat>Widescreen</PresentationFormat>
  <Paragraphs>333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Chromatica</vt:lpstr>
      <vt:lpstr>Consolas</vt:lpstr>
      <vt:lpstr>Courier New</vt:lpstr>
      <vt:lpstr>Roboto</vt:lpstr>
      <vt:lpstr>Wingdings</vt:lpstr>
      <vt:lpstr>Office Teması</vt:lpstr>
      <vt:lpstr>PowerPoint Presentation</vt:lpstr>
      <vt:lpstr>Content</vt:lpstr>
      <vt:lpstr>Content</vt:lpstr>
      <vt:lpstr>Introduction</vt:lpstr>
      <vt:lpstr>PowerPoint Presentation</vt:lpstr>
      <vt:lpstr>PowerPoint Presentation</vt:lpstr>
      <vt:lpstr>PowerPoint Presentation</vt:lpstr>
      <vt:lpstr>Why Kafka</vt:lpstr>
      <vt:lpstr>PowerPoint Presentation</vt:lpstr>
      <vt:lpstr>Why Kafka</vt:lpstr>
      <vt:lpstr>PowerPoint Presentation</vt:lpstr>
      <vt:lpstr>PowerPoint Presentation</vt:lpstr>
      <vt:lpstr>PowerPoint Presentation</vt:lpstr>
      <vt:lpstr>PowerPoint Presentation</vt:lpstr>
      <vt:lpstr>Sample Use Case</vt:lpstr>
      <vt:lpstr>Sample Usage</vt:lpstr>
      <vt:lpstr>Rivals of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193</cp:revision>
  <dcterms:created xsi:type="dcterms:W3CDTF">2018-03-04T09:30:49Z</dcterms:created>
  <dcterms:modified xsi:type="dcterms:W3CDTF">2023-11-07T16:56:23Z</dcterms:modified>
</cp:coreProperties>
</file>