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9" r:id="rId3"/>
    <p:sldId id="313" r:id="rId4"/>
    <p:sldId id="300" r:id="rId5"/>
    <p:sldId id="307" r:id="rId6"/>
    <p:sldId id="308" r:id="rId7"/>
    <p:sldId id="306" r:id="rId8"/>
    <p:sldId id="301" r:id="rId9"/>
    <p:sldId id="303" r:id="rId10"/>
    <p:sldId id="304" r:id="rId11"/>
    <p:sldId id="259" r:id="rId12"/>
    <p:sldId id="298" r:id="rId13"/>
    <p:sldId id="294" r:id="rId14"/>
    <p:sldId id="295" r:id="rId15"/>
    <p:sldId id="290" r:id="rId16"/>
    <p:sldId id="309" r:id="rId17"/>
    <p:sldId id="314" r:id="rId18"/>
    <p:sldId id="315" r:id="rId19"/>
    <p:sldId id="310" r:id="rId20"/>
    <p:sldId id="311" r:id="rId21"/>
    <p:sldId id="316" r:id="rId22"/>
    <p:sldId id="317" r:id="rId23"/>
  </p:sldIdLst>
  <p:sldSz cx="9144000" cy="5143500" type="screen16x9"/>
  <p:notesSz cx="6858000" cy="9144000"/>
  <p:defaultTextStyle>
    <a:defPPr marL="0" marR="0" indent="0" algn="l" defTabSz="3428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17143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342874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514311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685749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857186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028622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20006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37149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ytun Morgul" initials="OM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  <a:srgbClr val="066DA5"/>
    <a:srgbClr val="A6A6A6"/>
    <a:srgbClr val="CC3300"/>
    <a:srgbClr val="FF9933"/>
    <a:srgbClr val="33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28" d="100"/>
          <a:sy n="128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3:43.539" idx="1">
    <p:pos x="290" y="-3487"/>
    <p:text>Eğitim başlığı hem sayfaya, hem de solundaki noktaya, hem de miuul logusuna göre ortalanmış olarak şekilde büyük yazılacak. (Chromatica Regular, 96pt)
Modül 1-2-3 gibi yazmayalım ve söylemeyelim anlatırken. Eğitimler teker teker de satılacağı için, Path’den de bahsetmeyelim.
Ekran bazen gerekli yerlere zoom yapsın bilmeyenler de ogrensin. Vahitle erkan yapıyor bunu.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1:02.498" idx="3">
    <p:pos x="-23" y="-2379"/>
    <p:text>Uygulama isimleri çift tırnak değil tek tırnak içinde yazılmalı.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1:02.498" idx="3">
    <p:pos x="-23" y="-2379"/>
    <p:text>Uygulama isimleri çift tırnak değil tek tırnak içinde yazılmalı.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1pPr>
    <a:lvl2pPr indent="8571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2pPr>
    <a:lvl3pPr indent="171438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3pPr>
    <a:lvl4pPr indent="257156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4pPr>
    <a:lvl5pPr indent="342874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5pPr>
    <a:lvl6pPr indent="428592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6pPr>
    <a:lvl7pPr indent="514311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7pPr>
    <a:lvl8pPr indent="600030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8pPr>
    <a:lvl9pPr indent="68574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16:9 oranda hazırlıyoruz sunumları. Sinematik olsun </a:t>
            </a:r>
            <a:r>
              <a:rPr lang="en-TR" dirty="0">
                <a:sym typeface="Wingdings" pitchFamily="2" charset="2"/>
              </a:rPr>
              <a:t> </a:t>
            </a:r>
            <a:r>
              <a:rPr lang="en-TR" dirty="0"/>
              <a:t>Eğitim başlığı ortalanıyor sayfa ortasına. 36pt</a:t>
            </a:r>
          </a:p>
        </p:txBody>
      </p:sp>
    </p:spTree>
    <p:extLst>
      <p:ext uri="{BB962C8B-B14F-4D97-AF65-F5344CB8AC3E}">
        <p14:creationId xmlns:p14="http://schemas.microsoft.com/office/powerpoint/2010/main" val="66117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341848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32762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777566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16:9 oranda hazırlıyoruz sunumları. Sinematik olsun </a:t>
            </a:r>
            <a:r>
              <a:rPr lang="en-TR" dirty="0">
                <a:sym typeface="Wingdings" pitchFamily="2" charset="2"/>
              </a:rPr>
              <a:t> </a:t>
            </a:r>
            <a:r>
              <a:rPr lang="en-TR" dirty="0"/>
              <a:t>Eğitim başlığı ortalanıyor sayfa ortasına. 36pt</a:t>
            </a:r>
          </a:p>
        </p:txBody>
      </p:sp>
    </p:spTree>
    <p:extLst>
      <p:ext uri="{BB962C8B-B14F-4D97-AF65-F5344CB8AC3E}">
        <p14:creationId xmlns:p14="http://schemas.microsoft.com/office/powerpoint/2010/main" val="4065961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16:9 oranda hazırlıyoruz sunumları. Sinematik olsun </a:t>
            </a:r>
            <a:r>
              <a:rPr lang="en-TR" dirty="0">
                <a:sym typeface="Wingdings" pitchFamily="2" charset="2"/>
              </a:rPr>
              <a:t> </a:t>
            </a:r>
            <a:r>
              <a:rPr lang="en-TR" dirty="0"/>
              <a:t>Eğitim başlığı ortalanıyor sayfa ortasına. 36pt</a:t>
            </a:r>
          </a:p>
        </p:txBody>
      </p:sp>
    </p:spTree>
    <p:extLst>
      <p:ext uri="{BB962C8B-B14F-4D97-AF65-F5344CB8AC3E}">
        <p14:creationId xmlns:p14="http://schemas.microsoft.com/office/powerpoint/2010/main" val="377178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Ünite adı solda, modül adı ile yatayda hizalı. Dersin adı veya alt başlıklar da en tepeye yazılıyor.</a:t>
            </a:r>
          </a:p>
        </p:txBody>
      </p:sp>
    </p:spTree>
    <p:extLst>
      <p:ext uri="{BB962C8B-B14F-4D97-AF65-F5344CB8AC3E}">
        <p14:creationId xmlns:p14="http://schemas.microsoft.com/office/powerpoint/2010/main" val="3224217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234087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226153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32434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40792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611077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94678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70572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52174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730987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61865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972340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15015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0504" y="4447452"/>
            <a:ext cx="8239126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965623"/>
            <a:ext cx="8239127" cy="1743075"/>
          </a:xfrm>
          <a:prstGeom prst="rect">
            <a:avLst/>
          </a:prstGeom>
        </p:spPr>
        <p:txBody>
          <a:bodyPr anchor="b"/>
          <a:lstStyle>
            <a:lvl1pPr>
              <a:defRPr sz="4350" spc="-87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505" y="2708698"/>
            <a:ext cx="8239125" cy="714375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403473"/>
            <a:ext cx="8239125" cy="271559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3098320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11260" y="4003298"/>
            <a:ext cx="7575020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57722" y="1852450"/>
            <a:ext cx="7828558" cy="1438605"/>
          </a:xfrm>
          <a:prstGeom prst="rect">
            <a:avLst/>
          </a:prstGeom>
        </p:spPr>
        <p:txBody>
          <a:bodyPr/>
          <a:lstStyle>
            <a:lvl1pPr marL="239596" indent="-17621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239596" indent="-476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239596" indent="1666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39596" indent="33813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39596" indent="5095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5910264" y="381003"/>
            <a:ext cx="2789662" cy="22311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5062540" y="1491853"/>
            <a:ext cx="3914775" cy="45563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52388" y="185740"/>
            <a:ext cx="6229350" cy="46720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500063" y="-2071688"/>
            <a:ext cx="10144125" cy="8115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4114801" y="-76200"/>
            <a:ext cx="4554314" cy="53006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76250"/>
            <a:ext cx="3667125" cy="220585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2440" y="2647716"/>
            <a:ext cx="3667125" cy="2019534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3667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593190"/>
            <a:ext cx="3667125" cy="3096236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4572000" y="-152723"/>
            <a:ext cx="4093828" cy="54584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3667125" cy="538163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1700215"/>
            <a:ext cx="8239127" cy="1743075"/>
          </a:xfrm>
          <a:prstGeom prst="rect">
            <a:avLst/>
          </a:prstGeom>
        </p:spPr>
        <p:txBody>
          <a:bodyPr anchor="ctr"/>
          <a:lstStyle>
            <a:lvl1pPr>
              <a:defRPr sz="4350" b="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3"/>
            <a:ext cx="8239125" cy="538106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8239125" cy="538163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1pPr>
            <a:lvl2pPr marL="0" indent="17145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2pPr>
            <a:lvl3pPr marL="0" indent="34289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3pPr>
            <a:lvl4pPr marL="0" indent="51434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4pPr>
            <a:lvl5pPr marL="0" indent="685801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845317"/>
            <a:ext cx="8239125" cy="145286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4"/>
            <a:ext cx="8239125" cy="53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1593192"/>
            <a:ext cx="8239125" cy="3096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39385"/>
            <a:ext cx="195567" cy="2064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19076">
              <a:defRPr sz="675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28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4572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6858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9144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142999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371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6002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18288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0574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Firefox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ython ile Veri Bilimi"/>
          <p:cNvSpPr txBox="1"/>
          <p:nvPr/>
        </p:nvSpPr>
        <p:spPr>
          <a:xfrm>
            <a:off x="2747210" y="3322057"/>
            <a:ext cx="3649580" cy="715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9600">
                <a:solidFill>
                  <a:srgbClr val="333333"/>
                </a:solidFill>
                <a:latin typeface="Chromatica Regular"/>
                <a:ea typeface="Chromatica Regular"/>
                <a:cs typeface="Chromatica Regular"/>
                <a:sym typeface="Chromatica Regular"/>
              </a:defRPr>
            </a:lvl1pPr>
          </a:lstStyle>
          <a:p>
            <a:pPr algn="ctr"/>
            <a:r>
              <a:rPr lang="en-US" sz="4400" b="1" dirty="0">
                <a:solidFill>
                  <a:srgbClr val="066DA5"/>
                </a:solidFill>
                <a:latin typeface="Chromatica" panose="00000500000000000000" pitchFamily="50" charset="-94"/>
              </a:rPr>
              <a:t>Intro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EC8200C-E1AA-4F89-A3A6-AA09FAE0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35439"/>
            <a:ext cx="3200400" cy="27336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394903" y="240886"/>
            <a:ext cx="621544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Image </a:t>
            </a:r>
            <a:r>
              <a:rPr lang="tr-TR" sz="2800" b="1" dirty="0" err="1">
                <a:latin typeface="Chromatica" panose="00000500000000000000" pitchFamily="50" charset="-94"/>
              </a:rPr>
              <a:t>Layers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6" name="Uygulama: ‘Market Sepet Analizi’">
            <a:extLst>
              <a:ext uri="{FF2B5EF4-FFF2-40B4-BE49-F238E27FC236}">
                <a16:creationId xmlns:a16="http://schemas.microsoft.com/office/drawing/2014/main" id="{DADE838F-E21D-4870-BF93-591544263545}"/>
              </a:ext>
            </a:extLst>
          </p:cNvPr>
          <p:cNvSpPr txBox="1"/>
          <p:nvPr/>
        </p:nvSpPr>
        <p:spPr>
          <a:xfrm>
            <a:off x="4880232" y="4129115"/>
            <a:ext cx="2829538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BASE IMAGE: CENTOS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8" name="Uygulama: ‘Market Sepet Analizi’">
            <a:extLst>
              <a:ext uri="{FF2B5EF4-FFF2-40B4-BE49-F238E27FC236}">
                <a16:creationId xmlns:a16="http://schemas.microsoft.com/office/drawing/2014/main" id="{BBB81E57-4093-4750-A015-4D41AB9FDCD9}"/>
              </a:ext>
            </a:extLst>
          </p:cNvPr>
          <p:cNvSpPr txBox="1"/>
          <p:nvPr/>
        </p:nvSpPr>
        <p:spPr>
          <a:xfrm>
            <a:off x="4880232" y="3744966"/>
            <a:ext cx="2829538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YUM UPDATE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0" name="Uygulama: ‘Market Sepet Analizi’">
            <a:extLst>
              <a:ext uri="{FF2B5EF4-FFF2-40B4-BE49-F238E27FC236}">
                <a16:creationId xmlns:a16="http://schemas.microsoft.com/office/drawing/2014/main" id="{5B9DB2A2-76B8-4914-A610-4F00E9DBF603}"/>
              </a:ext>
            </a:extLst>
          </p:cNvPr>
          <p:cNvSpPr txBox="1"/>
          <p:nvPr/>
        </p:nvSpPr>
        <p:spPr>
          <a:xfrm>
            <a:off x="4880232" y="3360817"/>
            <a:ext cx="2829538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INSTALL PYTHON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1" name="Uygulama: ‘Market Sepet Analizi’">
            <a:extLst>
              <a:ext uri="{FF2B5EF4-FFF2-40B4-BE49-F238E27FC236}">
                <a16:creationId xmlns:a16="http://schemas.microsoft.com/office/drawing/2014/main" id="{A664E7D3-29E2-4982-92E8-0110E18D99C1}"/>
              </a:ext>
            </a:extLst>
          </p:cNvPr>
          <p:cNvSpPr txBox="1"/>
          <p:nvPr/>
        </p:nvSpPr>
        <p:spPr>
          <a:xfrm>
            <a:off x="4880232" y="2976668"/>
            <a:ext cx="2829538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INSTALL PIP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2" name="Uygulama: ‘Market Sepet Analizi’">
            <a:extLst>
              <a:ext uri="{FF2B5EF4-FFF2-40B4-BE49-F238E27FC236}">
                <a16:creationId xmlns:a16="http://schemas.microsoft.com/office/drawing/2014/main" id="{B0D7DBC1-4405-4E30-BC93-758B80E3C6B1}"/>
              </a:ext>
            </a:extLst>
          </p:cNvPr>
          <p:cNvSpPr txBox="1"/>
          <p:nvPr/>
        </p:nvSpPr>
        <p:spPr>
          <a:xfrm>
            <a:off x="4872674" y="2592519"/>
            <a:ext cx="2829538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UPDATE PIP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3" name="Uygulama: ‘Market Sepet Analizi’">
            <a:extLst>
              <a:ext uri="{FF2B5EF4-FFF2-40B4-BE49-F238E27FC236}">
                <a16:creationId xmlns:a16="http://schemas.microsoft.com/office/drawing/2014/main" id="{1DC1E8F2-74E7-465C-916D-CFF2F57EC9FF}"/>
              </a:ext>
            </a:extLst>
          </p:cNvPr>
          <p:cNvSpPr txBox="1"/>
          <p:nvPr/>
        </p:nvSpPr>
        <p:spPr>
          <a:xfrm>
            <a:off x="4880232" y="1962148"/>
            <a:ext cx="2829538" cy="5309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PIP INSTALL PANDAS SKLEARN JUPYTER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5C7ECF2-EC49-4EAE-8A31-69E266793B6F}"/>
              </a:ext>
            </a:extLst>
          </p:cNvPr>
          <p:cNvSpPr/>
          <p:nvPr/>
        </p:nvSpPr>
        <p:spPr>
          <a:xfrm>
            <a:off x="4572000" y="1714500"/>
            <a:ext cx="3457575" cy="2943225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B59AB4-8CDF-4236-BA49-428E83BB7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3492">
            <a:off x="4118228" y="3132867"/>
            <a:ext cx="648942" cy="64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Uygulama: ‘Market Sepet Analizi’">
            <a:extLst>
              <a:ext uri="{FF2B5EF4-FFF2-40B4-BE49-F238E27FC236}">
                <a16:creationId xmlns:a16="http://schemas.microsoft.com/office/drawing/2014/main" id="{61174377-32B6-4224-B320-8A95CB2504ED}"/>
              </a:ext>
            </a:extLst>
          </p:cNvPr>
          <p:cNvSpPr txBox="1"/>
          <p:nvPr/>
        </p:nvSpPr>
        <p:spPr>
          <a:xfrm>
            <a:off x="4872674" y="1262325"/>
            <a:ext cx="2829538" cy="28469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MUTABLE LAYER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6" name="Uygulama: ‘Market Sepet Analizi’">
            <a:extLst>
              <a:ext uri="{FF2B5EF4-FFF2-40B4-BE49-F238E27FC236}">
                <a16:creationId xmlns:a16="http://schemas.microsoft.com/office/drawing/2014/main" id="{939E3010-C4D2-4488-99C3-2BEA34572B5D}"/>
              </a:ext>
            </a:extLst>
          </p:cNvPr>
          <p:cNvSpPr txBox="1"/>
          <p:nvPr/>
        </p:nvSpPr>
        <p:spPr>
          <a:xfrm>
            <a:off x="712131" y="2085258"/>
            <a:ext cx="2012019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CONTAINER LAYER</a:t>
            </a:r>
            <a:endParaRPr sz="1600" dirty="0">
              <a:latin typeface="Chromatica" panose="00000500000000000000" pitchFamily="50" charset="-94"/>
            </a:endParaRP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AF36E968-9612-499D-99EB-BB445413BB60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724150" y="1404672"/>
            <a:ext cx="2148524" cy="822933"/>
          </a:xfrm>
          <a:prstGeom prst="straightConnector1">
            <a:avLst/>
          </a:prstGeom>
          <a:noFill/>
          <a:ln w="76200" cap="flat">
            <a:solidFill>
              <a:schemeClr val="bg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1847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2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7C047CB-96D5-4157-BC25-1D4C53CC1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5" y="1300455"/>
            <a:ext cx="4831364" cy="2974476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89FD772A-0AAE-450D-9ED2-C0EFE951A3D4}"/>
              </a:ext>
            </a:extLst>
          </p:cNvPr>
          <p:cNvSpPr/>
          <p:nvPr/>
        </p:nvSpPr>
        <p:spPr>
          <a:xfrm>
            <a:off x="2541656" y="3496900"/>
            <a:ext cx="358219" cy="75414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C8A4B75-1B4E-423F-8F39-11444632CB78}"/>
              </a:ext>
            </a:extLst>
          </p:cNvPr>
          <p:cNvSpPr/>
          <p:nvPr/>
        </p:nvSpPr>
        <p:spPr>
          <a:xfrm>
            <a:off x="1421190" y="1607372"/>
            <a:ext cx="2547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 </a:t>
            </a:r>
            <a:r>
              <a:rPr lang="tr-T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tr-T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hello-world</a:t>
            </a:r>
            <a:endParaRPr lang="tr-T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DBC946EA-36D9-45A4-A179-22A1C23DE979}"/>
              </a:ext>
            </a:extLst>
          </p:cNvPr>
          <p:cNvSpPr/>
          <p:nvPr/>
        </p:nvSpPr>
        <p:spPr>
          <a:xfrm>
            <a:off x="1825219" y="1922160"/>
            <a:ext cx="1706251" cy="351869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 cli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111E2B83-D215-42FC-B828-DFB011260386}"/>
              </a:ext>
            </a:extLst>
          </p:cNvPr>
          <p:cNvSpPr/>
          <p:nvPr/>
        </p:nvSpPr>
        <p:spPr>
          <a:xfrm>
            <a:off x="1825218" y="2354705"/>
            <a:ext cx="1706251" cy="351869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 server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Akış Çizelgesi: Manyetik Disk 5">
            <a:extLst>
              <a:ext uri="{FF2B5EF4-FFF2-40B4-BE49-F238E27FC236}">
                <a16:creationId xmlns:a16="http://schemas.microsoft.com/office/drawing/2014/main" id="{4518AEA7-A39D-4A02-823A-66515F821D52}"/>
              </a:ext>
            </a:extLst>
          </p:cNvPr>
          <p:cNvSpPr/>
          <p:nvPr/>
        </p:nvSpPr>
        <p:spPr>
          <a:xfrm>
            <a:off x="1900631" y="2742325"/>
            <a:ext cx="1555423" cy="631765"/>
          </a:xfrm>
          <a:prstGeom prst="flowChartMagneticDisk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4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</a:t>
            </a: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ocal</a:t>
            </a: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images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 descr="How to Manage Docker Hub Organizations and Teams">
            <a:extLst>
              <a:ext uri="{FF2B5EF4-FFF2-40B4-BE49-F238E27FC236}">
                <a16:creationId xmlns:a16="http://schemas.microsoft.com/office/drawing/2014/main" id="{5873BBA5-D5EF-4C06-89AA-3C25F8AE9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23" y="344670"/>
            <a:ext cx="2046806" cy="11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İnternet Bağlantı Türleri Nelerdir? | Radore Veri Merkezi">
            <a:extLst>
              <a:ext uri="{FF2B5EF4-FFF2-40B4-BE49-F238E27FC236}">
                <a16:creationId xmlns:a16="http://schemas.microsoft.com/office/drawing/2014/main" id="{A9180A25-3193-4EDF-A236-2D5F8E5F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7" y="2968071"/>
            <a:ext cx="2173744" cy="18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9CF5D82D-744F-4018-A834-4453A69CA4BF}"/>
              </a:ext>
            </a:extLst>
          </p:cNvPr>
          <p:cNvCxnSpPr>
            <a:stCxn id="9" idx="3"/>
            <a:endCxn id="1028" idx="1"/>
          </p:cNvCxnSpPr>
          <p:nvPr/>
        </p:nvCxnSpPr>
        <p:spPr>
          <a:xfrm>
            <a:off x="3531469" y="2530640"/>
            <a:ext cx="2625028" cy="134315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536A88AD-CA34-47AE-800F-F5FFC092EA1D}"/>
              </a:ext>
            </a:extLst>
          </p:cNvPr>
          <p:cNvCxnSpPr>
            <a:cxnSpLocks/>
            <a:stCxn id="1028" idx="0"/>
            <a:endCxn id="1026" idx="2"/>
          </p:cNvCxnSpPr>
          <p:nvPr/>
        </p:nvCxnSpPr>
        <p:spPr>
          <a:xfrm flipV="1">
            <a:off x="7243369" y="1480008"/>
            <a:ext cx="368857" cy="148806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BD6DF387-A668-4CD1-83F3-C9D86B65E89F}"/>
              </a:ext>
            </a:extLst>
          </p:cNvPr>
          <p:cNvCxnSpPr>
            <a:cxnSpLocks/>
          </p:cNvCxnSpPr>
          <p:nvPr/>
        </p:nvCxnSpPr>
        <p:spPr>
          <a:xfrm flipH="1">
            <a:off x="6996545" y="1480008"/>
            <a:ext cx="399224" cy="157819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1600970A-3CDA-4E37-A389-EA12A6D39A05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3456054" y="3058208"/>
            <a:ext cx="2796500" cy="95424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Dikdörtgen 23">
            <a:extLst>
              <a:ext uri="{FF2B5EF4-FFF2-40B4-BE49-F238E27FC236}">
                <a16:creationId xmlns:a16="http://schemas.microsoft.com/office/drawing/2014/main" id="{3D20DF71-B62C-41AE-A3D5-D90F8F416213}"/>
              </a:ext>
            </a:extLst>
          </p:cNvPr>
          <p:cNvSpPr/>
          <p:nvPr/>
        </p:nvSpPr>
        <p:spPr>
          <a:xfrm>
            <a:off x="506367" y="306952"/>
            <a:ext cx="4572000" cy="452431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Unable to find image '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hello-world:latest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' locally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latest: Pulling from library/hello-world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0e03bdcc26d7: Pull complete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Digest: sha256:7f0a9f93b4aa3022c3a4c147a449bf11e0941a1fd0bf4a8e6c9408b2600777c5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Status: Downloaded newer image for 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hello-world:latest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 from Docker!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This message shows that your installation appears to be working correctly.</a:t>
            </a:r>
          </a:p>
          <a:p>
            <a:pPr algn="l"/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To generate this message, Docker took the following steps: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1. The Docker client contacted the Docker daemon.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2. The Docker daemon pulled the "hello-world" image from the Docker Hub.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   (amd64)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3. The Docker daemon created a new container from that image which runs the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   executable that produces the output you are currently reading.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4. The Docker daemon streamed that output to the Docker client, which sent it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   to your terminal.</a:t>
            </a:r>
          </a:p>
          <a:p>
            <a:pPr algn="l"/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To try something more ambitious, you can run an Ubuntu container with: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$ docker run -it ubuntu bash</a:t>
            </a:r>
          </a:p>
          <a:p>
            <a:pPr algn="l"/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Share images, automate workflows, and more with a free Docker ID: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https://hub.docker.com/</a:t>
            </a:r>
          </a:p>
          <a:p>
            <a:pPr algn="l"/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For more examples and ideas, visit: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https://docs.docker.com/get-started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  <p:bldP spid="6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Docker Engine?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56180" y="1114941"/>
            <a:ext cx="384613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Docker Engine is a client-server </a:t>
            </a:r>
            <a:r>
              <a:rPr lang="en-US" sz="1600" b="1" dirty="0">
                <a:latin typeface="Chromatica" panose="00000500000000000000" pitchFamily="50" charset="-94"/>
              </a:rPr>
              <a:t>application</a:t>
            </a:r>
            <a:r>
              <a:rPr lang="en-US" sz="1600" dirty="0">
                <a:latin typeface="Chromatica" panose="00000500000000000000" pitchFamily="50" charset="-94"/>
              </a:rPr>
              <a:t> with these major components:</a:t>
            </a:r>
          </a:p>
          <a:p>
            <a:pPr marL="342900" indent="-342900" algn="l" defTabSz="2438338">
              <a:buFont typeface="+mj-lt"/>
              <a:buAutoNum type="arabicPeriod"/>
            </a:pPr>
            <a:r>
              <a:rPr lang="tr-TR" sz="1600" b="1" dirty="0">
                <a:latin typeface="Chromatica" panose="00000500000000000000" pitchFamily="50" charset="-94"/>
              </a:rPr>
              <a:t>server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b="1" dirty="0">
                <a:latin typeface="Chromatica" panose="00000500000000000000" pitchFamily="50" charset="-94"/>
              </a:rPr>
              <a:t>(</a:t>
            </a:r>
            <a:r>
              <a:rPr lang="en-US" sz="1600" b="1" dirty="0">
                <a:latin typeface="Chromatica" panose="00000500000000000000" pitchFamily="50" charset="-94"/>
              </a:rPr>
              <a:t>daemon - dockerd</a:t>
            </a:r>
            <a:r>
              <a:rPr lang="tr-TR" sz="1600" b="1" dirty="0">
                <a:latin typeface="Chromatica" panose="00000500000000000000" pitchFamily="50" charset="-94"/>
              </a:rPr>
              <a:t>)</a:t>
            </a:r>
          </a:p>
          <a:p>
            <a:pPr marL="342900" indent="-342900" algn="l" defTabSz="2438338">
              <a:buFont typeface="+mj-lt"/>
              <a:buAutoNum type="arabicPeriod"/>
            </a:pPr>
            <a:r>
              <a:rPr lang="tr-TR" sz="1600" b="1" dirty="0">
                <a:latin typeface="Chromatica" panose="00000500000000000000" pitchFamily="50" charset="-94"/>
              </a:rPr>
              <a:t>REST API </a:t>
            </a:r>
          </a:p>
          <a:p>
            <a:pPr marL="342900" indent="-342900" algn="l" defTabSz="2438338">
              <a:buFont typeface="+mj-lt"/>
              <a:buAutoNum type="arabicPeriod"/>
            </a:pPr>
            <a:r>
              <a:rPr lang="tr-TR" sz="1600" b="1" dirty="0">
                <a:latin typeface="Chromatica" panose="00000500000000000000" pitchFamily="50" charset="-94"/>
              </a:rPr>
              <a:t>cli (docker)</a:t>
            </a:r>
            <a:endParaRPr lang="en-US" sz="1600" dirty="0">
              <a:latin typeface="Chromatica" panose="00000500000000000000" pitchFamily="50" charset="-94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BC655C9-B867-4599-9243-AA7F11E9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33" y="1082704"/>
            <a:ext cx="4264539" cy="3337088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71587F5E-6379-422C-A161-7F53C1187554}"/>
              </a:ext>
            </a:extLst>
          </p:cNvPr>
          <p:cNvSpPr/>
          <p:nvPr/>
        </p:nvSpPr>
        <p:spPr>
          <a:xfrm>
            <a:off x="5690205" y="4705252"/>
            <a:ext cx="32688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Image </a:t>
            </a:r>
            <a:r>
              <a:rPr lang="tr-TR" dirty="0" err="1"/>
              <a:t>source</a:t>
            </a:r>
            <a:r>
              <a:rPr lang="tr-TR" dirty="0"/>
              <a:t>: </a:t>
            </a:r>
            <a:r>
              <a:rPr lang="en-US" dirty="0"/>
              <a:t>https://docs.docker.com/get-started/overview/</a:t>
            </a:r>
          </a:p>
        </p:txBody>
      </p:sp>
    </p:spTree>
    <p:extLst>
      <p:ext uri="{BB962C8B-B14F-4D97-AF65-F5344CB8AC3E}">
        <p14:creationId xmlns:p14="http://schemas.microsoft.com/office/powerpoint/2010/main" val="1590245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077E95EF-CC51-449F-9203-F6045715CC4D}"/>
              </a:ext>
            </a:extLst>
          </p:cNvPr>
          <p:cNvSpPr/>
          <p:nvPr/>
        </p:nvSpPr>
        <p:spPr>
          <a:xfrm>
            <a:off x="724421" y="2087445"/>
            <a:ext cx="5163292" cy="595035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KERNEL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5" name="Grup 24">
            <a:extLst>
              <a:ext uri="{FF2B5EF4-FFF2-40B4-BE49-F238E27FC236}">
                <a16:creationId xmlns:a16="http://schemas.microsoft.com/office/drawing/2014/main" id="{7711C5EB-6E42-47B7-805B-DEFAEC4C255B}"/>
              </a:ext>
            </a:extLst>
          </p:cNvPr>
          <p:cNvGrpSpPr/>
          <p:nvPr/>
        </p:nvGrpSpPr>
        <p:grpSpPr>
          <a:xfrm>
            <a:off x="724421" y="1192511"/>
            <a:ext cx="5163292" cy="595035"/>
            <a:chOff x="1945472" y="1341561"/>
            <a:chExt cx="5163292" cy="595035"/>
          </a:xfrm>
        </p:grpSpPr>
        <p:sp>
          <p:nvSpPr>
            <p:cNvPr id="26" name="Dikdörtgen: Köşeleri Yuvarlatılmış 25">
              <a:extLst>
                <a:ext uri="{FF2B5EF4-FFF2-40B4-BE49-F238E27FC236}">
                  <a16:creationId xmlns:a16="http://schemas.microsoft.com/office/drawing/2014/main" id="{7AA6D72C-12E9-4140-8D9A-563137A5F883}"/>
                </a:ext>
              </a:extLst>
            </p:cNvPr>
            <p:cNvSpPr/>
            <p:nvPr/>
          </p:nvSpPr>
          <p:spPr>
            <a:xfrm>
              <a:off x="1945472" y="1341561"/>
              <a:ext cx="5163292" cy="59503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Dikdörtgen: Köşeleri Yuvarlatılmış 15">
              <a:extLst>
                <a:ext uri="{FF2B5EF4-FFF2-40B4-BE49-F238E27FC236}">
                  <a16:creationId xmlns:a16="http://schemas.microsoft.com/office/drawing/2014/main" id="{8787271B-7FE0-4BF8-9FB5-234604AE4160}"/>
                </a:ext>
              </a:extLst>
            </p:cNvPr>
            <p:cNvSpPr/>
            <p:nvPr/>
          </p:nvSpPr>
          <p:spPr>
            <a:xfrm>
              <a:off x="2624254" y="1357967"/>
              <a:ext cx="743414" cy="522129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System call</a:t>
              </a:r>
            </a:p>
          </p:txBody>
        </p:sp>
        <p:sp>
          <p:nvSpPr>
            <p:cNvPr id="18" name="Dikdörtgen: Köşeleri Yuvarlatılmış 17">
              <a:extLst>
                <a:ext uri="{FF2B5EF4-FFF2-40B4-BE49-F238E27FC236}">
                  <a16:creationId xmlns:a16="http://schemas.microsoft.com/office/drawing/2014/main" id="{1995BF4B-8F72-45F8-9A80-4271AE36500C}"/>
                </a:ext>
              </a:extLst>
            </p:cNvPr>
            <p:cNvSpPr/>
            <p:nvPr/>
          </p:nvSpPr>
          <p:spPr>
            <a:xfrm>
              <a:off x="3938240" y="1357968"/>
              <a:ext cx="743414" cy="522129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System call</a:t>
              </a:r>
            </a:p>
          </p:txBody>
        </p:sp>
        <p:sp>
          <p:nvSpPr>
            <p:cNvPr id="19" name="Dikdörtgen: Köşeleri Yuvarlatılmış 18">
              <a:extLst>
                <a:ext uri="{FF2B5EF4-FFF2-40B4-BE49-F238E27FC236}">
                  <a16:creationId xmlns:a16="http://schemas.microsoft.com/office/drawing/2014/main" id="{28C08717-0496-48DF-A653-2136511465E5}"/>
                </a:ext>
              </a:extLst>
            </p:cNvPr>
            <p:cNvSpPr/>
            <p:nvPr/>
          </p:nvSpPr>
          <p:spPr>
            <a:xfrm>
              <a:off x="5252227" y="1357968"/>
              <a:ext cx="743414" cy="522129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System call</a:t>
              </a: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4D5970A6-6A12-4299-BF18-A4626BB614FB}"/>
              </a:ext>
            </a:extLst>
          </p:cNvPr>
          <p:cNvGrpSpPr/>
          <p:nvPr/>
        </p:nvGrpSpPr>
        <p:grpSpPr>
          <a:xfrm>
            <a:off x="724421" y="393531"/>
            <a:ext cx="5163292" cy="595035"/>
            <a:chOff x="2077567" y="446049"/>
            <a:chExt cx="5163292" cy="595035"/>
          </a:xfrm>
        </p:grpSpPr>
        <p:sp>
          <p:nvSpPr>
            <p:cNvPr id="17" name="Dikdörtgen: Köşeleri Yuvarlatılmış 16">
              <a:extLst>
                <a:ext uri="{FF2B5EF4-FFF2-40B4-BE49-F238E27FC236}">
                  <a16:creationId xmlns:a16="http://schemas.microsoft.com/office/drawing/2014/main" id="{9A60924D-ECED-4AE2-AD45-A22A557D808A}"/>
                </a:ext>
              </a:extLst>
            </p:cNvPr>
            <p:cNvSpPr/>
            <p:nvPr/>
          </p:nvSpPr>
          <p:spPr>
            <a:xfrm>
              <a:off x="2077567" y="446049"/>
              <a:ext cx="5163292" cy="59503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Dikdörtgen: Köşeleri Yuvarlatılmış 19">
              <a:extLst>
                <a:ext uri="{FF2B5EF4-FFF2-40B4-BE49-F238E27FC236}">
                  <a16:creationId xmlns:a16="http://schemas.microsoft.com/office/drawing/2014/main" id="{2403F5DC-2E84-4BC7-BAAB-8F33D419BA3D}"/>
                </a:ext>
              </a:extLst>
            </p:cNvPr>
            <p:cNvSpPr/>
            <p:nvPr/>
          </p:nvSpPr>
          <p:spPr>
            <a:xfrm>
              <a:off x="2235774" y="595247"/>
              <a:ext cx="886520" cy="317818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cassandra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Dikdörtgen: Köşeleri Yuvarlatılmış 20">
              <a:extLst>
                <a:ext uri="{FF2B5EF4-FFF2-40B4-BE49-F238E27FC236}">
                  <a16:creationId xmlns:a16="http://schemas.microsoft.com/office/drawing/2014/main" id="{C1E093D8-E7D1-42BC-A4C5-6BC88A40F203}"/>
                </a:ext>
              </a:extLst>
            </p:cNvPr>
            <p:cNvSpPr/>
            <p:nvPr/>
          </p:nvSpPr>
          <p:spPr>
            <a:xfrm>
              <a:off x="3448513" y="593659"/>
              <a:ext cx="886521" cy="317818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postgresql</a:t>
              </a:r>
            </a:p>
          </p:txBody>
        </p:sp>
        <p:sp>
          <p:nvSpPr>
            <p:cNvPr id="22" name="Dikdörtgen: Köşeleri Yuvarlatılmış 21">
              <a:extLst>
                <a:ext uri="{FF2B5EF4-FFF2-40B4-BE49-F238E27FC236}">
                  <a16:creationId xmlns:a16="http://schemas.microsoft.com/office/drawing/2014/main" id="{33975B0C-54C0-47A7-8519-B82E3CD66028}"/>
                </a:ext>
              </a:extLst>
            </p:cNvPr>
            <p:cNvSpPr/>
            <p:nvPr/>
          </p:nvSpPr>
          <p:spPr>
            <a:xfrm>
              <a:off x="4880520" y="598079"/>
              <a:ext cx="743414" cy="317818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terminal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Dikdörtgen: Köşeleri Yuvarlatılmış 22">
              <a:extLst>
                <a:ext uri="{FF2B5EF4-FFF2-40B4-BE49-F238E27FC236}">
                  <a16:creationId xmlns:a16="http://schemas.microsoft.com/office/drawing/2014/main" id="{A4DDC42E-DB90-453B-A679-647A5F2659BD}"/>
                </a:ext>
              </a:extLst>
            </p:cNvPr>
            <p:cNvSpPr/>
            <p:nvPr/>
          </p:nvSpPr>
          <p:spPr>
            <a:xfrm>
              <a:off x="6268454" y="601724"/>
              <a:ext cx="743414" cy="317818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httpd</a:t>
              </a:r>
            </a:p>
          </p:txBody>
        </p:sp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3A7B25D6-E72F-49B1-BE43-C54399F478AA}"/>
              </a:ext>
            </a:extLst>
          </p:cNvPr>
          <p:cNvGrpSpPr/>
          <p:nvPr/>
        </p:nvGrpSpPr>
        <p:grpSpPr>
          <a:xfrm>
            <a:off x="724421" y="2909930"/>
            <a:ext cx="5163291" cy="1784196"/>
            <a:chOff x="2051454" y="3043744"/>
            <a:chExt cx="5163291" cy="1784196"/>
          </a:xfrm>
        </p:grpSpPr>
        <p:grpSp>
          <p:nvGrpSpPr>
            <p:cNvPr id="14" name="Grup 13">
              <a:extLst>
                <a:ext uri="{FF2B5EF4-FFF2-40B4-BE49-F238E27FC236}">
                  <a16:creationId xmlns:a16="http://schemas.microsoft.com/office/drawing/2014/main" id="{407C2079-B1F1-451A-9628-9B082CF306BF}"/>
                </a:ext>
              </a:extLst>
            </p:cNvPr>
            <p:cNvGrpSpPr/>
            <p:nvPr/>
          </p:nvGrpSpPr>
          <p:grpSpPr>
            <a:xfrm>
              <a:off x="2051454" y="3043744"/>
              <a:ext cx="5163291" cy="1784196"/>
              <a:chOff x="1138590" y="2765502"/>
              <a:chExt cx="5163291" cy="1784196"/>
            </a:xfrm>
          </p:grpSpPr>
          <p:sp>
            <p:nvSpPr>
              <p:cNvPr id="9" name="Dikdörtgen: Köşeleri Yuvarlatılmış 8">
                <a:extLst>
                  <a:ext uri="{FF2B5EF4-FFF2-40B4-BE49-F238E27FC236}">
                    <a16:creationId xmlns:a16="http://schemas.microsoft.com/office/drawing/2014/main" id="{36316824-313A-4660-AFA6-E449D2C60501}"/>
                  </a:ext>
                </a:extLst>
              </p:cNvPr>
              <p:cNvSpPr/>
              <p:nvPr/>
            </p:nvSpPr>
            <p:spPr>
              <a:xfrm>
                <a:off x="1138590" y="2765502"/>
                <a:ext cx="5163291" cy="1784196"/>
              </a:xfrm>
              <a:prstGeom prst="roundRect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pic>
            <p:nvPicPr>
              <p:cNvPr id="6" name="Resim 5">
                <a:extLst>
                  <a:ext uri="{FF2B5EF4-FFF2-40B4-BE49-F238E27FC236}">
                    <a16:creationId xmlns:a16="http://schemas.microsoft.com/office/drawing/2014/main" id="{1C883B81-6F75-4ECF-ABB8-4DACD7F54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9484" y="3212084"/>
                <a:ext cx="1076365" cy="1037135"/>
              </a:xfrm>
              <a:prstGeom prst="rect">
                <a:avLst/>
              </a:prstGeom>
            </p:spPr>
          </p:pic>
          <p:pic>
            <p:nvPicPr>
              <p:cNvPr id="11" name="Resim 10">
                <a:extLst>
                  <a:ext uri="{FF2B5EF4-FFF2-40B4-BE49-F238E27FC236}">
                    <a16:creationId xmlns:a16="http://schemas.microsoft.com/office/drawing/2014/main" id="{800110E2-54B9-42EB-901B-A7AF23A0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5891" y="3065979"/>
                <a:ext cx="1482420" cy="1183241"/>
              </a:xfrm>
              <a:prstGeom prst="rect">
                <a:avLst/>
              </a:prstGeom>
            </p:spPr>
          </p:pic>
          <p:pic>
            <p:nvPicPr>
              <p:cNvPr id="13" name="Resim 12">
                <a:extLst>
                  <a:ext uri="{FF2B5EF4-FFF2-40B4-BE49-F238E27FC236}">
                    <a16:creationId xmlns:a16="http://schemas.microsoft.com/office/drawing/2014/main" id="{EC9175BB-2462-4D80-B4A7-722BDB5DF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119" y="3396572"/>
                <a:ext cx="1528572" cy="780953"/>
              </a:xfrm>
              <a:prstGeom prst="rect">
                <a:avLst/>
              </a:prstGeom>
            </p:spPr>
          </p:pic>
        </p:grpSp>
        <p:pic>
          <p:nvPicPr>
            <p:cNvPr id="29" name="Resim 28">
              <a:extLst>
                <a:ext uri="{FF2B5EF4-FFF2-40B4-BE49-F238E27FC236}">
                  <a16:creationId xmlns:a16="http://schemas.microsoft.com/office/drawing/2014/main" id="{7CC681FF-6D54-4941-A38A-9171B35DA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2" y="3490326"/>
              <a:ext cx="1528572" cy="780953"/>
            </a:xfrm>
            <a:prstGeom prst="rect">
              <a:avLst/>
            </a:prstGeom>
          </p:spPr>
        </p:pic>
        <p:pic>
          <p:nvPicPr>
            <p:cNvPr id="30" name="Resim 29">
              <a:extLst>
                <a:ext uri="{FF2B5EF4-FFF2-40B4-BE49-F238E27FC236}">
                  <a16:creationId xmlns:a16="http://schemas.microsoft.com/office/drawing/2014/main" id="{923B18D1-0921-4694-9C0E-6A260401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595" y="3262876"/>
              <a:ext cx="1528572" cy="780953"/>
            </a:xfrm>
            <a:prstGeom prst="rect">
              <a:avLst/>
            </a:prstGeom>
          </p:spPr>
        </p:pic>
      </p:grp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EF83F34B-8A34-424F-AD88-D21FC5C4310A}"/>
              </a:ext>
            </a:extLst>
          </p:cNvPr>
          <p:cNvSpPr txBox="1"/>
          <p:nvPr/>
        </p:nvSpPr>
        <p:spPr>
          <a:xfrm>
            <a:off x="6214946" y="3541253"/>
            <a:ext cx="156117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Hardware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7685694-65D1-406B-A13C-B1D5EA94419C}"/>
              </a:ext>
            </a:extLst>
          </p:cNvPr>
          <p:cNvSpPr txBox="1"/>
          <p:nvPr/>
        </p:nvSpPr>
        <p:spPr>
          <a:xfrm>
            <a:off x="6259962" y="464088"/>
            <a:ext cx="156117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4215260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077E95EF-CC51-449F-9203-F6045715CC4D}"/>
              </a:ext>
            </a:extLst>
          </p:cNvPr>
          <p:cNvSpPr/>
          <p:nvPr/>
        </p:nvSpPr>
        <p:spPr>
          <a:xfrm>
            <a:off x="3660909" y="1976715"/>
            <a:ext cx="5163292" cy="595035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rPr>
              <a:t>KERNEL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romatica" panose="00000500000000000000" pitchFamily="50" charset="-94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5" name="Grup 24">
            <a:extLst>
              <a:ext uri="{FF2B5EF4-FFF2-40B4-BE49-F238E27FC236}">
                <a16:creationId xmlns:a16="http://schemas.microsoft.com/office/drawing/2014/main" id="{7711C5EB-6E42-47B7-805B-DEFAEC4C255B}"/>
              </a:ext>
            </a:extLst>
          </p:cNvPr>
          <p:cNvGrpSpPr/>
          <p:nvPr/>
        </p:nvGrpSpPr>
        <p:grpSpPr>
          <a:xfrm>
            <a:off x="3660909" y="1081781"/>
            <a:ext cx="5163292" cy="595035"/>
            <a:chOff x="1945472" y="1341561"/>
            <a:chExt cx="5163292" cy="595035"/>
          </a:xfrm>
        </p:grpSpPr>
        <p:sp>
          <p:nvSpPr>
            <p:cNvPr id="26" name="Dikdörtgen: Köşeleri Yuvarlatılmış 25">
              <a:extLst>
                <a:ext uri="{FF2B5EF4-FFF2-40B4-BE49-F238E27FC236}">
                  <a16:creationId xmlns:a16="http://schemas.microsoft.com/office/drawing/2014/main" id="{7AA6D72C-12E9-4140-8D9A-563137A5F883}"/>
                </a:ext>
              </a:extLst>
            </p:cNvPr>
            <p:cNvSpPr/>
            <p:nvPr/>
          </p:nvSpPr>
          <p:spPr>
            <a:xfrm>
              <a:off x="1945472" y="1341561"/>
              <a:ext cx="5163292" cy="59503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Dikdörtgen: Köşeleri Yuvarlatılmış 15">
              <a:extLst>
                <a:ext uri="{FF2B5EF4-FFF2-40B4-BE49-F238E27FC236}">
                  <a16:creationId xmlns:a16="http://schemas.microsoft.com/office/drawing/2014/main" id="{8787271B-7FE0-4BF8-9FB5-234604AE4160}"/>
                </a:ext>
              </a:extLst>
            </p:cNvPr>
            <p:cNvSpPr/>
            <p:nvPr/>
          </p:nvSpPr>
          <p:spPr>
            <a:xfrm>
              <a:off x="2624254" y="1460123"/>
              <a:ext cx="1141888" cy="317818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System call</a:t>
              </a:r>
            </a:p>
          </p:txBody>
        </p:sp>
        <p:sp>
          <p:nvSpPr>
            <p:cNvPr id="18" name="Dikdörtgen: Köşeleri Yuvarlatılmış 17">
              <a:extLst>
                <a:ext uri="{FF2B5EF4-FFF2-40B4-BE49-F238E27FC236}">
                  <a16:creationId xmlns:a16="http://schemas.microsoft.com/office/drawing/2014/main" id="{1995BF4B-8F72-45F8-9A80-4271AE36500C}"/>
                </a:ext>
              </a:extLst>
            </p:cNvPr>
            <p:cNvSpPr/>
            <p:nvPr/>
          </p:nvSpPr>
          <p:spPr>
            <a:xfrm>
              <a:off x="3938240" y="1460124"/>
              <a:ext cx="1141888" cy="317818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System call</a:t>
              </a:r>
            </a:p>
          </p:txBody>
        </p:sp>
        <p:sp>
          <p:nvSpPr>
            <p:cNvPr id="19" name="Dikdörtgen: Köşeleri Yuvarlatılmış 18">
              <a:extLst>
                <a:ext uri="{FF2B5EF4-FFF2-40B4-BE49-F238E27FC236}">
                  <a16:creationId xmlns:a16="http://schemas.microsoft.com/office/drawing/2014/main" id="{28C08717-0496-48DF-A653-2136511465E5}"/>
                </a:ext>
              </a:extLst>
            </p:cNvPr>
            <p:cNvSpPr/>
            <p:nvPr/>
          </p:nvSpPr>
          <p:spPr>
            <a:xfrm>
              <a:off x="5252227" y="1460124"/>
              <a:ext cx="1141888" cy="317818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System</a:t>
              </a:r>
              <a:r>
                <a:rPr kumimoji="0" lang="tr-TR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call</a:t>
              </a: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4D5970A6-6A12-4299-BF18-A4626BB614FB}"/>
              </a:ext>
            </a:extLst>
          </p:cNvPr>
          <p:cNvGrpSpPr/>
          <p:nvPr/>
        </p:nvGrpSpPr>
        <p:grpSpPr>
          <a:xfrm>
            <a:off x="3660909" y="282801"/>
            <a:ext cx="5163292" cy="595035"/>
            <a:chOff x="2077567" y="446049"/>
            <a:chExt cx="5163292" cy="595035"/>
          </a:xfrm>
        </p:grpSpPr>
        <p:sp>
          <p:nvSpPr>
            <p:cNvPr id="17" name="Dikdörtgen: Köşeleri Yuvarlatılmış 16">
              <a:extLst>
                <a:ext uri="{FF2B5EF4-FFF2-40B4-BE49-F238E27FC236}">
                  <a16:creationId xmlns:a16="http://schemas.microsoft.com/office/drawing/2014/main" id="{9A60924D-ECED-4AE2-AD45-A22A557D808A}"/>
                </a:ext>
              </a:extLst>
            </p:cNvPr>
            <p:cNvSpPr/>
            <p:nvPr/>
          </p:nvSpPr>
          <p:spPr>
            <a:xfrm>
              <a:off x="2077567" y="446049"/>
              <a:ext cx="5163292" cy="59503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Dikdörtgen: Köşeleri Yuvarlatılmış 19">
              <a:extLst>
                <a:ext uri="{FF2B5EF4-FFF2-40B4-BE49-F238E27FC236}">
                  <a16:creationId xmlns:a16="http://schemas.microsoft.com/office/drawing/2014/main" id="{2403F5DC-2E84-4BC7-BAAB-8F33D419BA3D}"/>
                </a:ext>
              </a:extLst>
            </p:cNvPr>
            <p:cNvSpPr/>
            <p:nvPr/>
          </p:nvSpPr>
          <p:spPr>
            <a:xfrm>
              <a:off x="2235774" y="603760"/>
              <a:ext cx="886520" cy="300792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cassandra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Dikdörtgen: Köşeleri Yuvarlatılmış 20">
              <a:extLst>
                <a:ext uri="{FF2B5EF4-FFF2-40B4-BE49-F238E27FC236}">
                  <a16:creationId xmlns:a16="http://schemas.microsoft.com/office/drawing/2014/main" id="{C1E093D8-E7D1-42BC-A4C5-6BC88A40F203}"/>
                </a:ext>
              </a:extLst>
            </p:cNvPr>
            <p:cNvSpPr/>
            <p:nvPr/>
          </p:nvSpPr>
          <p:spPr>
            <a:xfrm>
              <a:off x="3635258" y="619523"/>
              <a:ext cx="886521" cy="300792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postgresql</a:t>
              </a:r>
            </a:p>
          </p:txBody>
        </p:sp>
        <p:sp>
          <p:nvSpPr>
            <p:cNvPr id="22" name="Dikdörtgen: Köşeleri Yuvarlatılmış 21">
              <a:extLst>
                <a:ext uri="{FF2B5EF4-FFF2-40B4-BE49-F238E27FC236}">
                  <a16:creationId xmlns:a16="http://schemas.microsoft.com/office/drawing/2014/main" id="{33975B0C-54C0-47A7-8519-B82E3CD66028}"/>
                </a:ext>
              </a:extLst>
            </p:cNvPr>
            <p:cNvSpPr/>
            <p:nvPr/>
          </p:nvSpPr>
          <p:spPr>
            <a:xfrm>
              <a:off x="4965039" y="610237"/>
              <a:ext cx="743414" cy="300792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nodejs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Dikdörtgen: Köşeleri Yuvarlatılmış 22">
              <a:extLst>
                <a:ext uri="{FF2B5EF4-FFF2-40B4-BE49-F238E27FC236}">
                  <a16:creationId xmlns:a16="http://schemas.microsoft.com/office/drawing/2014/main" id="{A4DDC42E-DB90-453B-A679-647A5F2659BD}"/>
                </a:ext>
              </a:extLst>
            </p:cNvPr>
            <p:cNvSpPr/>
            <p:nvPr/>
          </p:nvSpPr>
          <p:spPr>
            <a:xfrm>
              <a:off x="6268454" y="610237"/>
              <a:ext cx="743414" cy="300792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httpd</a:t>
              </a:r>
            </a:p>
          </p:txBody>
        </p:sp>
      </p:grp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36316824-313A-4660-AFA6-E449D2C60501}"/>
              </a:ext>
            </a:extLst>
          </p:cNvPr>
          <p:cNvSpPr/>
          <p:nvPr/>
        </p:nvSpPr>
        <p:spPr>
          <a:xfrm>
            <a:off x="3660910" y="3103225"/>
            <a:ext cx="5163291" cy="1584000"/>
          </a:xfrm>
          <a:prstGeom prst="roundRect">
            <a:avLst>
              <a:gd name="adj" fmla="val 19531"/>
            </a:avLst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Chromatica" panose="00000500000000000000" pitchFamily="50" charset="-94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C883B81-6F75-4ECF-ABB8-4DACD7F542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602" y="3172728"/>
            <a:ext cx="1076365" cy="1037135"/>
          </a:xfrm>
          <a:prstGeom prst="rect">
            <a:avLst/>
          </a:prstGeom>
        </p:spPr>
      </p:pic>
      <p:sp>
        <p:nvSpPr>
          <p:cNvPr id="24" name="Metin kutusu 23">
            <a:extLst>
              <a:ext uri="{FF2B5EF4-FFF2-40B4-BE49-F238E27FC236}">
                <a16:creationId xmlns:a16="http://schemas.microsoft.com/office/drawing/2014/main" id="{A649FB11-58F5-4659-9A28-57197CC49C0C}"/>
              </a:ext>
            </a:extLst>
          </p:cNvPr>
          <p:cNvSpPr txBox="1"/>
          <p:nvPr/>
        </p:nvSpPr>
        <p:spPr>
          <a:xfrm>
            <a:off x="742183" y="3108787"/>
            <a:ext cx="258811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Physically python can point to a single python version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3D1CCD9C-F456-42B2-8DDF-3D600F24A94E}"/>
              </a:ext>
            </a:extLst>
          </p:cNvPr>
          <p:cNvSpPr txBox="1"/>
          <p:nvPr/>
        </p:nvSpPr>
        <p:spPr>
          <a:xfrm>
            <a:off x="1280304" y="438476"/>
            <a:ext cx="156117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Needs Python 2</a:t>
            </a: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F70B3AE7-B555-4C03-9AA6-005A054B812C}"/>
              </a:ext>
            </a:extLst>
          </p:cNvPr>
          <p:cNvCxnSpPr>
            <a:cxnSpLocks/>
            <a:stCxn id="20" idx="1"/>
            <a:endCxn id="32" idx="3"/>
          </p:cNvCxnSpPr>
          <p:nvPr/>
        </p:nvCxnSpPr>
        <p:spPr>
          <a:xfrm flipH="1">
            <a:off x="2841475" y="590908"/>
            <a:ext cx="977641" cy="658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29856859-FCD5-4B71-9244-9F630B2A239B}"/>
              </a:ext>
            </a:extLst>
          </p:cNvPr>
          <p:cNvSpPr txBox="1"/>
          <p:nvPr/>
        </p:nvSpPr>
        <p:spPr>
          <a:xfrm>
            <a:off x="1301495" y="962373"/>
            <a:ext cx="156117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Needs Python </a:t>
            </a: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3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46355F06-AB1C-4BA4-B935-27A589D96186}"/>
              </a:ext>
            </a:extLst>
          </p:cNvPr>
          <p:cNvCxnSpPr>
            <a:cxnSpLocks/>
            <a:stCxn id="22" idx="1"/>
            <a:endCxn id="34" idx="3"/>
          </p:cNvCxnSpPr>
          <p:nvPr/>
        </p:nvCxnSpPr>
        <p:spPr>
          <a:xfrm flipH="1">
            <a:off x="2862666" y="597385"/>
            <a:ext cx="3685715" cy="52400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6" name="Resim 35">
            <a:extLst>
              <a:ext uri="{FF2B5EF4-FFF2-40B4-BE49-F238E27FC236}">
                <a16:creationId xmlns:a16="http://schemas.microsoft.com/office/drawing/2014/main" id="{EF0F4103-8BED-47D9-A52B-90937B6DB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91" y="3172729"/>
            <a:ext cx="1076365" cy="1037135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39C68C0E-A241-4E01-A634-4CA53B2CBA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94" y="3172730"/>
            <a:ext cx="1076365" cy="1037135"/>
          </a:xfrm>
          <a:prstGeom prst="rect">
            <a:avLst/>
          </a:prstGeom>
        </p:spPr>
      </p:pic>
      <p:pic>
        <p:nvPicPr>
          <p:cNvPr id="38" name="Resim 37">
            <a:extLst>
              <a:ext uri="{FF2B5EF4-FFF2-40B4-BE49-F238E27FC236}">
                <a16:creationId xmlns:a16="http://schemas.microsoft.com/office/drawing/2014/main" id="{797DDE36-277A-4BAE-9275-F5FA32C6C3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12" y="3152061"/>
            <a:ext cx="1076365" cy="1037135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C8319540-7C72-414C-8A7E-C134D90F8A2D}"/>
              </a:ext>
            </a:extLst>
          </p:cNvPr>
          <p:cNvSpPr/>
          <p:nvPr/>
        </p:nvSpPr>
        <p:spPr>
          <a:xfrm>
            <a:off x="3770652" y="4245349"/>
            <a:ext cx="1229825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Python 2 segment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4BF48D85-5E72-4AFF-BA30-9EA7550A9B3E}"/>
              </a:ext>
            </a:extLst>
          </p:cNvPr>
          <p:cNvSpPr/>
          <p:nvPr/>
        </p:nvSpPr>
        <p:spPr>
          <a:xfrm>
            <a:off x="7320537" y="4282314"/>
            <a:ext cx="1229825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Python 3 segment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213D9DF3-3DBB-4BF1-976A-DC5EB9CA6DCA}"/>
              </a:ext>
            </a:extLst>
          </p:cNvPr>
          <p:cNvSpPr txBox="1"/>
          <p:nvPr/>
        </p:nvSpPr>
        <p:spPr>
          <a:xfrm>
            <a:off x="570905" y="3803669"/>
            <a:ext cx="258811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Kernel will route Cassandra to v2 segment</a:t>
            </a: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and NodeJS to v3 segment (namespacing)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A213D169-42F5-4075-BB93-51706EEF1E5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262376" y="741304"/>
            <a:ext cx="173266" cy="346856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C85DDF19-8CE5-4B32-AD30-925F460D3622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6920088" y="747781"/>
            <a:ext cx="1015362" cy="35345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99875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4" grpId="0"/>
      <p:bldP spid="8" grpId="0" animBg="1"/>
      <p:bldP spid="39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28D981FD-272F-4531-A590-1A3F0705A1C8}"/>
              </a:ext>
            </a:extLst>
          </p:cNvPr>
          <p:cNvGrpSpPr/>
          <p:nvPr/>
        </p:nvGrpSpPr>
        <p:grpSpPr>
          <a:xfrm>
            <a:off x="724422" y="3927525"/>
            <a:ext cx="3230133" cy="763148"/>
            <a:chOff x="2051454" y="3043744"/>
            <a:chExt cx="5163291" cy="1784196"/>
          </a:xfrm>
        </p:grpSpPr>
        <p:grpSp>
          <p:nvGrpSpPr>
            <p:cNvPr id="3" name="Grup 2">
              <a:extLst>
                <a:ext uri="{FF2B5EF4-FFF2-40B4-BE49-F238E27FC236}">
                  <a16:creationId xmlns:a16="http://schemas.microsoft.com/office/drawing/2014/main" id="{0C5E0CD8-7BC2-42D7-83C9-842CF9D79920}"/>
                </a:ext>
              </a:extLst>
            </p:cNvPr>
            <p:cNvGrpSpPr/>
            <p:nvPr/>
          </p:nvGrpSpPr>
          <p:grpSpPr>
            <a:xfrm>
              <a:off x="2051454" y="3043744"/>
              <a:ext cx="5163291" cy="1784196"/>
              <a:chOff x="1138590" y="2765502"/>
              <a:chExt cx="5163291" cy="1784196"/>
            </a:xfrm>
          </p:grpSpPr>
          <p:sp>
            <p:nvSpPr>
              <p:cNvPr id="6" name="Dikdörtgen: Köşeleri Yuvarlatılmış 5">
                <a:extLst>
                  <a:ext uri="{FF2B5EF4-FFF2-40B4-BE49-F238E27FC236}">
                    <a16:creationId xmlns:a16="http://schemas.microsoft.com/office/drawing/2014/main" id="{05A5C2BC-8941-4DAB-A67D-958E850AFB5B}"/>
                  </a:ext>
                </a:extLst>
              </p:cNvPr>
              <p:cNvSpPr/>
              <p:nvPr/>
            </p:nvSpPr>
            <p:spPr>
              <a:xfrm>
                <a:off x="1138590" y="2765502"/>
                <a:ext cx="5163291" cy="1784196"/>
              </a:xfrm>
              <a:prstGeom prst="roundRect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pic>
            <p:nvPicPr>
              <p:cNvPr id="7" name="Resim 6">
                <a:extLst>
                  <a:ext uri="{FF2B5EF4-FFF2-40B4-BE49-F238E27FC236}">
                    <a16:creationId xmlns:a16="http://schemas.microsoft.com/office/drawing/2014/main" id="{53C35B0C-ACB4-44C1-BAC0-D51FEA28B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9484" y="3212084"/>
                <a:ext cx="1076365" cy="1037135"/>
              </a:xfrm>
              <a:prstGeom prst="rect">
                <a:avLst/>
              </a:prstGeom>
            </p:spPr>
          </p:pic>
          <p:pic>
            <p:nvPicPr>
              <p:cNvPr id="8" name="Resim 7">
                <a:extLst>
                  <a:ext uri="{FF2B5EF4-FFF2-40B4-BE49-F238E27FC236}">
                    <a16:creationId xmlns:a16="http://schemas.microsoft.com/office/drawing/2014/main" id="{3A3D2A7E-6E64-4C1D-8566-7B20B3D04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5891" y="3065979"/>
                <a:ext cx="1482420" cy="1183241"/>
              </a:xfrm>
              <a:prstGeom prst="rect">
                <a:avLst/>
              </a:prstGeom>
            </p:spPr>
          </p:pic>
          <p:pic>
            <p:nvPicPr>
              <p:cNvPr id="9" name="Resim 8">
                <a:extLst>
                  <a:ext uri="{FF2B5EF4-FFF2-40B4-BE49-F238E27FC236}">
                    <a16:creationId xmlns:a16="http://schemas.microsoft.com/office/drawing/2014/main" id="{0DE83CB0-5D70-46FA-BE32-FAC920A69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119" y="3396572"/>
                <a:ext cx="1528572" cy="780953"/>
              </a:xfrm>
              <a:prstGeom prst="rect">
                <a:avLst/>
              </a:prstGeom>
            </p:spPr>
          </p:pic>
        </p:grpSp>
        <p:pic>
          <p:nvPicPr>
            <p:cNvPr id="4" name="Resim 3">
              <a:extLst>
                <a:ext uri="{FF2B5EF4-FFF2-40B4-BE49-F238E27FC236}">
                  <a16:creationId xmlns:a16="http://schemas.microsoft.com/office/drawing/2014/main" id="{FF5ADEAF-85C9-4EA0-8663-3CA7701BE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2" y="3490326"/>
              <a:ext cx="1528572" cy="780953"/>
            </a:xfrm>
            <a:prstGeom prst="rect">
              <a:avLst/>
            </a:prstGeom>
          </p:spPr>
        </p:pic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B1BDBE7F-3B9D-43B9-8873-9ABB683B6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595" y="3262876"/>
              <a:ext cx="1528572" cy="780953"/>
            </a:xfrm>
            <a:prstGeom prst="rect">
              <a:avLst/>
            </a:prstGeom>
          </p:spPr>
        </p:pic>
      </p:grpSp>
      <p:grpSp>
        <p:nvGrpSpPr>
          <p:cNvPr id="10" name="Grup 9">
            <a:extLst>
              <a:ext uri="{FF2B5EF4-FFF2-40B4-BE49-F238E27FC236}">
                <a16:creationId xmlns:a16="http://schemas.microsoft.com/office/drawing/2014/main" id="{8738E02A-5818-4A9B-91A5-D87CAD81015D}"/>
              </a:ext>
            </a:extLst>
          </p:cNvPr>
          <p:cNvGrpSpPr/>
          <p:nvPr/>
        </p:nvGrpSpPr>
        <p:grpSpPr>
          <a:xfrm>
            <a:off x="5307419" y="3889366"/>
            <a:ext cx="3230133" cy="763148"/>
            <a:chOff x="2051454" y="3043744"/>
            <a:chExt cx="5163291" cy="1784196"/>
          </a:xfrm>
        </p:grpSpPr>
        <p:grpSp>
          <p:nvGrpSpPr>
            <p:cNvPr id="11" name="Grup 10">
              <a:extLst>
                <a:ext uri="{FF2B5EF4-FFF2-40B4-BE49-F238E27FC236}">
                  <a16:creationId xmlns:a16="http://schemas.microsoft.com/office/drawing/2014/main" id="{12DB01AD-90DD-4F14-866A-1EF8F81A9E93}"/>
                </a:ext>
              </a:extLst>
            </p:cNvPr>
            <p:cNvGrpSpPr/>
            <p:nvPr/>
          </p:nvGrpSpPr>
          <p:grpSpPr>
            <a:xfrm>
              <a:off x="2051454" y="3043744"/>
              <a:ext cx="5163291" cy="1784196"/>
              <a:chOff x="1138590" y="2765502"/>
              <a:chExt cx="5163291" cy="1784196"/>
            </a:xfrm>
          </p:grpSpPr>
          <p:sp>
            <p:nvSpPr>
              <p:cNvPr id="14" name="Dikdörtgen: Köşeleri Yuvarlatılmış 13">
                <a:extLst>
                  <a:ext uri="{FF2B5EF4-FFF2-40B4-BE49-F238E27FC236}">
                    <a16:creationId xmlns:a16="http://schemas.microsoft.com/office/drawing/2014/main" id="{A922CB14-FD1F-4A15-A021-EAC2F03CF508}"/>
                  </a:ext>
                </a:extLst>
              </p:cNvPr>
              <p:cNvSpPr/>
              <p:nvPr/>
            </p:nvSpPr>
            <p:spPr>
              <a:xfrm>
                <a:off x="1138590" y="2765502"/>
                <a:ext cx="5163291" cy="1784196"/>
              </a:xfrm>
              <a:prstGeom prst="roundRect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pic>
            <p:nvPicPr>
              <p:cNvPr id="15" name="Resim 14">
                <a:extLst>
                  <a:ext uri="{FF2B5EF4-FFF2-40B4-BE49-F238E27FC236}">
                    <a16:creationId xmlns:a16="http://schemas.microsoft.com/office/drawing/2014/main" id="{2A25EC86-0A77-42E9-BA2B-725C3F9876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9484" y="3212084"/>
                <a:ext cx="1076365" cy="1037135"/>
              </a:xfrm>
              <a:prstGeom prst="rect">
                <a:avLst/>
              </a:prstGeom>
            </p:spPr>
          </p:pic>
          <p:pic>
            <p:nvPicPr>
              <p:cNvPr id="16" name="Resim 15">
                <a:extLst>
                  <a:ext uri="{FF2B5EF4-FFF2-40B4-BE49-F238E27FC236}">
                    <a16:creationId xmlns:a16="http://schemas.microsoft.com/office/drawing/2014/main" id="{402DEBD3-0E09-4EF1-A516-B7931FC4A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5891" y="3065979"/>
                <a:ext cx="1482420" cy="1183241"/>
              </a:xfrm>
              <a:prstGeom prst="rect">
                <a:avLst/>
              </a:prstGeom>
            </p:spPr>
          </p:pic>
          <p:pic>
            <p:nvPicPr>
              <p:cNvPr id="17" name="Resim 16">
                <a:extLst>
                  <a:ext uri="{FF2B5EF4-FFF2-40B4-BE49-F238E27FC236}">
                    <a16:creationId xmlns:a16="http://schemas.microsoft.com/office/drawing/2014/main" id="{176BB840-68C5-4D4A-99C2-6B3060E31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119" y="3396572"/>
                <a:ext cx="1528572" cy="780953"/>
              </a:xfrm>
              <a:prstGeom prst="rect">
                <a:avLst/>
              </a:prstGeom>
            </p:spPr>
          </p:pic>
        </p:grpSp>
        <p:pic>
          <p:nvPicPr>
            <p:cNvPr id="12" name="Resim 11">
              <a:extLst>
                <a:ext uri="{FF2B5EF4-FFF2-40B4-BE49-F238E27FC236}">
                  <a16:creationId xmlns:a16="http://schemas.microsoft.com/office/drawing/2014/main" id="{3BD58BF6-3B70-4590-AA87-4D01C5416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2" y="3490326"/>
              <a:ext cx="1528572" cy="780953"/>
            </a:xfrm>
            <a:prstGeom prst="rect">
              <a:avLst/>
            </a:prstGeom>
          </p:spPr>
        </p:pic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8DE60665-8D5C-4531-84CF-9D3B63C7B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595" y="3262876"/>
              <a:ext cx="1528572" cy="780953"/>
            </a:xfrm>
            <a:prstGeom prst="rect">
              <a:avLst/>
            </a:prstGeom>
          </p:spPr>
        </p:pic>
      </p:grp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CD53574C-6B8B-4FF5-84A0-C07AD20333C6}"/>
              </a:ext>
            </a:extLst>
          </p:cNvPr>
          <p:cNvCxnSpPr>
            <a:cxnSpLocks/>
          </p:cNvCxnSpPr>
          <p:nvPr/>
        </p:nvCxnSpPr>
        <p:spPr>
          <a:xfrm>
            <a:off x="4553536" y="0"/>
            <a:ext cx="0" cy="508534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52D13432-B238-4743-9825-3018203DA8F8}"/>
              </a:ext>
            </a:extLst>
          </p:cNvPr>
          <p:cNvSpPr txBox="1"/>
          <p:nvPr/>
        </p:nvSpPr>
        <p:spPr>
          <a:xfrm>
            <a:off x="1480462" y="109425"/>
            <a:ext cx="156117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sym typeface="Helvetica Neue"/>
              </a:rPr>
              <a:t>Docker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sym typeface="Helvetica Neue"/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3D65FCC2-EAF5-4C06-863E-98CF4521E87D}"/>
              </a:ext>
            </a:extLst>
          </p:cNvPr>
          <p:cNvSpPr txBox="1"/>
          <p:nvPr/>
        </p:nvSpPr>
        <p:spPr>
          <a:xfrm>
            <a:off x="6190339" y="109425"/>
            <a:ext cx="20015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sym typeface="Helvetica Neue"/>
              </a:rPr>
              <a:t>Virtualization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sym typeface="Helvetica Neue"/>
            </a:endParaRPr>
          </a:p>
        </p:txBody>
      </p: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2EC5968C-016A-4426-8609-C66C6EC8D835}"/>
              </a:ext>
            </a:extLst>
          </p:cNvPr>
          <p:cNvSpPr/>
          <p:nvPr/>
        </p:nvSpPr>
        <p:spPr>
          <a:xfrm>
            <a:off x="724422" y="3240782"/>
            <a:ext cx="3230133" cy="65833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Host OS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0A2CF03B-04A4-46D4-B577-E4F79BF95A11}"/>
              </a:ext>
            </a:extLst>
          </p:cNvPr>
          <p:cNvSpPr/>
          <p:nvPr/>
        </p:nvSpPr>
        <p:spPr>
          <a:xfrm>
            <a:off x="5275066" y="3205736"/>
            <a:ext cx="3230133" cy="65833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Hypervisor</a:t>
            </a:r>
          </a:p>
        </p:txBody>
      </p: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A74C0DD8-4489-41FC-8404-00AE4A4DB86A}"/>
              </a:ext>
            </a:extLst>
          </p:cNvPr>
          <p:cNvSpPr/>
          <p:nvPr/>
        </p:nvSpPr>
        <p:spPr>
          <a:xfrm>
            <a:off x="724422" y="2554039"/>
            <a:ext cx="3230133" cy="65833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 Engine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9AD66687-A34E-48F0-8827-7A0579BB9460}"/>
              </a:ext>
            </a:extLst>
          </p:cNvPr>
          <p:cNvSpPr/>
          <p:nvPr/>
        </p:nvSpPr>
        <p:spPr>
          <a:xfrm>
            <a:off x="1901042" y="1925315"/>
            <a:ext cx="838986" cy="334843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Bins/Libs</a:t>
            </a:r>
          </a:p>
        </p:txBody>
      </p:sp>
      <p:sp>
        <p:nvSpPr>
          <p:cNvPr id="28" name="Dikdörtgen: Köşeleri Yuvarlatılmış 27">
            <a:extLst>
              <a:ext uri="{FF2B5EF4-FFF2-40B4-BE49-F238E27FC236}">
                <a16:creationId xmlns:a16="http://schemas.microsoft.com/office/drawing/2014/main" id="{CCDB07E8-D0D2-4383-B501-2596446AA537}"/>
              </a:ext>
            </a:extLst>
          </p:cNvPr>
          <p:cNvSpPr/>
          <p:nvPr/>
        </p:nvSpPr>
        <p:spPr>
          <a:xfrm>
            <a:off x="3113932" y="1922487"/>
            <a:ext cx="838986" cy="334843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Bins/Libs</a:t>
            </a:r>
          </a:p>
        </p:txBody>
      </p:sp>
      <p:sp>
        <p:nvSpPr>
          <p:cNvPr id="29" name="Dikdörtgen: Köşeleri Yuvarlatılmış 28">
            <a:extLst>
              <a:ext uri="{FF2B5EF4-FFF2-40B4-BE49-F238E27FC236}">
                <a16:creationId xmlns:a16="http://schemas.microsoft.com/office/drawing/2014/main" id="{B18A2F60-254E-4D25-AEB0-7B9A5A8D5103}"/>
              </a:ext>
            </a:extLst>
          </p:cNvPr>
          <p:cNvSpPr/>
          <p:nvPr/>
        </p:nvSpPr>
        <p:spPr>
          <a:xfrm>
            <a:off x="724422" y="1922487"/>
            <a:ext cx="838986" cy="334843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Bins/Libs</a:t>
            </a:r>
          </a:p>
        </p:txBody>
      </p:sp>
      <p:sp>
        <p:nvSpPr>
          <p:cNvPr id="30" name="Dikdörtgen: Köşeleri Yuvarlatılmış 29">
            <a:extLst>
              <a:ext uri="{FF2B5EF4-FFF2-40B4-BE49-F238E27FC236}">
                <a16:creationId xmlns:a16="http://schemas.microsoft.com/office/drawing/2014/main" id="{7ED2198C-56D4-4AFB-8A8D-43DC01D3B79C}"/>
              </a:ext>
            </a:extLst>
          </p:cNvPr>
          <p:cNvSpPr/>
          <p:nvPr/>
        </p:nvSpPr>
        <p:spPr>
          <a:xfrm>
            <a:off x="1901042" y="1454238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 B</a:t>
            </a:r>
          </a:p>
        </p:txBody>
      </p:sp>
      <p:sp>
        <p:nvSpPr>
          <p:cNvPr id="31" name="Dikdörtgen: Köşeleri Yuvarlatılmış 30">
            <a:extLst>
              <a:ext uri="{FF2B5EF4-FFF2-40B4-BE49-F238E27FC236}">
                <a16:creationId xmlns:a16="http://schemas.microsoft.com/office/drawing/2014/main" id="{F7E0D093-809A-4EBE-A9F6-3FEEFBB39794}"/>
              </a:ext>
            </a:extLst>
          </p:cNvPr>
          <p:cNvSpPr/>
          <p:nvPr/>
        </p:nvSpPr>
        <p:spPr>
          <a:xfrm>
            <a:off x="3113932" y="1451410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C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Dikdörtgen: Köşeleri Yuvarlatılmış 31">
            <a:extLst>
              <a:ext uri="{FF2B5EF4-FFF2-40B4-BE49-F238E27FC236}">
                <a16:creationId xmlns:a16="http://schemas.microsoft.com/office/drawing/2014/main" id="{FBAE06CD-65C5-4701-9EEE-BC8BD35D9AFE}"/>
              </a:ext>
            </a:extLst>
          </p:cNvPr>
          <p:cNvSpPr/>
          <p:nvPr/>
        </p:nvSpPr>
        <p:spPr>
          <a:xfrm>
            <a:off x="724422" y="1451410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A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Dikdörtgen: Köşeleri Yuvarlatılmış 32">
            <a:extLst>
              <a:ext uri="{FF2B5EF4-FFF2-40B4-BE49-F238E27FC236}">
                <a16:creationId xmlns:a16="http://schemas.microsoft.com/office/drawing/2014/main" id="{B5F81375-A2F5-4C05-81B0-F3ADDD73E35F}"/>
              </a:ext>
            </a:extLst>
          </p:cNvPr>
          <p:cNvSpPr/>
          <p:nvPr/>
        </p:nvSpPr>
        <p:spPr>
          <a:xfrm>
            <a:off x="6425323" y="2058561"/>
            <a:ext cx="838986" cy="334843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Bins/Libs</a:t>
            </a:r>
          </a:p>
        </p:txBody>
      </p:sp>
      <p:sp>
        <p:nvSpPr>
          <p:cNvPr id="34" name="Dikdörtgen: Köşeleri Yuvarlatılmış 33">
            <a:extLst>
              <a:ext uri="{FF2B5EF4-FFF2-40B4-BE49-F238E27FC236}">
                <a16:creationId xmlns:a16="http://schemas.microsoft.com/office/drawing/2014/main" id="{49B49440-236E-44B1-9FD3-815148E9374F}"/>
              </a:ext>
            </a:extLst>
          </p:cNvPr>
          <p:cNvSpPr/>
          <p:nvPr/>
        </p:nvSpPr>
        <p:spPr>
          <a:xfrm>
            <a:off x="7638213" y="2055733"/>
            <a:ext cx="838986" cy="334843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Bins/Libs</a:t>
            </a:r>
          </a:p>
        </p:txBody>
      </p:sp>
      <p:sp>
        <p:nvSpPr>
          <p:cNvPr id="35" name="Dikdörtgen: Köşeleri Yuvarlatılmış 34">
            <a:extLst>
              <a:ext uri="{FF2B5EF4-FFF2-40B4-BE49-F238E27FC236}">
                <a16:creationId xmlns:a16="http://schemas.microsoft.com/office/drawing/2014/main" id="{4E1DAA64-9244-4242-AADA-792F699C0DD9}"/>
              </a:ext>
            </a:extLst>
          </p:cNvPr>
          <p:cNvSpPr/>
          <p:nvPr/>
        </p:nvSpPr>
        <p:spPr>
          <a:xfrm>
            <a:off x="5248703" y="2055733"/>
            <a:ext cx="838986" cy="334843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Bins/Libs</a:t>
            </a:r>
          </a:p>
        </p:txBody>
      </p:sp>
      <p:sp>
        <p:nvSpPr>
          <p:cNvPr id="36" name="Dikdörtgen: Köşeleri Yuvarlatılmış 35">
            <a:extLst>
              <a:ext uri="{FF2B5EF4-FFF2-40B4-BE49-F238E27FC236}">
                <a16:creationId xmlns:a16="http://schemas.microsoft.com/office/drawing/2014/main" id="{D2962E00-EF1C-46CF-B4B7-CD123889E4E9}"/>
              </a:ext>
            </a:extLst>
          </p:cNvPr>
          <p:cNvSpPr/>
          <p:nvPr/>
        </p:nvSpPr>
        <p:spPr>
          <a:xfrm>
            <a:off x="6425323" y="1587484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 B</a:t>
            </a:r>
          </a:p>
        </p:txBody>
      </p:sp>
      <p:sp>
        <p:nvSpPr>
          <p:cNvPr id="37" name="Dikdörtgen: Köşeleri Yuvarlatılmış 36">
            <a:extLst>
              <a:ext uri="{FF2B5EF4-FFF2-40B4-BE49-F238E27FC236}">
                <a16:creationId xmlns:a16="http://schemas.microsoft.com/office/drawing/2014/main" id="{FEAABE07-1F9D-462B-A2B1-283DA5A71E4E}"/>
              </a:ext>
            </a:extLst>
          </p:cNvPr>
          <p:cNvSpPr/>
          <p:nvPr/>
        </p:nvSpPr>
        <p:spPr>
          <a:xfrm>
            <a:off x="7638213" y="1584656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C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Dikdörtgen: Köşeleri Yuvarlatılmış 37">
            <a:extLst>
              <a:ext uri="{FF2B5EF4-FFF2-40B4-BE49-F238E27FC236}">
                <a16:creationId xmlns:a16="http://schemas.microsoft.com/office/drawing/2014/main" id="{57A5896F-0D90-4742-9064-460784834600}"/>
              </a:ext>
            </a:extLst>
          </p:cNvPr>
          <p:cNvSpPr/>
          <p:nvPr/>
        </p:nvSpPr>
        <p:spPr>
          <a:xfrm>
            <a:off x="5248703" y="1584656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A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Dikdörtgen: Köşeleri Yuvarlatılmış 38">
            <a:extLst>
              <a:ext uri="{FF2B5EF4-FFF2-40B4-BE49-F238E27FC236}">
                <a16:creationId xmlns:a16="http://schemas.microsoft.com/office/drawing/2014/main" id="{1C73462F-1095-4EC9-B9FF-D48CB5C6FBC8}"/>
              </a:ext>
            </a:extLst>
          </p:cNvPr>
          <p:cNvSpPr/>
          <p:nvPr/>
        </p:nvSpPr>
        <p:spPr>
          <a:xfrm>
            <a:off x="6453323" y="2546034"/>
            <a:ext cx="838986" cy="556181"/>
          </a:xfrm>
          <a:prstGeom prst="roundRect">
            <a:avLst/>
          </a:prstGeom>
          <a:solidFill>
            <a:srgbClr val="CC33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Guest OS</a:t>
            </a:r>
          </a:p>
        </p:txBody>
      </p:sp>
      <p:sp>
        <p:nvSpPr>
          <p:cNvPr id="40" name="Dikdörtgen: Köşeleri Yuvarlatılmış 39">
            <a:extLst>
              <a:ext uri="{FF2B5EF4-FFF2-40B4-BE49-F238E27FC236}">
                <a16:creationId xmlns:a16="http://schemas.microsoft.com/office/drawing/2014/main" id="{D8347C47-345B-457B-913F-FD08A1463BA8}"/>
              </a:ext>
            </a:extLst>
          </p:cNvPr>
          <p:cNvSpPr/>
          <p:nvPr/>
        </p:nvSpPr>
        <p:spPr>
          <a:xfrm>
            <a:off x="7666213" y="2543206"/>
            <a:ext cx="838986" cy="556181"/>
          </a:xfrm>
          <a:prstGeom prst="roundRect">
            <a:avLst/>
          </a:prstGeom>
          <a:solidFill>
            <a:srgbClr val="CC33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Guest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OS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Dikdörtgen: Köşeleri Yuvarlatılmış 40">
            <a:extLst>
              <a:ext uri="{FF2B5EF4-FFF2-40B4-BE49-F238E27FC236}">
                <a16:creationId xmlns:a16="http://schemas.microsoft.com/office/drawing/2014/main" id="{573BB188-90C8-474D-9BAF-C1836111D0C6}"/>
              </a:ext>
            </a:extLst>
          </p:cNvPr>
          <p:cNvSpPr/>
          <p:nvPr/>
        </p:nvSpPr>
        <p:spPr>
          <a:xfrm>
            <a:off x="5276703" y="2543206"/>
            <a:ext cx="838986" cy="556181"/>
          </a:xfrm>
          <a:prstGeom prst="roundRect">
            <a:avLst/>
          </a:prstGeom>
          <a:solidFill>
            <a:srgbClr val="CC33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Guest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OS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44" name="Grup 43">
            <a:extLst>
              <a:ext uri="{FF2B5EF4-FFF2-40B4-BE49-F238E27FC236}">
                <a16:creationId xmlns:a16="http://schemas.microsoft.com/office/drawing/2014/main" id="{AB632E36-1862-4253-B189-F74B3A8F6549}"/>
              </a:ext>
            </a:extLst>
          </p:cNvPr>
          <p:cNvGrpSpPr/>
          <p:nvPr/>
        </p:nvGrpSpPr>
        <p:grpSpPr>
          <a:xfrm>
            <a:off x="1725105" y="931159"/>
            <a:ext cx="1182582" cy="1551302"/>
            <a:chOff x="1725105" y="923827"/>
            <a:chExt cx="1182582" cy="1551302"/>
          </a:xfrm>
        </p:grpSpPr>
        <p:sp>
          <p:nvSpPr>
            <p:cNvPr id="42" name="Dikdörtgen 41">
              <a:extLst>
                <a:ext uri="{FF2B5EF4-FFF2-40B4-BE49-F238E27FC236}">
                  <a16:creationId xmlns:a16="http://schemas.microsoft.com/office/drawing/2014/main" id="{C20A4FF2-EB95-4245-850F-C68AC68FDB35}"/>
                </a:ext>
              </a:extLst>
            </p:cNvPr>
            <p:cNvSpPr/>
            <p:nvPr/>
          </p:nvSpPr>
          <p:spPr>
            <a:xfrm>
              <a:off x="1725105" y="923827"/>
              <a:ext cx="1182582" cy="1551302"/>
            </a:xfrm>
            <a:prstGeom prst="rect">
              <a:avLst/>
            </a:prstGeom>
            <a:solidFill>
              <a:srgbClr val="A6A6A6">
                <a:alpha val="36863"/>
              </a:srgbClr>
            </a:solidFill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3" name="Dikdörtgen: Köşeleri Yuvarlatılmış 42">
              <a:extLst>
                <a:ext uri="{FF2B5EF4-FFF2-40B4-BE49-F238E27FC236}">
                  <a16:creationId xmlns:a16="http://schemas.microsoft.com/office/drawing/2014/main" id="{0CA73956-1BF4-4CE9-825C-7723461A5130}"/>
                </a:ext>
              </a:extLst>
            </p:cNvPr>
            <p:cNvSpPr/>
            <p:nvPr/>
          </p:nvSpPr>
          <p:spPr>
            <a:xfrm>
              <a:off x="1901693" y="979124"/>
              <a:ext cx="838986" cy="334843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825500"/>
              <a:r>
                <a:rPr lang="tr-TR" sz="1300" b="1" dirty="0">
                  <a:solidFill>
                    <a:srgbClr val="FF0000"/>
                  </a:solidFill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Docker</a:t>
              </a:r>
              <a:endParaRPr lang="en-US" sz="1300" b="1" dirty="0">
                <a:solidFill>
                  <a:srgbClr val="FF0000"/>
                </a:solidFill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45" name="Grup 44">
            <a:extLst>
              <a:ext uri="{FF2B5EF4-FFF2-40B4-BE49-F238E27FC236}">
                <a16:creationId xmlns:a16="http://schemas.microsoft.com/office/drawing/2014/main" id="{00439D5E-591E-48CB-8182-D09C882ACC1C}"/>
              </a:ext>
            </a:extLst>
          </p:cNvPr>
          <p:cNvGrpSpPr/>
          <p:nvPr/>
        </p:nvGrpSpPr>
        <p:grpSpPr>
          <a:xfrm>
            <a:off x="6296679" y="1007613"/>
            <a:ext cx="1182582" cy="2158668"/>
            <a:chOff x="1725105" y="923827"/>
            <a:chExt cx="1182582" cy="1551302"/>
          </a:xfrm>
        </p:grpSpPr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E7A6DD9E-B03F-4AE1-B280-F7AABDB6CC3F}"/>
                </a:ext>
              </a:extLst>
            </p:cNvPr>
            <p:cNvSpPr/>
            <p:nvPr/>
          </p:nvSpPr>
          <p:spPr>
            <a:xfrm>
              <a:off x="1725105" y="923827"/>
              <a:ext cx="1182582" cy="1551302"/>
            </a:xfrm>
            <a:prstGeom prst="rect">
              <a:avLst/>
            </a:prstGeom>
            <a:solidFill>
              <a:srgbClr val="A6A6A6">
                <a:alpha val="36863"/>
              </a:srgbClr>
            </a:solidFill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7" name="Dikdörtgen: Köşeleri Yuvarlatılmış 46">
              <a:extLst>
                <a:ext uri="{FF2B5EF4-FFF2-40B4-BE49-F238E27FC236}">
                  <a16:creationId xmlns:a16="http://schemas.microsoft.com/office/drawing/2014/main" id="{DD6DF68A-369E-41A1-AC6F-7FA8E5E9C168}"/>
                </a:ext>
              </a:extLst>
            </p:cNvPr>
            <p:cNvSpPr/>
            <p:nvPr/>
          </p:nvSpPr>
          <p:spPr>
            <a:xfrm>
              <a:off x="1901693" y="1029235"/>
              <a:ext cx="838986" cy="234621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825500"/>
              <a:r>
                <a:rPr lang="tr-TR" sz="1300" b="1" dirty="0">
                  <a:solidFill>
                    <a:srgbClr val="FF0000"/>
                  </a:solidFill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VM</a:t>
              </a:r>
              <a:endParaRPr lang="en-US" sz="1300" b="1" dirty="0">
                <a:solidFill>
                  <a:srgbClr val="FF0000"/>
                </a:solidFill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734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C43385FF-5C7F-46FD-B9A5-E20C10B57850}"/>
              </a:ext>
            </a:extLst>
          </p:cNvPr>
          <p:cNvGrpSpPr/>
          <p:nvPr/>
        </p:nvGrpSpPr>
        <p:grpSpPr>
          <a:xfrm>
            <a:off x="898358" y="513346"/>
            <a:ext cx="8007460" cy="4531895"/>
            <a:chOff x="1168625" y="513347"/>
            <a:chExt cx="6983214" cy="4299284"/>
          </a:xfrm>
        </p:grpSpPr>
        <p:pic>
          <p:nvPicPr>
            <p:cNvPr id="4" name="Resim 3">
              <a:extLst>
                <a:ext uri="{FF2B5EF4-FFF2-40B4-BE49-F238E27FC236}">
                  <a16:creationId xmlns:a16="http://schemas.microsoft.com/office/drawing/2014/main" id="{1B2671B6-0426-466C-A7AE-9E21A896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25" y="513347"/>
              <a:ext cx="6983214" cy="4299284"/>
            </a:xfrm>
            <a:prstGeom prst="rect">
              <a:avLst/>
            </a:prstGeom>
          </p:spPr>
        </p:pic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DA473DF7-0E69-45D8-9914-09D012F42368}"/>
                </a:ext>
              </a:extLst>
            </p:cNvPr>
            <p:cNvSpPr/>
            <p:nvPr/>
          </p:nvSpPr>
          <p:spPr>
            <a:xfrm>
              <a:off x="4271210" y="3633537"/>
              <a:ext cx="601579" cy="144000"/>
            </a:xfrm>
            <a:prstGeom prst="rect">
              <a:avLst/>
            </a:prstGeom>
            <a:solidFill>
              <a:srgbClr val="060606"/>
            </a:solidFill>
            <a:ln w="12700" cap="flat">
              <a:solidFill>
                <a:srgbClr val="06060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9A1567EB-B663-4934-857F-D2A2BAED0D99}"/>
              </a:ext>
            </a:extLst>
          </p:cNvPr>
          <p:cNvGrpSpPr/>
          <p:nvPr/>
        </p:nvGrpSpPr>
        <p:grpSpPr>
          <a:xfrm>
            <a:off x="3898232" y="1189356"/>
            <a:ext cx="3705726" cy="2412000"/>
            <a:chOff x="3898232" y="1189356"/>
            <a:chExt cx="3705726" cy="2412000"/>
          </a:xfrm>
        </p:grpSpPr>
        <p:sp>
          <p:nvSpPr>
            <p:cNvPr id="7" name="Bulut 6">
              <a:extLst>
                <a:ext uri="{FF2B5EF4-FFF2-40B4-BE49-F238E27FC236}">
                  <a16:creationId xmlns:a16="http://schemas.microsoft.com/office/drawing/2014/main" id="{EEB76ECC-F5E5-4332-9449-6D54139452AA}"/>
                </a:ext>
              </a:extLst>
            </p:cNvPr>
            <p:cNvSpPr/>
            <p:nvPr/>
          </p:nvSpPr>
          <p:spPr>
            <a:xfrm>
              <a:off x="3898232" y="1189356"/>
              <a:ext cx="3705726" cy="2412000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Uygulama: ‘Market Sepet Analizi’">
              <a:extLst>
                <a:ext uri="{FF2B5EF4-FFF2-40B4-BE49-F238E27FC236}">
                  <a16:creationId xmlns:a16="http://schemas.microsoft.com/office/drawing/2014/main" id="{328B65E7-7BC2-47ED-9328-0B13837351BC}"/>
                </a:ext>
              </a:extLst>
            </p:cNvPr>
            <p:cNvSpPr txBox="1"/>
            <p:nvPr/>
          </p:nvSpPr>
          <p:spPr>
            <a:xfrm>
              <a:off x="4918250" y="1428446"/>
              <a:ext cx="2116214" cy="2231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anchor="ctr">
              <a:spAutoFit/>
            </a:bodyPr>
            <a:lstStyle>
              <a:lvl1pPr algn="l">
                <a:defRPr sz="3600">
                  <a:solidFill>
                    <a:srgbClr val="333333"/>
                  </a:solidFill>
                  <a:latin typeface="Chromatica Medium"/>
                  <a:ea typeface="Chromatica Medium"/>
                  <a:cs typeface="Chromatica Medium"/>
                  <a:sym typeface="Chromatica Medium"/>
                </a:defRPr>
              </a:lvl1pPr>
            </a:lstStyle>
            <a:p>
              <a:r>
                <a:rPr lang="en-US" sz="1200" b="1" dirty="0">
                  <a:latin typeface="Chromatica" panose="00000500000000000000" pitchFamily="50" charset="-94"/>
                </a:rPr>
                <a:t>Isolated Docker Network</a:t>
              </a:r>
              <a:endParaRPr lang="en-US" sz="1200" dirty="0">
                <a:latin typeface="Chromatica" panose="00000500000000000000" pitchFamily="50" charset="-94"/>
              </a:endParaRPr>
            </a:p>
          </p:txBody>
        </p:sp>
      </p:grpSp>
      <p:pic>
        <p:nvPicPr>
          <p:cNvPr id="14" name="Resim 13">
            <a:extLst>
              <a:ext uri="{FF2B5EF4-FFF2-40B4-BE49-F238E27FC236}">
                <a16:creationId xmlns:a16="http://schemas.microsoft.com/office/drawing/2014/main" id="{D46A1B52-AE9A-4A54-8D09-D2C9F4F609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28" y="2034455"/>
            <a:ext cx="845342" cy="522777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A350AD1D-6F4E-4348-B354-EFCB4BAD70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55" y="2034457"/>
            <a:ext cx="845342" cy="522777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E61C9C13-23E9-4C01-B890-BD486B3F26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82" y="2034456"/>
            <a:ext cx="845342" cy="522777"/>
          </a:xfrm>
          <a:prstGeom prst="rect">
            <a:avLst/>
          </a:prstGeom>
        </p:spPr>
      </p:pic>
      <p:cxnSp>
        <p:nvCxnSpPr>
          <p:cNvPr id="19" name="Bağlayıcı: Dirsek 18">
            <a:extLst>
              <a:ext uri="{FF2B5EF4-FFF2-40B4-BE49-F238E27FC236}">
                <a16:creationId xmlns:a16="http://schemas.microsoft.com/office/drawing/2014/main" id="{EF9EDE3F-5F99-4BCA-A41D-C88D1233173F}"/>
              </a:ext>
            </a:extLst>
          </p:cNvPr>
          <p:cNvCxnSpPr>
            <a:cxnSpLocks/>
            <a:stCxn id="14" idx="2"/>
            <a:endCxn id="16" idx="2"/>
          </p:cNvCxnSpPr>
          <p:nvPr/>
        </p:nvCxnSpPr>
        <p:spPr>
          <a:xfrm rot="5400000">
            <a:off x="5777126" y="1533459"/>
            <a:ext cx="1" cy="2047546"/>
          </a:xfrm>
          <a:prstGeom prst="bentConnector3">
            <a:avLst>
              <a:gd name="adj1" fmla="val 2286010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6423C40-144C-43E6-904E-609B17F8143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777126" y="2557234"/>
            <a:ext cx="0" cy="22205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4" name="Resim 23">
            <a:extLst>
              <a:ext uri="{FF2B5EF4-FFF2-40B4-BE49-F238E27FC236}">
                <a16:creationId xmlns:a16="http://schemas.microsoft.com/office/drawing/2014/main" id="{AE9C8AFF-11D9-46CF-967D-D970F41548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13175" y="2137185"/>
            <a:ext cx="513346" cy="513346"/>
          </a:xfrm>
          <a:prstGeom prst="rect">
            <a:avLst/>
          </a:prstGeom>
        </p:spPr>
      </p:pic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A9046AC7-0965-45CB-9F90-2C1CB65EB717}"/>
              </a:ext>
            </a:extLst>
          </p:cNvPr>
          <p:cNvCxnSpPr>
            <a:stCxn id="24" idx="3"/>
            <a:endCxn id="7" idx="2"/>
          </p:cNvCxnSpPr>
          <p:nvPr/>
        </p:nvCxnSpPr>
        <p:spPr>
          <a:xfrm>
            <a:off x="2926521" y="2393858"/>
            <a:ext cx="983206" cy="149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Uygulama: ‘Market Sepet Analizi’">
            <a:extLst>
              <a:ext uri="{FF2B5EF4-FFF2-40B4-BE49-F238E27FC236}">
                <a16:creationId xmlns:a16="http://schemas.microsoft.com/office/drawing/2014/main" id="{2C8F816B-D480-47F1-997B-3077C2168CCA}"/>
              </a:ext>
            </a:extLst>
          </p:cNvPr>
          <p:cNvSpPr txBox="1"/>
          <p:nvPr/>
        </p:nvSpPr>
        <p:spPr>
          <a:xfrm>
            <a:off x="2966476" y="2189843"/>
            <a:ext cx="784989" cy="19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000" b="1" dirty="0">
                <a:latin typeface="Chromatica" panose="00000500000000000000" pitchFamily="50" charset="-94"/>
              </a:rPr>
              <a:t>port 3000</a:t>
            </a:r>
            <a:endParaRPr sz="10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073976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unning Tomcat and MS SQL server on Docker using Docker Compose">
            <a:extLst>
              <a:ext uri="{FF2B5EF4-FFF2-40B4-BE49-F238E27FC236}">
                <a16:creationId xmlns:a16="http://schemas.microsoft.com/office/drawing/2014/main" id="{52F48DBE-6B6E-4850-A959-9785433B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7"/>
            <a:ext cx="91440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0030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latin typeface="Chromatica" panose="00000500000000000000" pitchFamily="50" charset="-94"/>
              </a:rPr>
              <a:t>Docker-compose</a:t>
            </a:r>
            <a:endParaRPr lang="en-US"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733709" y="1196726"/>
            <a:ext cx="6752093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Compose is a tool for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defining and running multi-container </a:t>
            </a:r>
            <a:r>
              <a:rPr lang="en-US" sz="1600" dirty="0">
                <a:latin typeface="Chromatica" panose="00000500000000000000" pitchFamily="50" charset="-94"/>
              </a:rPr>
              <a:t>Docker applications. </a:t>
            </a:r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r>
              <a:rPr lang="tr-TR" sz="1600" dirty="0">
                <a:latin typeface="Chromatica" panose="00000500000000000000" pitchFamily="50" charset="-94"/>
              </a:rPr>
              <a:t>Define </a:t>
            </a:r>
            <a:r>
              <a:rPr lang="en-US" sz="1600" dirty="0">
                <a:latin typeface="Chromatica" panose="00000500000000000000" pitchFamily="50" charset="-94"/>
              </a:rPr>
              <a:t>your multi-containers in a </a:t>
            </a:r>
            <a:r>
              <a:rPr lang="en-US" sz="1600" dirty="0" err="1">
                <a:latin typeface="Chromatica" panose="00000500000000000000" pitchFamily="50" charset="-94"/>
              </a:rPr>
              <a:t>yaml</a:t>
            </a:r>
            <a:r>
              <a:rPr lang="en-US" sz="1600" dirty="0">
                <a:latin typeface="Chromatica" panose="00000500000000000000" pitchFamily="50" charset="-94"/>
              </a:rPr>
              <a:t> </a:t>
            </a:r>
            <a:r>
              <a:rPr lang="tr-TR" sz="1600" dirty="0">
                <a:latin typeface="Chromatica" panose="00000500000000000000" pitchFamily="50" charset="-94"/>
              </a:rPr>
              <a:t>file</a:t>
            </a:r>
            <a:r>
              <a:rPr lang="en-US" sz="1600" dirty="0">
                <a:latin typeface="Chromatica" panose="00000500000000000000" pitchFamily="50" charset="-94"/>
              </a:rPr>
              <a:t>. </a:t>
            </a:r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With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en-US" sz="1600" dirty="0">
                <a:latin typeface="Chromatica" panose="00000500000000000000" pitchFamily="50" charset="-94"/>
              </a:rPr>
              <a:t>a single command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en-US" sz="1600" dirty="0">
                <a:latin typeface="Chromatica" panose="00000500000000000000" pitchFamily="50" charset="-94"/>
              </a:rPr>
              <a:t>create and start all the services. </a:t>
            </a:r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You need to install docker-compose separately after docker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71017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802289" y="452042"/>
            <a:ext cx="3312511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000" b="1" dirty="0">
                <a:latin typeface="Chromatica" panose="00000500000000000000" pitchFamily="50" charset="-94"/>
              </a:rPr>
              <a:t>docker</a:t>
            </a:r>
            <a:r>
              <a:rPr lang="tr-TR" sz="2000" b="1" dirty="0">
                <a:latin typeface="Chromatica" panose="00000500000000000000" pitchFamily="50" charset="-94"/>
              </a:rPr>
              <a:t> </a:t>
            </a:r>
            <a:r>
              <a:rPr lang="en-US" sz="2000" b="1" dirty="0">
                <a:latin typeface="Chromatica" panose="00000500000000000000" pitchFamily="50" charset="-94"/>
              </a:rPr>
              <a:t>run</a:t>
            </a:r>
            <a:endParaRPr lang="en-US" sz="200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49741" y="1120070"/>
            <a:ext cx="4412060" cy="2903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-d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 27017:27017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--network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mongo-network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 MONGO_INITDB_ROOT_USERNAME=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 MONGO_INITDB_ROOT_PASSWORD=Ankara06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2455266-ED1C-43FA-A6A4-72BA2972B2FB}"/>
              </a:ext>
            </a:extLst>
          </p:cNvPr>
          <p:cNvSpPr txBox="1"/>
          <p:nvPr/>
        </p:nvSpPr>
        <p:spPr>
          <a:xfrm>
            <a:off x="5067220" y="815069"/>
            <a:ext cx="3832081" cy="3765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version: ‘3’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services: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mongodb: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mongo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- 27017:27017 (host:container)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environment: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MONGO…NAME=admin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MONGO…SWORD=Ankara06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mongo-express: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mongo-express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- 8081:8081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environment: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ME_MONGO…NAME=admin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ME_MONGO…SWORD=Ankara06</a:t>
            </a:r>
          </a:p>
          <a:p>
            <a:pPr algn="l" defTabSz="24383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ME_CONF…SERVER=mongodb</a:t>
            </a:r>
          </a:p>
        </p:txBody>
      </p:sp>
      <p:sp>
        <p:nvSpPr>
          <p:cNvPr id="7" name="Uygulama: ‘Market Sepet Analizi’">
            <a:extLst>
              <a:ext uri="{FF2B5EF4-FFF2-40B4-BE49-F238E27FC236}">
                <a16:creationId xmlns:a16="http://schemas.microsoft.com/office/drawing/2014/main" id="{3ED0DA9A-3E5B-4045-BC81-CB07C6FC6918}"/>
              </a:ext>
            </a:extLst>
          </p:cNvPr>
          <p:cNvSpPr txBox="1"/>
          <p:nvPr/>
        </p:nvSpPr>
        <p:spPr>
          <a:xfrm>
            <a:off x="4572000" y="452043"/>
            <a:ext cx="4327301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000" b="1" dirty="0">
                <a:latin typeface="Chromatica" panose="00000500000000000000" pitchFamily="50" charset="-94"/>
              </a:rPr>
              <a:t>docker-</a:t>
            </a:r>
            <a:r>
              <a:rPr lang="en-US" sz="2000" b="1" dirty="0" err="1">
                <a:latin typeface="Chromatica" panose="00000500000000000000" pitchFamily="50" charset="-94"/>
              </a:rPr>
              <a:t>compose.yaml</a:t>
            </a:r>
            <a:endParaRPr lang="en-US" sz="2000" dirty="0">
              <a:latin typeface="Chromatica" panose="00000500000000000000" pitchFamily="50" charset="-94"/>
            </a:endParaRP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092F19FB-8015-4E0C-A94A-C242706F07CB}"/>
              </a:ext>
            </a:extLst>
          </p:cNvPr>
          <p:cNvCxnSpPr>
            <a:cxnSpLocks/>
          </p:cNvCxnSpPr>
          <p:nvPr/>
        </p:nvCxnSpPr>
        <p:spPr>
          <a:xfrm flipH="1">
            <a:off x="2170771" y="1457093"/>
            <a:ext cx="3129776" cy="11146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B053F5DE-8003-481F-9579-E5BD386C88C0}"/>
              </a:ext>
            </a:extLst>
          </p:cNvPr>
          <p:cNvCxnSpPr>
            <a:cxnSpLocks/>
          </p:cNvCxnSpPr>
          <p:nvPr/>
        </p:nvCxnSpPr>
        <p:spPr>
          <a:xfrm flipH="1">
            <a:off x="1100254" y="1672683"/>
            <a:ext cx="5196469" cy="217820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ECA5A74F-A40C-4D27-B670-36839F7F9FA5}"/>
              </a:ext>
            </a:extLst>
          </p:cNvPr>
          <p:cNvCxnSpPr>
            <a:cxnSpLocks/>
          </p:cNvCxnSpPr>
          <p:nvPr/>
        </p:nvCxnSpPr>
        <p:spPr>
          <a:xfrm flipH="1" flipV="1">
            <a:off x="2088995" y="1672683"/>
            <a:ext cx="3665034" cy="37170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D6194616-5257-40B4-9B28-467EF63218C6}"/>
              </a:ext>
            </a:extLst>
          </p:cNvPr>
          <p:cNvCxnSpPr>
            <a:cxnSpLocks/>
          </p:cNvCxnSpPr>
          <p:nvPr/>
        </p:nvCxnSpPr>
        <p:spPr>
          <a:xfrm flipH="1">
            <a:off x="802289" y="2319454"/>
            <a:ext cx="4713848" cy="69880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37436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>
                <a:latin typeface="Chromatica" panose="00000500000000000000" pitchFamily="50" charset="-94"/>
              </a:rPr>
              <a:t>What</a:t>
            </a:r>
            <a:r>
              <a:rPr lang="tr-TR" sz="2800" b="1">
                <a:latin typeface="Chromatica" panose="00000500000000000000" pitchFamily="50" charset="-94"/>
              </a:rPr>
              <a:t> </a:t>
            </a:r>
            <a:r>
              <a:rPr lang="tr-TR" sz="2800" b="1" dirty="0">
                <a:latin typeface="Chromatica" panose="00000500000000000000" pitchFamily="50" charset="-94"/>
              </a:rPr>
              <a:t>is Docker?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1195953" y="1261844"/>
            <a:ext cx="6752093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Docker is an open </a:t>
            </a:r>
            <a:r>
              <a:rPr lang="en-US" sz="1600" b="1" dirty="0">
                <a:latin typeface="Chromatica" panose="00000500000000000000" pitchFamily="50" charset="-94"/>
              </a:rPr>
              <a:t>platform</a:t>
            </a:r>
            <a:r>
              <a:rPr lang="en-US" sz="1600" dirty="0">
                <a:latin typeface="Chromatica" panose="00000500000000000000" pitchFamily="50" charset="-94"/>
              </a:rPr>
              <a:t> for </a:t>
            </a:r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buFont typeface="Wingdings" panose="05000000000000000000" pitchFamily="2" charset="2"/>
              <a:buChar char="ü"/>
            </a:pPr>
            <a:r>
              <a:rPr lang="en-US" sz="1600" b="1" dirty="0">
                <a:latin typeface="Chromatica" panose="00000500000000000000" pitchFamily="50" charset="-94"/>
              </a:rPr>
              <a:t>developing, </a:t>
            </a:r>
            <a:endParaRPr lang="tr-TR" sz="1600" b="1" dirty="0">
              <a:latin typeface="Chromatica" panose="00000500000000000000" pitchFamily="50" charset="-94"/>
            </a:endParaRPr>
          </a:p>
          <a:p>
            <a:pPr marL="285750" indent="-285750" algn="l" defTabSz="2438338">
              <a:buFont typeface="Wingdings" panose="05000000000000000000" pitchFamily="2" charset="2"/>
              <a:buChar char="ü"/>
            </a:pPr>
            <a:r>
              <a:rPr lang="en-US" sz="1600" b="1" dirty="0">
                <a:latin typeface="Chromatica" panose="00000500000000000000" pitchFamily="50" charset="-94"/>
              </a:rPr>
              <a:t>shipping, </a:t>
            </a:r>
            <a:endParaRPr lang="tr-TR" sz="1600" b="1" dirty="0">
              <a:latin typeface="Chromatica" panose="00000500000000000000" pitchFamily="50" charset="-94"/>
            </a:endParaRPr>
          </a:p>
          <a:p>
            <a:pPr marL="285750" indent="-285750" algn="l" defTabSz="2438338">
              <a:buFont typeface="Wingdings" panose="05000000000000000000" pitchFamily="2" charset="2"/>
              <a:buChar char="ü"/>
            </a:pPr>
            <a:r>
              <a:rPr lang="en-US" sz="1600" b="1" dirty="0">
                <a:latin typeface="Chromatica" panose="00000500000000000000" pitchFamily="50" charset="-94"/>
              </a:rPr>
              <a:t>running </a:t>
            </a:r>
            <a:endParaRPr lang="tr-TR" sz="1600" b="1" dirty="0">
              <a:latin typeface="Chromatica" panose="00000500000000000000" pitchFamily="50" charset="-94"/>
            </a:endParaRPr>
          </a:p>
          <a:p>
            <a:pPr algn="l" defTabSz="2438338"/>
            <a:endParaRPr lang="tr-TR" sz="1600" b="1" dirty="0">
              <a:latin typeface="Chromatica" panose="00000500000000000000" pitchFamily="50" charset="-94"/>
            </a:endParaRPr>
          </a:p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applications. </a:t>
            </a:r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Docker enables you to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separate your applications from your infrastructure</a:t>
            </a:r>
            <a:r>
              <a:rPr lang="en-US" sz="1600" b="1" dirty="0">
                <a:latin typeface="Chromatica" panose="00000500000000000000" pitchFamily="50" charset="-94"/>
              </a:rPr>
              <a:t> </a:t>
            </a:r>
            <a:r>
              <a:rPr lang="en-US" sz="1600" dirty="0">
                <a:latin typeface="Chromatica" panose="00000500000000000000" pitchFamily="50" charset="-94"/>
              </a:rPr>
              <a:t>so you can </a:t>
            </a:r>
            <a:r>
              <a:rPr lang="en-US" sz="1600" b="1" dirty="0">
                <a:latin typeface="Chromatica" panose="00000500000000000000" pitchFamily="50" charset="-94"/>
              </a:rPr>
              <a:t>deliver</a:t>
            </a:r>
            <a:r>
              <a:rPr lang="en-US" sz="1600" dirty="0">
                <a:latin typeface="Chromatica" panose="00000500000000000000" pitchFamily="50" charset="-94"/>
              </a:rPr>
              <a:t> software quickly.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</a:p>
          <a:p>
            <a:pPr algn="l" defTabSz="2438338"/>
            <a:endParaRPr lang="tr-TR" sz="1600" b="1" dirty="0">
              <a:latin typeface="Chromatica" panose="00000500000000000000" pitchFamily="50" charset="-94"/>
            </a:endParaRPr>
          </a:p>
          <a:p>
            <a:pPr algn="l" defTabSz="2438338"/>
            <a:r>
              <a:rPr lang="en-US" sz="1600" b="1" dirty="0">
                <a:latin typeface="Chromatica" panose="00000500000000000000" pitchFamily="50" charset="-94"/>
              </a:rPr>
              <a:t>Apache 2.0 license</a:t>
            </a:r>
            <a:r>
              <a:rPr lang="en-US" sz="1600" dirty="0">
                <a:latin typeface="Chromatica" panose="00000500000000000000" pitchFamily="50" charset="-94"/>
              </a:rPr>
              <a:t>.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27943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249A35CB-E2F0-4AD8-954A-3AE42C16E50A}"/>
              </a:ext>
            </a:extLst>
          </p:cNvPr>
          <p:cNvGrpSpPr/>
          <p:nvPr/>
        </p:nvGrpSpPr>
        <p:grpSpPr>
          <a:xfrm>
            <a:off x="-147763" y="0"/>
            <a:ext cx="9388745" cy="5223164"/>
            <a:chOff x="899300" y="347534"/>
            <a:chExt cx="7252539" cy="4465097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5A44F7DF-0F63-40DC-932F-B168BDCF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300" y="347534"/>
              <a:ext cx="7252539" cy="4465097"/>
            </a:xfrm>
            <a:prstGeom prst="rect">
              <a:avLst/>
            </a:prstGeom>
          </p:spPr>
        </p:pic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D3F00C5A-2545-47F6-AF1E-4A63DF78CC7A}"/>
                </a:ext>
              </a:extLst>
            </p:cNvPr>
            <p:cNvSpPr/>
            <p:nvPr/>
          </p:nvSpPr>
          <p:spPr>
            <a:xfrm>
              <a:off x="4271210" y="3633537"/>
              <a:ext cx="601579" cy="144000"/>
            </a:xfrm>
            <a:prstGeom prst="rect">
              <a:avLst/>
            </a:prstGeom>
            <a:solidFill>
              <a:srgbClr val="060606"/>
            </a:solidFill>
            <a:ln w="12700" cap="flat">
              <a:solidFill>
                <a:srgbClr val="06060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8" name="Dikdörtgen 7">
            <a:extLst>
              <a:ext uri="{FF2B5EF4-FFF2-40B4-BE49-F238E27FC236}">
                <a16:creationId xmlns:a16="http://schemas.microsoft.com/office/drawing/2014/main" id="{58B03881-25DD-40CD-8B81-5C8C8515E232}"/>
              </a:ext>
            </a:extLst>
          </p:cNvPr>
          <p:cNvSpPr/>
          <p:nvPr/>
        </p:nvSpPr>
        <p:spPr>
          <a:xfrm>
            <a:off x="2396836" y="425894"/>
            <a:ext cx="5347855" cy="33320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7F3F080-67C1-4EEA-8BED-1A787AF95BD8}"/>
              </a:ext>
            </a:extLst>
          </p:cNvPr>
          <p:cNvSpPr txBox="1"/>
          <p:nvPr/>
        </p:nvSpPr>
        <p:spPr>
          <a:xfrm>
            <a:off x="2556163" y="456933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en-US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VirtualBox centos7 vm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4435B87-3564-4741-8FD4-0DA775A41115}"/>
              </a:ext>
            </a:extLst>
          </p:cNvPr>
          <p:cNvSpPr txBox="1"/>
          <p:nvPr/>
        </p:nvSpPr>
        <p:spPr>
          <a:xfrm>
            <a:off x="1163781" y="1177369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Ana makine Windows</a:t>
            </a:r>
          </a:p>
        </p:txBody>
      </p:sp>
      <p:sp>
        <p:nvSpPr>
          <p:cNvPr id="2" name="Akış Çizelgesi: Manyetik Disk 1">
            <a:extLst>
              <a:ext uri="{FF2B5EF4-FFF2-40B4-BE49-F238E27FC236}">
                <a16:creationId xmlns:a16="http://schemas.microsoft.com/office/drawing/2014/main" id="{946F714D-8B0A-4925-964A-13FB1F5533C3}"/>
              </a:ext>
            </a:extLst>
          </p:cNvPr>
          <p:cNvSpPr/>
          <p:nvPr/>
        </p:nvSpPr>
        <p:spPr>
          <a:xfrm>
            <a:off x="1253836" y="3316504"/>
            <a:ext cx="6393541" cy="498217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3C31EC5-A7B9-41D5-9D2B-35D61E9BE58C}"/>
              </a:ext>
            </a:extLst>
          </p:cNvPr>
          <p:cNvSpPr/>
          <p:nvPr/>
        </p:nvSpPr>
        <p:spPr>
          <a:xfrm>
            <a:off x="6151418" y="3474426"/>
            <a:ext cx="1171162" cy="25648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000" dirty="0">
                <a:solidFill>
                  <a:schemeClr val="bg2">
                    <a:lumMod val="10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v_postgresql_10</a:t>
            </a:r>
            <a:endParaRPr kumimoji="0" lang="tr-TR" sz="10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2D998777-54A2-488F-836F-0D77D2E9927C}"/>
              </a:ext>
            </a:extLst>
          </p:cNvPr>
          <p:cNvGrpSpPr/>
          <p:nvPr/>
        </p:nvGrpSpPr>
        <p:grpSpPr>
          <a:xfrm>
            <a:off x="3996704" y="2226983"/>
            <a:ext cx="983673" cy="623821"/>
            <a:chOff x="3725492" y="3082423"/>
            <a:chExt cx="983673" cy="623821"/>
          </a:xfrm>
        </p:grpSpPr>
        <p:grpSp>
          <p:nvGrpSpPr>
            <p:cNvPr id="26" name="Grup 25">
              <a:extLst>
                <a:ext uri="{FF2B5EF4-FFF2-40B4-BE49-F238E27FC236}">
                  <a16:creationId xmlns:a16="http://schemas.microsoft.com/office/drawing/2014/main" id="{D421C437-E674-4346-BED2-C0FA0F914696}"/>
                </a:ext>
              </a:extLst>
            </p:cNvPr>
            <p:cNvGrpSpPr/>
            <p:nvPr/>
          </p:nvGrpSpPr>
          <p:grpSpPr>
            <a:xfrm>
              <a:off x="3872207" y="3307422"/>
              <a:ext cx="614515" cy="398822"/>
              <a:chOff x="6818024" y="551585"/>
              <a:chExt cx="1292040" cy="1029679"/>
            </a:xfrm>
          </p:grpSpPr>
          <p:pic>
            <p:nvPicPr>
              <p:cNvPr id="28" name="Resim 27">
                <a:extLst>
                  <a:ext uri="{FF2B5EF4-FFF2-40B4-BE49-F238E27FC236}">
                    <a16:creationId xmlns:a16="http://schemas.microsoft.com/office/drawing/2014/main" id="{FAED07F5-886A-4D5A-82DF-BEABFD64B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4638" y="551585"/>
                <a:ext cx="1215426" cy="833126"/>
              </a:xfrm>
              <a:prstGeom prst="rect">
                <a:avLst/>
              </a:prstGeom>
            </p:spPr>
          </p:pic>
          <p:sp>
            <p:nvSpPr>
              <p:cNvPr id="29" name="İkizkenar Üçgen 28">
                <a:extLst>
                  <a:ext uri="{FF2B5EF4-FFF2-40B4-BE49-F238E27FC236}">
                    <a16:creationId xmlns:a16="http://schemas.microsoft.com/office/drawing/2014/main" id="{668C6B14-323C-4468-A2DD-DE800801ADE7}"/>
                  </a:ext>
                </a:extLst>
              </p:cNvPr>
              <p:cNvSpPr/>
              <p:nvPr/>
            </p:nvSpPr>
            <p:spPr>
              <a:xfrm rot="13596438">
                <a:off x="6713655" y="1212984"/>
                <a:ext cx="472649" cy="263912"/>
              </a:xfrm>
              <a:prstGeom prst="triangl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tr-TR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sp>
          <p:nvSpPr>
            <p:cNvPr id="27" name="Metin kutusu 26">
              <a:extLst>
                <a:ext uri="{FF2B5EF4-FFF2-40B4-BE49-F238E27FC236}">
                  <a16:creationId xmlns:a16="http://schemas.microsoft.com/office/drawing/2014/main" id="{536A218A-A211-4387-9299-BE0876F64CE3}"/>
                </a:ext>
              </a:extLst>
            </p:cNvPr>
            <p:cNvSpPr txBox="1"/>
            <p:nvPr/>
          </p:nvSpPr>
          <p:spPr>
            <a:xfrm>
              <a:off x="3725492" y="3082423"/>
              <a:ext cx="983673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2438338"/>
              <a:r>
                <a:rPr lang="en-US" sz="10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postgresql</a:t>
              </a:r>
            </a:p>
          </p:txBody>
        </p:sp>
      </p:grp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E7BD949B-3E86-426A-8195-B763B990FBF5}"/>
              </a:ext>
            </a:extLst>
          </p:cNvPr>
          <p:cNvCxnSpPr>
            <a:endCxn id="3" idx="0"/>
          </p:cNvCxnSpPr>
          <p:nvPr/>
        </p:nvCxnSpPr>
        <p:spPr>
          <a:xfrm>
            <a:off x="6580909" y="2947226"/>
            <a:ext cx="156090" cy="5272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4" name="Grup 33">
            <a:extLst>
              <a:ext uri="{FF2B5EF4-FFF2-40B4-BE49-F238E27FC236}">
                <a16:creationId xmlns:a16="http://schemas.microsoft.com/office/drawing/2014/main" id="{24892C87-037A-4515-BE22-2E6430409E5C}"/>
              </a:ext>
            </a:extLst>
          </p:cNvPr>
          <p:cNvGrpSpPr/>
          <p:nvPr/>
        </p:nvGrpSpPr>
        <p:grpSpPr>
          <a:xfrm>
            <a:off x="5457668" y="2288890"/>
            <a:ext cx="2154382" cy="658336"/>
            <a:chOff x="5424055" y="1337441"/>
            <a:chExt cx="2154382" cy="658336"/>
          </a:xfrm>
        </p:grpSpPr>
        <p:sp>
          <p:nvSpPr>
            <p:cNvPr id="35" name="Dikdörtgen: Köşeleri Yuvarlatılmış 34">
              <a:extLst>
                <a:ext uri="{FF2B5EF4-FFF2-40B4-BE49-F238E27FC236}">
                  <a16:creationId xmlns:a16="http://schemas.microsoft.com/office/drawing/2014/main" id="{AB8BB0E4-0933-4986-94EE-EA7E89B3836C}"/>
                </a:ext>
              </a:extLst>
            </p:cNvPr>
            <p:cNvSpPr/>
            <p:nvPr/>
          </p:nvSpPr>
          <p:spPr>
            <a:xfrm>
              <a:off x="5424055" y="1337441"/>
              <a:ext cx="2154382" cy="65833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32BDC4D7-9432-4D1D-854B-80091EB39EE6}"/>
                </a:ext>
              </a:extLst>
            </p:cNvPr>
            <p:cNvSpPr txBox="1"/>
            <p:nvPr/>
          </p:nvSpPr>
          <p:spPr>
            <a:xfrm>
              <a:off x="5586513" y="1337441"/>
              <a:ext cx="983673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2438338"/>
              <a:r>
                <a:rPr lang="en-US" sz="10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postgresql</a:t>
              </a:r>
            </a:p>
          </p:txBody>
        </p:sp>
        <p:sp>
          <p:nvSpPr>
            <p:cNvPr id="37" name="Akış Çizelgesi: Kart 36">
              <a:extLst>
                <a:ext uri="{FF2B5EF4-FFF2-40B4-BE49-F238E27FC236}">
                  <a16:creationId xmlns:a16="http://schemas.microsoft.com/office/drawing/2014/main" id="{4724E41F-63B3-4BDB-BD2C-FC47F4E698F0}"/>
                </a:ext>
              </a:extLst>
            </p:cNvPr>
            <p:cNvSpPr/>
            <p:nvPr/>
          </p:nvSpPr>
          <p:spPr>
            <a:xfrm>
              <a:off x="6609404" y="1642561"/>
              <a:ext cx="644236" cy="328047"/>
            </a:xfrm>
            <a:prstGeom prst="flowChartPunchedCard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5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psql</a:t>
              </a:r>
              <a:endParaRPr kumimoji="0" lang="tr-TR" sz="105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1CAB3DFE-8BF2-4657-8509-4B6FF151100A}"/>
              </a:ext>
            </a:extLst>
          </p:cNvPr>
          <p:cNvSpPr/>
          <p:nvPr/>
        </p:nvSpPr>
        <p:spPr>
          <a:xfrm>
            <a:off x="5026235" y="2533801"/>
            <a:ext cx="917048" cy="317818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5433:5432</a:t>
            </a:r>
            <a:endParaRPr kumimoji="0" lang="tr-TR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Akış Çizelgesi: Kart 37">
            <a:extLst>
              <a:ext uri="{FF2B5EF4-FFF2-40B4-BE49-F238E27FC236}">
                <a16:creationId xmlns:a16="http://schemas.microsoft.com/office/drawing/2014/main" id="{FBD3DF12-6899-4E7E-86B0-FC9B93DB11BC}"/>
              </a:ext>
            </a:extLst>
          </p:cNvPr>
          <p:cNvSpPr/>
          <p:nvPr/>
        </p:nvSpPr>
        <p:spPr>
          <a:xfrm>
            <a:off x="2672194" y="893885"/>
            <a:ext cx="929988" cy="729347"/>
          </a:xfrm>
          <a:prstGeom prst="flowChartPunchedCard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5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psql</a:t>
            </a:r>
            <a:endParaRPr kumimoji="0" lang="tr-TR" sz="10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tr-TR" sz="105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Dikdörtgen: Köşeleri Yuvarlatılmış 38">
            <a:extLst>
              <a:ext uri="{FF2B5EF4-FFF2-40B4-BE49-F238E27FC236}">
                <a16:creationId xmlns:a16="http://schemas.microsoft.com/office/drawing/2014/main" id="{895E0A93-4C28-4DCA-8E64-2027871CC539}"/>
              </a:ext>
            </a:extLst>
          </p:cNvPr>
          <p:cNvSpPr/>
          <p:nvPr/>
        </p:nvSpPr>
        <p:spPr>
          <a:xfrm>
            <a:off x="3397620" y="1091314"/>
            <a:ext cx="917048" cy="317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200" dirty="0">
                <a:solidFill>
                  <a:schemeClr val="bg2">
                    <a:lumMod val="10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5432</a:t>
            </a:r>
            <a:endParaRPr kumimoji="0" lang="tr-T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748283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67B8073-45A0-49C3-BF30-EF352A21C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763" y="0"/>
            <a:ext cx="9388745" cy="522316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474DBD4-BAA2-4957-9E37-5C7C6F5EBDA7}"/>
              </a:ext>
            </a:extLst>
          </p:cNvPr>
          <p:cNvSpPr txBox="1"/>
          <p:nvPr/>
        </p:nvSpPr>
        <p:spPr>
          <a:xfrm>
            <a:off x="1163781" y="972184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Ana makine Windows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2E3628D1-7F47-4ED5-9B5D-3713C7D4B8B0}"/>
              </a:ext>
            </a:extLst>
          </p:cNvPr>
          <p:cNvSpPr/>
          <p:nvPr/>
        </p:nvSpPr>
        <p:spPr>
          <a:xfrm>
            <a:off x="1253836" y="425894"/>
            <a:ext cx="6490855" cy="33320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Akış Çizelgesi: Manyetik Disk 7">
            <a:extLst>
              <a:ext uri="{FF2B5EF4-FFF2-40B4-BE49-F238E27FC236}">
                <a16:creationId xmlns:a16="http://schemas.microsoft.com/office/drawing/2014/main" id="{38A774A1-FECC-4165-BF11-083F0CC36A30}"/>
              </a:ext>
            </a:extLst>
          </p:cNvPr>
          <p:cNvSpPr/>
          <p:nvPr/>
        </p:nvSpPr>
        <p:spPr>
          <a:xfrm>
            <a:off x="1253836" y="3316504"/>
            <a:ext cx="6393541" cy="498217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DAC7CB9-C800-4D57-BAA8-15B71B2E41A3}"/>
              </a:ext>
            </a:extLst>
          </p:cNvPr>
          <p:cNvSpPr txBox="1"/>
          <p:nvPr/>
        </p:nvSpPr>
        <p:spPr>
          <a:xfrm>
            <a:off x="1572490" y="508218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en-US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VirtualBox centos7 vm</a:t>
            </a:r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42F682B2-223F-4053-92C7-80B194B673A4}"/>
              </a:ext>
            </a:extLst>
          </p:cNvPr>
          <p:cNvSpPr/>
          <p:nvPr/>
        </p:nvSpPr>
        <p:spPr>
          <a:xfrm>
            <a:off x="1724891" y="2219267"/>
            <a:ext cx="5922486" cy="10720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43333B1-8390-4258-90BD-46DFA22EB742}"/>
              </a:ext>
            </a:extLst>
          </p:cNvPr>
          <p:cNvSpPr txBox="1"/>
          <p:nvPr/>
        </p:nvSpPr>
        <p:spPr>
          <a:xfrm>
            <a:off x="1828800" y="2354737"/>
            <a:ext cx="983673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Docker-engine</a:t>
            </a:r>
          </a:p>
        </p:txBody>
      </p:sp>
      <p:grpSp>
        <p:nvGrpSpPr>
          <p:cNvPr id="43" name="Grup 42">
            <a:extLst>
              <a:ext uri="{FF2B5EF4-FFF2-40B4-BE49-F238E27FC236}">
                <a16:creationId xmlns:a16="http://schemas.microsoft.com/office/drawing/2014/main" id="{F845B50C-B40E-46FD-B2A6-A641AAC5C46A}"/>
              </a:ext>
            </a:extLst>
          </p:cNvPr>
          <p:cNvGrpSpPr/>
          <p:nvPr/>
        </p:nvGrpSpPr>
        <p:grpSpPr>
          <a:xfrm>
            <a:off x="5706428" y="2197568"/>
            <a:ext cx="983673" cy="712584"/>
            <a:chOff x="4751418" y="2985057"/>
            <a:chExt cx="983673" cy="712584"/>
          </a:xfrm>
        </p:grpSpPr>
        <p:pic>
          <p:nvPicPr>
            <p:cNvPr id="44" name="Picture 2" descr="Docker loses its first-mover advantage to Kubernetes - now what?">
              <a:extLst>
                <a:ext uri="{FF2B5EF4-FFF2-40B4-BE49-F238E27FC236}">
                  <a16:creationId xmlns:a16="http://schemas.microsoft.com/office/drawing/2014/main" id="{C5D3A0E2-AFA4-47B5-A0E2-FE3EE8E15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319" y="3239894"/>
              <a:ext cx="709508" cy="457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Metin kutusu 44">
              <a:extLst>
                <a:ext uri="{FF2B5EF4-FFF2-40B4-BE49-F238E27FC236}">
                  <a16:creationId xmlns:a16="http://schemas.microsoft.com/office/drawing/2014/main" id="{FDF2317A-0C29-46EF-9667-E7CF3DC3D7E6}"/>
                </a:ext>
              </a:extLst>
            </p:cNvPr>
            <p:cNvSpPr txBox="1"/>
            <p:nvPr/>
          </p:nvSpPr>
          <p:spPr>
            <a:xfrm>
              <a:off x="4751418" y="2985057"/>
              <a:ext cx="983673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2438338"/>
              <a:r>
                <a:rPr lang="en-US" sz="10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postgresql</a:t>
              </a:r>
            </a:p>
          </p:txBody>
        </p:sp>
      </p:grp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729B1541-9F8B-42B7-8ACD-E2EFDBF4779F}"/>
              </a:ext>
            </a:extLst>
          </p:cNvPr>
          <p:cNvSpPr txBox="1"/>
          <p:nvPr/>
        </p:nvSpPr>
        <p:spPr>
          <a:xfrm>
            <a:off x="5362088" y="2578211"/>
            <a:ext cx="602673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5433:5432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47" name="Grup 46">
            <a:extLst>
              <a:ext uri="{FF2B5EF4-FFF2-40B4-BE49-F238E27FC236}">
                <a16:creationId xmlns:a16="http://schemas.microsoft.com/office/drawing/2014/main" id="{E8E5BCB1-EB5A-45C7-A452-AC3EE93FCADE}"/>
              </a:ext>
            </a:extLst>
          </p:cNvPr>
          <p:cNvGrpSpPr/>
          <p:nvPr/>
        </p:nvGrpSpPr>
        <p:grpSpPr>
          <a:xfrm>
            <a:off x="4380477" y="613243"/>
            <a:ext cx="2154382" cy="658336"/>
            <a:chOff x="5424055" y="1337441"/>
            <a:chExt cx="2154382" cy="658336"/>
          </a:xfrm>
        </p:grpSpPr>
        <p:sp>
          <p:nvSpPr>
            <p:cNvPr id="48" name="Dikdörtgen: Köşeleri Yuvarlatılmış 47">
              <a:extLst>
                <a:ext uri="{FF2B5EF4-FFF2-40B4-BE49-F238E27FC236}">
                  <a16:creationId xmlns:a16="http://schemas.microsoft.com/office/drawing/2014/main" id="{AF1BD526-0D1B-44D0-B47E-CBB6D43D3D43}"/>
                </a:ext>
              </a:extLst>
            </p:cNvPr>
            <p:cNvSpPr/>
            <p:nvPr/>
          </p:nvSpPr>
          <p:spPr>
            <a:xfrm>
              <a:off x="5424055" y="1337441"/>
              <a:ext cx="2154382" cy="65833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75CBA2FC-BEA9-466F-BB66-5835600A5FC0}"/>
                </a:ext>
              </a:extLst>
            </p:cNvPr>
            <p:cNvSpPr txBox="1"/>
            <p:nvPr/>
          </p:nvSpPr>
          <p:spPr>
            <a:xfrm>
              <a:off x="5586513" y="1337441"/>
              <a:ext cx="983673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2438338"/>
              <a:r>
                <a:rPr lang="en-US" sz="10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postgresql</a:t>
              </a:r>
            </a:p>
          </p:txBody>
        </p:sp>
        <p:sp>
          <p:nvSpPr>
            <p:cNvPr id="50" name="Akış Çizelgesi: Kart 49">
              <a:extLst>
                <a:ext uri="{FF2B5EF4-FFF2-40B4-BE49-F238E27FC236}">
                  <a16:creationId xmlns:a16="http://schemas.microsoft.com/office/drawing/2014/main" id="{D6AF03ED-118A-4165-9DA5-90D4711EB13D}"/>
                </a:ext>
              </a:extLst>
            </p:cNvPr>
            <p:cNvSpPr/>
            <p:nvPr/>
          </p:nvSpPr>
          <p:spPr>
            <a:xfrm>
              <a:off x="6609404" y="1642561"/>
              <a:ext cx="644236" cy="328047"/>
            </a:xfrm>
            <a:prstGeom prst="flowChartPunchedCard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psql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9242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67B8073-45A0-49C3-BF30-EF352A21C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763" y="0"/>
            <a:ext cx="9388745" cy="522316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474DBD4-BAA2-4957-9E37-5C7C6F5EBDA7}"/>
              </a:ext>
            </a:extLst>
          </p:cNvPr>
          <p:cNvSpPr txBox="1"/>
          <p:nvPr/>
        </p:nvSpPr>
        <p:spPr>
          <a:xfrm>
            <a:off x="1163781" y="972184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Ana makine Windows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2E3628D1-7F47-4ED5-9B5D-3713C7D4B8B0}"/>
              </a:ext>
            </a:extLst>
          </p:cNvPr>
          <p:cNvSpPr/>
          <p:nvPr/>
        </p:nvSpPr>
        <p:spPr>
          <a:xfrm>
            <a:off x="1301181" y="425894"/>
            <a:ext cx="6490855" cy="33320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Akış Çizelgesi: Manyetik Disk 7">
            <a:extLst>
              <a:ext uri="{FF2B5EF4-FFF2-40B4-BE49-F238E27FC236}">
                <a16:creationId xmlns:a16="http://schemas.microsoft.com/office/drawing/2014/main" id="{38A774A1-FECC-4165-BF11-083F0CC36A30}"/>
              </a:ext>
            </a:extLst>
          </p:cNvPr>
          <p:cNvSpPr/>
          <p:nvPr/>
        </p:nvSpPr>
        <p:spPr>
          <a:xfrm>
            <a:off x="1253836" y="3316504"/>
            <a:ext cx="6393541" cy="498217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DAC7CB9-C800-4D57-BAA8-15B71B2E41A3}"/>
              </a:ext>
            </a:extLst>
          </p:cNvPr>
          <p:cNvSpPr txBox="1"/>
          <p:nvPr/>
        </p:nvSpPr>
        <p:spPr>
          <a:xfrm>
            <a:off x="1572490" y="508218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en-US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VirtualBox centos7 vm</a:t>
            </a:r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42F682B2-223F-4053-92C7-80B194B673A4}"/>
              </a:ext>
            </a:extLst>
          </p:cNvPr>
          <p:cNvSpPr/>
          <p:nvPr/>
        </p:nvSpPr>
        <p:spPr>
          <a:xfrm>
            <a:off x="1780309" y="2219267"/>
            <a:ext cx="5867068" cy="10720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43333B1-8390-4258-90BD-46DFA22EB742}"/>
              </a:ext>
            </a:extLst>
          </p:cNvPr>
          <p:cNvSpPr txBox="1"/>
          <p:nvPr/>
        </p:nvSpPr>
        <p:spPr>
          <a:xfrm>
            <a:off x="1828800" y="2354737"/>
            <a:ext cx="983673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Docker-engine</a:t>
            </a:r>
          </a:p>
        </p:txBody>
      </p:sp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5887D21F-053A-4D11-9D26-C9ACA89D7EE2}"/>
              </a:ext>
            </a:extLst>
          </p:cNvPr>
          <p:cNvSpPr/>
          <p:nvPr/>
        </p:nvSpPr>
        <p:spPr>
          <a:xfrm>
            <a:off x="4170219" y="713402"/>
            <a:ext cx="886691" cy="317818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Dockerfile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B5F67091-8B88-4CD4-A838-C9DF58C5D0AA}"/>
              </a:ext>
            </a:extLst>
          </p:cNvPr>
          <p:cNvSpPr/>
          <p:nvPr/>
        </p:nvSpPr>
        <p:spPr>
          <a:xfrm>
            <a:off x="2860963" y="1393302"/>
            <a:ext cx="1198419" cy="28725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PyCharm</a:t>
            </a:r>
            <a:r>
              <a:rPr kumimoji="0" lang="tr-TR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proje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3D9B4D46-A419-4F03-B567-E2059BA53EAA}"/>
              </a:ext>
            </a:extLst>
          </p:cNvPr>
          <p:cNvSpPr/>
          <p:nvPr/>
        </p:nvSpPr>
        <p:spPr>
          <a:xfrm>
            <a:off x="5458691" y="1157350"/>
            <a:ext cx="1198419" cy="488077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89438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ygulama: ‘Market Sepet Analizi’">
            <a:extLst>
              <a:ext uri="{FF2B5EF4-FFF2-40B4-BE49-F238E27FC236}">
                <a16:creationId xmlns:a16="http://schemas.microsoft.com/office/drawing/2014/main" id="{591E8270-2C47-4FF8-AA51-45C48F5F7049}"/>
              </a:ext>
            </a:extLst>
          </p:cNvPr>
          <p:cNvSpPr txBox="1"/>
          <p:nvPr/>
        </p:nvSpPr>
        <p:spPr>
          <a:xfrm>
            <a:off x="556180" y="45826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latin typeface="Chromatica" panose="00000500000000000000" pitchFamily="50" charset="-94"/>
              </a:rPr>
              <a:t>Docker Container</a:t>
            </a:r>
            <a:r>
              <a:rPr lang="tr-TR" sz="2800" b="1" dirty="0">
                <a:latin typeface="Chromatica" panose="00000500000000000000" pitchFamily="50" charset="-94"/>
              </a:rPr>
              <a:t>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F092465-31F2-4ECC-9312-E7C0CB30578B}"/>
              </a:ext>
            </a:extLst>
          </p:cNvPr>
          <p:cNvSpPr txBox="1"/>
          <p:nvPr/>
        </p:nvSpPr>
        <p:spPr>
          <a:xfrm>
            <a:off x="1271239" y="1149250"/>
            <a:ext cx="732236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buFont typeface="Wingdings" panose="05000000000000000000" pitchFamily="2" charset="2"/>
              <a:buChar char="Ø"/>
            </a:pPr>
            <a:r>
              <a:rPr lang="en-US" sz="1600" dirty="0">
                <a:latin typeface="Chromatica" panose="00000500000000000000" pitchFamily="50" charset="-94"/>
              </a:rPr>
              <a:t>A way to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package application with all the necessary dependencies and configurations</a:t>
            </a:r>
            <a:r>
              <a:rPr lang="tr-TR" sz="1600" dirty="0">
                <a:latin typeface="Chromatica" panose="00000500000000000000" pitchFamily="50" charset="-94"/>
              </a:rPr>
              <a:t>. </a:t>
            </a:r>
          </a:p>
          <a:p>
            <a:pPr marL="285750" indent="-285750" algn="l" defTabSz="2438338">
              <a:buFont typeface="Wingdings" panose="05000000000000000000" pitchFamily="2" charset="2"/>
              <a:buChar char="Ø"/>
            </a:pP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buFont typeface="Wingdings" panose="05000000000000000000" pitchFamily="2" charset="2"/>
              <a:buChar char="Ø"/>
            </a:pPr>
            <a:r>
              <a:rPr lang="en-US" sz="1600" dirty="0">
                <a:latin typeface="Chromatica" panose="00000500000000000000" pitchFamily="50" charset="-94"/>
              </a:rPr>
              <a:t>Portable and easily shared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</a:p>
          <a:p>
            <a:pPr marL="285750" indent="-285750" algn="l" defTabSz="2438338">
              <a:buFont typeface="Wingdings" panose="05000000000000000000" pitchFamily="2" charset="2"/>
              <a:buChar char="Ø"/>
            </a:pP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buFont typeface="Wingdings" panose="05000000000000000000" pitchFamily="2" charset="2"/>
              <a:buChar char="Ø"/>
            </a:pPr>
            <a:r>
              <a:rPr lang="en-US" sz="1600" dirty="0">
                <a:latin typeface="Chromatica" panose="00000500000000000000" pitchFamily="50" charset="-94"/>
              </a:rPr>
              <a:t>Development and deployment is easier with containers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</a:p>
        </p:txBody>
      </p:sp>
      <p:pic>
        <p:nvPicPr>
          <p:cNvPr id="1026" name="Picture 2" descr="Docker loses its first-mover advantage to Kubernetes - now what?">
            <a:extLst>
              <a:ext uri="{FF2B5EF4-FFF2-40B4-BE49-F238E27FC236}">
                <a16:creationId xmlns:a16="http://schemas.microsoft.com/office/drawing/2014/main" id="{22C69A34-CF66-42D0-948D-651E15FAC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969044"/>
            <a:ext cx="3136982" cy="202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62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602091" y="438248"/>
            <a:ext cx="25498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latin typeface="Chromatica" panose="00000500000000000000" pitchFamily="50" charset="-94"/>
              </a:rPr>
              <a:t>Why Docker</a:t>
            </a:r>
            <a:r>
              <a:rPr lang="tr-TR" sz="2800" b="1" dirty="0">
                <a:latin typeface="Chromatica" panose="00000500000000000000" pitchFamily="50" charset="-94"/>
              </a:rPr>
              <a:t>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8" name="Uygulama: ‘Market Sepet Analizi’">
            <a:extLst>
              <a:ext uri="{FF2B5EF4-FFF2-40B4-BE49-F238E27FC236}">
                <a16:creationId xmlns:a16="http://schemas.microsoft.com/office/drawing/2014/main" id="{C4F4C8E4-7522-4ED3-A92A-E92A03B2A6C7}"/>
              </a:ext>
            </a:extLst>
          </p:cNvPr>
          <p:cNvSpPr txBox="1"/>
          <p:nvPr/>
        </p:nvSpPr>
        <p:spPr>
          <a:xfrm>
            <a:off x="5416781" y="389627"/>
            <a:ext cx="2829538" cy="654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2000" b="1" dirty="0">
                <a:latin typeface="Chromatica" panose="00000500000000000000" pitchFamily="50" charset="-94"/>
              </a:rPr>
              <a:t>You need to install a software</a:t>
            </a:r>
          </a:p>
        </p:txBody>
      </p:sp>
      <p:sp>
        <p:nvSpPr>
          <p:cNvPr id="10" name="Uygulama: ‘Market Sepet Analizi’">
            <a:extLst>
              <a:ext uri="{FF2B5EF4-FFF2-40B4-BE49-F238E27FC236}">
                <a16:creationId xmlns:a16="http://schemas.microsoft.com/office/drawing/2014/main" id="{F8FA851C-ABF7-4880-AA9E-6ED7CEB8AF3B}"/>
              </a:ext>
            </a:extLst>
          </p:cNvPr>
          <p:cNvSpPr txBox="1"/>
          <p:nvPr/>
        </p:nvSpPr>
        <p:spPr>
          <a:xfrm>
            <a:off x="5416781" y="1175532"/>
            <a:ext cx="2829538" cy="28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1600" dirty="0">
                <a:latin typeface="Chromatica" panose="00000500000000000000" pitchFamily="50" charset="-94"/>
              </a:rPr>
              <a:t>Download installer</a:t>
            </a:r>
          </a:p>
        </p:txBody>
      </p:sp>
      <p:sp>
        <p:nvSpPr>
          <p:cNvPr id="11" name="Uygulama: ‘Market Sepet Analizi’">
            <a:extLst>
              <a:ext uri="{FF2B5EF4-FFF2-40B4-BE49-F238E27FC236}">
                <a16:creationId xmlns:a16="http://schemas.microsoft.com/office/drawing/2014/main" id="{97F567FF-6DE9-4CF1-B51D-7F4500DACBED}"/>
              </a:ext>
            </a:extLst>
          </p:cNvPr>
          <p:cNvSpPr txBox="1"/>
          <p:nvPr/>
        </p:nvSpPr>
        <p:spPr>
          <a:xfrm>
            <a:off x="5416781" y="1612625"/>
            <a:ext cx="2829538" cy="28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1600" dirty="0">
                <a:latin typeface="Chromatica" panose="00000500000000000000" pitchFamily="50" charset="-94"/>
              </a:rPr>
              <a:t>Run installer</a:t>
            </a:r>
          </a:p>
        </p:txBody>
      </p:sp>
      <p:sp>
        <p:nvSpPr>
          <p:cNvPr id="12" name="Uygulama: ‘Market Sepet Analizi’">
            <a:extLst>
              <a:ext uri="{FF2B5EF4-FFF2-40B4-BE49-F238E27FC236}">
                <a16:creationId xmlns:a16="http://schemas.microsoft.com/office/drawing/2014/main" id="{DD3BB752-7B50-43E5-A96B-DB15DA18DB38}"/>
              </a:ext>
            </a:extLst>
          </p:cNvPr>
          <p:cNvSpPr txBox="1"/>
          <p:nvPr/>
        </p:nvSpPr>
        <p:spPr>
          <a:xfrm>
            <a:off x="5416781" y="2049718"/>
            <a:ext cx="2829538" cy="777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1600" dirty="0">
                <a:latin typeface="Chromatica" panose="00000500000000000000" pitchFamily="50" charset="-94"/>
              </a:rPr>
              <a:t>It says I have some dependencies, first you install them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3" name="Uygulama: ‘Market Sepet Analizi’">
            <a:extLst>
              <a:ext uri="{FF2B5EF4-FFF2-40B4-BE49-F238E27FC236}">
                <a16:creationId xmlns:a16="http://schemas.microsoft.com/office/drawing/2014/main" id="{7DF8EAA3-48AA-4AC5-B1E1-6BF621644E93}"/>
              </a:ext>
            </a:extLst>
          </p:cNvPr>
          <p:cNvSpPr txBox="1"/>
          <p:nvPr/>
        </p:nvSpPr>
        <p:spPr>
          <a:xfrm>
            <a:off x="5416781" y="2979254"/>
            <a:ext cx="2829538" cy="28469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1600" dirty="0">
                <a:latin typeface="Chromatica" panose="00000500000000000000" pitchFamily="50" charset="-94"/>
              </a:rPr>
              <a:t>Get error</a:t>
            </a:r>
          </a:p>
        </p:txBody>
      </p:sp>
      <p:sp>
        <p:nvSpPr>
          <p:cNvPr id="14" name="Uygulama: ‘Market Sepet Analizi’">
            <a:extLst>
              <a:ext uri="{FF2B5EF4-FFF2-40B4-BE49-F238E27FC236}">
                <a16:creationId xmlns:a16="http://schemas.microsoft.com/office/drawing/2014/main" id="{D4EE44C0-6EDE-4FE4-8B96-42304A3C3D97}"/>
              </a:ext>
            </a:extLst>
          </p:cNvPr>
          <p:cNvSpPr txBox="1"/>
          <p:nvPr/>
        </p:nvSpPr>
        <p:spPr>
          <a:xfrm>
            <a:off x="5416781" y="3416347"/>
            <a:ext cx="2829538" cy="28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1600" dirty="0">
                <a:latin typeface="Chromatica" panose="00000500000000000000" pitchFamily="50" charset="-94"/>
              </a:rPr>
              <a:t>Troubleshooting</a:t>
            </a:r>
          </a:p>
        </p:txBody>
      </p:sp>
      <p:sp>
        <p:nvSpPr>
          <p:cNvPr id="15" name="Uygulama: ‘Market Sepet Analizi’">
            <a:extLst>
              <a:ext uri="{FF2B5EF4-FFF2-40B4-BE49-F238E27FC236}">
                <a16:creationId xmlns:a16="http://schemas.microsoft.com/office/drawing/2014/main" id="{2A08CCA7-DC94-4A36-9C5F-33821287D94D}"/>
              </a:ext>
            </a:extLst>
          </p:cNvPr>
          <p:cNvSpPr txBox="1"/>
          <p:nvPr/>
        </p:nvSpPr>
        <p:spPr>
          <a:xfrm>
            <a:off x="5416781" y="3853440"/>
            <a:ext cx="2829538" cy="28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1600" dirty="0">
                <a:latin typeface="Chromatica" panose="00000500000000000000" pitchFamily="50" charset="-94"/>
              </a:rPr>
              <a:t>Retry</a:t>
            </a:r>
          </a:p>
        </p:txBody>
      </p:sp>
      <p:sp>
        <p:nvSpPr>
          <p:cNvPr id="16" name="Uygulama: ‘Market Sepet Analizi’">
            <a:extLst>
              <a:ext uri="{FF2B5EF4-FFF2-40B4-BE49-F238E27FC236}">
                <a16:creationId xmlns:a16="http://schemas.microsoft.com/office/drawing/2014/main" id="{D40F251D-40F8-433B-BC04-87E3341A0036}"/>
              </a:ext>
            </a:extLst>
          </p:cNvPr>
          <p:cNvSpPr txBox="1"/>
          <p:nvPr/>
        </p:nvSpPr>
        <p:spPr>
          <a:xfrm>
            <a:off x="5416781" y="4290533"/>
            <a:ext cx="2829538" cy="28469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en-US" sz="1600" dirty="0">
                <a:latin typeface="Chromatica" panose="00000500000000000000" pitchFamily="50" charset="-94"/>
              </a:rPr>
              <a:t>Get another error</a:t>
            </a:r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A4DE293E-993A-4DD3-86A1-17FD2F61B344}"/>
              </a:ext>
            </a:extLst>
          </p:cNvPr>
          <p:cNvCxnSpPr>
            <a:cxnSpLocks/>
          </p:cNvCxnSpPr>
          <p:nvPr/>
        </p:nvCxnSpPr>
        <p:spPr>
          <a:xfrm>
            <a:off x="8704777" y="1175532"/>
            <a:ext cx="0" cy="3477178"/>
          </a:xfrm>
          <a:prstGeom prst="straightConnector1">
            <a:avLst/>
          </a:prstGeom>
          <a:noFill/>
          <a:ln w="76200" cap="flat">
            <a:solidFill>
              <a:schemeClr val="bg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629856B2-82CC-4EC5-9C84-8CCBF9250CC7}"/>
              </a:ext>
            </a:extLst>
          </p:cNvPr>
          <p:cNvCxnSpPr/>
          <p:nvPr/>
        </p:nvCxnSpPr>
        <p:spPr>
          <a:xfrm>
            <a:off x="5008350" y="1100436"/>
            <a:ext cx="3521573" cy="0"/>
          </a:xfrm>
          <a:prstGeom prst="line">
            <a:avLst/>
          </a:prstGeom>
          <a:noFill/>
          <a:ln w="381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08B0151C-3308-4C0D-A731-7CDD02605193}"/>
              </a:ext>
            </a:extLst>
          </p:cNvPr>
          <p:cNvCxnSpPr>
            <a:stCxn id="16" idx="1"/>
            <a:endCxn id="14" idx="1"/>
          </p:cNvCxnSpPr>
          <p:nvPr/>
        </p:nvCxnSpPr>
        <p:spPr>
          <a:xfrm rot="10800000">
            <a:off x="5416781" y="3558694"/>
            <a:ext cx="12700" cy="874186"/>
          </a:xfrm>
          <a:prstGeom prst="bentConnector3">
            <a:avLst>
              <a:gd name="adj1" fmla="val 4120661"/>
            </a:avLst>
          </a:prstGeom>
          <a:noFill/>
          <a:ln w="38100" cap="flat">
            <a:solidFill>
              <a:schemeClr val="bg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Uygulama: ‘Market Sepet Analizi’">
            <a:extLst>
              <a:ext uri="{FF2B5EF4-FFF2-40B4-BE49-F238E27FC236}">
                <a16:creationId xmlns:a16="http://schemas.microsoft.com/office/drawing/2014/main" id="{4D2913FE-CA1C-4056-A8B3-498E08FAD132}"/>
              </a:ext>
            </a:extLst>
          </p:cNvPr>
          <p:cNvSpPr txBox="1"/>
          <p:nvPr/>
        </p:nvSpPr>
        <p:spPr>
          <a:xfrm>
            <a:off x="359014" y="2433220"/>
            <a:ext cx="4132775" cy="961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000" dirty="0">
                <a:latin typeface="Chromatica" panose="00000500000000000000" pitchFamily="50" charset="-94"/>
              </a:rPr>
              <a:t>Easy to install and run software without worrying about setup or dependencies</a:t>
            </a:r>
            <a:r>
              <a:rPr lang="tr-TR" sz="2000" dirty="0">
                <a:latin typeface="Chromatica" panose="00000500000000000000" pitchFamily="50" charset="-94"/>
              </a:rPr>
              <a:t>.</a:t>
            </a:r>
            <a:endParaRPr sz="20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700200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igging Into the “Works On My Machine” Problem">
            <a:extLst>
              <a:ext uri="{FF2B5EF4-FFF2-40B4-BE49-F238E27FC236}">
                <a16:creationId xmlns:a16="http://schemas.microsoft.com/office/drawing/2014/main" id="{EB575FFD-970E-4B0A-ABE4-63F73AFE9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7" y="499268"/>
            <a:ext cx="9144000" cy="41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D19B6B96-8894-43E2-ACEC-8FD2EFE9EF48}"/>
              </a:ext>
            </a:extLst>
          </p:cNvPr>
          <p:cNvSpPr/>
          <p:nvPr/>
        </p:nvSpPr>
        <p:spPr>
          <a:xfrm>
            <a:off x="4341721" y="4774418"/>
            <a:ext cx="44871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https://derickbailey.com/2017/02/08/digging-into-the-works-on-my-machine-problem/</a:t>
            </a:r>
          </a:p>
        </p:txBody>
      </p:sp>
      <p:sp>
        <p:nvSpPr>
          <p:cNvPr id="3" name="Bulut 2">
            <a:extLst>
              <a:ext uri="{FF2B5EF4-FFF2-40B4-BE49-F238E27FC236}">
                <a16:creationId xmlns:a16="http://schemas.microsoft.com/office/drawing/2014/main" id="{36B18F36-A483-4012-95FC-7121686503C0}"/>
              </a:ext>
            </a:extLst>
          </p:cNvPr>
          <p:cNvSpPr/>
          <p:nvPr/>
        </p:nvSpPr>
        <p:spPr>
          <a:xfrm>
            <a:off x="215589" y="448109"/>
            <a:ext cx="2170771" cy="999490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It works</a:t>
            </a:r>
            <a:r>
              <a:rPr kumimoji="0" lang="tr-TR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on </a:t>
            </a:r>
            <a:r>
              <a:rPr kumimoji="0" lang="tr-TR" sz="18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my</a:t>
            </a:r>
            <a:r>
              <a:rPr kumimoji="0" lang="tr-TR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laptop.</a:t>
            </a:r>
          </a:p>
        </p:txBody>
      </p:sp>
      <p:sp>
        <p:nvSpPr>
          <p:cNvPr id="6" name="Bulut 5">
            <a:extLst>
              <a:ext uri="{FF2B5EF4-FFF2-40B4-BE49-F238E27FC236}">
                <a16:creationId xmlns:a16="http://schemas.microsoft.com/office/drawing/2014/main" id="{C943B3D1-24D0-4A66-B036-92E64189D4A3}"/>
              </a:ext>
            </a:extLst>
          </p:cNvPr>
          <p:cNvSpPr/>
          <p:nvPr/>
        </p:nvSpPr>
        <p:spPr>
          <a:xfrm>
            <a:off x="6585284" y="482954"/>
            <a:ext cx="2170771" cy="1561703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It</a:t>
            </a:r>
            <a:r>
              <a:rPr kumimoji="0" lang="tr-TR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doesn’t work on my</a:t>
            </a:r>
            <a:r>
              <a:rPr kumimoji="0" lang="tr-TR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laptop</a:t>
            </a:r>
            <a:r>
              <a:rPr lang="tr-TR" sz="2000" dirty="0">
                <a:solidFill>
                  <a:schemeClr val="tx1">
                    <a:lumMod val="50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?</a:t>
            </a:r>
            <a:endParaRPr kumimoji="0" lang="tr-TR" sz="2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82777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F2C2C751-6F80-42ED-9922-9BCCDD822524}"/>
              </a:ext>
            </a:extLst>
          </p:cNvPr>
          <p:cNvSpPr/>
          <p:nvPr/>
        </p:nvSpPr>
        <p:spPr>
          <a:xfrm>
            <a:off x="7347283" y="4493681"/>
            <a:ext cx="15317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https://devrant.com/rants/116269/yes-it-works-on-my-machine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A2C1E249-AC28-4A18-AAA2-6D20EA14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77" y="248203"/>
            <a:ext cx="1377266" cy="186883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A9D8F47-B0B5-48E2-96B0-A4DF0DD2D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301" y="248203"/>
            <a:ext cx="1377266" cy="187972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4B5DE3D-86B5-4E90-95BC-32C31F3C1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084" y="355737"/>
            <a:ext cx="1377266" cy="190386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C9034E5-D398-45AD-B769-E9F8560A1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877" y="2529344"/>
            <a:ext cx="1404840" cy="192193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825FAAC-6CF3-4688-B291-653540A83F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7301" y="2529343"/>
            <a:ext cx="1425200" cy="192193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483F97F-DD93-4329-BD0F-23DC8FD3A8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084" y="2529344"/>
            <a:ext cx="1425199" cy="19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84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ORKED ON MY MACHINE OPS PROBLEM NOW - Disaster Girl | Meme Generator">
            <a:extLst>
              <a:ext uri="{FF2B5EF4-FFF2-40B4-BE49-F238E27FC236}">
                <a16:creationId xmlns:a16="http://schemas.microsoft.com/office/drawing/2014/main" id="{7E20BF48-6D6C-4AB6-BDE2-5C5740FB0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47" y="170716"/>
            <a:ext cx="6057148" cy="454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9964B060-18C6-4F3B-9AD7-F7F145CCD4C8}"/>
              </a:ext>
            </a:extLst>
          </p:cNvPr>
          <p:cNvSpPr/>
          <p:nvPr/>
        </p:nvSpPr>
        <p:spPr>
          <a:xfrm>
            <a:off x="4146885" y="47111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https://memegenerator.net/instance/44860936/disaster-girl-worked-on-my-machine-ops-problem-now</a:t>
            </a:r>
          </a:p>
        </p:txBody>
      </p:sp>
    </p:spTree>
    <p:extLst>
      <p:ext uri="{BB962C8B-B14F-4D97-AF65-F5344CB8AC3E}">
        <p14:creationId xmlns:p14="http://schemas.microsoft.com/office/powerpoint/2010/main" val="31572657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Docker </a:t>
            </a:r>
            <a:r>
              <a:rPr lang="tr-TR" sz="2800" b="1" dirty="0" err="1">
                <a:latin typeface="Chromatica" panose="00000500000000000000" pitchFamily="50" charset="-94"/>
              </a:rPr>
              <a:t>Ecosystem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733710" y="1230257"/>
            <a:ext cx="3428716" cy="2318583"/>
          </a:xfrm>
          <a:prstGeom prst="rect">
            <a:avLst/>
          </a:prstGeom>
          <a:noFill/>
          <a:ln w="1270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Client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Machine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Hub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Server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Images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Compose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7036D93B-EB41-49C7-AB77-6BBAB387B4D8}"/>
              </a:ext>
            </a:extLst>
          </p:cNvPr>
          <p:cNvSpPr/>
          <p:nvPr/>
        </p:nvSpPr>
        <p:spPr>
          <a:xfrm>
            <a:off x="5067300" y="1559325"/>
            <a:ext cx="30195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hromatica" panose="00000500000000000000" pitchFamily="50" charset="-94"/>
              </a:rPr>
              <a:t>Docker is an open </a:t>
            </a:r>
            <a:r>
              <a:rPr lang="en-US" sz="1800" b="1" dirty="0">
                <a:latin typeface="Chromatica" panose="00000500000000000000" pitchFamily="50" charset="-94"/>
              </a:rPr>
              <a:t>platform</a:t>
            </a:r>
            <a:r>
              <a:rPr lang="en-US" sz="1800" dirty="0">
                <a:latin typeface="Chromatica" panose="00000500000000000000" pitchFamily="50" charset="-94"/>
              </a:rPr>
              <a:t> for </a:t>
            </a:r>
            <a:r>
              <a:rPr lang="en-US" sz="1800" b="1" dirty="0">
                <a:latin typeface="Chromatica" panose="00000500000000000000" pitchFamily="50" charset="-94"/>
              </a:rPr>
              <a:t>developing, shipping, and running </a:t>
            </a:r>
            <a:r>
              <a:rPr lang="en-US" sz="1800" dirty="0">
                <a:latin typeface="Chromatica" panose="00000500000000000000" pitchFamily="50" charset="-94"/>
              </a:rPr>
              <a:t>applications.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701060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42503" y="200898"/>
            <a:ext cx="2870991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800" b="1" dirty="0">
                <a:latin typeface="Chromatica" panose="00000500000000000000" pitchFamily="50" charset="-94"/>
              </a:rPr>
              <a:t>Docker Image </a:t>
            </a:r>
          </a:p>
          <a:p>
            <a:r>
              <a:rPr lang="en-US" sz="2800" b="1" dirty="0">
                <a:latin typeface="Chromatica" panose="00000500000000000000" pitchFamily="50" charset="-94"/>
              </a:rPr>
              <a:t>and Container</a:t>
            </a:r>
            <a:endParaRPr lang="en-US" sz="1350" dirty="0">
              <a:latin typeface="Chromatica" panose="00000500000000000000" pitchFamily="50" charset="-94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5784BB6-677F-4F1C-A784-3275FD10E4DB}"/>
              </a:ext>
            </a:extLst>
          </p:cNvPr>
          <p:cNvSpPr/>
          <p:nvPr/>
        </p:nvSpPr>
        <p:spPr>
          <a:xfrm>
            <a:off x="152263" y="4823703"/>
            <a:ext cx="85930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800" dirty="0">
                <a:latin typeface="Roboto" panose="02000000000000000000" pitchFamily="2" charset="0"/>
                <a:ea typeface="Roboto" panose="02000000000000000000" pitchFamily="2" charset="0"/>
              </a:rPr>
              <a:t>https://medium.com/devopsturkiye/docker-%C3%BCzerine-genel-bak%C4%B1%C5%9F-image-container-ve-registry-kullan%C4%B1m%C4%B1-c37eba74b203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B5AF32B0-248F-473D-A3B3-72A28CF52363}"/>
              </a:ext>
            </a:extLst>
          </p:cNvPr>
          <p:cNvSpPr/>
          <p:nvPr/>
        </p:nvSpPr>
        <p:spPr>
          <a:xfrm>
            <a:off x="242503" y="1384711"/>
            <a:ext cx="30195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hromatica" panose="00000500000000000000" pitchFamily="50" charset="-94"/>
              </a:rPr>
              <a:t>We can create many containers from an image. Think images as templates</a:t>
            </a:r>
            <a:r>
              <a:rPr lang="tr-TR" sz="1800" dirty="0">
                <a:latin typeface="Chromatica" panose="00000500000000000000" pitchFamily="50" charset="-94"/>
              </a:rPr>
              <a:t>.</a:t>
            </a:r>
          </a:p>
          <a:p>
            <a:endParaRPr lang="tr-TR" sz="1800" dirty="0">
              <a:latin typeface="Chromatica" panose="00000500000000000000" pitchFamily="50" charset="-94"/>
            </a:endParaRPr>
          </a:p>
          <a:p>
            <a:r>
              <a:rPr lang="en-US" sz="1800" dirty="0">
                <a:latin typeface="Chromatica" panose="00000500000000000000" pitchFamily="50" charset="-94"/>
              </a:rPr>
              <a:t>Container consumes ram and CPU and it is really an application</a:t>
            </a:r>
            <a:r>
              <a:rPr lang="tr-TR" sz="1800" dirty="0">
                <a:latin typeface="Chromatica" panose="00000500000000000000" pitchFamily="50" charset="-94"/>
              </a:rPr>
              <a:t>.</a:t>
            </a:r>
            <a:endParaRPr lang="tr-TR" sz="1800" dirty="0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15740B3B-99D0-4DC3-B362-438191E623A2}"/>
              </a:ext>
            </a:extLst>
          </p:cNvPr>
          <p:cNvGrpSpPr/>
          <p:nvPr/>
        </p:nvGrpSpPr>
        <p:grpSpPr>
          <a:xfrm>
            <a:off x="3817507" y="154670"/>
            <a:ext cx="1040782" cy="1386835"/>
            <a:chOff x="3600315" y="471702"/>
            <a:chExt cx="867608" cy="1258883"/>
          </a:xfrm>
        </p:grpSpPr>
        <p:pic>
          <p:nvPicPr>
            <p:cNvPr id="2" name="Resim 1">
              <a:extLst>
                <a:ext uri="{FF2B5EF4-FFF2-40B4-BE49-F238E27FC236}">
                  <a16:creationId xmlns:a16="http://schemas.microsoft.com/office/drawing/2014/main" id="{951EAE9C-F854-45F7-9A84-13643AD0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0315" y="471702"/>
              <a:ext cx="867608" cy="1258883"/>
            </a:xfrm>
            <a:prstGeom prst="rect">
              <a:avLst/>
            </a:prstGeom>
          </p:spPr>
        </p:pic>
        <p:sp>
          <p:nvSpPr>
            <p:cNvPr id="3" name="Dikdörtgen 2">
              <a:extLst>
                <a:ext uri="{FF2B5EF4-FFF2-40B4-BE49-F238E27FC236}">
                  <a16:creationId xmlns:a16="http://schemas.microsoft.com/office/drawing/2014/main" id="{A753F64F-66AD-45D0-B72E-4BA8F6BE60B1}"/>
                </a:ext>
              </a:extLst>
            </p:cNvPr>
            <p:cNvSpPr/>
            <p:nvPr/>
          </p:nvSpPr>
          <p:spPr>
            <a:xfrm>
              <a:off x="4319240" y="605883"/>
              <a:ext cx="148683" cy="5724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pic>
        <p:nvPicPr>
          <p:cNvPr id="6" name="Resim 5">
            <a:extLst>
              <a:ext uri="{FF2B5EF4-FFF2-40B4-BE49-F238E27FC236}">
                <a16:creationId xmlns:a16="http://schemas.microsoft.com/office/drawing/2014/main" id="{344BD02C-0B0D-41CD-9F10-278135219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25421">
            <a:off x="4718069" y="531101"/>
            <a:ext cx="1688462" cy="731967"/>
          </a:xfrm>
          <a:prstGeom prst="rect">
            <a:avLst/>
          </a:prstGeom>
        </p:spPr>
      </p:pic>
      <p:grpSp>
        <p:nvGrpSpPr>
          <p:cNvPr id="11" name="Grup 10">
            <a:extLst>
              <a:ext uri="{FF2B5EF4-FFF2-40B4-BE49-F238E27FC236}">
                <a16:creationId xmlns:a16="http://schemas.microsoft.com/office/drawing/2014/main" id="{9BC49EC1-E9F0-4EE5-AEDD-F0E2A15BC5FC}"/>
              </a:ext>
            </a:extLst>
          </p:cNvPr>
          <p:cNvGrpSpPr/>
          <p:nvPr/>
        </p:nvGrpSpPr>
        <p:grpSpPr>
          <a:xfrm>
            <a:off x="5931758" y="1356666"/>
            <a:ext cx="1575128" cy="1258883"/>
            <a:chOff x="6818024" y="551585"/>
            <a:chExt cx="1292040" cy="1029679"/>
          </a:xfrm>
        </p:grpSpPr>
        <p:pic>
          <p:nvPicPr>
            <p:cNvPr id="8" name="Resim 7">
              <a:extLst>
                <a:ext uri="{FF2B5EF4-FFF2-40B4-BE49-F238E27FC236}">
                  <a16:creationId xmlns:a16="http://schemas.microsoft.com/office/drawing/2014/main" id="{B3FBFB41-1B27-438C-B5E3-3CB2B64DF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4638" y="551585"/>
              <a:ext cx="1215426" cy="833126"/>
            </a:xfrm>
            <a:prstGeom prst="rect">
              <a:avLst/>
            </a:prstGeom>
          </p:spPr>
        </p:pic>
        <p:sp>
          <p:nvSpPr>
            <p:cNvPr id="10" name="İkizkenar Üçgen 9">
              <a:extLst>
                <a:ext uri="{FF2B5EF4-FFF2-40B4-BE49-F238E27FC236}">
                  <a16:creationId xmlns:a16="http://schemas.microsoft.com/office/drawing/2014/main" id="{A31CCF02-185C-4CE1-BD5C-14C855264EF7}"/>
                </a:ext>
              </a:extLst>
            </p:cNvPr>
            <p:cNvSpPr/>
            <p:nvPr/>
          </p:nvSpPr>
          <p:spPr>
            <a:xfrm rot="13596438">
              <a:off x="6713655" y="1212984"/>
              <a:ext cx="472649" cy="263912"/>
            </a:xfrm>
            <a:prstGeom prst="triangl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pic>
        <p:nvPicPr>
          <p:cNvPr id="12" name="Resim 11">
            <a:extLst>
              <a:ext uri="{FF2B5EF4-FFF2-40B4-BE49-F238E27FC236}">
                <a16:creationId xmlns:a16="http://schemas.microsoft.com/office/drawing/2014/main" id="{644B524F-0563-4DFD-91B8-25077F24D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84961">
            <a:off x="5427607" y="2532983"/>
            <a:ext cx="1330032" cy="194585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F73BDC4-988B-4F25-A326-966226446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269261">
            <a:off x="6983405" y="2316019"/>
            <a:ext cx="1330032" cy="200362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EF475591-AE15-434F-ADAA-0E29CB4EF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898" y="2223573"/>
            <a:ext cx="1330032" cy="19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77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1101</Words>
  <Application>Microsoft Office PowerPoint</Application>
  <PresentationFormat>On-screen Show (16:9)</PresentationFormat>
  <Paragraphs>216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Chromatica</vt:lpstr>
      <vt:lpstr>Consolas</vt:lpstr>
      <vt:lpstr>Courier New</vt:lpstr>
      <vt:lpstr>Helvetica Neue</vt:lpstr>
      <vt:lpstr>Helvetica Neue Medium</vt:lpstr>
      <vt:lpstr>Roboto</vt:lpstr>
      <vt:lpstr>Wingdings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Erkan ŞİRİN</cp:lastModifiedBy>
  <cp:revision>87</cp:revision>
  <dcterms:modified xsi:type="dcterms:W3CDTF">2023-05-29T02:23:14Z</dcterms:modified>
</cp:coreProperties>
</file>