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6" r:id="rId3"/>
    <p:sldId id="293" r:id="rId4"/>
    <p:sldId id="281" r:id="rId5"/>
    <p:sldId id="283" r:id="rId6"/>
    <p:sldId id="279" r:id="rId7"/>
    <p:sldId id="260" r:id="rId8"/>
    <p:sldId id="288" r:id="rId9"/>
    <p:sldId id="289" r:id="rId10"/>
    <p:sldId id="287" r:id="rId11"/>
    <p:sldId id="276" r:id="rId12"/>
    <p:sldId id="277" r:id="rId13"/>
    <p:sldId id="274" r:id="rId14"/>
    <p:sldId id="280" r:id="rId15"/>
    <p:sldId id="268" r:id="rId16"/>
    <p:sldId id="261" r:id="rId17"/>
    <p:sldId id="264" r:id="rId18"/>
    <p:sldId id="273" r:id="rId19"/>
    <p:sldId id="290" r:id="rId20"/>
    <p:sldId id="291" r:id="rId21"/>
    <p:sldId id="269" r:id="rId22"/>
    <p:sldId id="271" r:id="rId23"/>
    <p:sldId id="272" r:id="rId24"/>
    <p:sldId id="270" r:id="rId25"/>
    <p:sldId id="262" r:id="rId26"/>
    <p:sldId id="292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8" y="1046812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30638" y="3701144"/>
            <a:ext cx="3979803" cy="10730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41404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kdörtgen 16"/>
          <p:cNvSpPr/>
          <p:nvPr/>
        </p:nvSpPr>
        <p:spPr>
          <a:xfrm>
            <a:off x="1083923" y="2581341"/>
            <a:ext cx="479075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Uses memory efficiently.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85" y="1198019"/>
            <a:ext cx="4876800" cy="4876800"/>
          </a:xfrm>
          <a:prstGeom prst="rect">
            <a:avLst/>
          </a:prstGeom>
        </p:spPr>
      </p:pic>
      <p:sp>
        <p:nvSpPr>
          <p:cNvPr id="13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is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26702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kdörtgen 16"/>
          <p:cNvSpPr/>
          <p:nvPr/>
        </p:nvSpPr>
        <p:spPr>
          <a:xfrm>
            <a:off x="565964" y="1145999"/>
            <a:ext cx="479075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Scalable from one to hundreds of servers.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Able to process petabyte scale data due to distributed computation.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13" y="3494517"/>
            <a:ext cx="2889124" cy="2603672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>
            <a:off x="5558258" y="239662"/>
            <a:ext cx="3415032" cy="3228760"/>
            <a:chOff x="7339913" y="711081"/>
            <a:chExt cx="3415032" cy="3228760"/>
          </a:xfrm>
        </p:grpSpPr>
        <p:sp>
          <p:nvSpPr>
            <p:cNvPr id="9" name="İkizkenar Üçgen 8"/>
            <p:cNvSpPr/>
            <p:nvPr/>
          </p:nvSpPr>
          <p:spPr>
            <a:xfrm rot="16200000">
              <a:off x="7854433" y="1039328"/>
              <a:ext cx="3228760" cy="257226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7339913" y="1661415"/>
              <a:ext cx="1235676" cy="1123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5947222" y="1742920"/>
            <a:ext cx="679622" cy="494271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216535"/>
            <a:ext cx="505842" cy="36788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651454"/>
            <a:ext cx="505842" cy="36788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1105089"/>
            <a:ext cx="505842" cy="36788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1540008"/>
            <a:ext cx="505842" cy="367885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1937880"/>
            <a:ext cx="505842" cy="367885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096697" y="2372799"/>
            <a:ext cx="505842" cy="367885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2826434"/>
            <a:ext cx="505842" cy="367885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113960" y="3261353"/>
            <a:ext cx="505842" cy="367885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216535"/>
            <a:ext cx="505842" cy="367885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651454"/>
            <a:ext cx="505842" cy="367885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1105089"/>
            <a:ext cx="505842" cy="367885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1540008"/>
            <a:ext cx="505842" cy="36788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1937880"/>
            <a:ext cx="505842" cy="367885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70166" y="2372799"/>
            <a:ext cx="505842" cy="367885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2826434"/>
            <a:ext cx="505842" cy="367885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9687429" y="3261353"/>
            <a:ext cx="505842" cy="367885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7377770" y="1472974"/>
            <a:ext cx="505842" cy="367885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7377770" y="1907893"/>
            <a:ext cx="505842" cy="367885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15498" y="1003698"/>
            <a:ext cx="505842" cy="367885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32761" y="1457333"/>
            <a:ext cx="505842" cy="367885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32761" y="1892252"/>
            <a:ext cx="505842" cy="367885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6" t="8122" r="35548" b="73893"/>
          <a:stretch/>
        </p:blipFill>
        <p:spPr>
          <a:xfrm>
            <a:off x="8215498" y="2290124"/>
            <a:ext cx="505842" cy="367885"/>
          </a:xfrm>
          <a:prstGeom prst="rect">
            <a:avLst/>
          </a:prstGeom>
        </p:spPr>
      </p:pic>
      <p:sp>
        <p:nvSpPr>
          <p:cNvPr id="41" name="Unvan 1"/>
          <p:cNvSpPr>
            <a:spLocks noGrp="1"/>
          </p:cNvSpPr>
          <p:nvPr>
            <p:ph type="ctrTitle"/>
          </p:nvPr>
        </p:nvSpPr>
        <p:spPr>
          <a:xfrm>
            <a:off x="688418" y="239661"/>
            <a:ext cx="5485706" cy="6759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Scalable and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Distributed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kdörtgen 16"/>
          <p:cNvSpPr/>
          <p:nvPr/>
        </p:nvSpPr>
        <p:spPr>
          <a:xfrm>
            <a:off x="1185202" y="151947"/>
            <a:ext cx="10321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Strong community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3" y="2186727"/>
            <a:ext cx="3810000" cy="19050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4809611"/>
            <a:ext cx="5488847" cy="1496958"/>
          </a:xfrm>
          <a:prstGeom prst="rect">
            <a:avLst/>
          </a:prstGeom>
        </p:spPr>
      </p:pic>
      <p:grpSp>
        <p:nvGrpSpPr>
          <p:cNvPr id="4" name="Grup 3">
            <a:extLst>
              <a:ext uri="{FF2B5EF4-FFF2-40B4-BE49-F238E27FC236}">
                <a16:creationId xmlns:a16="http://schemas.microsoft.com/office/drawing/2014/main" id="{0E03FEF0-2B59-42B6-8099-D88B69480186}"/>
              </a:ext>
            </a:extLst>
          </p:cNvPr>
          <p:cNvGrpSpPr/>
          <p:nvPr/>
        </p:nvGrpSpPr>
        <p:grpSpPr>
          <a:xfrm>
            <a:off x="7477657" y="2002061"/>
            <a:ext cx="3737190" cy="2807550"/>
            <a:chOff x="7477657" y="2002061"/>
            <a:chExt cx="3737190" cy="2807550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657" y="2449280"/>
              <a:ext cx="3737190" cy="2360331"/>
            </a:xfrm>
            <a:prstGeom prst="rect">
              <a:avLst/>
            </a:prstGeom>
          </p:spPr>
        </p:pic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0B14457F-790A-4FB6-A366-3EC92789528F}"/>
                </a:ext>
              </a:extLst>
            </p:cNvPr>
            <p:cNvSpPr/>
            <p:nvPr/>
          </p:nvSpPr>
          <p:spPr>
            <a:xfrm>
              <a:off x="8726516" y="2002061"/>
              <a:ext cx="1412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333333"/>
                  </a:solidFill>
                  <a:latin typeface="Roboto" panose="02000000000000000000" pitchFamily="2" charset="0"/>
                </a:rPr>
                <a:t>UC Berkeley</a:t>
              </a:r>
              <a:endParaRPr lang="tr-TR" dirty="0"/>
            </a:p>
          </p:txBody>
        </p:sp>
      </p:grpSp>
      <p:pic>
        <p:nvPicPr>
          <p:cNvPr id="1026" name="Picture 2" descr="Apache Yazılım Vakfı - Turkcewiki.org">
            <a:extLst>
              <a:ext uri="{FF2B5EF4-FFF2-40B4-BE49-F238E27FC236}">
                <a16:creationId xmlns:a16="http://schemas.microsoft.com/office/drawing/2014/main" id="{E022D2A1-C185-4E7D-A13C-14B13D2B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3" y="1933575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6" y="1294328"/>
            <a:ext cx="2871073" cy="152716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26689" r="25000" b="27095"/>
          <a:stretch/>
        </p:blipFill>
        <p:spPr>
          <a:xfrm>
            <a:off x="5216753" y="849844"/>
            <a:ext cx="1495168" cy="140867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75" y="2136684"/>
            <a:ext cx="2619632" cy="8284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74" y="2821494"/>
            <a:ext cx="1623186" cy="1623186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0" y="4406600"/>
            <a:ext cx="2950033" cy="143371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6977349" y="4321134"/>
            <a:ext cx="3556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hromatica" panose="00000500000000000000" pitchFamily="50" charset="-94"/>
              </a:rPr>
              <a:t>Highly compatible with </a:t>
            </a:r>
            <a:r>
              <a:rPr lang="tr-TR" sz="2400" dirty="0">
                <a:latin typeface="Chromatica" panose="00000500000000000000" pitchFamily="50" charset="-94"/>
              </a:rPr>
              <a:t>Hadoop but not </a:t>
            </a:r>
            <a:r>
              <a:rPr lang="en-US" sz="2400" dirty="0">
                <a:latin typeface="Chromatica" panose="00000500000000000000" pitchFamily="50" charset="-94"/>
              </a:rPr>
              <a:t>dependent on it. Spark can work standalone too.</a:t>
            </a:r>
          </a:p>
        </p:txBody>
      </p:sp>
    </p:spTree>
    <p:extLst>
      <p:ext uri="{BB962C8B-B14F-4D97-AF65-F5344CB8AC3E}">
        <p14:creationId xmlns:p14="http://schemas.microsoft.com/office/powerpoint/2010/main" val="161074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Difference with MapReduce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629831" y="1691694"/>
            <a:ext cx="8938073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Both can work on Hadoop YARN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Spark can run up to 100 times faster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Spark does not depend on Hadoop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Spark uses memory well, MapReduce is disk dependent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5117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Difference with MapReduce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224457" y="1316106"/>
            <a:ext cx="10273141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More cost-effective to shuffle on Spark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Spark needs less I/O organization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Spark can be used interactively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Easier to use, more work with less code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Higher accessibility: Scala, Java, Python and R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Spark is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more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developer friendly</a:t>
            </a:r>
          </a:p>
        </p:txBody>
      </p:sp>
    </p:spTree>
    <p:extLst>
      <p:ext uri="{BB962C8B-B14F-4D97-AF65-F5344CB8AC3E}">
        <p14:creationId xmlns:p14="http://schemas.microsoft.com/office/powerpoint/2010/main" val="317092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 25">
            <a:extLst>
              <a:ext uri="{FF2B5EF4-FFF2-40B4-BE49-F238E27FC236}">
                <a16:creationId xmlns:a16="http://schemas.microsoft.com/office/drawing/2014/main" id="{692C176B-4A0B-4FC2-9CFB-9F3C7A2B55B2}"/>
              </a:ext>
            </a:extLst>
          </p:cNvPr>
          <p:cNvGrpSpPr/>
          <p:nvPr/>
        </p:nvGrpSpPr>
        <p:grpSpPr>
          <a:xfrm>
            <a:off x="1851830" y="2925334"/>
            <a:ext cx="8382082" cy="1292662"/>
            <a:chOff x="1329212" y="4400117"/>
            <a:chExt cx="11958267" cy="427088"/>
          </a:xfrm>
        </p:grpSpPr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1CA6D463-AF7D-4BCF-914A-78DD651892EF}"/>
                </a:ext>
              </a:extLst>
            </p:cNvPr>
            <p:cNvSpPr/>
            <p:nvPr/>
          </p:nvSpPr>
          <p:spPr>
            <a:xfrm>
              <a:off x="1329212" y="4400117"/>
              <a:ext cx="11958267" cy="4270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F3A52680-3C5F-4D0E-8B66-669262E6BB67}"/>
                </a:ext>
              </a:extLst>
            </p:cNvPr>
            <p:cNvSpPr/>
            <p:nvPr/>
          </p:nvSpPr>
          <p:spPr>
            <a:xfrm>
              <a:off x="1393256" y="4417521"/>
              <a:ext cx="11851199" cy="4096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98A93004-CE94-4631-A475-A7249B2F98AC}"/>
                </a:ext>
              </a:extLst>
            </p:cNvPr>
            <p:cNvSpPr txBox="1"/>
            <p:nvPr/>
          </p:nvSpPr>
          <p:spPr>
            <a:xfrm>
              <a:off x="1638676" y="4480528"/>
              <a:ext cx="11605778" cy="27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 SQL Engine</a:t>
              </a:r>
              <a:endParaRPr lang="tr-T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r-T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Catalyst</a:t>
              </a:r>
              <a:r>
                <a:rPr lang="tr-TR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optimizer</a:t>
              </a:r>
              <a:r>
                <a:rPr lang="tr-TR" b="1" dirty="0">
                  <a:latin typeface="Arial" panose="020B0604020202020204" pitchFamily="34" charset="0"/>
                  <a:cs typeface="Arial" panose="020B0604020202020204" pitchFamily="34" charset="0"/>
                </a:rPr>
                <a:t> and Tungsten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Stack</a:t>
            </a:r>
          </a:p>
        </p:txBody>
      </p:sp>
      <p:grpSp>
        <p:nvGrpSpPr>
          <p:cNvPr id="22" name="Grup 21"/>
          <p:cNvGrpSpPr/>
          <p:nvPr/>
        </p:nvGrpSpPr>
        <p:grpSpPr>
          <a:xfrm>
            <a:off x="1832989" y="3034745"/>
            <a:ext cx="8382082" cy="2118022"/>
            <a:chOff x="1329212" y="4400117"/>
            <a:chExt cx="11958267" cy="699782"/>
          </a:xfrm>
        </p:grpSpPr>
        <p:sp>
          <p:nvSpPr>
            <p:cNvPr id="23" name="Dikdörtgen 22"/>
            <p:cNvSpPr/>
            <p:nvPr/>
          </p:nvSpPr>
          <p:spPr>
            <a:xfrm>
              <a:off x="1329212" y="4400117"/>
              <a:ext cx="11958267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393256" y="4417521"/>
              <a:ext cx="11851199" cy="6630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638676" y="4480528"/>
              <a:ext cx="11605778" cy="55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 Core</a:t>
              </a: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Unstructured: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RDD,</a:t>
              </a:r>
              <a:r>
                <a:rPr lang="en-US"/>
                <a:t> Accumulators, and Broadcast variables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Scala, Python, Java, R</a:t>
              </a:r>
            </a:p>
          </p:txBody>
        </p:sp>
      </p:grpSp>
      <p:grpSp>
        <p:nvGrpSpPr>
          <p:cNvPr id="38" name="Grup 37"/>
          <p:cNvGrpSpPr/>
          <p:nvPr/>
        </p:nvGrpSpPr>
        <p:grpSpPr>
          <a:xfrm>
            <a:off x="1849713" y="1657451"/>
            <a:ext cx="1960704" cy="1244272"/>
            <a:chOff x="857316" y="4427827"/>
            <a:chExt cx="10492046" cy="643194"/>
          </a:xfrm>
        </p:grpSpPr>
        <p:sp>
          <p:nvSpPr>
            <p:cNvPr id="39" name="Dikdörtgen 38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kdörtgen 39"/>
            <p:cNvSpPr/>
            <p:nvPr/>
          </p:nvSpPr>
          <p:spPr>
            <a:xfrm>
              <a:off x="1008048" y="4454716"/>
              <a:ext cx="10244737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etin kutusu 40"/>
            <p:cNvSpPr txBox="1"/>
            <p:nvPr/>
          </p:nvSpPr>
          <p:spPr>
            <a:xfrm>
              <a:off x="1145610" y="4652988"/>
              <a:ext cx="9915458" cy="23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 SQL</a:t>
              </a:r>
            </a:p>
          </p:txBody>
        </p:sp>
      </p:grpSp>
      <p:grpSp>
        <p:nvGrpSpPr>
          <p:cNvPr id="54" name="Grup 53"/>
          <p:cNvGrpSpPr/>
          <p:nvPr/>
        </p:nvGrpSpPr>
        <p:grpSpPr>
          <a:xfrm>
            <a:off x="3822526" y="1661167"/>
            <a:ext cx="2079245" cy="1244272"/>
            <a:chOff x="857316" y="4427827"/>
            <a:chExt cx="10641443" cy="643194"/>
          </a:xfrm>
        </p:grpSpPr>
        <p:sp>
          <p:nvSpPr>
            <p:cNvPr id="55" name="Dikdörtgen 54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kdörtgen 55"/>
            <p:cNvSpPr/>
            <p:nvPr/>
          </p:nvSpPr>
          <p:spPr>
            <a:xfrm>
              <a:off x="992102" y="4454716"/>
              <a:ext cx="10357260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etin kutusu 56"/>
            <p:cNvSpPr txBox="1"/>
            <p:nvPr/>
          </p:nvSpPr>
          <p:spPr>
            <a:xfrm>
              <a:off x="1084470" y="4655873"/>
              <a:ext cx="10414289" cy="23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 MLlib</a:t>
              </a:r>
            </a:p>
          </p:txBody>
        </p:sp>
      </p:grpSp>
      <p:grpSp>
        <p:nvGrpSpPr>
          <p:cNvPr id="58" name="Grup 57"/>
          <p:cNvGrpSpPr/>
          <p:nvPr/>
        </p:nvGrpSpPr>
        <p:grpSpPr>
          <a:xfrm>
            <a:off x="5929073" y="1652663"/>
            <a:ext cx="2129332" cy="1244272"/>
            <a:chOff x="857316" y="4427827"/>
            <a:chExt cx="10642779" cy="643194"/>
          </a:xfrm>
        </p:grpSpPr>
        <p:sp>
          <p:nvSpPr>
            <p:cNvPr id="59" name="Dikdörtgen 58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08048" y="4454716"/>
              <a:ext cx="10341314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etin kutusu 60"/>
            <p:cNvSpPr txBox="1"/>
            <p:nvPr/>
          </p:nvSpPr>
          <p:spPr>
            <a:xfrm>
              <a:off x="1085808" y="4557560"/>
              <a:ext cx="10414287" cy="42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 Streaming</a:t>
              </a:r>
            </a:p>
          </p:txBody>
        </p:sp>
      </p:grpSp>
      <p:grpSp>
        <p:nvGrpSpPr>
          <p:cNvPr id="62" name="Grup 61"/>
          <p:cNvGrpSpPr/>
          <p:nvPr/>
        </p:nvGrpSpPr>
        <p:grpSpPr>
          <a:xfrm>
            <a:off x="8085739" y="1646516"/>
            <a:ext cx="2129332" cy="1244272"/>
            <a:chOff x="857316" y="4427827"/>
            <a:chExt cx="10642779" cy="643194"/>
          </a:xfrm>
        </p:grpSpPr>
        <p:sp>
          <p:nvSpPr>
            <p:cNvPr id="63" name="Dikdörtgen 62"/>
            <p:cNvSpPr/>
            <p:nvPr/>
          </p:nvSpPr>
          <p:spPr>
            <a:xfrm>
              <a:off x="857316" y="4427827"/>
              <a:ext cx="10642779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1008046" y="4454716"/>
              <a:ext cx="10341314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etin kutusu 64"/>
            <p:cNvSpPr txBox="1"/>
            <p:nvPr/>
          </p:nvSpPr>
          <p:spPr>
            <a:xfrm>
              <a:off x="1085808" y="4557560"/>
              <a:ext cx="10414287" cy="42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 GraphX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5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7.40741E-7 L -0.00169 0.18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</a:t>
            </a:r>
            <a:r>
              <a:rPr lang="tr-TR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Working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Modes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1032115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404041"/>
                </a:solidFill>
                <a:latin typeface="Chromatica" panose="00000500000000000000" pitchFamily="50" charset="-94"/>
              </a:rPr>
              <a:t>Cluster Mode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404041"/>
                </a:solidFill>
                <a:latin typeface="Chromatica" panose="00000500000000000000" pitchFamily="50" charset="-94"/>
              </a:rPr>
              <a:t>Spark Standalone Cluster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404041"/>
                </a:solidFill>
                <a:latin typeface="Chromatica" panose="00000500000000000000" pitchFamily="50" charset="-94"/>
              </a:rPr>
              <a:t>Apache Mesos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404041"/>
                </a:solidFill>
                <a:latin typeface="Chromatica" panose="00000500000000000000" pitchFamily="50" charset="-94"/>
              </a:rPr>
              <a:t>Hadoop YARN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404041"/>
                </a:solidFill>
                <a:latin typeface="Chromatica" panose="00000500000000000000" pitchFamily="50" charset="-94"/>
              </a:rPr>
              <a:t>Kubernetes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404041"/>
                </a:solidFill>
                <a:latin typeface="Chromatica" panose="00000500000000000000" pitchFamily="50" charset="-94"/>
              </a:rPr>
              <a:t>Local Mode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99" y="1346886"/>
            <a:ext cx="3964571" cy="144046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95" y="2905156"/>
            <a:ext cx="3571875" cy="15049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89" y="3155577"/>
            <a:ext cx="3127694" cy="16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06188" y="148924"/>
            <a:ext cx="7835153" cy="71217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Cluster Mode Example: YARN</a:t>
            </a: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2895845" y="2513262"/>
            <a:ext cx="2517949" cy="136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3903353" y="2513262"/>
            <a:ext cx="1510441" cy="138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3186551" cy="48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3945124" y="2197160"/>
            <a:ext cx="1116245" cy="6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3200648" cy="190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638325"/>
            <a:ext cx="2082383" cy="62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8685904" y="3290250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8685904" y="1871790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7570249" y="697155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7530181" y="4539370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2044925" cy="31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028" y="1637805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3477172" y="3544362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Secondary/Standby</a:t>
              </a:r>
              <a:b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701496" y="1267794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Edge Node</a:t>
              </a: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1843333" y="3595247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68325" y="2162234"/>
            <a:ext cx="1424438" cy="3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71" idx="0"/>
            <a:endCxn id="39" idx="2"/>
          </p:cNvCxnSpPr>
          <p:nvPr/>
        </p:nvCxnSpPr>
        <p:spPr>
          <a:xfrm flipV="1">
            <a:off x="5149327" y="2513262"/>
            <a:ext cx="264467" cy="15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 63"/>
          <p:cNvGrpSpPr/>
          <p:nvPr/>
        </p:nvGrpSpPr>
        <p:grpSpPr>
          <a:xfrm>
            <a:off x="4723146" y="3707586"/>
            <a:ext cx="1826694" cy="1661306"/>
            <a:chOff x="4281604" y="3911780"/>
            <a:chExt cx="1826694" cy="1661306"/>
          </a:xfrm>
        </p:grpSpPr>
        <p:sp>
          <p:nvSpPr>
            <p:cNvPr id="66" name="Metin kutusu 65"/>
            <p:cNvSpPr txBox="1"/>
            <p:nvPr/>
          </p:nvSpPr>
          <p:spPr>
            <a:xfrm>
              <a:off x="4541056" y="3911780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YARN Resourse Manager</a:t>
              </a:r>
            </a:p>
          </p:txBody>
        </p:sp>
        <p:pic>
          <p:nvPicPr>
            <p:cNvPr id="71" name="Resim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53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50259" y="256533"/>
            <a:ext cx="8243612" cy="71217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Cluster Mode Example: Standalone</a:t>
            </a:r>
          </a:p>
        </p:txBody>
      </p: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5633985" y="2743994"/>
            <a:ext cx="3705567" cy="43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cxnSpLocks/>
            <a:stCxn id="68" idx="0"/>
            <a:endCxn id="39" idx="1"/>
          </p:cNvCxnSpPr>
          <p:nvPr/>
        </p:nvCxnSpPr>
        <p:spPr>
          <a:xfrm flipV="1">
            <a:off x="2900519" y="3174324"/>
            <a:ext cx="2028616" cy="131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633985" y="3174324"/>
            <a:ext cx="3300188" cy="129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633985" y="1868109"/>
            <a:ext cx="2229022" cy="13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8653210" y="3590294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Slave/ Worker-03</a:t>
              </a: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072686" y="1873158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Slave/ Worker-02</a:t>
              </a: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7584654" y="926939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Slave/Worker-01</a:t>
              </a: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4929135" y="2919648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7043993" y="489399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Slave/ Worker-04</a:t>
              </a: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633985" y="3174324"/>
            <a:ext cx="1690971" cy="259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699" y="1991277"/>
            <a:ext cx="1079297" cy="1048857"/>
          </a:xfrm>
          <a:prstGeom prst="rect">
            <a:avLst/>
          </a:prstGeom>
        </p:spPr>
      </p:pic>
      <p:grpSp>
        <p:nvGrpSpPr>
          <p:cNvPr id="76" name="Grup 75"/>
          <p:cNvGrpSpPr/>
          <p:nvPr/>
        </p:nvGrpSpPr>
        <p:grpSpPr>
          <a:xfrm>
            <a:off x="2083071" y="4223115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cxnSpLocks/>
            <a:stCxn id="65" idx="1"/>
            <a:endCxn id="40" idx="1"/>
          </p:cNvCxnSpPr>
          <p:nvPr/>
        </p:nvCxnSpPr>
        <p:spPr>
          <a:xfrm>
            <a:off x="1698996" y="2515706"/>
            <a:ext cx="792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68AC1525-1859-41E5-87DE-336257AD6D85}"/>
              </a:ext>
            </a:extLst>
          </p:cNvPr>
          <p:cNvCxnSpPr>
            <a:cxnSpLocks/>
            <a:stCxn id="48" idx="0"/>
            <a:endCxn id="39" idx="1"/>
          </p:cNvCxnSpPr>
          <p:nvPr/>
        </p:nvCxnSpPr>
        <p:spPr>
          <a:xfrm flipV="1">
            <a:off x="4660071" y="3174324"/>
            <a:ext cx="269064" cy="162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 45">
            <a:extLst>
              <a:ext uri="{FF2B5EF4-FFF2-40B4-BE49-F238E27FC236}">
                <a16:creationId xmlns:a16="http://schemas.microsoft.com/office/drawing/2014/main" id="{6059D4DF-B521-4981-B4E7-0AD2F198A090}"/>
              </a:ext>
            </a:extLst>
          </p:cNvPr>
          <p:cNvGrpSpPr/>
          <p:nvPr/>
        </p:nvGrpSpPr>
        <p:grpSpPr>
          <a:xfrm>
            <a:off x="3842623" y="4525466"/>
            <a:ext cx="1612768" cy="1587983"/>
            <a:chOff x="1627553" y="2074190"/>
            <a:chExt cx="1612768" cy="1587983"/>
          </a:xfrm>
        </p:grpSpPr>
        <p:sp>
          <p:nvSpPr>
            <p:cNvPr id="47" name="Metin kutusu 46">
              <a:extLst>
                <a:ext uri="{FF2B5EF4-FFF2-40B4-BE49-F238E27FC236}">
                  <a16:creationId xmlns:a16="http://schemas.microsoft.com/office/drawing/2014/main" id="{1A6DE2C7-1623-4B06-A657-67B215CE13F4}"/>
                </a:ext>
              </a:extLst>
            </p:cNvPr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StandBy Master</a:t>
              </a:r>
            </a:p>
          </p:txBody>
        </p:sp>
        <p:pic>
          <p:nvPicPr>
            <p:cNvPr id="48" name="Resim 47">
              <a:extLst>
                <a:ext uri="{FF2B5EF4-FFF2-40B4-BE49-F238E27FC236}">
                  <a16:creationId xmlns:a16="http://schemas.microsoft.com/office/drawing/2014/main" id="{51B6650C-5FC3-4186-8652-3735929C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B27F263B-AB47-4290-A93D-49400E51431A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flipH="1">
            <a:off x="2889455" y="3174324"/>
            <a:ext cx="28315" cy="129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 32">
            <a:extLst>
              <a:ext uri="{FF2B5EF4-FFF2-40B4-BE49-F238E27FC236}">
                <a16:creationId xmlns:a16="http://schemas.microsoft.com/office/drawing/2014/main" id="{E816DABE-B0E3-41E7-B3C5-09B7160A9001}"/>
              </a:ext>
            </a:extLst>
          </p:cNvPr>
          <p:cNvGrpSpPr/>
          <p:nvPr/>
        </p:nvGrpSpPr>
        <p:grpSpPr>
          <a:xfrm>
            <a:off x="2100322" y="1586341"/>
            <a:ext cx="1612768" cy="1587983"/>
            <a:chOff x="1627553" y="2074190"/>
            <a:chExt cx="1612768" cy="1587983"/>
          </a:xfrm>
        </p:grpSpPr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E69D7714-0200-4082-8EE5-1DE81A53A513}"/>
                </a:ext>
              </a:extLst>
            </p:cNvPr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latin typeface="Arial" panose="020B0604020202020204" pitchFamily="34" charset="0"/>
                  <a:cs typeface="Arial" panose="020B0604020202020204" pitchFamily="34" charset="0"/>
                </a:rPr>
                <a:t>Edge Node</a:t>
              </a:r>
            </a:p>
          </p:txBody>
        </p:sp>
        <p:pic>
          <p:nvPicPr>
            <p:cNvPr id="40" name="Resim 39">
              <a:extLst>
                <a:ext uri="{FF2B5EF4-FFF2-40B4-BE49-F238E27FC236}">
                  <a16:creationId xmlns:a16="http://schemas.microsoft.com/office/drawing/2014/main" id="{1484A780-C509-4AB7-8818-3E53F77E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40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What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is Apache Spark?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40705" y="1439307"/>
            <a:ext cx="971059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Spark is a multi-language 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engine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for executing 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data engineering, data science, and machine learning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on single-node machines or clusters.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1C78C-AA5D-48CE-43EA-5EBB696A45DA}"/>
              </a:ext>
            </a:extLst>
          </p:cNvPr>
          <p:cNvSpPr txBox="1"/>
          <p:nvPr/>
        </p:nvSpPr>
        <p:spPr>
          <a:xfrm>
            <a:off x="1416425" y="4760186"/>
            <a:ext cx="160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Simple</a:t>
            </a:r>
            <a:endParaRPr lang="tr-TR" sz="3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EDEB0-BF30-11DD-39A4-942FDC459AC4}"/>
              </a:ext>
            </a:extLst>
          </p:cNvPr>
          <p:cNvSpPr txBox="1"/>
          <p:nvPr/>
        </p:nvSpPr>
        <p:spPr>
          <a:xfrm>
            <a:off x="3550024" y="4760224"/>
            <a:ext cx="160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Fast</a:t>
            </a:r>
            <a:endParaRPr lang="tr-TR" sz="3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DAFF8-DC7C-E01A-3882-F6E4597648C0}"/>
              </a:ext>
            </a:extLst>
          </p:cNvPr>
          <p:cNvSpPr txBox="1"/>
          <p:nvPr/>
        </p:nvSpPr>
        <p:spPr>
          <a:xfrm>
            <a:off x="5683623" y="4760223"/>
            <a:ext cx="212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Scalable</a:t>
            </a:r>
            <a:endParaRPr lang="tr-TR" sz="3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8DA3C-B039-5ECB-1F23-CE934A231CF0}"/>
              </a:ext>
            </a:extLst>
          </p:cNvPr>
          <p:cNvSpPr txBox="1"/>
          <p:nvPr/>
        </p:nvSpPr>
        <p:spPr>
          <a:xfrm>
            <a:off x="8337175" y="4760187"/>
            <a:ext cx="212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Unified</a:t>
            </a:r>
            <a:endParaRPr lang="tr-TR" sz="3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park Cluster — UCloud">
            <a:extLst>
              <a:ext uri="{FF2B5EF4-FFF2-40B4-BE49-F238E27FC236}">
                <a16:creationId xmlns:a16="http://schemas.microsoft.com/office/drawing/2014/main" id="{9022E081-63F0-4ADD-A711-55735EF9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" y="514350"/>
            <a:ext cx="103632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Metin kutusu 37">
            <a:extLst>
              <a:ext uri="{FF2B5EF4-FFF2-40B4-BE49-F238E27FC236}">
                <a16:creationId xmlns:a16="http://schemas.microsoft.com/office/drawing/2014/main" id="{B14ABB99-44E9-459E-ADE2-A72DF2896229}"/>
              </a:ext>
            </a:extLst>
          </p:cNvPr>
          <p:cNvSpPr txBox="1"/>
          <p:nvPr/>
        </p:nvSpPr>
        <p:spPr>
          <a:xfrm>
            <a:off x="8086166" y="6343650"/>
            <a:ext cx="3944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Image: </a:t>
            </a:r>
            <a:r>
              <a:rPr lang="en-US" sz="1200" dirty="0"/>
              <a:t>https://docs.cloud.sdu.dk/Apps/spark-cluster.html</a:t>
            </a:r>
          </a:p>
        </p:txBody>
      </p:sp>
    </p:spTree>
    <p:extLst>
      <p:ext uri="{BB962C8B-B14F-4D97-AF65-F5344CB8AC3E}">
        <p14:creationId xmlns:p14="http://schemas.microsoft.com/office/powerpoint/2010/main" val="359079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24738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Starting Spark Applications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73231" y="946669"/>
            <a:ext cx="10321157" cy="3566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404041"/>
                </a:solidFill>
                <a:latin typeface="Chromatica" panose="00000500000000000000" pitchFamily="50" charset="-94"/>
              </a:rPr>
              <a:t>spark submit</a:t>
            </a:r>
          </a:p>
          <a:p>
            <a:pPr lvl="1">
              <a:lnSpc>
                <a:spcPct val="150000"/>
              </a:lnSpc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Spark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Session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inside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the code, non-interactive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hromatica" panose="00000500000000000000" pitchFamily="50" charset="-94"/>
                <a:cs typeface="Courier New" panose="02070309020205020404" pitchFamily="49" charset="0"/>
              </a:rPr>
              <a:t>spark-submit –master 'local[5]' –class </a:t>
            </a:r>
            <a:r>
              <a:rPr lang="en-US" dirty="0" err="1">
                <a:latin typeface="Chromatica" panose="00000500000000000000" pitchFamily="50" charset="-94"/>
                <a:cs typeface="Courier New" panose="02070309020205020404" pitchFamily="49" charset="0"/>
              </a:rPr>
              <a:t>WordCount</a:t>
            </a:r>
            <a:r>
              <a:rPr lang="en-US" dirty="0">
                <a:latin typeface="Chromatica" panose="00000500000000000000" pitchFamily="50" charset="-94"/>
                <a:cs typeface="Courier New" panose="02070309020205020404" pitchFamily="49" charset="0"/>
              </a:rPr>
              <a:t> </a:t>
            </a:r>
            <a:r>
              <a:rPr lang="tr-TR" i="1" dirty="0" err="1">
                <a:latin typeface="Chromatica" panose="00000500000000000000" pitchFamily="50" charset="-94"/>
                <a:cs typeface="Courier New" panose="02070309020205020404" pitchFamily="49" charset="0"/>
              </a:rPr>
              <a:t>myApp</a:t>
            </a:r>
            <a:r>
              <a:rPr lang="en-US" dirty="0">
                <a:latin typeface="Chromatica" panose="00000500000000000000" pitchFamily="50" charset="-94"/>
                <a:cs typeface="Courier New" panose="02070309020205020404" pitchFamily="49" charset="0"/>
              </a:rPr>
              <a:t>.jar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  <a:cs typeface="Courier New" panose="020703090202050204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404041"/>
                </a:solidFill>
                <a:latin typeface="Chromatica" panose="00000500000000000000" pitchFamily="50" charset="-94"/>
              </a:rPr>
              <a:t>spark-shell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SparkSession comes ready, interactive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Chromatica" panose="00000500000000000000" pitchFamily="50" charset="-94"/>
                <a:cs typeface="Courier New" panose="02070309020205020404" pitchFamily="49" charset="0"/>
              </a:rPr>
              <a:t>spark-shell --master yarn </a:t>
            </a:r>
            <a:endParaRPr lang="tr-TR" dirty="0">
              <a:solidFill>
                <a:srgbClr val="404041"/>
              </a:solidFill>
              <a:latin typeface="Chromatica" panose="00000500000000000000" pitchFamily="50" charset="-94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16" y="4626681"/>
            <a:ext cx="5432254" cy="16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Application Terminology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13395" y="2364682"/>
            <a:ext cx="3379451" cy="2367369"/>
            <a:chOff x="192142" y="904545"/>
            <a:chExt cx="3379451" cy="2367369"/>
          </a:xfrm>
        </p:grpSpPr>
        <p:grpSp>
          <p:nvGrpSpPr>
            <p:cNvPr id="3" name="Grup 2"/>
            <p:cNvGrpSpPr/>
            <p:nvPr/>
          </p:nvGrpSpPr>
          <p:grpSpPr>
            <a:xfrm>
              <a:off x="756816" y="904545"/>
              <a:ext cx="1079297" cy="1752937"/>
              <a:chOff x="756816" y="904545"/>
              <a:chExt cx="1079297" cy="1752937"/>
            </a:xfrm>
          </p:grpSpPr>
          <p:pic>
            <p:nvPicPr>
              <p:cNvPr id="21" name="Resim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6816" y="904545"/>
                <a:ext cx="1079297" cy="1048857"/>
              </a:xfrm>
              <a:prstGeom prst="rect">
                <a:avLst/>
              </a:prstGeom>
            </p:spPr>
          </p:pic>
          <p:sp>
            <p:nvSpPr>
              <p:cNvPr id="2" name="Akış Çizelgesi: Belge 1"/>
              <p:cNvSpPr/>
              <p:nvPr/>
            </p:nvSpPr>
            <p:spPr>
              <a:xfrm>
                <a:off x="966563" y="2100891"/>
                <a:ext cx="682594" cy="55659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ikdörtgen 8"/>
            <p:cNvSpPr/>
            <p:nvPr/>
          </p:nvSpPr>
          <p:spPr>
            <a:xfrm>
              <a:off x="192142" y="2933360"/>
              <a:ext cx="33794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hromatica" panose="00000500000000000000" pitchFamily="50" charset="-94"/>
                </a:rPr>
                <a:t>Driver program (main function)</a:t>
              </a:r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3581555" y="1126435"/>
            <a:ext cx="7921332" cy="469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3903406" y="1189887"/>
            <a:ext cx="759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Application: It consists of one or more jobs initiated/managed by a single driver.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4322219" y="2152166"/>
            <a:ext cx="2779621" cy="3285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7727392" y="2158281"/>
            <a:ext cx="2673908" cy="3285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447479" y="2152166"/>
            <a:ext cx="62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Job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4524040" y="2621127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/>
          <p:cNvSpPr/>
          <p:nvPr/>
        </p:nvSpPr>
        <p:spPr>
          <a:xfrm>
            <a:off x="5803236" y="2621127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7849313" y="2611500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9096317" y="2608827"/>
            <a:ext cx="1189467" cy="255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/>
          <p:cNvSpPr/>
          <p:nvPr/>
        </p:nvSpPr>
        <p:spPr>
          <a:xfrm>
            <a:off x="4799007" y="2652780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Stage</a:t>
            </a:r>
          </a:p>
        </p:txBody>
      </p:sp>
      <p:sp>
        <p:nvSpPr>
          <p:cNvPr id="31" name="Dikdörtgen 30"/>
          <p:cNvSpPr/>
          <p:nvPr/>
        </p:nvSpPr>
        <p:spPr>
          <a:xfrm>
            <a:off x="4761531" y="3177914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kdörtgen 31"/>
          <p:cNvSpPr/>
          <p:nvPr/>
        </p:nvSpPr>
        <p:spPr>
          <a:xfrm>
            <a:off x="4761531" y="3832837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4761531" y="4513068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4753911" y="3161439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5" name="Dikdörtgen 34"/>
          <p:cNvSpPr/>
          <p:nvPr/>
        </p:nvSpPr>
        <p:spPr>
          <a:xfrm>
            <a:off x="6024833" y="3161439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6024833" y="3816362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6024833" y="4496593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8162279" y="3161439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kdörtgen 38"/>
          <p:cNvSpPr/>
          <p:nvPr/>
        </p:nvSpPr>
        <p:spPr>
          <a:xfrm>
            <a:off x="8162279" y="3816362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kdörtgen 40"/>
          <p:cNvSpPr/>
          <p:nvPr/>
        </p:nvSpPr>
        <p:spPr>
          <a:xfrm>
            <a:off x="9359333" y="3161439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/>
          <p:cNvSpPr/>
          <p:nvPr/>
        </p:nvSpPr>
        <p:spPr>
          <a:xfrm>
            <a:off x="9359333" y="4496593"/>
            <a:ext cx="740109" cy="524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ağ Ok 43"/>
          <p:cNvSpPr/>
          <p:nvPr/>
        </p:nvSpPr>
        <p:spPr>
          <a:xfrm>
            <a:off x="2219036" y="3022112"/>
            <a:ext cx="1106622" cy="884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kdörtgen 44"/>
          <p:cNvSpPr/>
          <p:nvPr/>
        </p:nvSpPr>
        <p:spPr>
          <a:xfrm>
            <a:off x="609174" y="1174455"/>
            <a:ext cx="25731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hromatica" panose="00000500000000000000" pitchFamily="50" charset="-94"/>
              </a:rPr>
              <a:t>Session 	=&gt; Application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Action 	=&gt;   Job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Partition =&gt;   Task</a:t>
            </a:r>
          </a:p>
        </p:txBody>
      </p:sp>
      <p:pic>
        <p:nvPicPr>
          <p:cNvPr id="47" name="Resim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18" y="3443894"/>
            <a:ext cx="1088111" cy="10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139 L 0.09987 0.00509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87 0.00625 L 0.27174 0.00417 " pathEditMode="relative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4 0.00301 L 0.37057 0.0007 " pathEditMode="relative" ptsTypes="AA"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Application Terminology</a:t>
            </a:r>
          </a:p>
        </p:txBody>
      </p:sp>
      <p:grpSp>
        <p:nvGrpSpPr>
          <p:cNvPr id="18" name="Grup 17"/>
          <p:cNvGrpSpPr/>
          <p:nvPr/>
        </p:nvGrpSpPr>
        <p:grpSpPr>
          <a:xfrm>
            <a:off x="5882125" y="1322667"/>
            <a:ext cx="1069457" cy="4183830"/>
            <a:chOff x="4619382" y="1367886"/>
            <a:chExt cx="1069457" cy="4183830"/>
          </a:xfrm>
        </p:grpSpPr>
        <p:sp>
          <p:nvSpPr>
            <p:cNvPr id="59" name="Dikdörtgen 58"/>
            <p:cNvSpPr/>
            <p:nvPr/>
          </p:nvSpPr>
          <p:spPr>
            <a:xfrm>
              <a:off x="4619382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811485" y="2177145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4811485" y="2989949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4811485" y="38027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4811485" y="4607697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4668972" y="1367886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Stage-1</a:t>
              </a:r>
              <a:endParaRPr lang="en-US" dirty="0">
                <a:latin typeface="Roboto"/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7944672" y="1292854"/>
            <a:ext cx="1119497" cy="4213643"/>
            <a:chOff x="5951826" y="1338073"/>
            <a:chExt cx="1119497" cy="4213643"/>
          </a:xfrm>
        </p:grpSpPr>
        <p:sp>
          <p:nvSpPr>
            <p:cNvPr id="58" name="Dikdörtgen 57"/>
            <p:cNvSpPr/>
            <p:nvPr/>
          </p:nvSpPr>
          <p:spPr>
            <a:xfrm>
              <a:off x="5951826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6138994" y="3591511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6138994" y="25073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78" name="Metin kutusu 77"/>
            <p:cNvSpPr txBox="1"/>
            <p:nvPr/>
          </p:nvSpPr>
          <p:spPr>
            <a:xfrm>
              <a:off x="6051456" y="1338073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Stage-2</a:t>
              </a:r>
              <a:endParaRPr lang="en-US" dirty="0">
                <a:latin typeface="Roboto"/>
              </a:endParaRPr>
            </a:p>
          </p:txBody>
        </p:sp>
      </p:grpSp>
      <p:sp>
        <p:nvSpPr>
          <p:cNvPr id="79" name="Dikdörtgen 78"/>
          <p:cNvSpPr/>
          <p:nvPr/>
        </p:nvSpPr>
        <p:spPr>
          <a:xfrm>
            <a:off x="922280" y="3102430"/>
            <a:ext cx="1441269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Application</a:t>
            </a:r>
            <a:endParaRPr lang="en-US" dirty="0"/>
          </a:p>
        </p:txBody>
      </p:sp>
      <p:grpSp>
        <p:nvGrpSpPr>
          <p:cNvPr id="21" name="Grup 20"/>
          <p:cNvGrpSpPr/>
          <p:nvPr/>
        </p:nvGrpSpPr>
        <p:grpSpPr>
          <a:xfrm>
            <a:off x="3648999" y="2831684"/>
            <a:ext cx="1157721" cy="1141603"/>
            <a:chOff x="3099770" y="2831684"/>
            <a:chExt cx="1157721" cy="1141603"/>
          </a:xfrm>
        </p:grpSpPr>
        <p:sp>
          <p:nvSpPr>
            <p:cNvPr id="82" name="Dikdörtgen 81"/>
            <p:cNvSpPr/>
            <p:nvPr/>
          </p:nvSpPr>
          <p:spPr>
            <a:xfrm>
              <a:off x="3188034" y="2831684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83" name="Dikdörtgen 82"/>
            <p:cNvSpPr/>
            <p:nvPr/>
          </p:nvSpPr>
          <p:spPr>
            <a:xfrm>
              <a:off x="3141982" y="2964248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2" name="Dikdörtgen 1"/>
            <p:cNvSpPr/>
            <p:nvPr/>
          </p:nvSpPr>
          <p:spPr>
            <a:xfrm>
              <a:off x="3099770" y="3102430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0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437705"/>
            <a:ext cx="9144000" cy="60960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Application Components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14703" y="1269325"/>
            <a:ext cx="10762593" cy="402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Driver program (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Code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Cluster Manager (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Standalone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, YARN, 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Mesos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, Kubernetes)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process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 (Node 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manager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, spark worker)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(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CPU, memory and storage resources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Executor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 on worker node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(JVM, </a:t>
            </a: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executors of each application separately, as allocated, cache, disk storage</a:t>
            </a: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Task</a:t>
            </a:r>
            <a:r>
              <a:rPr lang="tr-TR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 inside 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executor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1"/>
                </a:solidFill>
                <a:latin typeface="Chromatica" panose="00000500000000000000" pitchFamily="50" charset="-94"/>
              </a:rPr>
              <a:t>The number of tasks to run for a job depends on the number of partitions.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274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Example</a:t>
            </a:r>
          </a:p>
        </p:txBody>
      </p:sp>
      <p:grpSp>
        <p:nvGrpSpPr>
          <p:cNvPr id="22" name="Grup 21"/>
          <p:cNvGrpSpPr/>
          <p:nvPr/>
        </p:nvGrpSpPr>
        <p:grpSpPr>
          <a:xfrm>
            <a:off x="4411712" y="1346127"/>
            <a:ext cx="2743926" cy="1175548"/>
            <a:chOff x="1329212" y="4400117"/>
            <a:chExt cx="11958267" cy="699782"/>
          </a:xfrm>
        </p:grpSpPr>
        <p:sp>
          <p:nvSpPr>
            <p:cNvPr id="23" name="Dikdörtgen 22"/>
            <p:cNvSpPr/>
            <p:nvPr/>
          </p:nvSpPr>
          <p:spPr>
            <a:xfrm>
              <a:off x="1329212" y="4400117"/>
              <a:ext cx="11958267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393256" y="4417521"/>
              <a:ext cx="11851199" cy="6630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638676" y="4480528"/>
              <a:ext cx="11605778" cy="44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Manager</a:t>
              </a:r>
              <a:endParaRPr lang="tr-T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tr-TR" b="1" dirty="0">
                  <a:latin typeface="Arial" panose="020B0604020202020204" pitchFamily="34" charset="0"/>
                  <a:cs typeface="Arial" panose="020B0604020202020204" pitchFamily="34" charset="0"/>
                </a:rPr>
                <a:t>(YARN)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1385639" y="883309"/>
            <a:ext cx="1884611" cy="1754457"/>
            <a:chOff x="1928084" y="1230648"/>
            <a:chExt cx="1990456" cy="2161589"/>
          </a:xfrm>
        </p:grpSpPr>
        <p:grpSp>
          <p:nvGrpSpPr>
            <p:cNvPr id="38" name="Grup 37"/>
            <p:cNvGrpSpPr/>
            <p:nvPr/>
          </p:nvGrpSpPr>
          <p:grpSpPr>
            <a:xfrm>
              <a:off x="1957836" y="1630160"/>
              <a:ext cx="1960704" cy="176207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122511" y="4446462"/>
                <a:ext cx="9984003" cy="258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293938" y="4510567"/>
                <a:ext cx="10020706" cy="13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Session</a:t>
                </a:r>
              </a:p>
            </p:txBody>
          </p:sp>
        </p:grpSp>
        <p:sp>
          <p:nvSpPr>
            <p:cNvPr id="34" name="Dikdörtgen 33"/>
            <p:cNvSpPr/>
            <p:nvPr/>
          </p:nvSpPr>
          <p:spPr>
            <a:xfrm>
              <a:off x="2007394" y="2831888"/>
              <a:ext cx="1865763" cy="498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1928084" y="2887815"/>
              <a:ext cx="1872622" cy="37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Code</a:t>
              </a:r>
            </a:p>
          </p:txBody>
        </p:sp>
        <p:cxnSp>
          <p:nvCxnSpPr>
            <p:cNvPr id="3" name="Düz Ok Bağlayıcısı 2"/>
            <p:cNvCxnSpPr/>
            <p:nvPr/>
          </p:nvCxnSpPr>
          <p:spPr>
            <a:xfrm flipH="1" flipV="1">
              <a:off x="3562350" y="2392903"/>
              <a:ext cx="6350" cy="515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2426516" y="2392903"/>
              <a:ext cx="0" cy="546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Metin kutusu 52"/>
            <p:cNvSpPr txBox="1"/>
            <p:nvPr/>
          </p:nvSpPr>
          <p:spPr>
            <a:xfrm>
              <a:off x="1941112" y="1230648"/>
              <a:ext cx="1932045" cy="37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Driver Process</a:t>
              </a:r>
            </a:p>
          </p:txBody>
        </p:sp>
      </p:grpSp>
      <p:pic>
        <p:nvPicPr>
          <p:cNvPr id="60" name="Resim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087" y="1529777"/>
            <a:ext cx="1079297" cy="1048857"/>
          </a:xfrm>
          <a:prstGeom prst="rect">
            <a:avLst/>
          </a:prstGeom>
        </p:spPr>
      </p:pic>
      <p:cxnSp>
        <p:nvCxnSpPr>
          <p:cNvPr id="61" name="Düz Ok Bağlayıcısı 60"/>
          <p:cNvCxnSpPr>
            <a:stCxn id="39" idx="3"/>
            <a:endCxn id="24" idx="1"/>
          </p:cNvCxnSpPr>
          <p:nvPr/>
        </p:nvCxnSpPr>
        <p:spPr>
          <a:xfrm>
            <a:off x="3270250" y="1922670"/>
            <a:ext cx="1156157" cy="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8140700" y="1160845"/>
            <a:ext cx="2197100" cy="1556955"/>
            <a:chOff x="8140700" y="1376745"/>
            <a:chExt cx="2197100" cy="1556955"/>
          </a:xfrm>
        </p:grpSpPr>
        <p:grpSp>
          <p:nvGrpSpPr>
            <p:cNvPr id="26" name="Grup 25"/>
            <p:cNvGrpSpPr/>
            <p:nvPr/>
          </p:nvGrpSpPr>
          <p:grpSpPr>
            <a:xfrm>
              <a:off x="8140700" y="1376745"/>
              <a:ext cx="2197100" cy="1556955"/>
              <a:chOff x="8140700" y="1376745"/>
              <a:chExt cx="2197100" cy="1556955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8140700" y="1376745"/>
                <a:ext cx="2197100" cy="15569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8140700" y="1382190"/>
                <a:ext cx="2197100" cy="28007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Container</a:t>
                </a:r>
              </a:p>
            </p:txBody>
          </p:sp>
        </p:grpSp>
        <p:grpSp>
          <p:nvGrpSpPr>
            <p:cNvPr id="28" name="Grup 27"/>
            <p:cNvGrpSpPr/>
            <p:nvPr/>
          </p:nvGrpSpPr>
          <p:grpSpPr>
            <a:xfrm>
              <a:off x="8305800" y="1976438"/>
              <a:ext cx="1824265" cy="804943"/>
              <a:chOff x="8305800" y="1976438"/>
              <a:chExt cx="1824265" cy="804943"/>
            </a:xfrm>
          </p:grpSpPr>
          <p:sp>
            <p:nvSpPr>
              <p:cNvPr id="27" name="Dikdörtgen 26"/>
              <p:cNvSpPr/>
              <p:nvPr/>
            </p:nvSpPr>
            <p:spPr>
              <a:xfrm>
                <a:off x="8305800" y="1976438"/>
                <a:ext cx="1824265" cy="804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Metin kutusu 77"/>
              <p:cNvSpPr txBox="1"/>
              <p:nvPr/>
            </p:nvSpPr>
            <p:spPr>
              <a:xfrm>
                <a:off x="8310562" y="1989082"/>
                <a:ext cx="1814512" cy="280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App Master</a:t>
                </a:r>
              </a:p>
            </p:txBody>
          </p:sp>
          <p:sp>
            <p:nvSpPr>
              <p:cNvPr id="79" name="Metin kutusu 78"/>
              <p:cNvSpPr txBox="1"/>
              <p:nvPr/>
            </p:nvSpPr>
            <p:spPr>
              <a:xfrm>
                <a:off x="8343899" y="2406628"/>
                <a:ext cx="1752601" cy="280079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Driver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up 122"/>
          <p:cNvGrpSpPr/>
          <p:nvPr/>
        </p:nvGrpSpPr>
        <p:grpSpPr>
          <a:xfrm>
            <a:off x="3594873" y="3381151"/>
            <a:ext cx="5954486" cy="2166622"/>
            <a:chOff x="4383314" y="3788229"/>
            <a:chExt cx="5954486" cy="2166622"/>
          </a:xfrm>
        </p:grpSpPr>
        <p:grpSp>
          <p:nvGrpSpPr>
            <p:cNvPr id="124" name="Grup 123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147" name="Dikdörtgen 146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Metin kutusu 147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Node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up 124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137" name="Grup 13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41" name="Grup 14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45" name="Dikdörtgen 14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Metin kutusu 14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43" name="Dikdörtgen 14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Metin kutusu 14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8" name="Metin kutusu 13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Metin kutusu 13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Metin kutusu 13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up 125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27" name="Grup 12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31" name="Grup 13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35" name="Dikdörtgen 13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Metin kutusu 13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2" name="Grup 13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33" name="Dikdörtgen 13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Metin kutusu 13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Metin kutusu 12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Metin kutusu 12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Metin kutusu 12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up 35"/>
          <p:cNvGrpSpPr/>
          <p:nvPr/>
        </p:nvGrpSpPr>
        <p:grpSpPr>
          <a:xfrm>
            <a:off x="4383314" y="3788229"/>
            <a:ext cx="5954486" cy="2166622"/>
            <a:chOff x="4383314" y="3788229"/>
            <a:chExt cx="5954486" cy="2166622"/>
          </a:xfrm>
        </p:grpSpPr>
        <p:grpSp>
          <p:nvGrpSpPr>
            <p:cNvPr id="33" name="Grup 32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30" name="Dikdörtgen 29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etin kutusu 81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Node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up 30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83" name="Grup 8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84" name="Grup 83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95" name="Dikdörtgen 9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Metin kutusu 9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Container</a:t>
                    </a:r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86" name="Dikdörtgen 85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Metin kutusu 86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</a:p>
                </p:txBody>
              </p:sp>
            </p:grpSp>
          </p:grpSp>
          <p:sp>
            <p:nvSpPr>
              <p:cNvPr id="109" name="Metin kutusu 108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110" name="Metin kutusu 109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111" name="Metin kutusu 110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</a:p>
            </p:txBody>
          </p:sp>
        </p:grpSp>
        <p:grpSp>
          <p:nvGrpSpPr>
            <p:cNvPr id="112" name="Grup 111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17" name="Grup 116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21" name="Dikdörtgen 120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Metin kutusu 121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Container</a:t>
                    </a:r>
                  </a:p>
                </p:txBody>
              </p:sp>
            </p:grpSp>
            <p:grpSp>
              <p:nvGrpSpPr>
                <p:cNvPr id="118" name="Grup 117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Metin kutusu 119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</a:p>
                </p:txBody>
              </p:sp>
            </p:grpSp>
          </p:grpSp>
          <p:sp>
            <p:nvSpPr>
              <p:cNvPr id="114" name="Metin kutusu 113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116" name="Metin kutusu 115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</a:p>
            </p:txBody>
          </p:sp>
        </p:grpSp>
      </p:grpSp>
      <p:cxnSp>
        <p:nvCxnSpPr>
          <p:cNvPr id="149" name="Düz Ok Bağlayıcısı 148"/>
          <p:cNvCxnSpPr>
            <a:stCxn id="23" idx="3"/>
            <a:endCxn id="21" idx="1"/>
          </p:cNvCxnSpPr>
          <p:nvPr/>
        </p:nvCxnSpPr>
        <p:spPr>
          <a:xfrm>
            <a:off x="7155638" y="1933901"/>
            <a:ext cx="985062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1" idx="2"/>
            <a:endCxn id="148" idx="0"/>
          </p:cNvCxnSpPr>
          <p:nvPr/>
        </p:nvCxnSpPr>
        <p:spPr>
          <a:xfrm flipH="1">
            <a:off x="6572116" y="2717800"/>
            <a:ext cx="2667134" cy="663351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Düz Ok Bağlayıcısı 149"/>
          <p:cNvCxnSpPr/>
          <p:nvPr/>
        </p:nvCxnSpPr>
        <p:spPr>
          <a:xfrm flipH="1">
            <a:off x="6572116" y="2702948"/>
            <a:ext cx="2493962" cy="1047177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312199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Where to Run 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14703" y="1000384"/>
            <a:ext cx="10762593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Local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On-Premises (Physical or virtual)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Kubernetes (On-prem, cloud clusters)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Databricks (On all 3 cloud)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AWS (EMR, Glue)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Google Cloud (Dataproc)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Azure (HDInsight, Synaps, Data Factory)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Cloudera (On-prem, Cloud)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Cloud (Your own cluster on VMs)</a:t>
            </a:r>
          </a:p>
        </p:txBody>
      </p:sp>
    </p:spTree>
    <p:extLst>
      <p:ext uri="{BB962C8B-B14F-4D97-AF65-F5344CB8AC3E}">
        <p14:creationId xmlns:p14="http://schemas.microsoft.com/office/powerpoint/2010/main" val="30942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179106" y="6249782"/>
            <a:ext cx="1796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https://spark.apache.org/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541DF-A33F-EFAD-4DA5-8AA19583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04311"/>
            <a:ext cx="7754432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357892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"UNIFIED" computation engine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95611"/>
            <a:ext cx="4965416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It is designed to meet all kinds of needs for big data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analytics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and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applications.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857314" y="3127015"/>
            <a:ext cx="587700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Data reading/writing, programming, SQL, machine learning, streaming, graph analysis, Python, Scala, Java, R… all under the same roof and in compatible API sets.</a:t>
            </a:r>
            <a:endParaRPr lang="tr-TR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3009315A-648B-4043-A099-753D97301E6E}"/>
              </a:ext>
            </a:extLst>
          </p:cNvPr>
          <p:cNvGrpSpPr/>
          <p:nvPr/>
        </p:nvGrpSpPr>
        <p:grpSpPr>
          <a:xfrm>
            <a:off x="6860440" y="1630646"/>
            <a:ext cx="4993525" cy="4312525"/>
            <a:chOff x="6860440" y="1630646"/>
            <a:chExt cx="4993525" cy="4312525"/>
          </a:xfrm>
        </p:grpSpPr>
        <p:pic>
          <p:nvPicPr>
            <p:cNvPr id="14" name="Resim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440" y="1630646"/>
              <a:ext cx="4993525" cy="4083594"/>
            </a:xfrm>
            <a:prstGeom prst="rect">
              <a:avLst/>
            </a:prstGeom>
          </p:spPr>
        </p:pic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6A7FA213-2C8F-48F5-BA36-8B22C897EEEB}"/>
                </a:ext>
              </a:extLst>
            </p:cNvPr>
            <p:cNvSpPr/>
            <p:nvPr/>
          </p:nvSpPr>
          <p:spPr>
            <a:xfrm>
              <a:off x="8925879" y="557383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hromatica" panose="00000500000000000000" pitchFamily="50" charset="-94"/>
                </a:rPr>
                <a:t>Swiss army knife</a:t>
              </a:r>
              <a:endParaRPr lang="en-US" b="0" i="0">
                <a:solidFill>
                  <a:srgbClr val="000000"/>
                </a:solidFill>
                <a:effectLst/>
                <a:latin typeface="Chromatica" panose="00000500000000000000" pitchFamily="50" charset="-9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50730" y="248145"/>
            <a:ext cx="9144000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Big Data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Analytics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and Spark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95611"/>
            <a:ext cx="4965416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Its biggest claim is to be a solution to real world big data analytics problems.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857314" y="3127015"/>
            <a:ext cx="5877002" cy="218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Interactive data analysis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with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notebooks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. </a:t>
            </a:r>
          </a:p>
          <a:p>
            <a:pPr>
              <a:lnSpc>
                <a:spcPts val="3300"/>
              </a:lnSpc>
            </a:pPr>
            <a:endParaRPr lang="tr-TR" sz="2400" dirty="0">
              <a:solidFill>
                <a:srgbClr val="00B0F0"/>
              </a:solidFill>
              <a:latin typeface="Chromatica" panose="00000500000000000000" pitchFamily="50" charset="-94"/>
            </a:endParaRPr>
          </a:p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Developing long-run application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s </a:t>
            </a: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like ETL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with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 popular </a:t>
            </a:r>
            <a:r>
              <a:rPr lang="en-US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IDEs</a:t>
            </a:r>
            <a:r>
              <a:rPr lang="tr-TR" sz="2400" dirty="0">
                <a:solidFill>
                  <a:srgbClr val="00B0F0"/>
                </a:solidFill>
                <a:latin typeface="Chromatica" panose="00000500000000000000" pitchFamily="50" charset="-94"/>
              </a:rPr>
              <a:t>.</a:t>
            </a:r>
            <a:endParaRPr lang="tr-TR" sz="2400" dirty="0">
              <a:solidFill>
                <a:srgbClr val="0070C0"/>
              </a:solidFill>
              <a:latin typeface="Chromatica" panose="00000500000000000000" pitchFamily="50" charset="-94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3" y="837420"/>
            <a:ext cx="4771697" cy="21919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05" y="2927773"/>
            <a:ext cx="2402371" cy="20232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63" y="2840473"/>
            <a:ext cx="1757617" cy="17576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95" y="4891220"/>
            <a:ext cx="3983419" cy="9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1519" y="319889"/>
            <a:ext cx="9144000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is a computation engine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" y="1279617"/>
            <a:ext cx="3320219" cy="14445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90" y="1185281"/>
            <a:ext cx="2400543" cy="1349494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26135" r="6521" b="27874"/>
          <a:stretch/>
        </p:blipFill>
        <p:spPr>
          <a:xfrm>
            <a:off x="1030689" y="4587943"/>
            <a:ext cx="4479121" cy="134260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37" y="2668187"/>
            <a:ext cx="2075965" cy="1556974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6972502" y="1802565"/>
            <a:ext cx="4757634" cy="393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It is integrated, contains many tools, but draws its boundaries well. 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hromatica" panose="00000500000000000000" pitchFamily="50" charset="-94"/>
            </a:endParaRPr>
          </a:p>
          <a:p>
            <a:pPr>
              <a:lnSpc>
                <a:spcPts val="3000"/>
              </a:lnSpc>
            </a:pPr>
            <a:endParaRPr lang="tr-TR" sz="2400" b="1" dirty="0">
              <a:solidFill>
                <a:srgbClr val="FF0000"/>
              </a:solidFill>
              <a:latin typeface="Chromatica" panose="00000500000000000000" pitchFamily="50" charset="-94"/>
            </a:endParaRP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rgbClr val="FF0000"/>
                </a:solidFill>
                <a:latin typeface="Chromatica" panose="00000500000000000000" pitchFamily="50" charset="-94"/>
              </a:rPr>
              <a:t>It does not store data.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 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hromatica" panose="00000500000000000000" pitchFamily="50" charset="-94"/>
            </a:endParaRPr>
          </a:p>
          <a:p>
            <a:pPr>
              <a:lnSpc>
                <a:spcPts val="3000"/>
              </a:lnSpc>
            </a:pP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hromatica" panose="00000500000000000000" pitchFamily="50" charset="-94"/>
            </a:endParaRPr>
          </a:p>
          <a:p>
            <a:pPr>
              <a:lnSpc>
                <a:spcPts val="3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Reads </a:t>
            </a: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data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from source as much</a:t>
            </a: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/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needed into Spark Cluster memory</a:t>
            </a: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then process </a:t>
            </a: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it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hromatica" panose="00000500000000000000" pitchFamily="50" charset="-94"/>
              </a:rPr>
              <a:t>.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C7C8916-054B-4AFD-B5C3-72566B1DA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2" y="2534775"/>
            <a:ext cx="2947601" cy="1638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9CE77-8C6E-F4FB-582D-399B973C18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13" y="2668187"/>
            <a:ext cx="1483589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68768" y="1162267"/>
            <a:ext cx="2084225" cy="1919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latin typeface="Roboto"/>
              </a:rPr>
              <a:t>Avg</a:t>
            </a:r>
            <a:r>
              <a:rPr lang="tr-TR" dirty="0">
                <a:latin typeface="Roboto"/>
              </a:rPr>
              <a:t> 100 MB/s  </a:t>
            </a: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10 </a:t>
            </a:r>
            <a:r>
              <a:rPr lang="tr-TR" dirty="0" err="1">
                <a:latin typeface="Roboto"/>
              </a:rPr>
              <a:t>secs</a:t>
            </a:r>
            <a:r>
              <a:rPr lang="tr-TR" dirty="0">
                <a:latin typeface="Roboto"/>
              </a:rPr>
              <a:t> 	-&gt; 1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 </a:t>
            </a:r>
            <a:r>
              <a:rPr lang="tr-TR" dirty="0" err="1">
                <a:latin typeface="Roboto"/>
              </a:rPr>
              <a:t>mins</a:t>
            </a:r>
            <a:r>
              <a:rPr lang="tr-TR" dirty="0">
                <a:latin typeface="Roboto"/>
              </a:rPr>
              <a:t> 	-&gt; 6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10 </a:t>
            </a:r>
            <a:r>
              <a:rPr lang="tr-TR" dirty="0" err="1">
                <a:latin typeface="Roboto"/>
              </a:rPr>
              <a:t>mins</a:t>
            </a:r>
            <a:r>
              <a:rPr lang="tr-TR" dirty="0">
                <a:latin typeface="Roboto"/>
              </a:rPr>
              <a:t> 	-&gt; 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 </a:t>
            </a:r>
            <a:r>
              <a:rPr lang="tr-TR" dirty="0" err="1">
                <a:latin typeface="Roboto"/>
              </a:rPr>
              <a:t>hour</a:t>
            </a:r>
            <a:r>
              <a:rPr lang="tr-TR" dirty="0">
                <a:latin typeface="Roboto"/>
              </a:rPr>
              <a:t> 	-&gt; 360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3 </a:t>
            </a:r>
            <a:r>
              <a:rPr lang="tr-TR" dirty="0" err="1">
                <a:latin typeface="Roboto"/>
              </a:rPr>
              <a:t>hour</a:t>
            </a:r>
            <a:r>
              <a:rPr lang="tr-TR" dirty="0">
                <a:latin typeface="Roboto"/>
              </a:rPr>
              <a:t> 	</a:t>
            </a:r>
            <a:r>
              <a:rPr lang="en-US" dirty="0">
                <a:latin typeface="Roboto"/>
              </a:rPr>
              <a:t> ~</a:t>
            </a:r>
            <a:r>
              <a:rPr lang="tr-TR" dirty="0">
                <a:latin typeface="Roboto"/>
              </a:rPr>
              <a:t> 1 </a:t>
            </a:r>
            <a:r>
              <a:rPr lang="tr-TR" dirty="0" err="1">
                <a:latin typeface="Roboto"/>
              </a:rPr>
              <a:t>Tb</a:t>
            </a:r>
            <a:endParaRPr lang="en-US" dirty="0">
              <a:latin typeface="Roboto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2477974" y="1130130"/>
            <a:ext cx="2084225" cy="1919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tr-TR" dirty="0" err="1">
                <a:latin typeface="Roboto"/>
              </a:rPr>
              <a:t>Avg</a:t>
            </a:r>
            <a:r>
              <a:rPr lang="tr-TR" dirty="0">
                <a:latin typeface="Roboto"/>
              </a:rPr>
              <a:t> 200 MB/s  </a:t>
            </a: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5 </a:t>
            </a:r>
            <a:r>
              <a:rPr lang="tr-TR" dirty="0" err="1">
                <a:latin typeface="Roboto"/>
              </a:rPr>
              <a:t>secs</a:t>
            </a:r>
            <a:r>
              <a:rPr lang="tr-TR" dirty="0">
                <a:latin typeface="Roboto"/>
              </a:rPr>
              <a:t> 	-&gt; 1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30 </a:t>
            </a:r>
            <a:r>
              <a:rPr lang="tr-TR" dirty="0" err="1">
                <a:latin typeface="Roboto"/>
              </a:rPr>
              <a:t>secs</a:t>
            </a:r>
            <a:r>
              <a:rPr lang="tr-TR" dirty="0">
                <a:latin typeface="Roboto"/>
              </a:rPr>
              <a:t> 	-&gt; 6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5 </a:t>
            </a:r>
            <a:r>
              <a:rPr lang="tr-TR" dirty="0" err="1">
                <a:latin typeface="Roboto"/>
              </a:rPr>
              <a:t>mins</a:t>
            </a:r>
            <a:r>
              <a:rPr lang="tr-TR" dirty="0">
                <a:latin typeface="Roboto"/>
              </a:rPr>
              <a:t> 	-&gt; 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30 </a:t>
            </a:r>
            <a:r>
              <a:rPr lang="tr-TR" dirty="0" err="1">
                <a:latin typeface="Roboto"/>
              </a:rPr>
              <a:t>dk</a:t>
            </a:r>
            <a:r>
              <a:rPr lang="tr-TR" dirty="0">
                <a:latin typeface="Roboto"/>
              </a:rPr>
              <a:t>	-&gt; 360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1,5 </a:t>
            </a:r>
            <a:r>
              <a:rPr lang="tr-TR" dirty="0" err="1">
                <a:latin typeface="Roboto"/>
              </a:rPr>
              <a:t>hour</a:t>
            </a:r>
            <a:r>
              <a:rPr lang="tr-TR" dirty="0">
                <a:latin typeface="Roboto"/>
              </a:rPr>
              <a:t> 	</a:t>
            </a:r>
            <a:r>
              <a:rPr lang="en-US" dirty="0">
                <a:latin typeface="Roboto"/>
              </a:rPr>
              <a:t> ~</a:t>
            </a:r>
            <a:r>
              <a:rPr lang="tr-TR" dirty="0">
                <a:latin typeface="Roboto"/>
              </a:rPr>
              <a:t> 1 </a:t>
            </a:r>
            <a:r>
              <a:rPr lang="tr-TR" dirty="0" err="1">
                <a:latin typeface="Roboto"/>
              </a:rPr>
              <a:t>Tb</a:t>
            </a:r>
            <a:endParaRPr lang="en-US" dirty="0">
              <a:latin typeface="Roboto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4318506" y="817498"/>
            <a:ext cx="2154757" cy="1919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tr-TR" dirty="0" err="1">
                <a:latin typeface="Roboto"/>
              </a:rPr>
              <a:t>Avg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read</a:t>
            </a:r>
            <a:r>
              <a:rPr lang="tr-TR" dirty="0">
                <a:latin typeface="Roboto"/>
              </a:rPr>
              <a:t> 400 MB/s</a:t>
            </a: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1,25 </a:t>
            </a:r>
            <a:r>
              <a:rPr lang="tr-TR" dirty="0" err="1">
                <a:latin typeface="Roboto"/>
              </a:rPr>
              <a:t>secs</a:t>
            </a:r>
            <a:r>
              <a:rPr lang="tr-TR" dirty="0">
                <a:latin typeface="Roboto"/>
              </a:rPr>
              <a:t> -&gt; 1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7,5 </a:t>
            </a:r>
            <a:r>
              <a:rPr lang="tr-TR" dirty="0" err="1">
                <a:latin typeface="Roboto"/>
              </a:rPr>
              <a:t>secs</a:t>
            </a:r>
            <a:r>
              <a:rPr lang="tr-TR" dirty="0">
                <a:latin typeface="Roboto"/>
              </a:rPr>
              <a:t> 	-&gt; 6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1,25 </a:t>
            </a:r>
            <a:r>
              <a:rPr lang="tr-TR" dirty="0" err="1">
                <a:latin typeface="Roboto"/>
              </a:rPr>
              <a:t>mins</a:t>
            </a:r>
            <a:r>
              <a:rPr lang="tr-TR" dirty="0">
                <a:latin typeface="Roboto"/>
              </a:rPr>
              <a:t> -&gt; 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7,5 </a:t>
            </a:r>
            <a:r>
              <a:rPr lang="tr-TR" dirty="0" err="1">
                <a:latin typeface="Roboto"/>
              </a:rPr>
              <a:t>dk</a:t>
            </a:r>
            <a:r>
              <a:rPr lang="tr-TR" dirty="0">
                <a:latin typeface="Roboto"/>
              </a:rPr>
              <a:t>  -&gt; 360 </a:t>
            </a:r>
            <a:r>
              <a:rPr lang="tr-TR" dirty="0" err="1">
                <a:latin typeface="Roboto"/>
              </a:rPr>
              <a:t>Gb</a:t>
            </a:r>
            <a:endParaRPr lang="tr-TR" dirty="0">
              <a:latin typeface="Roboto"/>
            </a:endParaRPr>
          </a:p>
          <a:p>
            <a:pPr>
              <a:lnSpc>
                <a:spcPts val="2400"/>
              </a:lnSpc>
            </a:pPr>
            <a:r>
              <a:rPr lang="tr-TR" dirty="0">
                <a:latin typeface="Roboto"/>
              </a:rPr>
              <a:t>22 </a:t>
            </a:r>
            <a:r>
              <a:rPr lang="tr-TR" dirty="0" err="1">
                <a:latin typeface="Roboto"/>
              </a:rPr>
              <a:t>dk</a:t>
            </a:r>
            <a:r>
              <a:rPr lang="tr-TR" dirty="0">
                <a:latin typeface="Roboto"/>
              </a:rPr>
              <a:t>  </a:t>
            </a:r>
            <a:r>
              <a:rPr lang="en-US" dirty="0">
                <a:latin typeface="Roboto"/>
              </a:rPr>
              <a:t>~</a:t>
            </a:r>
            <a:r>
              <a:rPr lang="tr-TR" dirty="0">
                <a:latin typeface="Roboto"/>
              </a:rPr>
              <a:t> 1 </a:t>
            </a:r>
            <a:r>
              <a:rPr lang="tr-TR" dirty="0" err="1">
                <a:latin typeface="Roboto"/>
              </a:rPr>
              <a:t>Tb</a:t>
            </a:r>
            <a:endParaRPr lang="en-US" dirty="0">
              <a:latin typeface="Roboto"/>
            </a:endParaRP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/>
      <p:bldP spid="16" grpId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5291027" y="860535"/>
            <a:ext cx="1062150" cy="291318"/>
            <a:chOff x="5291026" y="860535"/>
            <a:chExt cx="1492469" cy="291318"/>
          </a:xfrm>
        </p:grpSpPr>
        <p:sp>
          <p:nvSpPr>
            <p:cNvPr id="3" name="Dikdörtgen 2"/>
            <p:cNvSpPr/>
            <p:nvPr/>
          </p:nvSpPr>
          <p:spPr>
            <a:xfrm>
              <a:off x="5291026" y="8605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291026" y="10257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5291026" y="1227028"/>
            <a:ext cx="1062150" cy="291318"/>
            <a:chOff x="5291026" y="1226235"/>
            <a:chExt cx="1492469" cy="291318"/>
          </a:xfrm>
        </p:grpSpPr>
        <p:sp>
          <p:nvSpPr>
            <p:cNvPr id="20" name="Dikdörtgen 19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5291026" y="1594495"/>
            <a:ext cx="1062150" cy="291318"/>
            <a:chOff x="5291026" y="1226235"/>
            <a:chExt cx="1492469" cy="291318"/>
          </a:xfrm>
        </p:grpSpPr>
        <p:sp>
          <p:nvSpPr>
            <p:cNvPr id="23" name="Dikdörtgen 22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 24"/>
          <p:cNvGrpSpPr/>
          <p:nvPr/>
        </p:nvGrpSpPr>
        <p:grpSpPr>
          <a:xfrm>
            <a:off x="5291026" y="1957063"/>
            <a:ext cx="1062150" cy="291318"/>
            <a:chOff x="5291026" y="1226235"/>
            <a:chExt cx="1492469" cy="291318"/>
          </a:xfrm>
        </p:grpSpPr>
        <p:sp>
          <p:nvSpPr>
            <p:cNvPr id="26" name="Dikdörtgen 25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ikdörtgen 16"/>
          <p:cNvSpPr/>
          <p:nvPr/>
        </p:nvSpPr>
        <p:spPr>
          <a:xfrm>
            <a:off x="8810470" y="19236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8962870" y="20760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9115270" y="22284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/>
          <p:cNvSpPr/>
          <p:nvPr/>
        </p:nvSpPr>
        <p:spPr>
          <a:xfrm>
            <a:off x="9420648" y="154154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RAM</a:t>
            </a:r>
            <a:endParaRPr lang="en-US" dirty="0"/>
          </a:p>
        </p:txBody>
      </p:sp>
      <p:pic>
        <p:nvPicPr>
          <p:cNvPr id="31" name="Resi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98322"/>
            <a:ext cx="820637" cy="822311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898321"/>
            <a:ext cx="820637" cy="822311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8" y="871618"/>
            <a:ext cx="820637" cy="822311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9" y="1807383"/>
            <a:ext cx="820637" cy="822311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1801691"/>
            <a:ext cx="820637" cy="822311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7" y="1782525"/>
            <a:ext cx="820637" cy="822311"/>
          </a:xfrm>
          <a:prstGeom prst="rect">
            <a:avLst/>
          </a:prstGeom>
        </p:spPr>
      </p:pic>
      <p:sp>
        <p:nvSpPr>
          <p:cNvPr id="37" name="Dikdörtgen 36"/>
          <p:cNvSpPr/>
          <p:nvPr/>
        </p:nvSpPr>
        <p:spPr>
          <a:xfrm>
            <a:off x="5470507" y="488982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DATA</a:t>
            </a:r>
            <a:endParaRPr lang="en-US" dirty="0"/>
          </a:p>
        </p:txBody>
      </p:sp>
      <p:sp>
        <p:nvSpPr>
          <p:cNvPr id="38" name="Dikdörtgen 37"/>
          <p:cNvSpPr/>
          <p:nvPr/>
        </p:nvSpPr>
        <p:spPr>
          <a:xfrm>
            <a:off x="1677951" y="485614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232 L -0.3069 0.4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2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 L -0.1194 0.393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1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92 L 0.07279 0.3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17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 L 0.26654 0.3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0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4" y="3243164"/>
            <a:ext cx="2090738" cy="201453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0" y="3381754"/>
            <a:ext cx="2090738" cy="2014538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3455327"/>
            <a:ext cx="2090738" cy="201453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2" y="3455327"/>
            <a:ext cx="2090738" cy="2014538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5291027" y="860535"/>
            <a:ext cx="1062150" cy="291318"/>
            <a:chOff x="5291026" y="860535"/>
            <a:chExt cx="1492469" cy="291318"/>
          </a:xfrm>
        </p:grpSpPr>
        <p:sp>
          <p:nvSpPr>
            <p:cNvPr id="3" name="Dikdörtgen 2"/>
            <p:cNvSpPr/>
            <p:nvPr/>
          </p:nvSpPr>
          <p:spPr>
            <a:xfrm>
              <a:off x="5291026" y="8605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291026" y="10257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5291026" y="1227028"/>
            <a:ext cx="1062150" cy="291318"/>
            <a:chOff x="5291026" y="1226235"/>
            <a:chExt cx="1492469" cy="291318"/>
          </a:xfrm>
        </p:grpSpPr>
        <p:sp>
          <p:nvSpPr>
            <p:cNvPr id="20" name="Dikdörtgen 19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5291026" y="1594495"/>
            <a:ext cx="1062150" cy="291318"/>
            <a:chOff x="5291026" y="1226235"/>
            <a:chExt cx="1492469" cy="291318"/>
          </a:xfrm>
        </p:grpSpPr>
        <p:sp>
          <p:nvSpPr>
            <p:cNvPr id="23" name="Dikdörtgen 22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 24"/>
          <p:cNvGrpSpPr/>
          <p:nvPr/>
        </p:nvGrpSpPr>
        <p:grpSpPr>
          <a:xfrm>
            <a:off x="5291026" y="1957063"/>
            <a:ext cx="1062150" cy="291318"/>
            <a:chOff x="5291026" y="1226235"/>
            <a:chExt cx="1492469" cy="291318"/>
          </a:xfrm>
        </p:grpSpPr>
        <p:sp>
          <p:nvSpPr>
            <p:cNvPr id="26" name="Dikdörtgen 25"/>
            <p:cNvSpPr/>
            <p:nvPr/>
          </p:nvSpPr>
          <p:spPr>
            <a:xfrm>
              <a:off x="5291026" y="1226235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291026" y="1391429"/>
              <a:ext cx="1492469" cy="126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ikdörtgen 16"/>
          <p:cNvSpPr/>
          <p:nvPr/>
        </p:nvSpPr>
        <p:spPr>
          <a:xfrm>
            <a:off x="8810470" y="19236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8962870" y="20760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9115270" y="2228466"/>
            <a:ext cx="1706543" cy="5044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Resi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98322"/>
            <a:ext cx="820637" cy="822311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898321"/>
            <a:ext cx="820637" cy="822311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8" y="871618"/>
            <a:ext cx="820637" cy="822311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9" y="1807383"/>
            <a:ext cx="820637" cy="822311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5" y="1801691"/>
            <a:ext cx="820637" cy="822311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7" y="1782525"/>
            <a:ext cx="820637" cy="822311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84" y="1478300"/>
            <a:ext cx="6530892" cy="34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421 0.16528 " pathEditMode="relative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6 0.21389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5 0.06528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5 0.06528 " pathEditMode="relative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5 0.06528 " pathEditMode="relative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8528 -0.223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8868 -0.2384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68E-18 -2.22222E-6 L -0.09544 -0.2409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29206 -0.2548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8" grpId="0" animBg="1"/>
      <p:bldP spid="28" grpId="1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797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Chromatica</vt:lpstr>
      <vt:lpstr>Consolas</vt:lpstr>
      <vt:lpstr>Roboto</vt:lpstr>
      <vt:lpstr>Wingdings</vt:lpstr>
      <vt:lpstr>Office Teması</vt:lpstr>
      <vt:lpstr>Intro</vt:lpstr>
      <vt:lpstr>What is Apache Spark?</vt:lpstr>
      <vt:lpstr>PowerPoint Presentation</vt:lpstr>
      <vt:lpstr>"UNIFIED" computation engine</vt:lpstr>
      <vt:lpstr>Big Data Analytics and Spark</vt:lpstr>
      <vt:lpstr>Spark is a computation engine</vt:lpstr>
      <vt:lpstr>PowerPoint Presentation</vt:lpstr>
      <vt:lpstr>PowerPoint Presentation</vt:lpstr>
      <vt:lpstr>PowerPoint Presentation</vt:lpstr>
      <vt:lpstr>Spark is fast</vt:lpstr>
      <vt:lpstr>Scalable and Distributed</vt:lpstr>
      <vt:lpstr>PowerPoint Presentation</vt:lpstr>
      <vt:lpstr>PowerPoint Presentation</vt:lpstr>
      <vt:lpstr>Difference with MapReduce</vt:lpstr>
      <vt:lpstr>Difference with MapReduce</vt:lpstr>
      <vt:lpstr>Spark Stack</vt:lpstr>
      <vt:lpstr>Spark Working Modes</vt:lpstr>
      <vt:lpstr>Cluster Mode Example: YARN</vt:lpstr>
      <vt:lpstr>Cluster Mode Example: Standalone</vt:lpstr>
      <vt:lpstr>PowerPoint Presentation</vt:lpstr>
      <vt:lpstr>Starting Spark Applications</vt:lpstr>
      <vt:lpstr>Spark Application Terminology</vt:lpstr>
      <vt:lpstr>Spark Application Terminology</vt:lpstr>
      <vt:lpstr>Spark Application Components</vt:lpstr>
      <vt:lpstr>YARN Example</vt:lpstr>
      <vt:lpstr>Where to Run Spark?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2023-02-18T06:52:33Z</dcterms:modified>
</cp:coreProperties>
</file>