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405" r:id="rId2"/>
    <p:sldId id="406" r:id="rId3"/>
    <p:sldId id="408" r:id="rId4"/>
    <p:sldId id="407" r:id="rId5"/>
    <p:sldId id="409" r:id="rId6"/>
    <p:sldId id="410" r:id="rId7"/>
    <p:sldId id="411" r:id="rId8"/>
    <p:sldId id="416" r:id="rId9"/>
    <p:sldId id="412" r:id="rId10"/>
    <p:sldId id="413" r:id="rId11"/>
    <p:sldId id="414" r:id="rId12"/>
    <p:sldId id="415" r:id="rId13"/>
    <p:sldId id="417" r:id="rId14"/>
    <p:sldId id="419" r:id="rId15"/>
    <p:sldId id="418" r:id="rId16"/>
    <p:sldId id="422" r:id="rId17"/>
    <p:sldId id="423" r:id="rId18"/>
    <p:sldId id="424" r:id="rId19"/>
    <p:sldId id="425" r:id="rId20"/>
    <p:sldId id="420" r:id="rId21"/>
    <p:sldId id="421" r:id="rId22"/>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49"/>
    <p:restoredTop sz="82353"/>
  </p:normalViewPr>
  <p:slideViewPr>
    <p:cSldViewPr snapToGrid="0">
      <p:cViewPr varScale="1">
        <p:scale>
          <a:sx n="132" d="100"/>
          <a:sy n="132" d="100"/>
        </p:scale>
        <p:origin x="21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3D4-56E4-4B41-920A-4207B7313A59}" type="datetimeFigureOut">
              <a:rPr lang="en-TR" smtClean="0"/>
              <a:t>5.05.2023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8CB87-4CAB-6F45-A742-A8794678E0A6}" type="slidenum">
              <a:rPr lang="en-TR" smtClean="0"/>
              <a:t>‹#›</a:t>
            </a:fld>
            <a:endParaRPr lang="en-TR"/>
          </a:p>
        </p:txBody>
      </p:sp>
    </p:spTree>
    <p:extLst>
      <p:ext uri="{BB962C8B-B14F-4D97-AF65-F5344CB8AC3E}">
        <p14:creationId xmlns:p14="http://schemas.microsoft.com/office/powerpoint/2010/main" val="6694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a:t>
            </a:fld>
            <a:endParaRPr lang="en-US"/>
          </a:p>
        </p:txBody>
      </p:sp>
    </p:spTree>
    <p:extLst>
      <p:ext uri="{BB962C8B-B14F-4D97-AF65-F5344CB8AC3E}">
        <p14:creationId xmlns:p14="http://schemas.microsoft.com/office/powerpoint/2010/main" val="339070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10</a:t>
            </a:fld>
            <a:endParaRPr lang="en-US"/>
          </a:p>
        </p:txBody>
      </p:sp>
    </p:spTree>
    <p:extLst>
      <p:ext uri="{BB962C8B-B14F-4D97-AF65-F5344CB8AC3E}">
        <p14:creationId xmlns:p14="http://schemas.microsoft.com/office/powerpoint/2010/main" val="411041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11</a:t>
            </a:fld>
            <a:endParaRPr lang="en-US"/>
          </a:p>
        </p:txBody>
      </p:sp>
    </p:spTree>
    <p:extLst>
      <p:ext uri="{BB962C8B-B14F-4D97-AF65-F5344CB8AC3E}">
        <p14:creationId xmlns:p14="http://schemas.microsoft.com/office/powerpoint/2010/main" val="116570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A3A"/>
                </a:solidFill>
                <a:effectLst/>
                <a:latin typeface="Public Sans"/>
              </a:rPr>
              <a:t>Always think about </a:t>
            </a:r>
            <a:r>
              <a:rPr lang="en-US" b="0" i="1" dirty="0">
                <a:solidFill>
                  <a:srgbClr val="3A3A3A"/>
                </a:solidFill>
                <a:effectLst/>
                <a:latin typeface="Public Sans"/>
              </a:rPr>
              <a:t>what you are trying to optimize for</a:t>
            </a:r>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12</a:t>
            </a:fld>
            <a:endParaRPr lang="en-US"/>
          </a:p>
        </p:txBody>
      </p:sp>
    </p:spTree>
    <p:extLst>
      <p:ext uri="{BB962C8B-B14F-4D97-AF65-F5344CB8AC3E}">
        <p14:creationId xmlns:p14="http://schemas.microsoft.com/office/powerpoint/2010/main" val="273448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13</a:t>
            </a:fld>
            <a:endParaRPr lang="en-US"/>
          </a:p>
        </p:txBody>
      </p:sp>
    </p:spTree>
    <p:extLst>
      <p:ext uri="{BB962C8B-B14F-4D97-AF65-F5344CB8AC3E}">
        <p14:creationId xmlns:p14="http://schemas.microsoft.com/office/powerpoint/2010/main" val="3576151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14</a:t>
            </a:fld>
            <a:endParaRPr lang="en-US"/>
          </a:p>
        </p:txBody>
      </p:sp>
    </p:spTree>
    <p:extLst>
      <p:ext uri="{BB962C8B-B14F-4D97-AF65-F5344CB8AC3E}">
        <p14:creationId xmlns:p14="http://schemas.microsoft.com/office/powerpoint/2010/main" val="3690860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15</a:t>
            </a:fld>
            <a:endParaRPr lang="en-US"/>
          </a:p>
        </p:txBody>
      </p:sp>
    </p:spTree>
    <p:extLst>
      <p:ext uri="{BB962C8B-B14F-4D97-AF65-F5344CB8AC3E}">
        <p14:creationId xmlns:p14="http://schemas.microsoft.com/office/powerpoint/2010/main" val="1472250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2015 </a:t>
            </a:r>
            <a:r>
              <a:rPr lang="en-US" dirty="0" err="1"/>
              <a:t>yılında</a:t>
            </a:r>
            <a:r>
              <a:rPr lang="en-US" dirty="0"/>
              <a:t> google </a:t>
            </a:r>
            <a:r>
              <a:rPr lang="en-US" dirty="0" err="1"/>
              <a:t>lu</a:t>
            </a:r>
            <a:r>
              <a:rPr lang="en-US" dirty="0"/>
              <a:t> </a:t>
            </a:r>
            <a:r>
              <a:rPr lang="en-US" dirty="0" err="1"/>
              <a:t>bir</a:t>
            </a:r>
            <a:r>
              <a:rPr lang="en-US" dirty="0"/>
              <a:t> </a:t>
            </a:r>
            <a:r>
              <a:rPr lang="en-US" dirty="0" err="1"/>
              <a:t>mühendis</a:t>
            </a:r>
            <a:r>
              <a:rPr lang="en-US" dirty="0"/>
              <a:t>..</a:t>
            </a:r>
          </a:p>
        </p:txBody>
      </p:sp>
      <p:sp>
        <p:nvSpPr>
          <p:cNvPr id="4" name="Slide Number Placeholder 3"/>
          <p:cNvSpPr>
            <a:spLocks noGrp="1"/>
          </p:cNvSpPr>
          <p:nvPr>
            <p:ph type="sldNum" sz="quarter" idx="10"/>
          </p:nvPr>
        </p:nvSpPr>
        <p:spPr/>
        <p:txBody>
          <a:bodyPr/>
          <a:lstStyle/>
          <a:p>
            <a:fld id="{78DB07BF-2576-D140-9F34-ADCACCA99E93}" type="slidenum">
              <a:rPr lang="en-US" smtClean="0"/>
              <a:t>16</a:t>
            </a:fld>
            <a:endParaRPr lang="en-US"/>
          </a:p>
        </p:txBody>
      </p:sp>
    </p:spTree>
    <p:extLst>
      <p:ext uri="{BB962C8B-B14F-4D97-AF65-F5344CB8AC3E}">
        <p14:creationId xmlns:p14="http://schemas.microsoft.com/office/powerpoint/2010/main" val="2594152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17</a:t>
            </a:fld>
            <a:endParaRPr lang="en-US"/>
          </a:p>
        </p:txBody>
      </p:sp>
    </p:spTree>
    <p:extLst>
      <p:ext uri="{BB962C8B-B14F-4D97-AF65-F5344CB8AC3E}">
        <p14:creationId xmlns:p14="http://schemas.microsoft.com/office/powerpoint/2010/main" val="248167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18</a:t>
            </a:fld>
            <a:endParaRPr lang="en-US"/>
          </a:p>
        </p:txBody>
      </p:sp>
    </p:spTree>
    <p:extLst>
      <p:ext uri="{BB962C8B-B14F-4D97-AF65-F5344CB8AC3E}">
        <p14:creationId xmlns:p14="http://schemas.microsoft.com/office/powerpoint/2010/main" val="1079114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19</a:t>
            </a:fld>
            <a:endParaRPr lang="en-US"/>
          </a:p>
        </p:txBody>
      </p:sp>
    </p:spTree>
    <p:extLst>
      <p:ext uri="{BB962C8B-B14F-4D97-AF65-F5344CB8AC3E}">
        <p14:creationId xmlns:p14="http://schemas.microsoft.com/office/powerpoint/2010/main" val="392907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a:t>
            </a:fld>
            <a:endParaRPr lang="en-US"/>
          </a:p>
        </p:txBody>
      </p:sp>
    </p:spTree>
    <p:extLst>
      <p:ext uri="{BB962C8B-B14F-4D97-AF65-F5344CB8AC3E}">
        <p14:creationId xmlns:p14="http://schemas.microsoft.com/office/powerpoint/2010/main" val="27494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20</a:t>
            </a:fld>
            <a:endParaRPr lang="en-US"/>
          </a:p>
        </p:txBody>
      </p:sp>
    </p:spTree>
    <p:extLst>
      <p:ext uri="{BB962C8B-B14F-4D97-AF65-F5344CB8AC3E}">
        <p14:creationId xmlns:p14="http://schemas.microsoft.com/office/powerpoint/2010/main" val="2147653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21</a:t>
            </a:fld>
            <a:endParaRPr lang="en-US"/>
          </a:p>
        </p:txBody>
      </p:sp>
    </p:spTree>
    <p:extLst>
      <p:ext uri="{BB962C8B-B14F-4D97-AF65-F5344CB8AC3E}">
        <p14:creationId xmlns:p14="http://schemas.microsoft.com/office/powerpoint/2010/main" val="307309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3</a:t>
            </a:fld>
            <a:endParaRPr lang="en-US"/>
          </a:p>
        </p:txBody>
      </p:sp>
    </p:spTree>
    <p:extLst>
      <p:ext uri="{BB962C8B-B14F-4D97-AF65-F5344CB8AC3E}">
        <p14:creationId xmlns:p14="http://schemas.microsoft.com/office/powerpoint/2010/main" val="274074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4</a:t>
            </a:fld>
            <a:endParaRPr lang="en-US"/>
          </a:p>
        </p:txBody>
      </p:sp>
    </p:spTree>
    <p:extLst>
      <p:ext uri="{BB962C8B-B14F-4D97-AF65-F5344CB8AC3E}">
        <p14:creationId xmlns:p14="http://schemas.microsoft.com/office/powerpoint/2010/main" val="22701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5</a:t>
            </a:fld>
            <a:endParaRPr lang="en-US"/>
          </a:p>
        </p:txBody>
      </p:sp>
    </p:spTree>
    <p:extLst>
      <p:ext uri="{BB962C8B-B14F-4D97-AF65-F5344CB8AC3E}">
        <p14:creationId xmlns:p14="http://schemas.microsoft.com/office/powerpoint/2010/main" val="160650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5DB"/>
                </a:solidFill>
                <a:effectLst/>
                <a:latin typeface="Söhne"/>
              </a:rPr>
              <a:t>ikinci</a:t>
            </a:r>
            <a:r>
              <a:rPr lang="en-US" b="0" i="0" dirty="0">
                <a:solidFill>
                  <a:srgbClr val="D1D5DB"/>
                </a:solidFill>
                <a:effectLst/>
                <a:latin typeface="Söhne"/>
              </a:rPr>
              <a:t> </a:t>
            </a:r>
            <a:r>
              <a:rPr lang="en-US" b="0" i="0" dirty="0" err="1">
                <a:solidFill>
                  <a:srgbClr val="D1D5DB"/>
                </a:solidFill>
                <a:effectLst/>
                <a:latin typeface="Söhne"/>
              </a:rPr>
              <a:t>sorunun</a:t>
            </a:r>
            <a:r>
              <a:rPr lang="en-US" b="0" i="0" dirty="0">
                <a:solidFill>
                  <a:srgbClr val="D1D5DB"/>
                </a:solidFill>
                <a:effectLst/>
                <a:latin typeface="Söhne"/>
              </a:rPr>
              <a:t> </a:t>
            </a:r>
            <a:r>
              <a:rPr lang="en-US" b="0" i="0" dirty="0" err="1">
                <a:solidFill>
                  <a:srgbClr val="D1D5DB"/>
                </a:solidFill>
                <a:effectLst/>
                <a:latin typeface="Söhne"/>
              </a:rPr>
              <a:t>cevabı</a:t>
            </a:r>
            <a:r>
              <a:rPr lang="en-US" b="0" i="0" dirty="0">
                <a:solidFill>
                  <a:srgbClr val="D1D5DB"/>
                </a:solidFill>
                <a:effectLst/>
                <a:latin typeface="Söhne"/>
              </a:rPr>
              <a:t>, </a:t>
            </a:r>
            <a:r>
              <a:rPr lang="en-US" b="0" i="0" dirty="0" err="1">
                <a:solidFill>
                  <a:srgbClr val="D1D5DB"/>
                </a:solidFill>
                <a:effectLst/>
                <a:latin typeface="Söhne"/>
              </a:rPr>
              <a:t>birinci</a:t>
            </a:r>
            <a:r>
              <a:rPr lang="en-US" b="0" i="0" dirty="0">
                <a:solidFill>
                  <a:srgbClr val="D1D5DB"/>
                </a:solidFill>
                <a:effectLst/>
                <a:latin typeface="Söhne"/>
              </a:rPr>
              <a:t> </a:t>
            </a:r>
            <a:r>
              <a:rPr lang="en-US" b="0" i="0" dirty="0" err="1">
                <a:solidFill>
                  <a:srgbClr val="D1D5DB"/>
                </a:solidFill>
                <a:effectLst/>
                <a:latin typeface="Söhne"/>
              </a:rPr>
              <a:t>sorunun</a:t>
            </a:r>
            <a:r>
              <a:rPr lang="en-US" b="0" i="0" dirty="0">
                <a:solidFill>
                  <a:srgbClr val="D1D5DB"/>
                </a:solidFill>
                <a:effectLst/>
                <a:latin typeface="Söhne"/>
              </a:rPr>
              <a:t> </a:t>
            </a:r>
            <a:r>
              <a:rPr lang="en-US" b="0" i="0" dirty="0" err="1">
                <a:solidFill>
                  <a:srgbClr val="D1D5DB"/>
                </a:solidFill>
                <a:effectLst/>
                <a:latin typeface="Söhne"/>
              </a:rPr>
              <a:t>cevabına</a:t>
            </a:r>
            <a:r>
              <a:rPr lang="en-US" b="0" i="0" dirty="0">
                <a:solidFill>
                  <a:srgbClr val="D1D5DB"/>
                </a:solidFill>
                <a:effectLst/>
                <a:latin typeface="Söhne"/>
              </a:rPr>
              <a:t> </a:t>
            </a:r>
            <a:r>
              <a:rPr lang="en-US" b="0" i="0" dirty="0" err="1">
                <a:solidFill>
                  <a:srgbClr val="D1D5DB"/>
                </a:solidFill>
                <a:effectLst/>
                <a:latin typeface="Söhne"/>
              </a:rPr>
              <a:t>bağlıdır</a:t>
            </a:r>
            <a:r>
              <a:rPr lang="en-US" b="0" i="0" dirty="0">
                <a:solidFill>
                  <a:srgbClr val="D1D5DB"/>
                </a:solidFill>
                <a:effectLst/>
                <a:latin typeface="Söhne"/>
              </a:rPr>
              <a:t>; </a:t>
            </a:r>
            <a:r>
              <a:rPr lang="en-US" b="0" i="0" dirty="0" err="1">
                <a:solidFill>
                  <a:srgbClr val="D1D5DB"/>
                </a:solidFill>
                <a:effectLst/>
                <a:latin typeface="Söhne"/>
              </a:rPr>
              <a:t>bir</a:t>
            </a:r>
            <a:r>
              <a:rPr lang="en-US" b="0" i="0" dirty="0">
                <a:solidFill>
                  <a:srgbClr val="D1D5DB"/>
                </a:solidFill>
                <a:effectLst/>
                <a:latin typeface="Söhne"/>
              </a:rPr>
              <a:t> </a:t>
            </a:r>
            <a:r>
              <a:rPr lang="en-US" b="0" i="0" dirty="0" err="1">
                <a:solidFill>
                  <a:srgbClr val="D1D5DB"/>
                </a:solidFill>
                <a:effectLst/>
                <a:latin typeface="Söhne"/>
              </a:rPr>
              <a:t>modelin</a:t>
            </a:r>
            <a:r>
              <a:rPr lang="en-US" b="0" i="0" dirty="0">
                <a:solidFill>
                  <a:srgbClr val="D1D5DB"/>
                </a:solidFill>
                <a:effectLst/>
                <a:latin typeface="Söhne"/>
              </a:rPr>
              <a:t> </a:t>
            </a:r>
            <a:r>
              <a:rPr lang="en-US" b="0" i="0" dirty="0" err="1">
                <a:solidFill>
                  <a:srgbClr val="D1D5DB"/>
                </a:solidFill>
                <a:effectLst/>
                <a:latin typeface="Söhne"/>
              </a:rPr>
              <a:t>beslenecek</a:t>
            </a:r>
            <a:r>
              <a:rPr lang="en-US" b="0" i="0" dirty="0">
                <a:solidFill>
                  <a:srgbClr val="D1D5DB"/>
                </a:solidFill>
                <a:effectLst/>
                <a:latin typeface="Söhne"/>
              </a:rPr>
              <a:t> </a:t>
            </a:r>
            <a:r>
              <a:rPr lang="en-US" b="0" i="0" dirty="0" err="1">
                <a:solidFill>
                  <a:srgbClr val="D1D5DB"/>
                </a:solidFill>
                <a:effectLst/>
                <a:latin typeface="Söhne"/>
              </a:rPr>
              <a:t>verileri</a:t>
            </a:r>
            <a:r>
              <a:rPr lang="en-US" b="0" i="0" dirty="0">
                <a:solidFill>
                  <a:srgbClr val="D1D5DB"/>
                </a:solidFill>
                <a:effectLst/>
                <a:latin typeface="Söhne"/>
              </a:rPr>
              <a:t> </a:t>
            </a:r>
            <a:r>
              <a:rPr lang="en-US" b="0" i="0" dirty="0" err="1">
                <a:solidFill>
                  <a:srgbClr val="D1D5DB"/>
                </a:solidFill>
                <a:effectLst/>
                <a:latin typeface="Söhne"/>
              </a:rPr>
              <a:t>önceden</a:t>
            </a:r>
            <a:r>
              <a:rPr lang="en-US" b="0" i="0" dirty="0">
                <a:solidFill>
                  <a:srgbClr val="D1D5DB"/>
                </a:solidFill>
                <a:effectLst/>
                <a:latin typeface="Söhne"/>
              </a:rPr>
              <a:t> </a:t>
            </a:r>
            <a:r>
              <a:rPr lang="en-US" b="0" i="0" dirty="0" err="1">
                <a:solidFill>
                  <a:srgbClr val="D1D5DB"/>
                </a:solidFill>
                <a:effectLst/>
                <a:latin typeface="Söhne"/>
              </a:rPr>
              <a:t>işleme</a:t>
            </a:r>
            <a:r>
              <a:rPr lang="en-US" b="0" i="0" dirty="0">
                <a:solidFill>
                  <a:srgbClr val="D1D5DB"/>
                </a:solidFill>
                <a:effectLst/>
                <a:latin typeface="Söhne"/>
              </a:rPr>
              <a:t> </a:t>
            </a:r>
            <a:r>
              <a:rPr lang="en-US" b="0" i="0" dirty="0" err="1">
                <a:solidFill>
                  <a:srgbClr val="D1D5DB"/>
                </a:solidFill>
                <a:effectLst/>
                <a:latin typeface="Söhne"/>
              </a:rPr>
              <a:t>şekli</a:t>
            </a:r>
            <a:r>
              <a:rPr lang="en-US" b="0" i="0" dirty="0">
                <a:solidFill>
                  <a:srgbClr val="D1D5DB"/>
                </a:solidFill>
                <a:effectLst/>
                <a:latin typeface="Söhne"/>
              </a:rPr>
              <a:t>, </a:t>
            </a:r>
            <a:r>
              <a:rPr lang="en-US" b="0" i="0" dirty="0" err="1">
                <a:solidFill>
                  <a:srgbClr val="D1D5DB"/>
                </a:solidFill>
                <a:effectLst/>
                <a:latin typeface="Söhne"/>
              </a:rPr>
              <a:t>seçtiğimiz</a:t>
            </a:r>
            <a:r>
              <a:rPr lang="en-US" b="0" i="0" dirty="0">
                <a:solidFill>
                  <a:srgbClr val="D1D5DB"/>
                </a:solidFill>
                <a:effectLst/>
                <a:latin typeface="Söhne"/>
              </a:rPr>
              <a:t> </a:t>
            </a:r>
            <a:r>
              <a:rPr lang="en-US" b="0" i="0" dirty="0" err="1">
                <a:solidFill>
                  <a:srgbClr val="D1D5DB"/>
                </a:solidFill>
                <a:effectLst/>
                <a:latin typeface="Söhne"/>
              </a:rPr>
              <a:t>modele</a:t>
            </a:r>
            <a:r>
              <a:rPr lang="en-US" b="0" i="0" dirty="0">
                <a:solidFill>
                  <a:srgbClr val="D1D5DB"/>
                </a:solidFill>
                <a:effectLst/>
                <a:latin typeface="Söhne"/>
              </a:rPr>
              <a:t> </a:t>
            </a:r>
            <a:r>
              <a:rPr lang="en-US" b="0" i="0" dirty="0" err="1">
                <a:solidFill>
                  <a:srgbClr val="D1D5DB"/>
                </a:solidFill>
                <a:effectLst/>
                <a:latin typeface="Söhne"/>
              </a:rPr>
              <a:t>bağlı</a:t>
            </a:r>
            <a:r>
              <a:rPr lang="en-US" b="0" i="0" dirty="0">
                <a:solidFill>
                  <a:srgbClr val="D1D5DB"/>
                </a:solidFill>
                <a:effectLst/>
                <a:latin typeface="Söhne"/>
              </a:rPr>
              <a:t> </a:t>
            </a:r>
            <a:r>
              <a:rPr lang="en-US" b="0" i="0" dirty="0" err="1">
                <a:solidFill>
                  <a:srgbClr val="D1D5DB"/>
                </a:solidFill>
                <a:effectLst/>
                <a:latin typeface="Söhne"/>
              </a:rPr>
              <a:t>olacaktır</a:t>
            </a:r>
            <a:r>
              <a:rPr lang="en-US" b="0" i="0" dirty="0">
                <a:solidFill>
                  <a:srgbClr val="D1D5DB"/>
                </a:solidFill>
                <a:effectLst/>
                <a:latin typeface="Söhne"/>
              </a:rPr>
              <a:t>. </a:t>
            </a:r>
          </a:p>
          <a:p>
            <a:r>
              <a:rPr lang="en-US" b="0" i="0" dirty="0" err="1">
                <a:solidFill>
                  <a:srgbClr val="D1D5DB"/>
                </a:solidFill>
                <a:effectLst/>
                <a:latin typeface="Söhne"/>
              </a:rPr>
              <a:t>Modeller</a:t>
            </a:r>
            <a:r>
              <a:rPr lang="en-US" b="0" i="0" dirty="0">
                <a:solidFill>
                  <a:srgbClr val="D1D5DB"/>
                </a:solidFill>
                <a:effectLst/>
                <a:latin typeface="Söhne"/>
              </a:rPr>
              <a:t> </a:t>
            </a:r>
            <a:r>
              <a:rPr lang="en-US" b="0" i="0" dirty="0" err="1">
                <a:solidFill>
                  <a:srgbClr val="D1D5DB"/>
                </a:solidFill>
                <a:effectLst/>
                <a:latin typeface="Söhne"/>
              </a:rPr>
              <a:t>genel</a:t>
            </a:r>
            <a:r>
              <a:rPr lang="en-US" b="0" i="0" dirty="0">
                <a:solidFill>
                  <a:srgbClr val="D1D5DB"/>
                </a:solidFill>
                <a:effectLst/>
                <a:latin typeface="Söhne"/>
              </a:rPr>
              <a:t> </a:t>
            </a:r>
            <a:r>
              <a:rPr lang="en-US" b="0" i="0" dirty="0" err="1">
                <a:solidFill>
                  <a:srgbClr val="D1D5DB"/>
                </a:solidFill>
                <a:effectLst/>
                <a:latin typeface="Söhne"/>
              </a:rPr>
              <a:t>olarak</a:t>
            </a:r>
            <a:r>
              <a:rPr lang="en-US" b="0" i="0" dirty="0">
                <a:solidFill>
                  <a:srgbClr val="D1D5DB"/>
                </a:solidFill>
                <a:effectLst/>
                <a:latin typeface="Söhne"/>
              </a:rPr>
              <a:t> </a:t>
            </a:r>
            <a:r>
              <a:rPr lang="en-US" b="0" i="0" dirty="0" err="1">
                <a:solidFill>
                  <a:srgbClr val="D1D5DB"/>
                </a:solidFill>
                <a:effectLst/>
                <a:latin typeface="Söhne"/>
              </a:rPr>
              <a:t>iki</a:t>
            </a:r>
            <a:r>
              <a:rPr lang="en-US" b="0" i="0" dirty="0">
                <a:solidFill>
                  <a:srgbClr val="D1D5DB"/>
                </a:solidFill>
                <a:effectLst/>
                <a:latin typeface="Söhne"/>
              </a:rPr>
              <a:t> </a:t>
            </a:r>
            <a:r>
              <a:rPr lang="en-US" b="0" i="0" dirty="0" err="1">
                <a:solidFill>
                  <a:srgbClr val="D1D5DB"/>
                </a:solidFill>
                <a:effectLst/>
                <a:latin typeface="Söhne"/>
              </a:rPr>
              <a:t>kategoriye</a:t>
            </a:r>
            <a:r>
              <a:rPr lang="en-US" b="0" i="0" dirty="0">
                <a:solidFill>
                  <a:srgbClr val="D1D5DB"/>
                </a:solidFill>
                <a:effectLst/>
                <a:latin typeface="Söhne"/>
              </a:rPr>
              <a:t> </a:t>
            </a:r>
            <a:r>
              <a:rPr lang="en-US" b="0" i="0" dirty="0" err="1">
                <a:solidFill>
                  <a:srgbClr val="D1D5DB"/>
                </a:solidFill>
                <a:effectLst/>
                <a:latin typeface="Söhne"/>
              </a:rPr>
              <a:t>ayrılabilir</a:t>
            </a:r>
            <a:r>
              <a:rPr lang="en-US" b="0" i="0" dirty="0">
                <a:solidFill>
                  <a:srgbClr val="D1D5DB"/>
                </a:solidFill>
                <a:effectLst/>
                <a:latin typeface="Söhne"/>
              </a:rPr>
              <a:t>: </a:t>
            </a:r>
            <a:r>
              <a:rPr lang="en-US" b="0" i="0" dirty="0" err="1">
                <a:solidFill>
                  <a:srgbClr val="D1D5DB"/>
                </a:solidFill>
                <a:effectLst/>
                <a:latin typeface="Söhne"/>
              </a:rPr>
              <a:t>kelime</a:t>
            </a:r>
            <a:r>
              <a:rPr lang="en-US" b="0" i="0" dirty="0">
                <a:solidFill>
                  <a:srgbClr val="D1D5DB"/>
                </a:solidFill>
                <a:effectLst/>
                <a:latin typeface="Söhne"/>
              </a:rPr>
              <a:t> </a:t>
            </a:r>
            <a:r>
              <a:rPr lang="en-US" b="0" i="0" dirty="0" err="1">
                <a:solidFill>
                  <a:srgbClr val="D1D5DB"/>
                </a:solidFill>
                <a:effectLst/>
                <a:latin typeface="Söhne"/>
              </a:rPr>
              <a:t>sıralama</a:t>
            </a:r>
            <a:r>
              <a:rPr lang="en-US" b="0" i="0" dirty="0">
                <a:solidFill>
                  <a:srgbClr val="D1D5DB"/>
                </a:solidFill>
                <a:effectLst/>
                <a:latin typeface="Söhne"/>
              </a:rPr>
              <a:t> </a:t>
            </a:r>
            <a:r>
              <a:rPr lang="en-US" b="0" i="0" dirty="0" err="1">
                <a:solidFill>
                  <a:srgbClr val="D1D5DB"/>
                </a:solidFill>
                <a:effectLst/>
                <a:latin typeface="Söhne"/>
              </a:rPr>
              <a:t>bilgisini</a:t>
            </a:r>
            <a:r>
              <a:rPr lang="en-US" b="0" i="0" dirty="0">
                <a:solidFill>
                  <a:srgbClr val="D1D5DB"/>
                </a:solidFill>
                <a:effectLst/>
                <a:latin typeface="Söhne"/>
              </a:rPr>
              <a:t> </a:t>
            </a:r>
            <a:r>
              <a:rPr lang="en-US" b="0" i="0" dirty="0" err="1">
                <a:solidFill>
                  <a:srgbClr val="D1D5DB"/>
                </a:solidFill>
                <a:effectLst/>
                <a:latin typeface="Söhne"/>
              </a:rPr>
              <a:t>kullananlar</a:t>
            </a:r>
            <a:r>
              <a:rPr lang="en-US" b="0" i="0" dirty="0">
                <a:solidFill>
                  <a:srgbClr val="D1D5DB"/>
                </a:solidFill>
                <a:effectLst/>
                <a:latin typeface="Söhne"/>
              </a:rPr>
              <a:t> (dizi </a:t>
            </a:r>
            <a:r>
              <a:rPr lang="en-US" b="0" i="0" dirty="0" err="1">
                <a:solidFill>
                  <a:srgbClr val="D1D5DB"/>
                </a:solidFill>
                <a:effectLst/>
                <a:latin typeface="Söhne"/>
              </a:rPr>
              <a:t>modelleri</a:t>
            </a:r>
            <a:r>
              <a:rPr lang="en-US" b="0" i="0" dirty="0">
                <a:solidFill>
                  <a:srgbClr val="D1D5DB"/>
                </a:solidFill>
                <a:effectLst/>
                <a:latin typeface="Söhne"/>
              </a:rPr>
              <a:t>)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sadece</a:t>
            </a:r>
            <a:r>
              <a:rPr lang="en-US" b="0" i="0" dirty="0">
                <a:solidFill>
                  <a:srgbClr val="D1D5DB"/>
                </a:solidFill>
                <a:effectLst/>
                <a:latin typeface="Söhne"/>
              </a:rPr>
              <a:t> </a:t>
            </a:r>
            <a:r>
              <a:rPr lang="en-US" b="0" i="0" dirty="0" err="1">
                <a:solidFill>
                  <a:srgbClr val="D1D5DB"/>
                </a:solidFill>
                <a:effectLst/>
                <a:latin typeface="Söhne"/>
              </a:rPr>
              <a:t>metni</a:t>
            </a:r>
            <a:r>
              <a:rPr lang="en-US" b="0" i="0" dirty="0">
                <a:solidFill>
                  <a:srgbClr val="D1D5DB"/>
                </a:solidFill>
                <a:effectLst/>
                <a:latin typeface="Söhne"/>
              </a:rPr>
              <a:t> bags" (sets) </a:t>
            </a:r>
            <a:r>
              <a:rPr lang="en-US" b="0" i="0" dirty="0" err="1">
                <a:solidFill>
                  <a:srgbClr val="D1D5DB"/>
                </a:solidFill>
                <a:effectLst/>
                <a:latin typeface="Söhne"/>
              </a:rPr>
              <a:t>olarak</a:t>
            </a:r>
            <a:r>
              <a:rPr lang="en-US" b="0" i="0" dirty="0">
                <a:solidFill>
                  <a:srgbClr val="D1D5DB"/>
                </a:solidFill>
                <a:effectLst/>
                <a:latin typeface="Söhne"/>
              </a:rPr>
              <a:t> </a:t>
            </a:r>
            <a:r>
              <a:rPr lang="en-US" b="0" i="0" dirty="0" err="1">
                <a:solidFill>
                  <a:srgbClr val="D1D5DB"/>
                </a:solidFill>
                <a:effectLst/>
                <a:latin typeface="Söhne"/>
              </a:rPr>
              <a:t>görenler</a:t>
            </a:r>
            <a:r>
              <a:rPr lang="en-US" b="0" i="0" dirty="0">
                <a:solidFill>
                  <a:srgbClr val="D1D5DB"/>
                </a:solidFill>
                <a:effectLst/>
                <a:latin typeface="Söhne"/>
              </a:rPr>
              <a:t> (n-gram </a:t>
            </a:r>
            <a:r>
              <a:rPr lang="en-US" b="0" i="0" dirty="0" err="1">
                <a:solidFill>
                  <a:srgbClr val="D1D5DB"/>
                </a:solidFill>
                <a:effectLst/>
                <a:latin typeface="Söhne"/>
              </a:rPr>
              <a:t>modelleri</a:t>
            </a:r>
            <a:r>
              <a:rPr lang="en-US" b="0" i="0" dirty="0">
                <a:solidFill>
                  <a:srgbClr val="D1D5DB"/>
                </a:solidFill>
                <a:effectLst/>
                <a:latin typeface="Söhne"/>
              </a:rPr>
              <a:t>).</a:t>
            </a:r>
          </a:p>
          <a:p>
            <a:r>
              <a:rPr lang="en-US" b="0" i="0" dirty="0">
                <a:solidFill>
                  <a:srgbClr val="D1D5DB"/>
                </a:solidFill>
                <a:effectLst/>
                <a:latin typeface="Söhne"/>
              </a:rPr>
              <a:t> Sequence </a:t>
            </a:r>
            <a:r>
              <a:rPr lang="en-US" b="0" i="0" dirty="0" err="1">
                <a:solidFill>
                  <a:srgbClr val="D1D5DB"/>
                </a:solidFill>
                <a:effectLst/>
                <a:latin typeface="Söhne"/>
              </a:rPr>
              <a:t>modellerinin</a:t>
            </a:r>
            <a:r>
              <a:rPr lang="en-US" b="0" i="0" dirty="0">
                <a:solidFill>
                  <a:srgbClr val="D1D5DB"/>
                </a:solidFill>
                <a:effectLst/>
                <a:latin typeface="Söhne"/>
              </a:rPr>
              <a:t> </a:t>
            </a:r>
            <a:r>
              <a:rPr lang="en-US" b="0" i="0" dirty="0" err="1">
                <a:solidFill>
                  <a:srgbClr val="D1D5DB"/>
                </a:solidFill>
                <a:effectLst/>
                <a:latin typeface="Söhne"/>
              </a:rPr>
              <a:t>türleri</a:t>
            </a:r>
            <a:r>
              <a:rPr lang="en-US" b="0" i="0" dirty="0">
                <a:solidFill>
                  <a:srgbClr val="D1D5DB"/>
                </a:solidFill>
                <a:effectLst/>
                <a:latin typeface="Söhne"/>
              </a:rPr>
              <a:t> </a:t>
            </a:r>
            <a:r>
              <a:rPr lang="en-US" b="0" i="0" dirty="0" err="1">
                <a:solidFill>
                  <a:srgbClr val="D1D5DB"/>
                </a:solidFill>
                <a:effectLst/>
                <a:latin typeface="Söhne"/>
              </a:rPr>
              <a:t>arasında</a:t>
            </a:r>
            <a:r>
              <a:rPr lang="en-US" b="0" i="0" dirty="0">
                <a:solidFill>
                  <a:srgbClr val="D1D5DB"/>
                </a:solidFill>
                <a:effectLst/>
                <a:latin typeface="Söhne"/>
              </a:rPr>
              <a:t> </a:t>
            </a:r>
            <a:r>
              <a:rPr lang="en-US" b="0" i="0" dirty="0" err="1">
                <a:solidFill>
                  <a:srgbClr val="D1D5DB"/>
                </a:solidFill>
                <a:effectLst/>
                <a:latin typeface="Söhne"/>
              </a:rPr>
              <a:t>evrişimli</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a:t>
            </a:r>
            <a:r>
              <a:rPr lang="en-US" b="0" i="0" dirty="0" err="1">
                <a:solidFill>
                  <a:srgbClr val="D1D5DB"/>
                </a:solidFill>
                <a:effectLst/>
                <a:latin typeface="Söhne"/>
              </a:rPr>
              <a:t>CNN'ler</a:t>
            </a:r>
            <a:r>
              <a:rPr lang="en-US" b="0" i="0" dirty="0">
                <a:solidFill>
                  <a:srgbClr val="D1D5DB"/>
                </a:solidFill>
                <a:effectLst/>
                <a:latin typeface="Söhne"/>
              </a:rPr>
              <a:t>), </a:t>
            </a:r>
            <a:r>
              <a:rPr lang="en-US" b="0" i="0" dirty="0" err="1">
                <a:solidFill>
                  <a:srgbClr val="D1D5DB"/>
                </a:solidFill>
                <a:effectLst/>
                <a:latin typeface="Söhne"/>
              </a:rPr>
              <a:t>tekrarlayan</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a:t>
            </a:r>
            <a:r>
              <a:rPr lang="en-US" b="0" i="0" dirty="0" err="1">
                <a:solidFill>
                  <a:srgbClr val="D1D5DB"/>
                </a:solidFill>
                <a:effectLst/>
                <a:latin typeface="Söhne"/>
              </a:rPr>
              <a:t>RNN'ler</a:t>
            </a:r>
            <a:r>
              <a:rPr lang="en-US" b="0" i="0" dirty="0">
                <a:solidFill>
                  <a:srgbClr val="D1D5DB"/>
                </a:solidFill>
                <a:effectLst/>
                <a:latin typeface="Söhne"/>
              </a:rPr>
              <a:t>)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bunların</a:t>
            </a:r>
            <a:r>
              <a:rPr lang="en-US" b="0" i="0" dirty="0">
                <a:solidFill>
                  <a:srgbClr val="D1D5DB"/>
                </a:solidFill>
                <a:effectLst/>
                <a:latin typeface="Söhne"/>
              </a:rPr>
              <a:t> </a:t>
            </a:r>
            <a:r>
              <a:rPr lang="en-US" b="0" i="0" dirty="0" err="1">
                <a:solidFill>
                  <a:srgbClr val="D1D5DB"/>
                </a:solidFill>
                <a:effectLst/>
                <a:latin typeface="Söhne"/>
              </a:rPr>
              <a:t>çeşitleri</a:t>
            </a:r>
            <a:r>
              <a:rPr lang="en-US" b="0" i="0" dirty="0">
                <a:solidFill>
                  <a:srgbClr val="D1D5DB"/>
                </a:solidFill>
                <a:effectLst/>
                <a:latin typeface="Söhne"/>
              </a:rPr>
              <a:t> </a:t>
            </a:r>
            <a:r>
              <a:rPr lang="en-US" b="0" i="0" dirty="0" err="1">
                <a:solidFill>
                  <a:srgbClr val="D1D5DB"/>
                </a:solidFill>
                <a:effectLst/>
                <a:latin typeface="Söhne"/>
              </a:rPr>
              <a:t>bulunur</a:t>
            </a:r>
            <a:r>
              <a:rPr lang="en-US" b="0" i="0" dirty="0">
                <a:solidFill>
                  <a:srgbClr val="D1D5DB"/>
                </a:solidFill>
                <a:effectLst/>
                <a:latin typeface="Söhne"/>
              </a:rPr>
              <a:t>. </a:t>
            </a:r>
          </a:p>
          <a:p>
            <a:r>
              <a:rPr lang="en-US" b="0" i="0" dirty="0">
                <a:solidFill>
                  <a:srgbClr val="D1D5DB"/>
                </a:solidFill>
                <a:effectLst/>
                <a:latin typeface="Söhne"/>
              </a:rPr>
              <a:t>N-gram </a:t>
            </a:r>
            <a:r>
              <a:rPr lang="en-US" b="0" i="0" dirty="0" err="1">
                <a:solidFill>
                  <a:srgbClr val="D1D5DB"/>
                </a:solidFill>
                <a:effectLst/>
                <a:latin typeface="Söhne"/>
              </a:rPr>
              <a:t>modellerinin</a:t>
            </a:r>
            <a:r>
              <a:rPr lang="en-US" b="0" i="0" dirty="0">
                <a:solidFill>
                  <a:srgbClr val="D1D5DB"/>
                </a:solidFill>
                <a:effectLst/>
                <a:latin typeface="Söhne"/>
              </a:rPr>
              <a:t> </a:t>
            </a:r>
            <a:r>
              <a:rPr lang="en-US" b="0" i="0" dirty="0" err="1">
                <a:solidFill>
                  <a:srgbClr val="D1D5DB"/>
                </a:solidFill>
                <a:effectLst/>
                <a:latin typeface="Söhne"/>
              </a:rPr>
              <a:t>türleri</a:t>
            </a:r>
            <a:r>
              <a:rPr lang="en-US" b="0" i="0" dirty="0">
                <a:solidFill>
                  <a:srgbClr val="D1D5DB"/>
                </a:solidFill>
                <a:effectLst/>
                <a:latin typeface="Söhne"/>
              </a:rPr>
              <a:t> </a:t>
            </a:r>
            <a:r>
              <a:rPr lang="en-US" b="0" i="0" dirty="0" err="1">
                <a:solidFill>
                  <a:srgbClr val="D1D5DB"/>
                </a:solidFill>
                <a:effectLst/>
                <a:latin typeface="Söhne"/>
              </a:rPr>
              <a:t>arasında</a:t>
            </a:r>
            <a:r>
              <a:rPr lang="en-US" b="0" i="0" dirty="0">
                <a:solidFill>
                  <a:srgbClr val="D1D5DB"/>
                </a:solidFill>
                <a:effectLst/>
                <a:latin typeface="Söhne"/>
              </a:rPr>
              <a:t> </a:t>
            </a:r>
            <a:r>
              <a:rPr lang="en-US" b="0" i="0" dirty="0" err="1">
                <a:solidFill>
                  <a:srgbClr val="D1D5DB"/>
                </a:solidFill>
                <a:effectLst/>
                <a:latin typeface="Söhne"/>
              </a:rPr>
              <a:t>lojistik</a:t>
            </a:r>
            <a:r>
              <a:rPr lang="en-US" b="0" i="0" dirty="0">
                <a:solidFill>
                  <a:srgbClr val="D1D5DB"/>
                </a:solidFill>
                <a:effectLst/>
                <a:latin typeface="Söhne"/>
              </a:rPr>
              <a:t> </a:t>
            </a:r>
            <a:r>
              <a:rPr lang="en-US" b="0" i="0" dirty="0" err="1">
                <a:solidFill>
                  <a:srgbClr val="D1D5DB"/>
                </a:solidFill>
                <a:effectLst/>
                <a:latin typeface="Söhne"/>
              </a:rPr>
              <a:t>regresyon</a:t>
            </a:r>
            <a:r>
              <a:rPr lang="en-US" b="0" i="0" dirty="0">
                <a:solidFill>
                  <a:srgbClr val="D1D5DB"/>
                </a:solidFill>
                <a:effectLst/>
                <a:latin typeface="Söhne"/>
              </a:rPr>
              <a:t>, </a:t>
            </a:r>
            <a:r>
              <a:rPr lang="en-US" b="0" i="0" dirty="0" err="1">
                <a:solidFill>
                  <a:srgbClr val="D1D5DB"/>
                </a:solidFill>
                <a:effectLst/>
                <a:latin typeface="Söhne"/>
              </a:rPr>
              <a:t>basit</a:t>
            </a:r>
            <a:r>
              <a:rPr lang="en-US" b="0" i="0" dirty="0">
                <a:solidFill>
                  <a:srgbClr val="D1D5DB"/>
                </a:solidFill>
                <a:effectLst/>
                <a:latin typeface="Söhne"/>
              </a:rPr>
              <a:t> </a:t>
            </a:r>
            <a:r>
              <a:rPr lang="en-US" b="0" i="0" dirty="0" err="1">
                <a:solidFill>
                  <a:srgbClr val="D1D5DB"/>
                </a:solidFill>
                <a:effectLst/>
                <a:latin typeface="Söhne"/>
              </a:rPr>
              <a:t>çok</a:t>
            </a:r>
            <a:r>
              <a:rPr lang="en-US" b="0" i="0" dirty="0">
                <a:solidFill>
                  <a:srgbClr val="D1D5DB"/>
                </a:solidFill>
                <a:effectLst/>
                <a:latin typeface="Söhne"/>
              </a:rPr>
              <a:t> </a:t>
            </a:r>
            <a:r>
              <a:rPr lang="en-US" b="0" i="0" dirty="0" err="1">
                <a:solidFill>
                  <a:srgbClr val="D1D5DB"/>
                </a:solidFill>
                <a:effectLst/>
                <a:latin typeface="Söhne"/>
              </a:rPr>
              <a:t>katmanlı</a:t>
            </a:r>
            <a:r>
              <a:rPr lang="en-US" b="0" i="0" dirty="0">
                <a:solidFill>
                  <a:srgbClr val="D1D5DB"/>
                </a:solidFill>
                <a:effectLst/>
                <a:latin typeface="Söhne"/>
              </a:rPr>
              <a:t> </a:t>
            </a:r>
            <a:r>
              <a:rPr lang="en-US" b="0" i="0" dirty="0" err="1">
                <a:solidFill>
                  <a:srgbClr val="D1D5DB"/>
                </a:solidFill>
                <a:effectLst/>
                <a:latin typeface="Söhne"/>
              </a:rPr>
              <a:t>algılayıcılar</a:t>
            </a:r>
            <a:r>
              <a:rPr lang="en-US" b="0" i="0" dirty="0">
                <a:solidFill>
                  <a:srgbClr val="D1D5DB"/>
                </a:solidFill>
                <a:effectLst/>
                <a:latin typeface="Söhne"/>
              </a:rPr>
              <a:t> (</a:t>
            </a:r>
            <a:r>
              <a:rPr lang="en-US" b="0" i="0" dirty="0" err="1">
                <a:solidFill>
                  <a:srgbClr val="D1D5DB"/>
                </a:solidFill>
                <a:effectLst/>
                <a:latin typeface="Söhne"/>
              </a:rPr>
              <a:t>MLP'ler</a:t>
            </a:r>
            <a:r>
              <a:rPr lang="en-US" b="0" i="0" dirty="0">
                <a:solidFill>
                  <a:srgbClr val="D1D5DB"/>
                </a:solidFill>
                <a:effectLst/>
                <a:latin typeface="Söhne"/>
              </a:rPr>
              <a:t> </a:t>
            </a:r>
            <a:r>
              <a:rPr lang="en-US" b="0" i="0" dirty="0" err="1">
                <a:solidFill>
                  <a:srgbClr val="D1D5DB"/>
                </a:solidFill>
                <a:effectLst/>
                <a:latin typeface="Söhne"/>
              </a:rPr>
              <a:t>veya</a:t>
            </a:r>
            <a:r>
              <a:rPr lang="en-US" b="0" i="0" dirty="0">
                <a:solidFill>
                  <a:srgbClr val="D1D5DB"/>
                </a:solidFill>
                <a:effectLst/>
                <a:latin typeface="Söhne"/>
              </a:rPr>
              <a:t> tam </a:t>
            </a:r>
            <a:r>
              <a:rPr lang="en-US" b="0" i="0" dirty="0" err="1">
                <a:solidFill>
                  <a:srgbClr val="D1D5DB"/>
                </a:solidFill>
                <a:effectLst/>
                <a:latin typeface="Söhne"/>
              </a:rPr>
              <a:t>bağlantılı</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gradient boosted trees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destek</a:t>
            </a:r>
            <a:r>
              <a:rPr lang="en-US" b="0" i="0" dirty="0">
                <a:solidFill>
                  <a:srgbClr val="D1D5DB"/>
                </a:solidFill>
                <a:effectLst/>
                <a:latin typeface="Söhne"/>
              </a:rPr>
              <a:t> </a:t>
            </a:r>
            <a:r>
              <a:rPr lang="en-US" b="0" i="0" dirty="0" err="1">
                <a:solidFill>
                  <a:srgbClr val="D1D5DB"/>
                </a:solidFill>
                <a:effectLst/>
                <a:latin typeface="Söhne"/>
              </a:rPr>
              <a:t>vektör</a:t>
            </a:r>
            <a:r>
              <a:rPr lang="en-US" b="0" i="0" dirty="0">
                <a:solidFill>
                  <a:srgbClr val="D1D5DB"/>
                </a:solidFill>
                <a:effectLst/>
                <a:latin typeface="Söhne"/>
              </a:rPr>
              <a:t> </a:t>
            </a:r>
            <a:r>
              <a:rPr lang="en-US" b="0" i="0" dirty="0" err="1">
                <a:solidFill>
                  <a:srgbClr val="D1D5DB"/>
                </a:solidFill>
                <a:effectLst/>
                <a:latin typeface="Söhne"/>
              </a:rPr>
              <a:t>makineleri</a:t>
            </a:r>
            <a:r>
              <a:rPr lang="en-US" b="0" i="0" dirty="0">
                <a:solidFill>
                  <a:srgbClr val="D1D5DB"/>
                </a:solidFill>
                <a:effectLst/>
                <a:latin typeface="Söhne"/>
              </a:rPr>
              <a:t> </a:t>
            </a:r>
            <a:r>
              <a:rPr lang="en-US" b="0" i="0" dirty="0" err="1">
                <a:solidFill>
                  <a:srgbClr val="D1D5DB"/>
                </a:solidFill>
                <a:effectLst/>
                <a:latin typeface="Söhne"/>
              </a:rPr>
              <a:t>bulunur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6</a:t>
            </a:fld>
            <a:endParaRPr lang="en-US"/>
          </a:p>
        </p:txBody>
      </p:sp>
    </p:spTree>
    <p:extLst>
      <p:ext uri="{BB962C8B-B14F-4D97-AF65-F5344CB8AC3E}">
        <p14:creationId xmlns:p14="http://schemas.microsoft.com/office/powerpoint/2010/main" val="322991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7</a:t>
            </a:fld>
            <a:endParaRPr lang="en-US"/>
          </a:p>
        </p:txBody>
      </p:sp>
    </p:spTree>
    <p:extLst>
      <p:ext uri="{BB962C8B-B14F-4D97-AF65-F5344CB8AC3E}">
        <p14:creationId xmlns:p14="http://schemas.microsoft.com/office/powerpoint/2010/main" val="227499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8</a:t>
            </a:fld>
            <a:endParaRPr lang="en-US"/>
          </a:p>
        </p:txBody>
      </p:sp>
    </p:spTree>
    <p:extLst>
      <p:ext uri="{BB962C8B-B14F-4D97-AF65-F5344CB8AC3E}">
        <p14:creationId xmlns:p14="http://schemas.microsoft.com/office/powerpoint/2010/main" val="281965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9</a:t>
            </a:fld>
            <a:endParaRPr lang="en-US"/>
          </a:p>
        </p:txBody>
      </p:sp>
    </p:spTree>
    <p:extLst>
      <p:ext uri="{BB962C8B-B14F-4D97-AF65-F5344CB8AC3E}">
        <p14:creationId xmlns:p14="http://schemas.microsoft.com/office/powerpoint/2010/main" val="111727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7389-FB1F-A860-211C-F7F3E85AC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2373D4CD-5900-C0C2-1A40-C529B6DDE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ECEFEB2C-874C-2FF5-4929-EF5108722460}"/>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5" name="Footer Placeholder 4">
            <a:extLst>
              <a:ext uri="{FF2B5EF4-FFF2-40B4-BE49-F238E27FC236}">
                <a16:creationId xmlns:a16="http://schemas.microsoft.com/office/drawing/2014/main" id="{C331A089-4FCD-6B96-6DB6-E7798B31092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0327DA9-3F8A-55A0-87F7-9B3CCC37BB6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4688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3493-8365-6E41-59B4-6ABD0B37713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32E464C-9D13-2AE5-E24F-8D5DBC859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C6BB260-E981-4D19-12BF-15DCA1F4AD1C}"/>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5" name="Footer Placeholder 4">
            <a:extLst>
              <a:ext uri="{FF2B5EF4-FFF2-40B4-BE49-F238E27FC236}">
                <a16:creationId xmlns:a16="http://schemas.microsoft.com/office/drawing/2014/main" id="{CD766565-1F65-44EE-7E29-8B3C6B8BC8E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620ACF3-9719-06E6-FF81-82C90789E0A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13672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B6BCB-2B05-836A-BF74-8A382D5682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D220FD33-C84A-AB09-FD53-AD3B1283D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2EEE611-A633-8859-FC16-186582C8BBE4}"/>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5" name="Footer Placeholder 4">
            <a:extLst>
              <a:ext uri="{FF2B5EF4-FFF2-40B4-BE49-F238E27FC236}">
                <a16:creationId xmlns:a16="http://schemas.microsoft.com/office/drawing/2014/main" id="{8A765C21-2DBE-91EE-24B3-5F6A310CDAF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10F2205-F826-576A-7474-9639D57927E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8537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8829D-F75B-4505-94C4-71124CDC0E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 Placeholder 11">
            <a:extLst>
              <a:ext uri="{FF2B5EF4-FFF2-40B4-BE49-F238E27FC236}">
                <a16:creationId xmlns:a16="http://schemas.microsoft.com/office/drawing/2014/main" id="{955CFA67-2F8B-4995-9D4A-D7F6DB7A9E4B}"/>
              </a:ext>
            </a:extLst>
          </p:cNvPr>
          <p:cNvSpPr>
            <a:spLocks noGrp="1"/>
          </p:cNvSpPr>
          <p:nvPr>
            <p:ph type="body" sz="quarter" idx="10" hasCustomPrompt="1"/>
          </p:nvPr>
        </p:nvSpPr>
        <p:spPr>
          <a:xfrm>
            <a:off x="3432514" y="1343696"/>
            <a:ext cx="5326971" cy="1051570"/>
          </a:xfrm>
          <a:prstGeom prst="rect">
            <a:avLst/>
          </a:prstGeom>
        </p:spPr>
        <p:txBody>
          <a:bodyPr wrap="square">
            <a:spAutoFit/>
          </a:bodyPr>
          <a:lstStyle>
            <a:lvl1pPr marL="0" indent="0">
              <a:buNone/>
              <a:defRPr lang="en-US" sz="3000" b="1" dirty="0" smtClean="0">
                <a:solidFill>
                  <a:prstClr val="white"/>
                </a:solidFill>
                <a:latin typeface="Arial" charset="0"/>
                <a:ea typeface="Arial" charset="0"/>
                <a:cs typeface="Arial" charset="0"/>
              </a:defRPr>
            </a:lvl1pPr>
          </a:lstStyle>
          <a:p>
            <a:pPr algn="ctr" defTabSz="685800"/>
            <a:r>
              <a:rPr lang="tr-TR" sz="3000" b="1">
                <a:solidFill>
                  <a:prstClr val="white"/>
                </a:solidFill>
                <a:latin typeface="Arial" charset="0"/>
                <a:ea typeface="Arial" charset="0"/>
                <a:cs typeface="Arial" charset="0"/>
              </a:rPr>
              <a:t>SUNUM BAŞLIĞINI BURAYA</a:t>
            </a:r>
          </a:p>
          <a:p>
            <a:pPr algn="ctr" defTabSz="685800"/>
            <a:r>
              <a:rPr lang="tr-TR" sz="3000" b="1">
                <a:solidFill>
                  <a:prstClr val="white"/>
                </a:solidFill>
                <a:latin typeface="Arial" charset="0"/>
                <a:ea typeface="Arial" charset="0"/>
                <a:cs typeface="Arial" charset="0"/>
              </a:rPr>
              <a:t>TIKLAYARAK YAZINIZ</a:t>
            </a:r>
          </a:p>
        </p:txBody>
      </p:sp>
      <p:sp>
        <p:nvSpPr>
          <p:cNvPr id="15" name="Text Placeholder 14">
            <a:extLst>
              <a:ext uri="{FF2B5EF4-FFF2-40B4-BE49-F238E27FC236}">
                <a16:creationId xmlns:a16="http://schemas.microsoft.com/office/drawing/2014/main" id="{98006F26-7074-4181-BD68-EA627195B4E5}"/>
              </a:ext>
            </a:extLst>
          </p:cNvPr>
          <p:cNvSpPr>
            <a:spLocks noGrp="1"/>
          </p:cNvSpPr>
          <p:nvPr>
            <p:ph type="body" sz="quarter" idx="11" hasCustomPrompt="1"/>
          </p:nvPr>
        </p:nvSpPr>
        <p:spPr>
          <a:xfrm>
            <a:off x="4664454" y="2572340"/>
            <a:ext cx="2847657" cy="313932"/>
          </a:xfrm>
          <a:prstGeom prst="rect">
            <a:avLst/>
          </a:prstGeom>
        </p:spPr>
        <p:txBody>
          <a:bodyPr>
            <a:spAutoFit/>
          </a:bodyPr>
          <a:lstStyle>
            <a:lvl1pPr marL="0" indent="0">
              <a:buNone/>
              <a:defRPr lang="en-US" sz="1600" dirty="0" smtClean="0">
                <a:solidFill>
                  <a:prstClr val="white"/>
                </a:solidFill>
                <a:latin typeface="Arial" charset="0"/>
                <a:ea typeface="Arial" charset="0"/>
                <a:cs typeface="Arial"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tr-TR" dirty="0"/>
            </a:lvl5pPr>
          </a:lstStyle>
          <a:p>
            <a:pPr marL="0" lvl="0" algn="ctr" defTabSz="685800"/>
            <a:r>
              <a:rPr lang="tr-TR"/>
              <a:t>SUNUM TARİHİ</a:t>
            </a:r>
            <a:endParaRPr lang="en-US"/>
          </a:p>
        </p:txBody>
      </p:sp>
      <p:sp>
        <p:nvSpPr>
          <p:cNvPr id="17" name="Text Placeholder 16">
            <a:extLst>
              <a:ext uri="{FF2B5EF4-FFF2-40B4-BE49-F238E27FC236}">
                <a16:creationId xmlns:a16="http://schemas.microsoft.com/office/drawing/2014/main" id="{267332EC-221E-4375-8C3C-70B3D4119F0C}"/>
              </a:ext>
            </a:extLst>
          </p:cNvPr>
          <p:cNvSpPr>
            <a:spLocks noGrp="1"/>
          </p:cNvSpPr>
          <p:nvPr>
            <p:ph type="body" sz="quarter" idx="12" hasCustomPrompt="1"/>
          </p:nvPr>
        </p:nvSpPr>
        <p:spPr>
          <a:xfrm>
            <a:off x="3821785" y="4254367"/>
            <a:ext cx="4532993" cy="738664"/>
          </a:xfrm>
          <a:prstGeom prst="rect">
            <a:avLst/>
          </a:prstGeom>
        </p:spPr>
        <p:txBody>
          <a:bodyPr>
            <a:spAutoFit/>
          </a:bodyPr>
          <a:lstStyle>
            <a:lvl1pPr marL="0" indent="0">
              <a:lnSpc>
                <a:spcPct val="100000"/>
              </a:lnSpc>
              <a:spcBef>
                <a:spcPts val="0"/>
              </a:spcBef>
              <a:buNone/>
              <a:defRPr lang="en-US" sz="2100" smtClean="0">
                <a:solidFill>
                  <a:prstClr val="white"/>
                </a:solidFill>
                <a:latin typeface="Arial" charset="0"/>
                <a:ea typeface="Arial" charset="0"/>
                <a:cs typeface="Arial"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tr-TR"/>
            </a:lvl5pPr>
          </a:lstStyle>
          <a:p>
            <a:pPr algn="ctr" defTabSz="685800"/>
            <a:r>
              <a:rPr lang="tr-TR" sz="2100">
                <a:solidFill>
                  <a:prstClr val="white"/>
                </a:solidFill>
                <a:latin typeface="Arial" charset="0"/>
                <a:ea typeface="Arial" charset="0"/>
                <a:cs typeface="Arial" charset="0"/>
              </a:rPr>
              <a:t>Sunum Yapan Ad Soyad</a:t>
            </a:r>
          </a:p>
          <a:p>
            <a:pPr algn="ctr" defTabSz="685800"/>
            <a:r>
              <a:rPr lang="tr-TR" sz="2100">
                <a:solidFill>
                  <a:prstClr val="white"/>
                </a:solidFill>
                <a:latin typeface="Arial" charset="0"/>
                <a:ea typeface="Arial" charset="0"/>
                <a:cs typeface="Arial" charset="0"/>
              </a:rPr>
              <a:t>Sunum Yapanın Ünvanı</a:t>
            </a:r>
          </a:p>
        </p:txBody>
      </p:sp>
    </p:spTree>
    <p:extLst>
      <p:ext uri="{BB962C8B-B14F-4D97-AF65-F5344CB8AC3E}">
        <p14:creationId xmlns:p14="http://schemas.microsoft.com/office/powerpoint/2010/main" val="428738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şlık Slaydı">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07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3679-55B8-38C8-215B-088EEF0F127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8B1D12AF-2BF4-55B6-2115-6C8755AAB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83E9763-0EFE-D75E-E879-682ACC40DF17}"/>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5" name="Footer Placeholder 4">
            <a:extLst>
              <a:ext uri="{FF2B5EF4-FFF2-40B4-BE49-F238E27FC236}">
                <a16:creationId xmlns:a16="http://schemas.microsoft.com/office/drawing/2014/main" id="{FC8DD642-F9E8-0170-2527-39652BEE4A7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01073AF-BB79-DA37-2B89-2A0A6922DD7A}"/>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701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DC16-428F-E738-D70F-710ADF781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ED6A34D3-E31A-1885-C114-364A240B2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90DAB-3517-CEDC-8388-23FD3DACF021}"/>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5" name="Footer Placeholder 4">
            <a:extLst>
              <a:ext uri="{FF2B5EF4-FFF2-40B4-BE49-F238E27FC236}">
                <a16:creationId xmlns:a16="http://schemas.microsoft.com/office/drawing/2014/main" id="{26E997CB-86D9-CD49-FBC9-FA7306AE54A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F6B5F28-41C2-6B0C-D402-6E0AC1EF4541}"/>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32764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9DCE-2CED-D437-1735-F523AB04203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254722B6-0FA9-379E-2BBE-2E56B8BF2B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75AD7343-318C-1E7F-9AC6-AC984FC6F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5ABBF6A5-34B0-064E-4C96-E8D0078EC18A}"/>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6" name="Footer Placeholder 5">
            <a:extLst>
              <a:ext uri="{FF2B5EF4-FFF2-40B4-BE49-F238E27FC236}">
                <a16:creationId xmlns:a16="http://schemas.microsoft.com/office/drawing/2014/main" id="{B8485447-8781-D356-1AEB-BA27BD395BA6}"/>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3045664-8396-F3F8-39E7-468B661895C7}"/>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74768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4C45-43B8-6FD2-7075-67D35EF99B1F}"/>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AEEE735-D44A-DF59-A5A4-A4306E41F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8868B8-AFEE-A087-BB7A-BEA0D8BD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83F63EE1-EE49-9CB7-5014-29C28E559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68BC0-94DE-383B-9F9E-CEADAB161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502033A8-F12B-A964-0C17-A9F27F816E5D}"/>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8" name="Footer Placeholder 7">
            <a:extLst>
              <a:ext uri="{FF2B5EF4-FFF2-40B4-BE49-F238E27FC236}">
                <a16:creationId xmlns:a16="http://schemas.microsoft.com/office/drawing/2014/main" id="{E474C969-E93F-16AE-2BD8-A03155314F26}"/>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71C23C7E-8AFD-B66F-8F70-078FA77B884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412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849A-ECA9-F07B-FF4C-1465F62B16B5}"/>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F0FFAEB-8060-2C8A-FE72-F59DC9C249B3}"/>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4" name="Footer Placeholder 3">
            <a:extLst>
              <a:ext uri="{FF2B5EF4-FFF2-40B4-BE49-F238E27FC236}">
                <a16:creationId xmlns:a16="http://schemas.microsoft.com/office/drawing/2014/main" id="{B2005B39-4A81-B1E2-9F42-2E3CF8626B7C}"/>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731DC2CB-BB8C-CAB7-9DBB-8D28E07705D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111397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D3DC4-CABD-CAED-49E5-9A99859110A2}"/>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3" name="Footer Placeholder 2">
            <a:extLst>
              <a:ext uri="{FF2B5EF4-FFF2-40B4-BE49-F238E27FC236}">
                <a16:creationId xmlns:a16="http://schemas.microsoft.com/office/drawing/2014/main" id="{18144FA9-0B63-68BB-C173-443BC789E249}"/>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86FDE609-DA01-FE5F-FFBF-A2F597F4CB84}"/>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45879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1543-3909-5D48-323B-A5CB3C136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34C7AB15-D8E2-D815-4C4E-507DFD43C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9E270219-92B9-F54C-C04F-481341980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863E-048A-EF18-354D-5D6A4A60E237}"/>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6" name="Footer Placeholder 5">
            <a:extLst>
              <a:ext uri="{FF2B5EF4-FFF2-40B4-BE49-F238E27FC236}">
                <a16:creationId xmlns:a16="http://schemas.microsoft.com/office/drawing/2014/main" id="{CD4A726F-7FCA-DF84-29A7-9D5561507C3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EDFE146-CD1D-BA59-2B26-FE95CEFA924F}"/>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47833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07B4-B7DC-7E6E-5D6C-D99744EAD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DD82EDC9-AF76-4C44-1E93-AD91555F6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5F3AAF14-0BCC-741C-FEB5-2EAD9C6A5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8AB94-1AA9-4A63-E02B-C7B00BE083C2}"/>
              </a:ext>
            </a:extLst>
          </p:cNvPr>
          <p:cNvSpPr>
            <a:spLocks noGrp="1"/>
          </p:cNvSpPr>
          <p:nvPr>
            <p:ph type="dt" sz="half" idx="10"/>
          </p:nvPr>
        </p:nvSpPr>
        <p:spPr/>
        <p:txBody>
          <a:bodyPr/>
          <a:lstStyle/>
          <a:p>
            <a:fld id="{9103C8AC-F847-6148-BF1E-A1B65C7CDFC8}" type="datetimeFigureOut">
              <a:rPr lang="en-TR" smtClean="0"/>
              <a:t>5.05.2023</a:t>
            </a:fld>
            <a:endParaRPr lang="en-TR"/>
          </a:p>
        </p:txBody>
      </p:sp>
      <p:sp>
        <p:nvSpPr>
          <p:cNvPr id="6" name="Footer Placeholder 5">
            <a:extLst>
              <a:ext uri="{FF2B5EF4-FFF2-40B4-BE49-F238E27FC236}">
                <a16:creationId xmlns:a16="http://schemas.microsoft.com/office/drawing/2014/main" id="{DF8B6273-B000-D4D8-55F6-4614A6D5447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F8CC28F-0525-1609-F22B-EC766EAA70E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25466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DD0E6-0B66-F00C-5586-07FB8D362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0EC3C033-A406-9F04-4703-AF6EF761C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F0C7F82-2FC2-EE0D-81C6-7DB544FC9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3C8AC-F847-6148-BF1E-A1B65C7CDFC8}" type="datetimeFigureOut">
              <a:rPr lang="en-TR" smtClean="0"/>
              <a:t>5.05.2023</a:t>
            </a:fld>
            <a:endParaRPr lang="en-TR"/>
          </a:p>
        </p:txBody>
      </p:sp>
      <p:sp>
        <p:nvSpPr>
          <p:cNvPr id="5" name="Footer Placeholder 4">
            <a:extLst>
              <a:ext uri="{FF2B5EF4-FFF2-40B4-BE49-F238E27FC236}">
                <a16:creationId xmlns:a16="http://schemas.microsoft.com/office/drawing/2014/main" id="{8BFBA7DF-B038-B4C3-78AE-D9D6AB77A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09A7F487-70B7-B89E-0880-96019204B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AE802-03B8-DA41-AC36-E1A8D1639C1E}" type="slidenum">
              <a:rPr lang="en-TR" smtClean="0"/>
              <a:t>‹#›</a:t>
            </a:fld>
            <a:endParaRPr lang="en-TR"/>
          </a:p>
        </p:txBody>
      </p:sp>
    </p:spTree>
    <p:extLst>
      <p:ext uri="{BB962C8B-B14F-4D97-AF65-F5344CB8AC3E}">
        <p14:creationId xmlns:p14="http://schemas.microsoft.com/office/powerpoint/2010/main" val="339113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an_reciprocal_rank"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blog/2019-07-02-c-or-java-typescript-or-javascript-machine-learning-based-classification-of-programming-languages/"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machine-learning/guides/text-classification/step-2-5"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C35328-0995-44F3-8843-4C6FB84E5C30}"/>
              </a:ext>
            </a:extLst>
          </p:cNvPr>
          <p:cNvSpPr>
            <a:spLocks noGrp="1"/>
          </p:cNvSpPr>
          <p:nvPr>
            <p:ph type="body" sz="quarter" idx="10"/>
          </p:nvPr>
        </p:nvSpPr>
        <p:spPr>
          <a:xfrm>
            <a:off x="1117600" y="1313216"/>
            <a:ext cx="9956800" cy="480131"/>
          </a:xfrm>
        </p:spPr>
        <p:txBody>
          <a:bodyPr wrap="square" lIns="91440" tIns="45720" rIns="91440" bIns="45720" anchor="t">
            <a:spAutoFit/>
          </a:bodyPr>
          <a:lstStyle/>
          <a:p>
            <a:pPr algn="ctr"/>
            <a:r>
              <a:rPr lang="tr-TR" sz="2800" dirty="0">
                <a:effectLst/>
                <a:latin typeface="Arial" panose="020B0604020202020204" pitchFamily="34" charset="0"/>
                <a:ea typeface="Times New Roman" panose="02020603050405020304" pitchFamily="18" charset="0"/>
                <a:cs typeface="Arial" panose="020B0604020202020204" pitchFamily="34" charset="0"/>
              </a:rPr>
              <a:t>Veri Bilimi : </a:t>
            </a:r>
            <a:r>
              <a:rPr lang="tr-TR" sz="2800" dirty="0" err="1">
                <a:effectLst/>
                <a:latin typeface="Arial" panose="020B0604020202020204" pitchFamily="34" charset="0"/>
                <a:ea typeface="Times New Roman" panose="02020603050405020304" pitchFamily="18" charset="0"/>
                <a:cs typeface="Arial" panose="020B0604020202020204" pitchFamily="34" charset="0"/>
              </a:rPr>
              <a:t>Python</a:t>
            </a:r>
            <a:r>
              <a:rPr lang="tr-TR" sz="2800" dirty="0">
                <a:effectLst/>
                <a:latin typeface="Arial" panose="020B0604020202020204" pitchFamily="34" charset="0"/>
                <a:ea typeface="Times New Roman" panose="02020603050405020304" pitchFamily="18" charset="0"/>
                <a:cs typeface="Arial" panose="020B0604020202020204" pitchFamily="34" charset="0"/>
              </a:rPr>
              <a:t> ile Uygulamalı Doğal Dil İşleme</a:t>
            </a:r>
            <a:r>
              <a:rPr lang="en-TR" sz="2800" dirty="0">
                <a:effectLst/>
                <a:latin typeface="Arial" panose="020B0604020202020204" pitchFamily="34" charset="0"/>
                <a:cs typeface="Arial" panose="020B0604020202020204" pitchFamily="34" charset="0"/>
              </a:rPr>
              <a:t> </a:t>
            </a:r>
            <a:endParaRPr lang="tr-TR" sz="2800"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8133B17B-A78D-4E5A-92FC-1B6447ED9B8C}"/>
              </a:ext>
            </a:extLst>
          </p:cNvPr>
          <p:cNvSpPr>
            <a:spLocks noGrp="1"/>
          </p:cNvSpPr>
          <p:nvPr>
            <p:ph type="body" sz="quarter" idx="11"/>
          </p:nvPr>
        </p:nvSpPr>
        <p:spPr>
          <a:xfrm>
            <a:off x="2995450" y="2983353"/>
            <a:ext cx="6011916" cy="1740989"/>
          </a:xfrm>
        </p:spPr>
        <p:txBody>
          <a:bodyPr wrap="square" lIns="91440" tIns="45720" rIns="91440" bIns="45720" anchor="t">
            <a:spAutoFit/>
          </a:bodyPr>
          <a:lstStyle/>
          <a:p>
            <a:pPr algn="ctr" defTabSz="685800"/>
            <a:r>
              <a:rPr lang="tr-TR" sz="1800" b="1" dirty="0" err="1">
                <a:latin typeface="Arial"/>
                <a:cs typeface="Arial"/>
              </a:rPr>
              <a:t>Text</a:t>
            </a:r>
            <a:r>
              <a:rPr lang="tr-TR" sz="1800" b="1" dirty="0">
                <a:latin typeface="Arial"/>
                <a:cs typeface="Arial"/>
              </a:rPr>
              <a:t> </a:t>
            </a:r>
            <a:r>
              <a:rPr lang="tr-TR" sz="1800" b="1" dirty="0" err="1">
                <a:latin typeface="Arial"/>
                <a:cs typeface="Arial"/>
              </a:rPr>
              <a:t>Classification</a:t>
            </a:r>
            <a:r>
              <a:rPr lang="tr-TR" sz="1800" b="1" dirty="0">
                <a:latin typeface="Arial"/>
                <a:cs typeface="Arial"/>
              </a:rPr>
              <a:t> </a:t>
            </a:r>
          </a:p>
          <a:p>
            <a:pPr algn="ctr" defTabSz="685800"/>
            <a:endParaRPr lang="tr-TR" sz="1800" b="1" dirty="0">
              <a:latin typeface="Arial"/>
              <a:cs typeface="Arial"/>
            </a:endParaRPr>
          </a:p>
          <a:p>
            <a:pPr algn="ctr" defTabSz="685800"/>
            <a:r>
              <a:rPr lang="tr-TR" sz="1800" b="1" dirty="0">
                <a:latin typeface="Arial"/>
                <a:cs typeface="Arial"/>
              </a:rPr>
              <a:t> </a:t>
            </a:r>
          </a:p>
          <a:p>
            <a:pPr algn="ctr" defTabSz="685800"/>
            <a:r>
              <a:rPr lang="tr-TR" sz="1400" dirty="0">
                <a:latin typeface="Arial"/>
                <a:cs typeface="Arial"/>
              </a:rPr>
              <a:t>8 Mayıs</a:t>
            </a:r>
            <a:r>
              <a:rPr lang="en-US" sz="1400" dirty="0">
                <a:latin typeface="Arial"/>
                <a:cs typeface="Arial"/>
              </a:rPr>
              <a:t> </a:t>
            </a:r>
            <a:r>
              <a:rPr lang="tr-TR" sz="1400" dirty="0">
                <a:latin typeface="Arial"/>
                <a:cs typeface="Arial"/>
              </a:rPr>
              <a:t>2023</a:t>
            </a:r>
            <a:endParaRPr lang="sk-SK" sz="1400" dirty="0"/>
          </a:p>
          <a:p>
            <a:pPr algn="ctr"/>
            <a:endParaRPr lang="tr-TR" sz="1400" dirty="0"/>
          </a:p>
        </p:txBody>
      </p:sp>
    </p:spTree>
    <p:extLst>
      <p:ext uri="{BB962C8B-B14F-4D97-AF65-F5344CB8AC3E}">
        <p14:creationId xmlns:p14="http://schemas.microsoft.com/office/powerpoint/2010/main" val="11395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Feature</a:t>
            </a:r>
            <a:r>
              <a:rPr lang="tr-TR" sz="2400" b="1" dirty="0">
                <a:solidFill>
                  <a:srgbClr val="8316B5"/>
                </a:solidFill>
                <a:ea typeface="Arial" charset="0"/>
                <a:cs typeface="Arial"/>
              </a:rPr>
              <a:t> </a:t>
            </a:r>
            <a:r>
              <a:rPr lang="tr-TR" sz="2400" b="1" dirty="0" err="1">
                <a:solidFill>
                  <a:srgbClr val="8316B5"/>
                </a:solidFill>
                <a:ea typeface="Arial" charset="0"/>
                <a:cs typeface="Arial"/>
              </a:rPr>
              <a:t>Selection</a:t>
            </a: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53555A9A-4386-BC77-F649-45FEF591BC84}"/>
              </a:ext>
            </a:extLst>
          </p:cNvPr>
          <p:cNvSpPr txBox="1"/>
          <p:nvPr/>
        </p:nvSpPr>
        <p:spPr>
          <a:xfrm>
            <a:off x="1341120" y="1036320"/>
            <a:ext cx="3767378" cy="923330"/>
          </a:xfrm>
          <a:prstGeom prst="rect">
            <a:avLst/>
          </a:prstGeom>
          <a:noFill/>
        </p:spPr>
        <p:txBody>
          <a:bodyPr wrap="none" rtlCol="0">
            <a:spAutoFit/>
          </a:bodyPr>
          <a:lstStyle/>
          <a:p>
            <a:r>
              <a:rPr lang="en-TR" dirty="0"/>
              <a:t>We havent much time in previos class.</a:t>
            </a:r>
          </a:p>
          <a:p>
            <a:endParaRPr lang="en-TR" dirty="0"/>
          </a:p>
          <a:p>
            <a:endParaRPr lang="en-TR" dirty="0"/>
          </a:p>
        </p:txBody>
      </p:sp>
      <p:pic>
        <p:nvPicPr>
          <p:cNvPr id="6" name="Picture 5">
            <a:extLst>
              <a:ext uri="{FF2B5EF4-FFF2-40B4-BE49-F238E27FC236}">
                <a16:creationId xmlns:a16="http://schemas.microsoft.com/office/drawing/2014/main" id="{BEF2FA91-4A8A-A6E8-39AD-B4C74902C95C}"/>
              </a:ext>
            </a:extLst>
          </p:cNvPr>
          <p:cNvPicPr>
            <a:picLocks noChangeAspect="1"/>
          </p:cNvPicPr>
          <p:nvPr/>
        </p:nvPicPr>
        <p:blipFill>
          <a:blip r:embed="rId3"/>
          <a:stretch>
            <a:fillRect/>
          </a:stretch>
        </p:blipFill>
        <p:spPr>
          <a:xfrm>
            <a:off x="1051560" y="2116348"/>
            <a:ext cx="6553200" cy="1993900"/>
          </a:xfrm>
          <a:prstGeom prst="rect">
            <a:avLst/>
          </a:prstGeom>
        </p:spPr>
      </p:pic>
      <p:sp>
        <p:nvSpPr>
          <p:cNvPr id="10" name="Right Arrow 9">
            <a:extLst>
              <a:ext uri="{FF2B5EF4-FFF2-40B4-BE49-F238E27FC236}">
                <a16:creationId xmlns:a16="http://schemas.microsoft.com/office/drawing/2014/main" id="{EC27F3AA-5713-B4F5-3083-709486DAC875}"/>
              </a:ext>
            </a:extLst>
          </p:cNvPr>
          <p:cNvSpPr/>
          <p:nvPr/>
        </p:nvSpPr>
        <p:spPr>
          <a:xfrm rot="7201151">
            <a:off x="2898876" y="4136142"/>
            <a:ext cx="1292352" cy="261610"/>
          </a:xfrm>
          <a:prstGeom prst="rightArrow">
            <a:avLst>
              <a:gd name="adj1" fmla="val 50000"/>
              <a:gd name="adj2" fmla="val 5087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1" name="Right Arrow 10">
            <a:extLst>
              <a:ext uri="{FF2B5EF4-FFF2-40B4-BE49-F238E27FC236}">
                <a16:creationId xmlns:a16="http://schemas.microsoft.com/office/drawing/2014/main" id="{82C70417-7BEB-CB01-A81E-316ED0F4C8EA}"/>
              </a:ext>
            </a:extLst>
          </p:cNvPr>
          <p:cNvSpPr/>
          <p:nvPr/>
        </p:nvSpPr>
        <p:spPr>
          <a:xfrm rot="3213946">
            <a:off x="3824412" y="4108762"/>
            <a:ext cx="1292352" cy="261610"/>
          </a:xfrm>
          <a:prstGeom prst="rightArrow">
            <a:avLst>
              <a:gd name="adj1" fmla="val 50000"/>
              <a:gd name="adj2" fmla="val 5087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2" name="TextBox 11">
            <a:extLst>
              <a:ext uri="{FF2B5EF4-FFF2-40B4-BE49-F238E27FC236}">
                <a16:creationId xmlns:a16="http://schemas.microsoft.com/office/drawing/2014/main" id="{E5DC0D7B-372A-5BC4-0E5F-C951836FFBB4}"/>
              </a:ext>
            </a:extLst>
          </p:cNvPr>
          <p:cNvSpPr txBox="1"/>
          <p:nvPr/>
        </p:nvSpPr>
        <p:spPr>
          <a:xfrm>
            <a:off x="2840736" y="4962144"/>
            <a:ext cx="574196" cy="369332"/>
          </a:xfrm>
          <a:prstGeom prst="rect">
            <a:avLst/>
          </a:prstGeom>
          <a:noFill/>
        </p:spPr>
        <p:txBody>
          <a:bodyPr wrap="none" rtlCol="0">
            <a:spAutoFit/>
          </a:bodyPr>
          <a:lstStyle/>
          <a:p>
            <a:r>
              <a:rPr lang="en-TR" dirty="0"/>
              <a:t>chi2</a:t>
            </a:r>
          </a:p>
        </p:txBody>
      </p:sp>
      <p:sp>
        <p:nvSpPr>
          <p:cNvPr id="13" name="TextBox 12">
            <a:extLst>
              <a:ext uri="{FF2B5EF4-FFF2-40B4-BE49-F238E27FC236}">
                <a16:creationId xmlns:a16="http://schemas.microsoft.com/office/drawing/2014/main" id="{0556F41B-51A3-11EA-C117-9039FD2C5030}"/>
              </a:ext>
            </a:extLst>
          </p:cNvPr>
          <p:cNvSpPr txBox="1"/>
          <p:nvPr/>
        </p:nvSpPr>
        <p:spPr>
          <a:xfrm>
            <a:off x="4524471" y="4955026"/>
            <a:ext cx="883768" cy="369332"/>
          </a:xfrm>
          <a:prstGeom prst="rect">
            <a:avLst/>
          </a:prstGeom>
          <a:noFill/>
        </p:spPr>
        <p:txBody>
          <a:bodyPr wrap="none" rtlCol="0">
            <a:spAutoFit/>
          </a:bodyPr>
          <a:lstStyle/>
          <a:p>
            <a:r>
              <a:rPr lang="en-US" dirty="0"/>
              <a:t>f</a:t>
            </a:r>
            <a:r>
              <a:rPr lang="en-TR" dirty="0"/>
              <a:t>-classif</a:t>
            </a:r>
          </a:p>
        </p:txBody>
      </p:sp>
    </p:spTree>
    <p:extLst>
      <p:ext uri="{BB962C8B-B14F-4D97-AF65-F5344CB8AC3E}">
        <p14:creationId xmlns:p14="http://schemas.microsoft.com/office/powerpoint/2010/main" val="91354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561197" cy="646331"/>
          </a:xfrm>
          <a:prstGeom prst="rect">
            <a:avLst/>
          </a:prstGeom>
          <a:noFill/>
        </p:spPr>
        <p:txBody>
          <a:bodyPr wrap="none" rtlCol="0">
            <a:spAutoFit/>
          </a:bodyPr>
          <a:lstStyle/>
          <a:p>
            <a:r>
              <a:rPr lang="en-TR" dirty="0"/>
              <a:t>CODING TIME!</a:t>
            </a:r>
          </a:p>
          <a:p>
            <a:endParaRPr lang="en-TR" dirty="0"/>
          </a:p>
        </p:txBody>
      </p:sp>
    </p:spTree>
    <p:extLst>
      <p:ext uri="{BB962C8B-B14F-4D97-AF65-F5344CB8AC3E}">
        <p14:creationId xmlns:p14="http://schemas.microsoft.com/office/powerpoint/2010/main" val="306887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830997"/>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Best </a:t>
            </a:r>
            <a:r>
              <a:rPr lang="tr-TR" sz="2400" b="1" dirty="0" err="1">
                <a:solidFill>
                  <a:srgbClr val="8316B5"/>
                </a:solidFill>
                <a:ea typeface="Arial" charset="0"/>
                <a:cs typeface="Arial"/>
              </a:rPr>
              <a:t>Practices</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Real World Applications</a:t>
            </a: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3" name="TextBox 2">
            <a:extLst>
              <a:ext uri="{FF2B5EF4-FFF2-40B4-BE49-F238E27FC236}">
                <a16:creationId xmlns:a16="http://schemas.microsoft.com/office/drawing/2014/main" id="{750EB79C-C44E-05D7-0AB8-74A2D1AB5CC9}"/>
              </a:ext>
            </a:extLst>
          </p:cNvPr>
          <p:cNvSpPr txBox="1"/>
          <p:nvPr/>
        </p:nvSpPr>
        <p:spPr>
          <a:xfrm>
            <a:off x="749730" y="1120676"/>
            <a:ext cx="10692540" cy="4247317"/>
          </a:xfrm>
          <a:prstGeom prst="rect">
            <a:avLst/>
          </a:prstGeom>
          <a:noFill/>
        </p:spPr>
        <p:txBody>
          <a:bodyPr wrap="square" rtlCol="0">
            <a:spAutoFit/>
          </a:bodyPr>
          <a:lstStyle/>
          <a:p>
            <a:pPr marL="342900" indent="-342900">
              <a:buAutoNum type="arabicPeriod"/>
            </a:pPr>
            <a:r>
              <a:rPr lang="en-US" b="1" i="0" dirty="0">
                <a:solidFill>
                  <a:srgbClr val="3A3A3A"/>
                </a:solidFill>
                <a:effectLst/>
                <a:latin typeface="Poppins" pitchFamily="2" charset="77"/>
              </a:rPr>
              <a:t>Make sure to pay attention to your evaluation metric.</a:t>
            </a:r>
          </a:p>
          <a:p>
            <a:pPr lvl="1"/>
            <a:r>
              <a:rPr lang="en-US" b="1" dirty="0">
                <a:solidFill>
                  <a:srgbClr val="3A3A3A"/>
                </a:solidFill>
                <a:latin typeface="Public Sans"/>
              </a:rPr>
              <a:t>H</a:t>
            </a:r>
            <a:r>
              <a:rPr lang="en-US" b="1" i="0" dirty="0">
                <a:solidFill>
                  <a:srgbClr val="3A3A3A"/>
                </a:solidFill>
                <a:effectLst/>
                <a:latin typeface="Public Sans"/>
              </a:rPr>
              <a:t>ow you will evaluate the quality of your classifier? Accuracy? Often insufficient</a:t>
            </a:r>
          </a:p>
          <a:p>
            <a:pPr lvl="1"/>
            <a:endParaRPr lang="en-US" b="0" i="0" dirty="0">
              <a:solidFill>
                <a:srgbClr val="3A3A3A"/>
              </a:solidFill>
              <a:effectLst/>
              <a:latin typeface="Poppins" pitchFamily="2" charset="77"/>
            </a:endParaRPr>
          </a:p>
          <a:p>
            <a:pPr marL="800100" lvl="1" indent="-342900">
              <a:buAutoNum type="alphaLcPeriod"/>
            </a:pPr>
            <a:r>
              <a:rPr lang="en-US" b="0" i="0" dirty="0">
                <a:solidFill>
                  <a:srgbClr val="3A3A3A"/>
                </a:solidFill>
                <a:effectLst/>
                <a:latin typeface="Poppins" pitchFamily="2" charset="77"/>
              </a:rPr>
              <a:t>Understand what you are trying to optimize</a:t>
            </a:r>
          </a:p>
          <a:p>
            <a:pPr marL="742950" lvl="1" indent="-285750">
              <a:buFont typeface="Arial" panose="020B0604020202020204" pitchFamily="34" charset="0"/>
              <a:buChar char="•"/>
            </a:pPr>
            <a:r>
              <a:rPr lang="en-US" sz="1600" dirty="0">
                <a:solidFill>
                  <a:srgbClr val="3A3A3A"/>
                </a:solidFill>
              </a:rPr>
              <a:t>In a customer experience improvement task for example, you may be interested in detecting all the negative customer comments and may not be too worried about other comments that are neutral or positive. </a:t>
            </a:r>
            <a:endParaRPr lang="en-US" sz="1600" b="0" i="0" dirty="0">
              <a:solidFill>
                <a:srgbClr val="3A3A3A"/>
              </a:solidFill>
              <a:effectLst/>
            </a:endParaRPr>
          </a:p>
          <a:p>
            <a:pPr marL="742950" lvl="1" indent="-285750">
              <a:buFont typeface="Arial" panose="020B0604020202020204" pitchFamily="34" charset="0"/>
              <a:buChar char="•"/>
            </a:pPr>
            <a:r>
              <a:rPr lang="en-US" sz="1600" dirty="0">
                <a:solidFill>
                  <a:srgbClr val="3A3A3A"/>
                </a:solidFill>
              </a:rPr>
              <a:t>Search Engine - &gt; </a:t>
            </a:r>
            <a:r>
              <a:rPr lang="en-US" sz="1600" dirty="0" err="1">
                <a:solidFill>
                  <a:srgbClr val="3A3A3A"/>
                </a:solidFill>
              </a:rPr>
              <a:t>presicion@k</a:t>
            </a:r>
            <a:r>
              <a:rPr lang="en-US" sz="1600" dirty="0">
                <a:solidFill>
                  <a:srgbClr val="3A3A3A"/>
                </a:solidFill>
              </a:rPr>
              <a:t> / recall</a:t>
            </a:r>
          </a:p>
          <a:p>
            <a:pPr lvl="1"/>
            <a:endParaRPr lang="en-US" sz="1600" b="0" i="0" dirty="0">
              <a:solidFill>
                <a:srgbClr val="3A3A3A"/>
              </a:solidFill>
              <a:effectLst/>
              <a:latin typeface="Poppins" pitchFamily="2" charset="77"/>
            </a:endParaRPr>
          </a:p>
          <a:p>
            <a:pPr lvl="1"/>
            <a:r>
              <a:rPr lang="en-US" dirty="0">
                <a:solidFill>
                  <a:srgbClr val="3A3A3A"/>
                </a:solidFill>
                <a:latin typeface="Poppins" pitchFamily="2" charset="77"/>
              </a:rPr>
              <a:t>b. Use different angles for evaluation</a:t>
            </a:r>
          </a:p>
          <a:p>
            <a:pPr marL="742950" lvl="1" indent="-285750">
              <a:buFont typeface="Arial" panose="020B0604020202020204" pitchFamily="34" charset="0"/>
              <a:buChar char="•"/>
            </a:pPr>
            <a:r>
              <a:rPr lang="en-US" sz="1600" dirty="0">
                <a:solidFill>
                  <a:srgbClr val="3A3A3A"/>
                </a:solidFill>
                <a:latin typeface="Calibri" panose="020F0502020204030204" pitchFamily="34" charset="0"/>
                <a:cs typeface="Calibri" panose="020F0502020204030204" pitchFamily="34" charset="0"/>
              </a:rPr>
              <a:t>Class imbalance, incorrect labeling,</a:t>
            </a:r>
          </a:p>
          <a:p>
            <a:pPr lvl="1"/>
            <a:endParaRPr lang="en-US" sz="1600" b="0" i="0" dirty="0">
              <a:solidFill>
                <a:srgbClr val="3A3A3A"/>
              </a:solidFill>
              <a:effectLst/>
              <a:latin typeface="Calibri" panose="020F0502020204030204" pitchFamily="34" charset="0"/>
              <a:cs typeface="Calibri" panose="020F0502020204030204" pitchFamily="34" charset="0"/>
            </a:endParaRPr>
          </a:p>
          <a:p>
            <a:pPr lvl="1"/>
            <a:r>
              <a:rPr lang="en-US" dirty="0">
                <a:solidFill>
                  <a:srgbClr val="3A3A3A"/>
                </a:solidFill>
                <a:latin typeface=""/>
                <a:cs typeface="Calibri" panose="020F0502020204030204" pitchFamily="34" charset="0"/>
              </a:rPr>
              <a:t>c. Be creative in handling evaluation obstacles</a:t>
            </a:r>
          </a:p>
          <a:p>
            <a:pPr marL="742950" lvl="1" indent="-285750">
              <a:buFont typeface="Arial" panose="020B0604020202020204" pitchFamily="34" charset="0"/>
              <a:buChar char="•"/>
            </a:pPr>
            <a:r>
              <a:rPr lang="en-US" sz="1600" b="0" i="0" dirty="0">
                <a:solidFill>
                  <a:srgbClr val="3A3A3A"/>
                </a:solidFill>
                <a:effectLst/>
                <a:cs typeface="Calibri" panose="020F0502020204030204" pitchFamily="34" charset="0"/>
              </a:rPr>
              <a:t>“Bilgi </a:t>
            </a:r>
            <a:r>
              <a:rPr lang="en-US" sz="1600" b="0" i="0" dirty="0" err="1">
                <a:solidFill>
                  <a:srgbClr val="3A3A3A"/>
                </a:solidFill>
                <a:effectLst/>
                <a:cs typeface="Calibri" panose="020F0502020204030204" pitchFamily="34" charset="0"/>
              </a:rPr>
              <a:t>Teknolojileri</a:t>
            </a:r>
            <a:r>
              <a:rPr lang="en-US" sz="1600" b="0" i="0" dirty="0">
                <a:solidFill>
                  <a:srgbClr val="3A3A3A"/>
                </a:solidFill>
                <a:effectLst/>
                <a:cs typeface="Calibri" panose="020F0502020204030204" pitchFamily="34" charset="0"/>
              </a:rPr>
              <a:t>” – “</a:t>
            </a:r>
            <a:r>
              <a:rPr lang="en-US" sz="1600" b="0" i="0" dirty="0" err="1">
                <a:solidFill>
                  <a:srgbClr val="3A3A3A"/>
                </a:solidFill>
                <a:effectLst/>
                <a:cs typeface="Calibri" panose="020F0502020204030204" pitchFamily="34" charset="0"/>
              </a:rPr>
              <a:t>Arge</a:t>
            </a:r>
            <a:r>
              <a:rPr lang="en-US" sz="1600" b="0" i="0" dirty="0">
                <a:solidFill>
                  <a:srgbClr val="3A3A3A"/>
                </a:solidFill>
                <a:effectLst/>
                <a:cs typeface="Calibri" panose="020F0502020204030204" pitchFamily="34" charset="0"/>
              </a:rPr>
              <a:t>” -&gt; </a:t>
            </a:r>
          </a:p>
          <a:p>
            <a:pPr marL="742950" lvl="1" indent="-285750">
              <a:buFont typeface="Arial" panose="020B0604020202020204" pitchFamily="34" charset="0"/>
              <a:buChar char="•"/>
            </a:pPr>
            <a:r>
              <a:rPr lang="en-US" sz="1600" b="1" dirty="0"/>
              <a:t>accuracy</a:t>
            </a:r>
            <a:r>
              <a:rPr lang="en-US" sz="1600" dirty="0"/>
              <a:t> and </a:t>
            </a:r>
            <a:r>
              <a:rPr lang="en-US" sz="1600" b="1" dirty="0">
                <a:hlinkClick r:id="rId3"/>
              </a:rPr>
              <a:t>mean reciprocal rank</a:t>
            </a:r>
            <a:r>
              <a:rPr lang="en-US" sz="1600" b="1" dirty="0"/>
              <a:t> (MRR) </a:t>
            </a:r>
            <a:r>
              <a:rPr lang="en-US" sz="1600" dirty="0"/>
              <a:t>which also looks at the </a:t>
            </a:r>
            <a:r>
              <a:rPr lang="en-US" sz="1600" b="1" dirty="0"/>
              <a:t>position </a:t>
            </a:r>
            <a:r>
              <a:rPr lang="en-US" sz="1600" dirty="0"/>
              <a:t>of the “hit”</a:t>
            </a:r>
          </a:p>
          <a:p>
            <a:pPr lvl="1"/>
            <a:endParaRPr lang="en-US" sz="1600" dirty="0"/>
          </a:p>
          <a:p>
            <a:pPr marL="800100" lvl="1" indent="-342900">
              <a:buAutoNum type="alphaLcPeriod"/>
            </a:pPr>
            <a:endParaRPr lang="en-US" b="0" i="0" dirty="0">
              <a:solidFill>
                <a:srgbClr val="3A3A3A"/>
              </a:solidFill>
              <a:effectLst/>
              <a:latin typeface="Poppins" pitchFamily="2" charset="77"/>
            </a:endParaRPr>
          </a:p>
        </p:txBody>
      </p:sp>
      <p:grpSp>
        <p:nvGrpSpPr>
          <p:cNvPr id="7" name="Group 6">
            <a:extLst>
              <a:ext uri="{FF2B5EF4-FFF2-40B4-BE49-F238E27FC236}">
                <a16:creationId xmlns:a16="http://schemas.microsoft.com/office/drawing/2014/main" id="{BE428D33-590E-564A-DB0D-151CF8A2115A}"/>
              </a:ext>
            </a:extLst>
          </p:cNvPr>
          <p:cNvGrpSpPr/>
          <p:nvPr/>
        </p:nvGrpSpPr>
        <p:grpSpPr>
          <a:xfrm>
            <a:off x="7174206" y="2450844"/>
            <a:ext cx="5017794" cy="1340934"/>
            <a:chOff x="6933004" y="2438389"/>
            <a:chExt cx="5017794" cy="1340934"/>
          </a:xfrm>
        </p:grpSpPr>
        <p:sp>
          <p:nvSpPr>
            <p:cNvPr id="6" name="TextBox 5">
              <a:extLst>
                <a:ext uri="{FF2B5EF4-FFF2-40B4-BE49-F238E27FC236}">
                  <a16:creationId xmlns:a16="http://schemas.microsoft.com/office/drawing/2014/main" id="{2AD7FD79-4487-88CB-7A2D-34068E03B566}"/>
                </a:ext>
              </a:extLst>
            </p:cNvPr>
            <p:cNvSpPr txBox="1"/>
            <p:nvPr/>
          </p:nvSpPr>
          <p:spPr>
            <a:xfrm>
              <a:off x="8766132" y="2438389"/>
              <a:ext cx="2970756" cy="338554"/>
            </a:xfrm>
            <a:prstGeom prst="rect">
              <a:avLst/>
            </a:prstGeom>
            <a:noFill/>
          </p:spPr>
          <p:txBody>
            <a:bodyPr wrap="square">
              <a:spAutoFit/>
            </a:bodyPr>
            <a:lstStyle/>
            <a:p>
              <a:r>
                <a:rPr lang="en-US" sz="1600" b="0" i="0" dirty="0">
                  <a:solidFill>
                    <a:srgbClr val="FF0000"/>
                  </a:solidFill>
                  <a:effectLst/>
                  <a:latin typeface="Public Sans"/>
                </a:rPr>
                <a:t>per class precision and recall </a:t>
              </a:r>
              <a:endParaRPr lang="en-TR" sz="1600" dirty="0"/>
            </a:p>
          </p:txBody>
        </p:sp>
        <p:pic>
          <p:nvPicPr>
            <p:cNvPr id="7170" name="Picture 2" descr="per class precision recall example">
              <a:extLst>
                <a:ext uri="{FF2B5EF4-FFF2-40B4-BE49-F238E27FC236}">
                  <a16:creationId xmlns:a16="http://schemas.microsoft.com/office/drawing/2014/main" id="{BE6234C4-86F7-4AA4-54CA-635105550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004" y="2776943"/>
              <a:ext cx="5017794" cy="10023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9636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6" name="TextBox 5">
            <a:extLst>
              <a:ext uri="{FF2B5EF4-FFF2-40B4-BE49-F238E27FC236}">
                <a16:creationId xmlns:a16="http://schemas.microsoft.com/office/drawing/2014/main" id="{CD8E0060-980D-0244-D0D1-984A06483C6A}"/>
              </a:ext>
            </a:extLst>
          </p:cNvPr>
          <p:cNvSpPr txBox="1"/>
          <p:nvPr/>
        </p:nvSpPr>
        <p:spPr>
          <a:xfrm>
            <a:off x="858033" y="936413"/>
            <a:ext cx="6100174" cy="369332"/>
          </a:xfrm>
          <a:prstGeom prst="rect">
            <a:avLst/>
          </a:prstGeom>
          <a:noFill/>
        </p:spPr>
        <p:txBody>
          <a:bodyPr wrap="square">
            <a:spAutoFit/>
          </a:bodyPr>
          <a:lstStyle/>
          <a:p>
            <a:pPr marL="342900" indent="-342900">
              <a:buFont typeface="+mj-lt"/>
              <a:buAutoNum type="arabicPeriod" startAt="2"/>
            </a:pPr>
            <a:r>
              <a:rPr lang="en-US" b="1" dirty="0">
                <a:latin typeface=""/>
              </a:rPr>
              <a:t>Utilize high-quality training data.</a:t>
            </a:r>
          </a:p>
        </p:txBody>
      </p:sp>
      <p:pic>
        <p:nvPicPr>
          <p:cNvPr id="7" name="Picture 4" descr="good quality training data - properties">
            <a:extLst>
              <a:ext uri="{FF2B5EF4-FFF2-40B4-BE49-F238E27FC236}">
                <a16:creationId xmlns:a16="http://schemas.microsoft.com/office/drawing/2014/main" id="{C6E55473-ED9B-BC5E-483B-936B63EB73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60" t="12941" r="3424" b="4806"/>
          <a:stretch/>
        </p:blipFill>
        <p:spPr bwMode="auto">
          <a:xfrm>
            <a:off x="299480" y="1891430"/>
            <a:ext cx="5377181" cy="224216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ncompatible training data and target application">
            <a:extLst>
              <a:ext uri="{FF2B5EF4-FFF2-40B4-BE49-F238E27FC236}">
                <a16:creationId xmlns:a16="http://schemas.microsoft.com/office/drawing/2014/main" id="{DC9AB7CF-91F2-F048-7944-A42CEC456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722" y="1489337"/>
            <a:ext cx="5793018" cy="26943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6B7B6CC-D7F4-57DD-98AA-5AA82200FAAB}"/>
              </a:ext>
            </a:extLst>
          </p:cNvPr>
          <p:cNvSpPr txBox="1"/>
          <p:nvPr/>
        </p:nvSpPr>
        <p:spPr>
          <a:xfrm>
            <a:off x="6156518" y="1699805"/>
            <a:ext cx="6100174"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A3A3A"/>
                </a:solidFill>
                <a:effectLst/>
                <a:latin typeface="Public Sans"/>
              </a:rPr>
              <a:t>Ensure that your dataset is representative of reality. This starts with understanding the dataset that you will be using.</a:t>
            </a:r>
          </a:p>
          <a:p>
            <a:pPr marL="285750" indent="-285750">
              <a:buFont typeface="Arial" panose="020B0604020202020204" pitchFamily="34" charset="0"/>
              <a:buChar char="•"/>
            </a:pPr>
            <a:r>
              <a:rPr lang="en-US" b="0" i="0" dirty="0">
                <a:solidFill>
                  <a:srgbClr val="3A3A3A"/>
                </a:solidFill>
                <a:effectLst/>
                <a:latin typeface="Public Sans"/>
              </a:rPr>
              <a:t>How was it created? </a:t>
            </a:r>
          </a:p>
          <a:p>
            <a:pPr marL="285750" indent="-285750">
              <a:buFont typeface="Arial" panose="020B0604020202020204" pitchFamily="34" charset="0"/>
              <a:buChar char="•"/>
            </a:pPr>
            <a:r>
              <a:rPr lang="en-US" b="0" i="0" dirty="0">
                <a:solidFill>
                  <a:srgbClr val="3A3A3A"/>
                </a:solidFill>
                <a:effectLst/>
                <a:latin typeface="Public Sans"/>
              </a:rPr>
              <a:t>Does the dataset identify any subpopulations (e.g. by geographical location)?</a:t>
            </a:r>
          </a:p>
          <a:p>
            <a:pPr marL="285750" indent="-285750">
              <a:buFont typeface="Arial" panose="020B0604020202020204" pitchFamily="34" charset="0"/>
              <a:buChar char="•"/>
            </a:pPr>
            <a:r>
              <a:rPr lang="en-US" b="0" i="0" dirty="0">
                <a:solidFill>
                  <a:srgbClr val="3A3A3A"/>
                </a:solidFill>
                <a:effectLst/>
                <a:latin typeface="Public Sans"/>
              </a:rPr>
              <a:t> Who created this dataset and why?</a:t>
            </a:r>
          </a:p>
          <a:p>
            <a:pPr marL="285750" indent="-285750">
              <a:buFont typeface="Arial" panose="020B0604020202020204" pitchFamily="34" charset="0"/>
              <a:buChar char="•"/>
            </a:pPr>
            <a:endParaRPr lang="en-US" dirty="0">
              <a:solidFill>
                <a:srgbClr val="3A3A3A"/>
              </a:solidFill>
              <a:latin typeface="Public Sans"/>
            </a:endParaRPr>
          </a:p>
          <a:p>
            <a:pPr marL="285750" indent="-285750">
              <a:buFont typeface="Arial" panose="020B0604020202020204" pitchFamily="34" charset="0"/>
              <a:buChar char="•"/>
            </a:pPr>
            <a:r>
              <a:rPr lang="en-US" b="0" i="0" dirty="0">
                <a:solidFill>
                  <a:srgbClr val="3A3A3A"/>
                </a:solidFill>
                <a:effectLst/>
                <a:latin typeface="Public Sans"/>
              </a:rPr>
              <a:t> For example, by </a:t>
            </a:r>
            <a:r>
              <a:rPr lang="en-US" b="0" i="1" dirty="0">
                <a:solidFill>
                  <a:srgbClr val="3A3A3A"/>
                </a:solidFill>
                <a:effectLst/>
                <a:latin typeface="Public Sans"/>
              </a:rPr>
              <a:t>gathering additional data</a:t>
            </a:r>
            <a:r>
              <a:rPr lang="en-US" b="0" i="0" dirty="0">
                <a:solidFill>
                  <a:srgbClr val="3A3A3A"/>
                </a:solidFill>
                <a:effectLst/>
                <a:latin typeface="Public Sans"/>
              </a:rPr>
              <a:t> to offset the bias, </a:t>
            </a:r>
            <a:r>
              <a:rPr lang="en-US" b="0" i="1" dirty="0">
                <a:solidFill>
                  <a:srgbClr val="3A3A3A"/>
                </a:solidFill>
                <a:effectLst/>
                <a:latin typeface="Public Sans"/>
              </a:rPr>
              <a:t>better preprocessing</a:t>
            </a:r>
            <a:r>
              <a:rPr lang="en-US" b="0" i="0" dirty="0">
                <a:solidFill>
                  <a:srgbClr val="3A3A3A"/>
                </a:solidFill>
                <a:effectLst/>
                <a:latin typeface="Public Sans"/>
              </a:rPr>
              <a:t> or introducing a </a:t>
            </a:r>
            <a:r>
              <a:rPr lang="en-US" b="0" i="1" dirty="0">
                <a:solidFill>
                  <a:srgbClr val="3A3A3A"/>
                </a:solidFill>
                <a:effectLst/>
                <a:latin typeface="Public Sans"/>
              </a:rPr>
              <a:t>post processing layer </a:t>
            </a:r>
            <a:r>
              <a:rPr lang="en-US" b="0" i="0" dirty="0">
                <a:solidFill>
                  <a:srgbClr val="3A3A3A"/>
                </a:solidFill>
                <a:effectLst/>
                <a:latin typeface="Public Sans"/>
              </a:rPr>
              <a:t>where humans validate certain predictions.</a:t>
            </a:r>
            <a:endParaRPr lang="en-TR" dirty="0"/>
          </a:p>
        </p:txBody>
      </p:sp>
    </p:spTree>
    <p:extLst>
      <p:ext uri="{BB962C8B-B14F-4D97-AF65-F5344CB8AC3E}">
        <p14:creationId xmlns:p14="http://schemas.microsoft.com/office/powerpoint/2010/main" val="33927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4" name="TextBox 3">
            <a:extLst>
              <a:ext uri="{FF2B5EF4-FFF2-40B4-BE49-F238E27FC236}">
                <a16:creationId xmlns:a16="http://schemas.microsoft.com/office/drawing/2014/main" id="{F87D8268-E662-7080-F562-0D5CC72A38C8}"/>
              </a:ext>
            </a:extLst>
          </p:cNvPr>
          <p:cNvSpPr txBox="1"/>
          <p:nvPr/>
        </p:nvSpPr>
        <p:spPr>
          <a:xfrm>
            <a:off x="858032" y="936413"/>
            <a:ext cx="10227501" cy="646331"/>
          </a:xfrm>
          <a:prstGeom prst="rect">
            <a:avLst/>
          </a:prstGeom>
          <a:noFill/>
        </p:spPr>
        <p:txBody>
          <a:bodyPr wrap="square">
            <a:spAutoFit/>
          </a:bodyPr>
          <a:lstStyle/>
          <a:p>
            <a:pPr marL="342900" indent="-342900">
              <a:buFont typeface="+mj-lt"/>
              <a:buAutoNum type="arabicPeriod" startAt="3"/>
            </a:pPr>
            <a:r>
              <a:rPr lang="en-US" b="1" dirty="0">
                <a:latin typeface=""/>
              </a:rPr>
              <a:t>Prioritize understanding the problem before choosing </a:t>
            </a:r>
            <a:r>
              <a:rPr lang="en-US" b="1" dirty="0"/>
              <a:t>techniques</a:t>
            </a:r>
            <a:r>
              <a:rPr lang="en-US" b="1" dirty="0">
                <a:latin typeface=""/>
              </a:rPr>
              <a:t> to address it.</a:t>
            </a:r>
          </a:p>
          <a:p>
            <a:pPr marL="342900" indent="-342900">
              <a:buFont typeface="+mj-lt"/>
              <a:buAutoNum type="arabicPeriod" startAt="3"/>
            </a:pPr>
            <a:endParaRPr lang="en-US" b="1" dirty="0">
              <a:latin typeface=""/>
            </a:endParaRPr>
          </a:p>
        </p:txBody>
      </p:sp>
      <p:sp>
        <p:nvSpPr>
          <p:cNvPr id="7" name="TextBox 6">
            <a:extLst>
              <a:ext uri="{FF2B5EF4-FFF2-40B4-BE49-F238E27FC236}">
                <a16:creationId xmlns:a16="http://schemas.microsoft.com/office/drawing/2014/main" id="{579441E2-8F5F-9F66-865A-416E198A7035}"/>
              </a:ext>
            </a:extLst>
          </p:cNvPr>
          <p:cNvSpPr txBox="1"/>
          <p:nvPr/>
        </p:nvSpPr>
        <p:spPr>
          <a:xfrm>
            <a:off x="820454" y="2343836"/>
            <a:ext cx="10390339" cy="4247317"/>
          </a:xfrm>
          <a:prstGeom prst="rect">
            <a:avLst/>
          </a:prstGeom>
          <a:noFill/>
        </p:spPr>
        <p:txBody>
          <a:bodyPr wrap="square">
            <a:spAutoFit/>
          </a:bodyPr>
          <a:lstStyle/>
          <a:p>
            <a:pPr marL="400050" indent="-400050" algn="l" fontAlgn="base">
              <a:buFont typeface="+mj-lt"/>
              <a:buAutoNum type="romanLcPeriod"/>
            </a:pPr>
            <a:r>
              <a:rPr lang="en-US" b="1" i="0" dirty="0">
                <a:solidFill>
                  <a:srgbClr val="3A3A3A"/>
                </a:solidFill>
                <a:effectLst/>
                <a:latin typeface="Public Sans"/>
              </a:rPr>
              <a:t>What exactly are you trying to predict? </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Why is the automation necessary?</a:t>
            </a:r>
            <a:br>
              <a:rPr lang="en-US" b="0" i="0" dirty="0">
                <a:solidFill>
                  <a:srgbClr val="3A3A3A"/>
                </a:solidFill>
                <a:effectLst/>
                <a:latin typeface="Public Sans"/>
              </a:rPr>
            </a:br>
            <a:r>
              <a:rPr lang="en-US" b="0" i="0" dirty="0">
                <a:solidFill>
                  <a:srgbClr val="3A3A3A"/>
                </a:solidFill>
                <a:effectLst/>
                <a:latin typeface="Public Sans"/>
              </a:rPr>
              <a:t>	Are you trying to reduce costs or time or both? Are you trying to reduce human error?</a:t>
            </a:r>
            <a:br>
              <a:rPr lang="en-US" b="0" i="1" dirty="0">
                <a:solidFill>
                  <a:srgbClr val="3A3A3A"/>
                </a:solidFill>
                <a:effectLst/>
                <a:latin typeface="Public Sans"/>
              </a:rPr>
            </a:b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How much do you expect to gain in terms of reduction in costs, time, human error or others with the automation?</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What are the ramifications in getting predictions wrong? (Results)</a:t>
            </a:r>
            <a:br>
              <a:rPr lang="en-US" b="0" i="0" dirty="0">
                <a:solidFill>
                  <a:srgbClr val="3A3A3A"/>
                </a:solidFill>
                <a:effectLst/>
                <a:latin typeface="Public Sans"/>
              </a:rPr>
            </a:br>
            <a:r>
              <a:rPr lang="en-US" b="0" i="0" dirty="0">
                <a:solidFill>
                  <a:srgbClr val="3A3A3A"/>
                </a:solidFill>
                <a:effectLst/>
                <a:latin typeface="Public Sans"/>
              </a:rPr>
              <a:t>	Will it entail someone not getting a loan or a job because of it? Will it prevent someone from 	getting treatment for a deadly disease?</a:t>
            </a:r>
          </a:p>
          <a:p>
            <a:pPr marL="400050" indent="-400050" algn="l" fontAlgn="base">
              <a:buFont typeface="+mj-lt"/>
              <a:buAutoNum type="romanLcPeriod"/>
            </a:pPr>
            <a:r>
              <a:rPr lang="en-US" b="1" i="0" dirty="0">
                <a:solidFill>
                  <a:srgbClr val="3A3A3A"/>
                </a:solidFill>
                <a:effectLst/>
                <a:latin typeface="Public Sans"/>
              </a:rPr>
              <a:t>How is the problem currently being solved?</a:t>
            </a:r>
            <a:br>
              <a:rPr lang="en-US" b="0" i="0" dirty="0">
                <a:solidFill>
                  <a:srgbClr val="3A3A3A"/>
                </a:solidFill>
                <a:effectLst/>
                <a:latin typeface="Public Sans"/>
              </a:rPr>
            </a:br>
            <a:r>
              <a:rPr lang="en-US" b="0" i="0" dirty="0">
                <a:solidFill>
                  <a:srgbClr val="3A3A3A"/>
                </a:solidFill>
                <a:effectLst/>
                <a:latin typeface="Public Sans"/>
              </a:rPr>
              <a:t>	What is the manual process? Are results from this manual process being collected somewhere?</a:t>
            </a:r>
          </a:p>
          <a:p>
            <a:pPr marL="400050" indent="-400050" algn="l" fontAlgn="base">
              <a:buFont typeface="+mj-lt"/>
              <a:buAutoNum type="romanLcPeriod"/>
            </a:pPr>
            <a:r>
              <a:rPr lang="en-US" b="1" i="0" dirty="0">
                <a:solidFill>
                  <a:srgbClr val="3A3A3A"/>
                </a:solidFill>
                <a:effectLst/>
                <a:latin typeface="Public Sans"/>
              </a:rPr>
              <a:t>How will the automated solution be used?</a:t>
            </a:r>
            <a:br>
              <a:rPr lang="en-US" b="0" i="0" dirty="0">
                <a:solidFill>
                  <a:srgbClr val="3A3A3A"/>
                </a:solidFill>
                <a:effectLst/>
                <a:latin typeface="Public Sans"/>
              </a:rPr>
            </a:br>
            <a:r>
              <a:rPr lang="en-US" b="0" i="0" dirty="0">
                <a:solidFill>
                  <a:srgbClr val="3A3A3A"/>
                </a:solidFill>
                <a:effectLst/>
                <a:latin typeface="Public Sans"/>
              </a:rPr>
              <a:t>	Will it be reviewed by humans before release or would the predictions directly affect users?</a:t>
            </a:r>
          </a:p>
          <a:p>
            <a:pPr marL="400050" indent="-400050" algn="l" fontAlgn="base">
              <a:buFont typeface="+mj-lt"/>
              <a:buAutoNum type="romanLcPeriod"/>
            </a:pPr>
            <a:r>
              <a:rPr lang="en-US" b="1" i="0" dirty="0">
                <a:solidFill>
                  <a:srgbClr val="3A3A3A"/>
                </a:solidFill>
                <a:effectLst/>
                <a:latin typeface="Public Sans"/>
              </a:rPr>
              <a:t>What are the potential data sources for this specific problem?</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Do you have the budget and time to be able to acquire labeled data if needed?</a:t>
            </a:r>
            <a:endParaRPr lang="en-US" b="0" i="0" dirty="0">
              <a:solidFill>
                <a:srgbClr val="3A3A3A"/>
              </a:solidFill>
              <a:effectLst/>
              <a:latin typeface="Public Sans"/>
            </a:endParaRPr>
          </a:p>
        </p:txBody>
      </p:sp>
      <p:sp>
        <p:nvSpPr>
          <p:cNvPr id="9" name="TextBox 8">
            <a:extLst>
              <a:ext uri="{FF2B5EF4-FFF2-40B4-BE49-F238E27FC236}">
                <a16:creationId xmlns:a16="http://schemas.microsoft.com/office/drawing/2014/main" id="{02294415-722B-9FBB-8231-3B5AECFBCEDF}"/>
              </a:ext>
            </a:extLst>
          </p:cNvPr>
          <p:cNvSpPr txBox="1"/>
          <p:nvPr/>
        </p:nvSpPr>
        <p:spPr>
          <a:xfrm>
            <a:off x="3263030" y="1607472"/>
            <a:ext cx="6100174" cy="369332"/>
          </a:xfrm>
          <a:prstGeom prst="rect">
            <a:avLst/>
          </a:prstGeom>
          <a:noFill/>
        </p:spPr>
        <p:txBody>
          <a:bodyPr wrap="square">
            <a:spAutoFit/>
          </a:bodyPr>
          <a:lstStyle/>
          <a:p>
            <a:r>
              <a:rPr lang="en-US" b="0" i="1" dirty="0">
                <a:solidFill>
                  <a:srgbClr val="000000"/>
                </a:solidFill>
                <a:effectLst/>
                <a:latin typeface="Public Sans"/>
              </a:rPr>
              <a:t>More complexity does not mean more meaningful results</a:t>
            </a:r>
            <a:endParaRPr lang="en-US" b="1" dirty="0">
              <a:latin typeface=""/>
            </a:endParaRPr>
          </a:p>
        </p:txBody>
      </p:sp>
    </p:spTree>
    <p:extLst>
      <p:ext uri="{BB962C8B-B14F-4D97-AF65-F5344CB8AC3E}">
        <p14:creationId xmlns:p14="http://schemas.microsoft.com/office/powerpoint/2010/main" val="200594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7" name="TextBox 6">
            <a:extLst>
              <a:ext uri="{FF2B5EF4-FFF2-40B4-BE49-F238E27FC236}">
                <a16:creationId xmlns:a16="http://schemas.microsoft.com/office/drawing/2014/main" id="{F848276D-694D-9AA2-C715-87DFECC294CB}"/>
              </a:ext>
            </a:extLst>
          </p:cNvPr>
          <p:cNvSpPr txBox="1"/>
          <p:nvPr/>
        </p:nvSpPr>
        <p:spPr>
          <a:xfrm>
            <a:off x="858032" y="936413"/>
            <a:ext cx="10114767" cy="646331"/>
          </a:xfrm>
          <a:prstGeom prst="rect">
            <a:avLst/>
          </a:prstGeom>
          <a:noFill/>
        </p:spPr>
        <p:txBody>
          <a:bodyPr wrap="square">
            <a:spAutoFit/>
          </a:bodyPr>
          <a:lstStyle/>
          <a:p>
            <a:pPr marL="342900" indent="-342900">
              <a:buFont typeface="+mj-lt"/>
              <a:buAutoNum type="arabicPeriod" startAt="4"/>
            </a:pPr>
            <a:r>
              <a:rPr lang="en-US" b="1" dirty="0">
                <a:latin typeface="Calibri" panose="020F0502020204030204" pitchFamily="34" charset="0"/>
                <a:cs typeface="Calibri" panose="020F0502020204030204" pitchFamily="34" charset="0"/>
              </a:rPr>
              <a:t>Prioritize </a:t>
            </a:r>
            <a:r>
              <a:rPr lang="en-US" b="1" i="0" dirty="0">
                <a:effectLst/>
                <a:latin typeface="Calibri" panose="020F0502020204030204" pitchFamily="34" charset="0"/>
                <a:cs typeface="Calibri" panose="020F0502020204030204" pitchFamily="34" charset="0"/>
              </a:rPr>
              <a:t>Take advantage of domain knowledge when extracting features.</a:t>
            </a:r>
          </a:p>
          <a:p>
            <a:pPr marL="342900" indent="-342900">
              <a:buFont typeface="+mj-lt"/>
              <a:buAutoNum type="arabicPeriod" startAt="4"/>
            </a:pPr>
            <a:endParaRPr lang="en-US"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09E086D-4FB8-FA8A-9D69-165F8800C946}"/>
              </a:ext>
            </a:extLst>
          </p:cNvPr>
          <p:cNvSpPr txBox="1"/>
          <p:nvPr/>
        </p:nvSpPr>
        <p:spPr>
          <a:xfrm>
            <a:off x="1002082" y="2435258"/>
            <a:ext cx="10722280" cy="2031325"/>
          </a:xfrm>
          <a:prstGeom prst="rect">
            <a:avLst/>
          </a:prstGeom>
          <a:noFill/>
        </p:spPr>
        <p:txBody>
          <a:bodyPr wrap="square">
            <a:spAutoFit/>
          </a:bodyPr>
          <a:lstStyle/>
          <a:p>
            <a:pPr algn="l" fontAlgn="base"/>
            <a:r>
              <a:rPr lang="en-US" b="0" i="0" dirty="0">
                <a:solidFill>
                  <a:srgbClr val="3A3A3A"/>
                </a:solidFill>
                <a:effectLst/>
                <a:latin typeface="Public Sans"/>
              </a:rPr>
              <a:t>For example, for a </a:t>
            </a:r>
            <a:r>
              <a:rPr lang="en-US" b="0" i="0" u="none" strike="noStrike" dirty="0">
                <a:solidFill>
                  <a:srgbClr val="9F1F53"/>
                </a:solidFill>
                <a:effectLst/>
                <a:latin typeface="Public Sans"/>
                <a:hlinkClick r:id="rId3"/>
              </a:rPr>
              <a:t>programming language classification</a:t>
            </a:r>
            <a:r>
              <a:rPr lang="en-US" b="0" i="0" dirty="0">
                <a:solidFill>
                  <a:srgbClr val="3A3A3A"/>
                </a:solidFill>
                <a:effectLst/>
                <a:latin typeface="Public Sans"/>
              </a:rPr>
              <a:t> task, we know that programming languages have differences in </a:t>
            </a:r>
            <a:r>
              <a:rPr lang="en-US" b="1" i="0" dirty="0">
                <a:solidFill>
                  <a:srgbClr val="3A3A3A"/>
                </a:solidFill>
                <a:effectLst/>
                <a:latin typeface="Public Sans"/>
              </a:rPr>
              <a:t>vocabulary</a:t>
            </a:r>
            <a:r>
              <a:rPr lang="en-US" b="0" i="0" dirty="0">
                <a:solidFill>
                  <a:srgbClr val="3A3A3A"/>
                </a:solidFill>
                <a:effectLst/>
                <a:latin typeface="Public Sans"/>
              </a:rPr>
              <a:t>, </a:t>
            </a:r>
            <a:r>
              <a:rPr lang="en-US" b="1" i="0" dirty="0">
                <a:solidFill>
                  <a:srgbClr val="3A3A3A"/>
                </a:solidFill>
                <a:effectLst/>
                <a:latin typeface="Public Sans"/>
              </a:rPr>
              <a:t>commenting style</a:t>
            </a:r>
            <a:r>
              <a:rPr lang="en-US" b="0" i="0" dirty="0">
                <a:solidFill>
                  <a:srgbClr val="3A3A3A"/>
                </a:solidFill>
                <a:effectLst/>
                <a:latin typeface="Public Sans"/>
              </a:rPr>
              <a:t>, </a:t>
            </a:r>
            <a:r>
              <a:rPr lang="en-US" b="1" i="0" dirty="0">
                <a:solidFill>
                  <a:srgbClr val="3A3A3A"/>
                </a:solidFill>
                <a:effectLst/>
                <a:latin typeface="Public Sans"/>
              </a:rPr>
              <a:t>file extensions</a:t>
            </a:r>
            <a:r>
              <a:rPr lang="en-US" b="0" i="0" dirty="0">
                <a:solidFill>
                  <a:srgbClr val="3A3A3A"/>
                </a:solidFill>
                <a:effectLst/>
                <a:latin typeface="Public Sans"/>
              </a:rPr>
              <a:t>, </a:t>
            </a:r>
            <a:r>
              <a:rPr lang="en-US" b="1" i="0" dirty="0">
                <a:solidFill>
                  <a:srgbClr val="3A3A3A"/>
                </a:solidFill>
                <a:effectLst/>
                <a:latin typeface="Public Sans"/>
              </a:rPr>
              <a:t>structure</a:t>
            </a:r>
            <a:r>
              <a:rPr lang="en-US" b="0" i="0" dirty="0">
                <a:solidFill>
                  <a:srgbClr val="3A3A3A"/>
                </a:solidFill>
                <a:effectLst/>
                <a:latin typeface="Public Sans"/>
              </a:rPr>
              <a:t>, </a:t>
            </a:r>
            <a:r>
              <a:rPr lang="en-US" b="1" i="0" dirty="0">
                <a:solidFill>
                  <a:srgbClr val="3A3A3A"/>
                </a:solidFill>
                <a:effectLst/>
                <a:latin typeface="Public Sans"/>
              </a:rPr>
              <a:t>libraries import style</a:t>
            </a:r>
            <a:r>
              <a:rPr lang="en-US" b="0" i="0" dirty="0">
                <a:solidFill>
                  <a:srgbClr val="3A3A3A"/>
                </a:solidFill>
                <a:effectLst/>
                <a:latin typeface="Public Sans"/>
              </a:rPr>
              <a:t> and other minor differences. </a:t>
            </a:r>
          </a:p>
          <a:p>
            <a:pPr algn="l" fontAlgn="base"/>
            <a:endParaRPr lang="en-US" dirty="0">
              <a:solidFill>
                <a:srgbClr val="3A3A3A"/>
              </a:solidFill>
              <a:latin typeface="Public Sans"/>
            </a:endParaRPr>
          </a:p>
          <a:p>
            <a:pPr algn="l" fontAlgn="base"/>
            <a:r>
              <a:rPr lang="en-US" b="0" i="0" dirty="0">
                <a:solidFill>
                  <a:srgbClr val="3A3A3A"/>
                </a:solidFill>
                <a:effectLst/>
                <a:latin typeface="Public Sans"/>
              </a:rPr>
              <a:t>This is the </a:t>
            </a:r>
            <a:r>
              <a:rPr lang="en-US" b="1" i="1" dirty="0">
                <a:solidFill>
                  <a:srgbClr val="3A3A3A"/>
                </a:solidFill>
                <a:effectLst/>
                <a:latin typeface="Public Sans"/>
              </a:rPr>
              <a:t>domain</a:t>
            </a:r>
            <a:r>
              <a:rPr lang="en-US" b="0" i="1" dirty="0">
                <a:solidFill>
                  <a:srgbClr val="3A3A3A"/>
                </a:solidFill>
                <a:effectLst/>
                <a:latin typeface="Public Sans"/>
              </a:rPr>
              <a:t> </a:t>
            </a:r>
            <a:r>
              <a:rPr lang="en-US" b="1" i="1" dirty="0">
                <a:solidFill>
                  <a:srgbClr val="3A3A3A"/>
                </a:solidFill>
                <a:effectLst/>
                <a:latin typeface="Public Sans"/>
              </a:rPr>
              <a:t>knowledge.</a:t>
            </a:r>
            <a:endParaRPr lang="en-US" b="0" i="0" dirty="0">
              <a:solidFill>
                <a:srgbClr val="3A3A3A"/>
              </a:solidFill>
              <a:effectLst/>
              <a:latin typeface="Public Sans"/>
            </a:endParaRPr>
          </a:p>
          <a:p>
            <a:br>
              <a:rPr lang="en-US" dirty="0"/>
            </a:br>
            <a:endParaRPr lang="en-TR" dirty="0"/>
          </a:p>
        </p:txBody>
      </p:sp>
    </p:spTree>
    <p:extLst>
      <p:ext uri="{BB962C8B-B14F-4D97-AF65-F5344CB8AC3E}">
        <p14:creationId xmlns:p14="http://schemas.microsoft.com/office/powerpoint/2010/main" val="399722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Word2Vec</a:t>
            </a: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607F2016-1C7E-34BD-11ED-E8CCCF2DDBAF}"/>
              </a:ext>
            </a:extLst>
          </p:cNvPr>
          <p:cNvSpPr txBox="1"/>
          <p:nvPr/>
        </p:nvSpPr>
        <p:spPr>
          <a:xfrm>
            <a:off x="2154477" y="1142379"/>
            <a:ext cx="7484300" cy="369332"/>
          </a:xfrm>
          <a:prstGeom prst="rect">
            <a:avLst/>
          </a:prstGeom>
          <a:noFill/>
        </p:spPr>
        <p:txBody>
          <a:bodyPr wrap="square">
            <a:spAutoFit/>
          </a:bodyPr>
          <a:lstStyle/>
          <a:p>
            <a:r>
              <a:rPr lang="en-US" b="0" i="1" dirty="0">
                <a:solidFill>
                  <a:srgbClr val="292929"/>
                </a:solidFill>
                <a:effectLst/>
                <a:latin typeface="source-serif-pro"/>
              </a:rPr>
              <a:t>“You shall know a word by the company it keeps” — John Rupert Firth</a:t>
            </a:r>
            <a:endParaRPr lang="en-TR" dirty="0"/>
          </a:p>
        </p:txBody>
      </p:sp>
      <p:sp>
        <p:nvSpPr>
          <p:cNvPr id="8" name="TextBox 7">
            <a:extLst>
              <a:ext uri="{FF2B5EF4-FFF2-40B4-BE49-F238E27FC236}">
                <a16:creationId xmlns:a16="http://schemas.microsoft.com/office/drawing/2014/main" id="{959FE5B0-97C3-1268-FD8C-2094B07E825A}"/>
              </a:ext>
            </a:extLst>
          </p:cNvPr>
          <p:cNvSpPr txBox="1"/>
          <p:nvPr/>
        </p:nvSpPr>
        <p:spPr>
          <a:xfrm>
            <a:off x="0" y="2023138"/>
            <a:ext cx="8379911" cy="3139321"/>
          </a:xfrm>
          <a:prstGeom prst="rect">
            <a:avLst/>
          </a:prstGeom>
          <a:noFill/>
        </p:spPr>
        <p:txBody>
          <a:bodyPr wrap="square">
            <a:spAutoFit/>
          </a:bodyPr>
          <a:lstStyle/>
          <a:p>
            <a:pPr marL="285750" indent="-285750">
              <a:buFont typeface="Arial" panose="020B0604020202020204" pitchFamily="34" charset="0"/>
              <a:buChar char="•"/>
            </a:pPr>
            <a:r>
              <a:rPr lang="en-US" dirty="0"/>
              <a:t>Fixed size vectors are used where the size of the vector remains constant regardless of the number of unique words in the corpus.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Semantic information is incorporated in the vector representations.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Word2Vec vectors are highly efficient at grouping similar words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algorithm estimates the similarity of words based on their position in the corpus.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Words with similar meanings have similar vector representations. For instance, "Kid" and "Child" are similar words, and their vector representations will be similar.</a:t>
            </a:r>
          </a:p>
        </p:txBody>
      </p:sp>
      <p:pic>
        <p:nvPicPr>
          <p:cNvPr id="14338" name="Picture 2">
            <a:extLst>
              <a:ext uri="{FF2B5EF4-FFF2-40B4-BE49-F238E27FC236}">
                <a16:creationId xmlns:a16="http://schemas.microsoft.com/office/drawing/2014/main" id="{825D1B55-6778-AA9D-A6A7-C4920284C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055" y="2023138"/>
            <a:ext cx="2863631" cy="315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75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Word2Vec</a:t>
            </a:r>
            <a:endParaRPr lang="tr-TR" sz="2400" b="1" dirty="0">
              <a:solidFill>
                <a:srgbClr val="8316B5"/>
              </a:solidFill>
              <a:ea typeface="Arial" charset="0"/>
              <a:cs typeface="Arial" charset="0"/>
            </a:endParaRPr>
          </a:p>
        </p:txBody>
      </p:sp>
      <p:pic>
        <p:nvPicPr>
          <p:cNvPr id="15362" name="Picture 2" descr="word2vec vectors for sample words">
            <a:extLst>
              <a:ext uri="{FF2B5EF4-FFF2-40B4-BE49-F238E27FC236}">
                <a16:creationId xmlns:a16="http://schemas.microsoft.com/office/drawing/2014/main" id="{25FEF65E-1A17-A69C-42AD-E4BAEE87C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48" y="782122"/>
            <a:ext cx="4871730" cy="27196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1815D2-F699-246A-B2BC-17A3E170A733}"/>
              </a:ext>
            </a:extLst>
          </p:cNvPr>
          <p:cNvSpPr txBox="1"/>
          <p:nvPr/>
        </p:nvSpPr>
        <p:spPr>
          <a:xfrm>
            <a:off x="242565" y="4139444"/>
            <a:ext cx="5531934" cy="1708160"/>
          </a:xfrm>
          <a:prstGeom prst="rect">
            <a:avLst/>
          </a:prstGeom>
          <a:noFill/>
        </p:spPr>
        <p:txBody>
          <a:bodyPr wrap="square" rtlCol="0">
            <a:spAutoFit/>
          </a:bodyPr>
          <a:lstStyle/>
          <a:p>
            <a:pPr marL="285750" indent="-285750" algn="l">
              <a:buFont typeface="Arial" panose="020B0604020202020204" pitchFamily="34" charset="0"/>
              <a:buChar char="•"/>
            </a:pPr>
            <a:r>
              <a:rPr lang="en-US" sz="1500" b="0" i="0" dirty="0">
                <a:solidFill>
                  <a:srgbClr val="292929"/>
                </a:solidFill>
                <a:effectLst/>
                <a:latin typeface="source-serif-pro"/>
              </a:rPr>
              <a:t>CBOW — Predicts the center word based on the context (outside) words.</a:t>
            </a:r>
          </a:p>
          <a:p>
            <a:pPr marL="285750" indent="-285750" algn="l">
              <a:buFont typeface="Arial" panose="020B0604020202020204" pitchFamily="34" charset="0"/>
              <a:buChar char="•"/>
            </a:pPr>
            <a:r>
              <a:rPr lang="en-US" sz="1500" b="0" i="0" dirty="0">
                <a:solidFill>
                  <a:srgbClr val="292929"/>
                </a:solidFill>
                <a:effectLst/>
                <a:latin typeface="source-serif-pro"/>
              </a:rPr>
              <a:t>Skip-Gram — Predicts the context words based on the center word</a:t>
            </a:r>
          </a:p>
          <a:p>
            <a:pPr marL="285750" indent="-285750">
              <a:buFont typeface="Arial" panose="020B0604020202020204" pitchFamily="34" charset="0"/>
              <a:buChar char="•"/>
            </a:pPr>
            <a:r>
              <a:rPr lang="en-US" sz="1500" b="0" i="0" dirty="0">
                <a:solidFill>
                  <a:srgbClr val="292929"/>
                </a:solidFill>
                <a:effectLst/>
                <a:latin typeface="source-serif-pro"/>
              </a:rPr>
              <a:t>For a large corpus with higher dimensions, it is better to use skip-gram but it is slow to train.</a:t>
            </a:r>
          </a:p>
          <a:p>
            <a:pPr marL="285750" indent="-285750">
              <a:buFont typeface="Arial" panose="020B0604020202020204" pitchFamily="34" charset="0"/>
              <a:buChar char="•"/>
            </a:pPr>
            <a:endParaRPr lang="en-TR" sz="1500" dirty="0"/>
          </a:p>
        </p:txBody>
      </p:sp>
      <p:pic>
        <p:nvPicPr>
          <p:cNvPr id="15366" name="Picture 6">
            <a:extLst>
              <a:ext uri="{FF2B5EF4-FFF2-40B4-BE49-F238E27FC236}">
                <a16:creationId xmlns:a16="http://schemas.microsoft.com/office/drawing/2014/main" id="{2EB16D75-C898-AB85-4ED3-A3620584AD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499" y="1977314"/>
            <a:ext cx="6323029" cy="3964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904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Word2Vec</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20FE95B1-8B23-A155-F549-57BBFED15288}"/>
              </a:ext>
            </a:extLst>
          </p:cNvPr>
          <p:cNvSpPr txBox="1"/>
          <p:nvPr/>
        </p:nvSpPr>
        <p:spPr>
          <a:xfrm>
            <a:off x="1979113" y="1615858"/>
            <a:ext cx="5240665" cy="646331"/>
          </a:xfrm>
          <a:prstGeom prst="rect">
            <a:avLst/>
          </a:prstGeom>
          <a:noFill/>
        </p:spPr>
        <p:txBody>
          <a:bodyPr wrap="none" rtlCol="0">
            <a:spAutoFit/>
          </a:bodyPr>
          <a:lstStyle/>
          <a:p>
            <a:pPr marL="285750" indent="-285750">
              <a:buFont typeface="Arial" panose="020B0604020202020204" pitchFamily="34" charset="0"/>
              <a:buChar char="•"/>
            </a:pPr>
            <a:r>
              <a:rPr lang="en-TR" dirty="0"/>
              <a:t>Pretrained </a:t>
            </a:r>
            <a:r>
              <a:rPr lang="en-US" dirty="0">
                <a:solidFill>
                  <a:srgbClr val="292929"/>
                </a:solidFill>
                <a:latin typeface="source-serif-pro"/>
              </a:rPr>
              <a:t>E</a:t>
            </a:r>
            <a:r>
              <a:rPr lang="en-US" b="0" i="0" dirty="0">
                <a:solidFill>
                  <a:srgbClr val="292929"/>
                </a:solidFill>
                <a:effectLst/>
                <a:latin typeface="source-serif-pro"/>
              </a:rPr>
              <a:t>mbeddings : GLOVE, Google Word2vec</a:t>
            </a:r>
          </a:p>
          <a:p>
            <a:pPr marL="285750" indent="-285750">
              <a:buFont typeface="Arial" panose="020B0604020202020204" pitchFamily="34" charset="0"/>
              <a:buChar char="•"/>
            </a:pPr>
            <a:r>
              <a:rPr lang="en-US" dirty="0" err="1">
                <a:solidFill>
                  <a:srgbClr val="292929"/>
                </a:solidFill>
                <a:latin typeface="source-serif-pro"/>
              </a:rPr>
              <a:t>FastText</a:t>
            </a:r>
            <a:r>
              <a:rPr lang="en-US" dirty="0">
                <a:solidFill>
                  <a:srgbClr val="292929"/>
                </a:solidFill>
                <a:latin typeface="source-serif-pro"/>
              </a:rPr>
              <a:t> -&gt; Facebook – char based</a:t>
            </a:r>
            <a:endParaRPr lang="en-TR" dirty="0"/>
          </a:p>
        </p:txBody>
      </p:sp>
      <p:pic>
        <p:nvPicPr>
          <p:cNvPr id="16386" name="Picture 2" descr="FastText vs. Word2vec: A Quick Comparison - Kavita Ganesan, PhD">
            <a:extLst>
              <a:ext uri="{FF2B5EF4-FFF2-40B4-BE49-F238E27FC236}">
                <a16:creationId xmlns:a16="http://schemas.microsoft.com/office/drawing/2014/main" id="{18628947-4E7C-664E-BDD0-7658F020E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113" y="2638202"/>
            <a:ext cx="6875286" cy="33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77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Doc2Vec</a:t>
            </a:r>
            <a:endParaRPr lang="tr-TR" sz="2400" b="1" dirty="0">
              <a:solidFill>
                <a:srgbClr val="8316B5"/>
              </a:solidFill>
              <a:ea typeface="Arial" charset="0"/>
              <a:cs typeface="Arial" charset="0"/>
            </a:endParaRPr>
          </a:p>
        </p:txBody>
      </p:sp>
      <p:pic>
        <p:nvPicPr>
          <p:cNvPr id="17410" name="Picture 2">
            <a:extLst>
              <a:ext uri="{FF2B5EF4-FFF2-40B4-BE49-F238E27FC236}">
                <a16:creationId xmlns:a16="http://schemas.microsoft.com/office/drawing/2014/main" id="{F691B41B-DF10-AE21-0E32-1AE08C0C5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852" y="3894029"/>
            <a:ext cx="5335148" cy="29639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275660-3D31-2CF8-AB0A-B49E320CAA9E}"/>
              </a:ext>
            </a:extLst>
          </p:cNvPr>
          <p:cNvSpPr txBox="1"/>
          <p:nvPr/>
        </p:nvSpPr>
        <p:spPr>
          <a:xfrm>
            <a:off x="508630" y="797720"/>
            <a:ext cx="10314191" cy="923330"/>
          </a:xfrm>
          <a:prstGeom prst="rect">
            <a:avLst/>
          </a:prstGeom>
          <a:noFill/>
        </p:spPr>
        <p:txBody>
          <a:bodyPr wrap="square">
            <a:spAutoFit/>
          </a:bodyPr>
          <a:lstStyle/>
          <a:p>
            <a:r>
              <a:rPr lang="en-US" b="0" i="0" dirty="0">
                <a:solidFill>
                  <a:srgbClr val="1D1E1E"/>
                </a:solidFill>
                <a:effectLst/>
                <a:latin typeface="Calibri" panose="020F0502020204030204" pitchFamily="34" charset="0"/>
                <a:cs typeface="Calibri" panose="020F0502020204030204" pitchFamily="34" charset="0"/>
              </a:rPr>
              <a:t>After this idea is proved to be effective and helpful, say, you can easily cluster and find similar words in a huge corpus, people then began thinking further: is it possible to have a higher level of representation on sentences, paragraphs or even documents.</a:t>
            </a:r>
            <a:endParaRPr lang="en-TR"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654E161-8B88-3603-A5FF-164EB8C288C9}"/>
              </a:ext>
            </a:extLst>
          </p:cNvPr>
          <p:cNvSpPr txBox="1"/>
          <p:nvPr/>
        </p:nvSpPr>
        <p:spPr>
          <a:xfrm>
            <a:off x="186314" y="1976417"/>
            <a:ext cx="11484864" cy="2031325"/>
          </a:xfrm>
          <a:prstGeom prst="rect">
            <a:avLst/>
          </a:prstGeom>
          <a:noFill/>
        </p:spPr>
        <p:txBody>
          <a:bodyPr wrap="square">
            <a:spAutoFit/>
          </a:bodyPr>
          <a:lstStyle/>
          <a:p>
            <a:pPr marL="285750" indent="-285750">
              <a:buFont typeface="Arial" panose="020B0604020202020204" pitchFamily="34" charset="0"/>
              <a:buChar char="•"/>
            </a:pPr>
            <a:r>
              <a:rPr lang="en-US" dirty="0"/>
              <a:t>Doc2Vec is an algorithm that learns to represent documents as fixed-length vectors. It does this by training a neural network to predict the words in a document based on its context (similar to word2vec).</a:t>
            </a:r>
          </a:p>
          <a:p>
            <a:pPr marL="285750" indent="-285750">
              <a:buFont typeface="Arial" panose="020B0604020202020204" pitchFamily="34" charset="0"/>
              <a:buChar char="•"/>
            </a:pPr>
            <a:r>
              <a:rPr lang="en-US" dirty="0"/>
              <a:t>In addition to predicting words, the network also learns a vector representation for each document in the corpus. This is done by adding a unique "document ID" to each word in the document,</a:t>
            </a:r>
          </a:p>
          <a:p>
            <a:pPr marL="285750" indent="-285750">
              <a:buFont typeface="Arial" panose="020B0604020202020204" pitchFamily="34" charset="0"/>
              <a:buChar char="•"/>
            </a:pPr>
            <a:r>
              <a:rPr lang="en-US" dirty="0"/>
              <a:t>After training, you can use the vectors learned by Doc2Vec to perform various tasks, such as document classification, similarity search, or clustering. The vectors are often more useful than traditional bag-of-words representations, as they capture not only the words in the document, but also its overall meaning and context.</a:t>
            </a:r>
          </a:p>
        </p:txBody>
      </p:sp>
    </p:spTree>
    <p:extLst>
      <p:ext uri="{BB962C8B-B14F-4D97-AF65-F5344CB8AC3E}">
        <p14:creationId xmlns:p14="http://schemas.microsoft.com/office/powerpoint/2010/main" val="228965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1026" name="Picture 2" descr="Topic classification">
            <a:extLst>
              <a:ext uri="{FF2B5EF4-FFF2-40B4-BE49-F238E27FC236}">
                <a16:creationId xmlns:a16="http://schemas.microsoft.com/office/drawing/2014/main" id="{BC2E2958-ACAD-5CBF-B3B8-9B5FB8519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554" y="3288996"/>
            <a:ext cx="3808867" cy="19029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58CDE7-D9AB-C5FA-98F1-2E5BFE19C610}"/>
              </a:ext>
            </a:extLst>
          </p:cNvPr>
          <p:cNvSpPr txBox="1"/>
          <p:nvPr/>
        </p:nvSpPr>
        <p:spPr>
          <a:xfrm>
            <a:off x="1107311" y="1505288"/>
            <a:ext cx="6096000" cy="2031325"/>
          </a:xfrm>
          <a:prstGeom prst="rect">
            <a:avLst/>
          </a:prstGeom>
          <a:noFill/>
        </p:spPr>
        <p:txBody>
          <a:bodyPr wrap="square">
            <a:spAutoFit/>
          </a:bodyPr>
          <a:lstStyle/>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How can we identify particular features of language data that are salient for classifying it?</a:t>
            </a:r>
          </a:p>
          <a:p>
            <a:pPr marL="285750" indent="-285750">
              <a:buFont typeface="Arial" panose="020B0604020202020204" pitchFamily="34" charset="0"/>
              <a:buChar char="•"/>
            </a:pPr>
            <a:endParaRPr lang="en-US" b="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How can we construct models of language that can be used to perform language processing tasks automatically?</a:t>
            </a:r>
          </a:p>
          <a:p>
            <a:pPr marL="285750" indent="-285750">
              <a:buFont typeface="Arial" panose="020B0604020202020204" pitchFamily="34" charset="0"/>
              <a:buChar char="•"/>
            </a:pPr>
            <a:endParaRPr lang="en-US" b="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What can we learn about language from these models?</a:t>
            </a:r>
          </a:p>
        </p:txBody>
      </p:sp>
      <p:pic>
        <p:nvPicPr>
          <p:cNvPr id="1028" name="Picture 4" descr="Example of text classification labels for customer support tickets">
            <a:extLst>
              <a:ext uri="{FF2B5EF4-FFF2-40B4-BE49-F238E27FC236}">
                <a16:creationId xmlns:a16="http://schemas.microsoft.com/office/drawing/2014/main" id="{5A2C4D51-EC97-DC5B-4A7F-714C8EB50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4275" y="684870"/>
            <a:ext cx="3387468" cy="23791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pic classification">
            <a:extLst>
              <a:ext uri="{FF2B5EF4-FFF2-40B4-BE49-F238E27FC236}">
                <a16:creationId xmlns:a16="http://schemas.microsoft.com/office/drawing/2014/main" id="{731AC739-9A16-ACCC-405E-6ED336316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5532" y="5191942"/>
            <a:ext cx="7591711" cy="146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9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THE END</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608004" cy="461665"/>
          </a:xfrm>
          <a:prstGeom prst="rect">
            <a:avLst/>
          </a:prstGeom>
          <a:noFill/>
        </p:spPr>
        <p:txBody>
          <a:bodyPr wrap="none" rtlCol="0">
            <a:spAutoFit/>
          </a:bodyPr>
          <a:lstStyle/>
          <a:p>
            <a:r>
              <a:rPr lang="en-TR" sz="2400" dirty="0"/>
              <a:t>HomeWork</a:t>
            </a:r>
          </a:p>
        </p:txBody>
      </p:sp>
      <p:sp>
        <p:nvSpPr>
          <p:cNvPr id="4" name="TextBox 3">
            <a:extLst>
              <a:ext uri="{FF2B5EF4-FFF2-40B4-BE49-F238E27FC236}">
                <a16:creationId xmlns:a16="http://schemas.microsoft.com/office/drawing/2014/main" id="{4C2BE697-A410-7FDD-86E0-C4A9EB4D08B0}"/>
              </a:ext>
            </a:extLst>
          </p:cNvPr>
          <p:cNvSpPr txBox="1"/>
          <p:nvPr/>
        </p:nvSpPr>
        <p:spPr>
          <a:xfrm>
            <a:off x="2417523" y="3244334"/>
            <a:ext cx="8749639" cy="1200329"/>
          </a:xfrm>
          <a:prstGeom prst="rect">
            <a:avLst/>
          </a:prstGeom>
          <a:noFill/>
        </p:spPr>
        <p:txBody>
          <a:bodyPr wrap="none" rtlCol="0">
            <a:spAutoFit/>
          </a:bodyPr>
          <a:lstStyle/>
          <a:p>
            <a:pPr marL="285750" indent="-285750">
              <a:buFont typeface="Arial" panose="020B0604020202020204" pitchFamily="34" charset="0"/>
              <a:buChar char="•"/>
            </a:pPr>
            <a:r>
              <a:rPr lang="en-TR" dirty="0"/>
              <a:t>Download new files ends with _sub.csv</a:t>
            </a:r>
          </a:p>
          <a:p>
            <a:pPr marL="285750" indent="-285750">
              <a:buFont typeface="Arial" panose="020B0604020202020204" pitchFamily="34" charset="0"/>
              <a:buChar char="•"/>
            </a:pPr>
            <a:r>
              <a:rPr lang="en-TR" dirty="0"/>
              <a:t>Your target label -&gt; </a:t>
            </a:r>
            <a:r>
              <a:rPr lang="en-US" sz="1800" dirty="0">
                <a:solidFill>
                  <a:srgbClr val="9876AA"/>
                </a:solidFill>
                <a:effectLst/>
                <a:latin typeface="JetBrains Mono"/>
              </a:rPr>
              <a:t>sub-classification</a:t>
            </a:r>
            <a:endParaRPr lang="en-US" sz="1800" dirty="0">
              <a:solidFill>
                <a:srgbClr val="A9B7C6"/>
              </a:solidFill>
              <a:effectLst/>
              <a:latin typeface="JetBrains Mono"/>
            </a:endParaRPr>
          </a:p>
          <a:p>
            <a:pPr marL="285750" indent="-285750">
              <a:buFont typeface="Arial" panose="020B0604020202020204" pitchFamily="34" charset="0"/>
              <a:buChar char="•"/>
            </a:pPr>
            <a:r>
              <a:rPr lang="en-TR" dirty="0"/>
              <a:t>Send your .ipynb files to me with header “ANLP – Homework” until 11 May 2023 – 11:00</a:t>
            </a:r>
          </a:p>
          <a:p>
            <a:pPr marL="285750" indent="-285750">
              <a:buFont typeface="Arial" panose="020B0604020202020204" pitchFamily="34" charset="0"/>
              <a:buChar char="•"/>
            </a:pPr>
            <a:r>
              <a:rPr lang="en-US" dirty="0"/>
              <a:t>c</a:t>
            </a:r>
            <a:r>
              <a:rPr lang="en-TR" dirty="0"/>
              <a:t>an.kara@kariyer.net</a:t>
            </a:r>
          </a:p>
        </p:txBody>
      </p:sp>
    </p:spTree>
    <p:extLst>
      <p:ext uri="{BB962C8B-B14F-4D97-AF65-F5344CB8AC3E}">
        <p14:creationId xmlns:p14="http://schemas.microsoft.com/office/powerpoint/2010/main" val="38990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THE END</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Pedro </a:t>
            </a:r>
            <a:r>
              <a:rPr lang="en-US" sz="1050" dirty="0" err="1"/>
              <a:t>Domingos</a:t>
            </a:r>
            <a:endParaRPr lang="en-TR" sz="1050" dirty="0"/>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902124" cy="461665"/>
          </a:xfrm>
          <a:prstGeom prst="rect">
            <a:avLst/>
          </a:prstGeom>
          <a:noFill/>
        </p:spPr>
        <p:txBody>
          <a:bodyPr wrap="none" rtlCol="0">
            <a:spAutoFit/>
          </a:bodyPr>
          <a:lstStyle/>
          <a:p>
            <a:r>
              <a:rPr lang="en-TR" sz="2400" dirty="0"/>
              <a:t>TEŞEKKÜRLER</a:t>
            </a:r>
          </a:p>
        </p:txBody>
      </p:sp>
    </p:spTree>
    <p:extLst>
      <p:ext uri="{BB962C8B-B14F-4D97-AF65-F5344CB8AC3E}">
        <p14:creationId xmlns:p14="http://schemas.microsoft.com/office/powerpoint/2010/main" val="337927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1200329"/>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What</a:t>
            </a:r>
            <a:r>
              <a:rPr lang="tr-TR" sz="2400" b="1" dirty="0">
                <a:solidFill>
                  <a:srgbClr val="8316B5"/>
                </a:solidFill>
                <a:ea typeface="Arial" charset="0"/>
                <a:cs typeface="Arial"/>
              </a:rPr>
              <a:t> </a:t>
            </a:r>
            <a:r>
              <a:rPr lang="tr-TR" sz="2400" b="1" dirty="0" err="1">
                <a:solidFill>
                  <a:srgbClr val="8316B5"/>
                </a:solidFill>
                <a:ea typeface="Arial" charset="0"/>
                <a:cs typeface="Arial"/>
              </a:rPr>
              <a:t>distinguishes</a:t>
            </a:r>
            <a:r>
              <a:rPr lang="tr-TR" sz="2400" b="1" dirty="0">
                <a:solidFill>
                  <a:srgbClr val="8316B5"/>
                </a:solidFill>
                <a:ea typeface="Arial" charset="0"/>
                <a:cs typeface="Arial"/>
              </a:rPr>
              <a:t> a </a:t>
            </a:r>
            <a:r>
              <a:rPr lang="tr-TR" sz="2400" b="1" dirty="0" err="1">
                <a:solidFill>
                  <a:srgbClr val="8316B5"/>
                </a:solidFill>
                <a:ea typeface="Arial" charset="0"/>
                <a:cs typeface="Arial"/>
              </a:rPr>
              <a:t>classifier</a:t>
            </a:r>
            <a:r>
              <a:rPr lang="tr-TR" sz="2400" b="1" dirty="0">
                <a:solidFill>
                  <a:srgbClr val="8316B5"/>
                </a:solidFill>
                <a:ea typeface="Arial" charset="0"/>
                <a:cs typeface="Arial"/>
              </a:rPr>
              <a:t> </a:t>
            </a:r>
            <a:r>
              <a:rPr lang="tr-TR" sz="2400" b="1" dirty="0" err="1">
                <a:solidFill>
                  <a:srgbClr val="8316B5"/>
                </a:solidFill>
                <a:ea typeface="Arial" charset="0"/>
                <a:cs typeface="Arial"/>
              </a:rPr>
              <a:t>from</a:t>
            </a:r>
            <a:r>
              <a:rPr lang="tr-TR" sz="2400" b="1" dirty="0">
                <a:solidFill>
                  <a:srgbClr val="8316B5"/>
                </a:solidFill>
                <a:ea typeface="Arial" charset="0"/>
                <a:cs typeface="Arial"/>
              </a:rPr>
              <a:t> a model?</a:t>
            </a:r>
            <a:endParaRPr lang="tr-TR" sz="2400" b="1" dirty="0">
              <a:solidFill>
                <a:srgbClr val="8316B5"/>
              </a:solidFill>
              <a:ea typeface="Arial" charset="0"/>
              <a:cs typeface="Arial" charset="0"/>
            </a:endParaRPr>
          </a:p>
          <a:p>
            <a:pPr algn="ct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8452D93C-E7AE-AEA7-0616-768B92FC8854}"/>
              </a:ext>
            </a:extLst>
          </p:cNvPr>
          <p:cNvSpPr txBox="1"/>
          <p:nvPr/>
        </p:nvSpPr>
        <p:spPr>
          <a:xfrm>
            <a:off x="651641" y="1093076"/>
            <a:ext cx="10331669"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In some contexts, the terms "classifier" and "model" are synonymous. However, there is a subtle difference between the two.</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The algorithm is known as a classifier. An SVM, Naïve Bayes, or even a Neural Network classifier can be used. </a:t>
            </a:r>
          </a:p>
          <a:p>
            <a:pPr marL="742950" lvl="1" indent="-285750">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Essentially, it's an extensive "collection of rules" for how you want to categorize your data.</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A model is what you have after training your classifier. </a:t>
            </a:r>
          </a:p>
          <a:p>
            <a:pPr marL="742950" lvl="1" indent="-285750">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In Machine Learning language, it is like an intelligent black box into which you feed samples for it to output a label.</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4932DBA-19B9-D16B-D772-DF76E25C7C22}"/>
              </a:ext>
            </a:extLst>
          </p:cNvPr>
          <p:cNvSpPr txBox="1"/>
          <p:nvPr/>
        </p:nvSpPr>
        <p:spPr>
          <a:xfrm>
            <a:off x="1460938" y="4487917"/>
            <a:ext cx="2110771" cy="369332"/>
          </a:xfrm>
          <a:prstGeom prst="rect">
            <a:avLst/>
          </a:prstGeom>
          <a:noFill/>
        </p:spPr>
        <p:txBody>
          <a:bodyPr wrap="none" rtlCol="0">
            <a:spAutoFit/>
          </a:bodyPr>
          <a:lstStyle/>
          <a:p>
            <a:r>
              <a:rPr lang="en-TR" b="1" dirty="0"/>
              <a:t>Explain These Terms</a:t>
            </a:r>
          </a:p>
        </p:txBody>
      </p:sp>
      <p:sp>
        <p:nvSpPr>
          <p:cNvPr id="8" name="TextBox 7">
            <a:extLst>
              <a:ext uri="{FF2B5EF4-FFF2-40B4-BE49-F238E27FC236}">
                <a16:creationId xmlns:a16="http://schemas.microsoft.com/office/drawing/2014/main" id="{78031AA7-FDC7-65B1-13B6-181940B3E1BF}"/>
              </a:ext>
            </a:extLst>
          </p:cNvPr>
          <p:cNvSpPr txBox="1"/>
          <p:nvPr/>
        </p:nvSpPr>
        <p:spPr>
          <a:xfrm>
            <a:off x="1460938" y="4980094"/>
            <a:ext cx="2879834" cy="830997"/>
          </a:xfrm>
          <a:prstGeom prst="rect">
            <a:avLst/>
          </a:prstGeom>
          <a:noFill/>
        </p:spPr>
        <p:txBody>
          <a:bodyPr wrap="square">
            <a:spAutoFit/>
          </a:bodyPr>
          <a:lstStyle/>
          <a:p>
            <a:pPr marL="285750" indent="-285750" algn="l">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Training sample</a:t>
            </a:r>
          </a:p>
          <a:p>
            <a:pPr marL="285750" indent="-285750">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Target function</a:t>
            </a:r>
          </a:p>
          <a:p>
            <a:pPr marL="285750" indent="-285750">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Learning algorithm</a:t>
            </a:r>
          </a:p>
        </p:txBody>
      </p:sp>
      <p:sp>
        <p:nvSpPr>
          <p:cNvPr id="10" name="TextBox 9">
            <a:extLst>
              <a:ext uri="{FF2B5EF4-FFF2-40B4-BE49-F238E27FC236}">
                <a16:creationId xmlns:a16="http://schemas.microsoft.com/office/drawing/2014/main" id="{C08D19D5-27DE-06A9-CCFB-B37A84EC4521}"/>
              </a:ext>
            </a:extLst>
          </p:cNvPr>
          <p:cNvSpPr txBox="1"/>
          <p:nvPr/>
        </p:nvSpPr>
        <p:spPr>
          <a:xfrm>
            <a:off x="3571709" y="4990604"/>
            <a:ext cx="7012208" cy="738664"/>
          </a:xfrm>
          <a:prstGeom prst="rect">
            <a:avLst/>
          </a:prstGeom>
          <a:noFill/>
        </p:spPr>
        <p:txBody>
          <a:bodyPr wrap="square">
            <a:spAutoFit/>
          </a:bodyPr>
          <a:lstStyle/>
          <a:p>
            <a:pPr marL="285750" indent="-285750">
              <a:buFont typeface="Arial" panose="020B0604020202020204" pitchFamily="34" charset="0"/>
              <a:buChar char="•"/>
            </a:pPr>
            <a:r>
              <a:rPr lang="en-US" sz="1400" dirty="0">
                <a:solidFill>
                  <a:srgbClr val="0F0236"/>
                </a:solidFill>
                <a:latin typeface="sofia-pro"/>
              </a:rPr>
              <a:t>S</a:t>
            </a:r>
            <a:r>
              <a:rPr lang="en-US" sz="1400" b="0" i="0" dirty="0">
                <a:solidFill>
                  <a:srgbClr val="0F0236"/>
                </a:solidFill>
                <a:effectLst/>
                <a:latin typeface="sofia-pro"/>
              </a:rPr>
              <a:t>ingle data point (x) from a training</a:t>
            </a:r>
          </a:p>
          <a:p>
            <a:pPr marL="285750" indent="-285750">
              <a:buFont typeface="Arial" panose="020B0604020202020204" pitchFamily="34" charset="0"/>
              <a:buChar char="•"/>
            </a:pPr>
            <a:r>
              <a:rPr lang="en-US" sz="1400" b="0" i="0" dirty="0">
                <a:solidFill>
                  <a:srgbClr val="0F0236"/>
                </a:solidFill>
                <a:effectLst/>
                <a:latin typeface="sofia-pro"/>
              </a:rPr>
              <a:t>The proper function f that we want to model is the target function f(x) = y. </a:t>
            </a:r>
          </a:p>
          <a:p>
            <a:pPr marL="285750" indent="-285750">
              <a:buFont typeface="Arial" panose="020B0604020202020204" pitchFamily="34" charset="0"/>
              <a:buChar char="•"/>
            </a:pPr>
            <a:r>
              <a:rPr lang="en-US" sz="1400" dirty="0">
                <a:solidFill>
                  <a:srgbClr val="0F0236"/>
                </a:solidFill>
                <a:latin typeface="sofia-pro"/>
              </a:rPr>
              <a:t>Gradient Descent</a:t>
            </a:r>
          </a:p>
        </p:txBody>
      </p:sp>
    </p:spTree>
    <p:extLst>
      <p:ext uri="{BB962C8B-B14F-4D97-AF65-F5344CB8AC3E}">
        <p14:creationId xmlns:p14="http://schemas.microsoft.com/office/powerpoint/2010/main" val="104924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Training &amp; </a:t>
            </a:r>
            <a:r>
              <a:rPr lang="tr-TR" sz="2400" b="1" dirty="0" err="1">
                <a:solidFill>
                  <a:srgbClr val="8316B5"/>
                </a:solidFill>
                <a:ea typeface="Arial" charset="0"/>
                <a:cs typeface="Arial"/>
              </a:rPr>
              <a:t>Prediction</a:t>
            </a:r>
            <a:endParaRPr lang="tr-TR" sz="2400" b="1" dirty="0">
              <a:solidFill>
                <a:srgbClr val="8316B5"/>
              </a:solidFill>
              <a:ea typeface="Arial" charset="0"/>
              <a:cs typeface="Arial" charset="0"/>
            </a:endParaRPr>
          </a:p>
        </p:txBody>
      </p:sp>
      <p:pic>
        <p:nvPicPr>
          <p:cNvPr id="3" name="Picture 2">
            <a:extLst>
              <a:ext uri="{FF2B5EF4-FFF2-40B4-BE49-F238E27FC236}">
                <a16:creationId xmlns:a16="http://schemas.microsoft.com/office/drawing/2014/main" id="{44F453B4-E459-AC51-E226-E7044E7BEBBC}"/>
              </a:ext>
            </a:extLst>
          </p:cNvPr>
          <p:cNvPicPr>
            <a:picLocks noChangeAspect="1"/>
          </p:cNvPicPr>
          <p:nvPr/>
        </p:nvPicPr>
        <p:blipFill>
          <a:blip r:embed="rId3"/>
          <a:stretch>
            <a:fillRect/>
          </a:stretch>
        </p:blipFill>
        <p:spPr>
          <a:xfrm>
            <a:off x="2209800" y="1497969"/>
            <a:ext cx="7772400" cy="3862062"/>
          </a:xfrm>
          <a:prstGeom prst="rect">
            <a:avLst/>
          </a:prstGeom>
        </p:spPr>
      </p:pic>
    </p:spTree>
    <p:extLst>
      <p:ext uri="{BB962C8B-B14F-4D97-AF65-F5344CB8AC3E}">
        <p14:creationId xmlns:p14="http://schemas.microsoft.com/office/powerpoint/2010/main" val="15554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3731172" y="80688"/>
            <a:ext cx="5055475" cy="830997"/>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Algorithm</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Data </a:t>
            </a:r>
            <a:r>
              <a:rPr lang="tr-TR" sz="2400" b="1" dirty="0" err="1">
                <a:solidFill>
                  <a:srgbClr val="8316B5"/>
                </a:solidFill>
                <a:ea typeface="Arial" charset="0"/>
                <a:cs typeface="Arial"/>
              </a:rPr>
              <a:t>Preparation</a:t>
            </a:r>
            <a:r>
              <a:rPr lang="tr-TR" sz="2400" b="1" dirty="0">
                <a:solidFill>
                  <a:srgbClr val="8316B5"/>
                </a:solidFill>
                <a:ea typeface="Arial" charset="0"/>
                <a:cs typeface="Arial"/>
              </a:rPr>
              <a:t> </a:t>
            </a:r>
            <a:r>
              <a:rPr lang="tr-TR" sz="2400" b="1" dirty="0" err="1">
                <a:solidFill>
                  <a:srgbClr val="8316B5"/>
                </a:solidFill>
                <a:ea typeface="Arial" charset="0"/>
                <a:cs typeface="Arial"/>
              </a:rPr>
              <a:t>and</a:t>
            </a:r>
            <a:r>
              <a:rPr lang="tr-TR" sz="2400" b="1" dirty="0">
                <a:solidFill>
                  <a:srgbClr val="8316B5"/>
                </a:solidFill>
                <a:ea typeface="Arial" charset="0"/>
                <a:cs typeface="Arial"/>
              </a:rPr>
              <a:t> Model </a:t>
            </a:r>
            <a:r>
              <a:rPr lang="tr-TR" sz="2400" b="1" dirty="0" err="1">
                <a:solidFill>
                  <a:srgbClr val="8316B5"/>
                </a:solidFill>
                <a:ea typeface="Arial" charset="0"/>
                <a:cs typeface="Arial"/>
              </a:rPr>
              <a:t>Building</a:t>
            </a:r>
            <a:endParaRPr lang="tr-TR" sz="2400" b="1" dirty="0">
              <a:solidFill>
                <a:srgbClr val="8316B5"/>
              </a:solidFill>
              <a:ea typeface="Arial" charset="0"/>
              <a:cs typeface="Arial"/>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596389"/>
            <a:ext cx="6096000" cy="261610"/>
          </a:xfrm>
          <a:prstGeom prst="rect">
            <a:avLst/>
          </a:prstGeom>
          <a:noFill/>
        </p:spPr>
        <p:txBody>
          <a:bodyPr wrap="square">
            <a:spAutoFit/>
          </a:bodyPr>
          <a:lstStyle/>
          <a:p>
            <a:r>
              <a:rPr lang="en-US" sz="1050" dirty="0"/>
              <a:t>Slide credit: </a:t>
            </a:r>
            <a:r>
              <a:rPr lang="en-US" sz="1050" dirty="0">
                <a:hlinkClick r:id="rId3"/>
              </a:rPr>
              <a:t>https://developers.google.com/machine-learning/guides/text-classification/step-2-5</a:t>
            </a:r>
            <a:r>
              <a:rPr lang="en-US" sz="1050" dirty="0"/>
              <a:t> </a:t>
            </a:r>
            <a:endParaRPr lang="en-TR" sz="1050" dirty="0"/>
          </a:p>
        </p:txBody>
      </p:sp>
      <p:pic>
        <p:nvPicPr>
          <p:cNvPr id="6" name="Picture 5">
            <a:extLst>
              <a:ext uri="{FF2B5EF4-FFF2-40B4-BE49-F238E27FC236}">
                <a16:creationId xmlns:a16="http://schemas.microsoft.com/office/drawing/2014/main" id="{A5FF26F6-001C-2C30-B8F9-131B13FAF753}"/>
              </a:ext>
            </a:extLst>
          </p:cNvPr>
          <p:cNvPicPr>
            <a:picLocks noChangeAspect="1"/>
          </p:cNvPicPr>
          <p:nvPr/>
        </p:nvPicPr>
        <p:blipFill>
          <a:blip r:embed="rId4"/>
          <a:stretch>
            <a:fillRect/>
          </a:stretch>
        </p:blipFill>
        <p:spPr>
          <a:xfrm>
            <a:off x="324551" y="1297772"/>
            <a:ext cx="11663933" cy="4630061"/>
          </a:xfrm>
          <a:prstGeom prst="rect">
            <a:avLst/>
          </a:prstGeom>
        </p:spPr>
      </p:pic>
      <p:sp>
        <p:nvSpPr>
          <p:cNvPr id="10" name="TextBox 9">
            <a:extLst>
              <a:ext uri="{FF2B5EF4-FFF2-40B4-BE49-F238E27FC236}">
                <a16:creationId xmlns:a16="http://schemas.microsoft.com/office/drawing/2014/main" id="{73EB380D-30AC-8FB7-BD79-909317990A8B}"/>
              </a:ext>
            </a:extLst>
          </p:cNvPr>
          <p:cNvSpPr txBox="1"/>
          <p:nvPr/>
        </p:nvSpPr>
        <p:spPr>
          <a:xfrm>
            <a:off x="10060617" y="6239766"/>
            <a:ext cx="1217449" cy="369332"/>
          </a:xfrm>
          <a:prstGeom prst="rect">
            <a:avLst/>
          </a:prstGeom>
          <a:noFill/>
        </p:spPr>
        <p:txBody>
          <a:bodyPr wrap="none" rtlCol="0">
            <a:spAutoFit/>
          </a:bodyPr>
          <a:lstStyle/>
          <a:p>
            <a:r>
              <a:rPr lang="en-TR" dirty="0"/>
              <a:t>Next Class!</a:t>
            </a:r>
          </a:p>
        </p:txBody>
      </p:sp>
      <p:sp>
        <p:nvSpPr>
          <p:cNvPr id="11" name="Bent-Up Arrow 10">
            <a:extLst>
              <a:ext uri="{FF2B5EF4-FFF2-40B4-BE49-F238E27FC236}">
                <a16:creationId xmlns:a16="http://schemas.microsoft.com/office/drawing/2014/main" id="{96E4713B-5504-91AE-6F23-91A64D92C60E}"/>
              </a:ext>
            </a:extLst>
          </p:cNvPr>
          <p:cNvSpPr/>
          <p:nvPr/>
        </p:nvSpPr>
        <p:spPr>
          <a:xfrm rot="10800000" flipH="1">
            <a:off x="10119360" y="3294285"/>
            <a:ext cx="755904" cy="2932771"/>
          </a:xfrm>
          <a:prstGeom prst="ben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9561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53916"/>
          </a:xfrm>
          <a:prstGeom prst="rect">
            <a:avLst/>
          </a:prstGeom>
          <a:noFill/>
        </p:spPr>
        <p:txBody>
          <a:bodyPr wrap="square">
            <a:spAutoFit/>
          </a:bodyPr>
          <a:lstStyle/>
          <a:p>
            <a:r>
              <a:rPr lang="en-US" sz="1050" dirty="0"/>
              <a:t>Slide credit: Google</a:t>
            </a:r>
          </a:p>
        </p:txBody>
      </p:sp>
      <p:pic>
        <p:nvPicPr>
          <p:cNvPr id="3" name="Picture 2">
            <a:extLst>
              <a:ext uri="{FF2B5EF4-FFF2-40B4-BE49-F238E27FC236}">
                <a16:creationId xmlns:a16="http://schemas.microsoft.com/office/drawing/2014/main" id="{E9F6ACB1-8729-BE0B-4144-F0F6F3F7CB90}"/>
              </a:ext>
            </a:extLst>
          </p:cNvPr>
          <p:cNvPicPr>
            <a:picLocks noChangeAspect="1"/>
          </p:cNvPicPr>
          <p:nvPr/>
        </p:nvPicPr>
        <p:blipFill>
          <a:blip r:embed="rId3"/>
          <a:stretch>
            <a:fillRect/>
          </a:stretch>
        </p:blipFill>
        <p:spPr>
          <a:xfrm>
            <a:off x="320051" y="1156225"/>
            <a:ext cx="5576934" cy="4251269"/>
          </a:xfrm>
          <a:prstGeom prst="rect">
            <a:avLst/>
          </a:prstGeom>
        </p:spPr>
      </p:pic>
      <p:pic>
        <p:nvPicPr>
          <p:cNvPr id="4" name="Picture 3">
            <a:extLst>
              <a:ext uri="{FF2B5EF4-FFF2-40B4-BE49-F238E27FC236}">
                <a16:creationId xmlns:a16="http://schemas.microsoft.com/office/drawing/2014/main" id="{87EEAC54-AFC8-ED1F-D1C3-418A51D8294F}"/>
              </a:ext>
            </a:extLst>
          </p:cNvPr>
          <p:cNvPicPr>
            <a:picLocks noChangeAspect="1"/>
          </p:cNvPicPr>
          <p:nvPr/>
        </p:nvPicPr>
        <p:blipFill>
          <a:blip r:embed="rId4"/>
          <a:stretch>
            <a:fillRect/>
          </a:stretch>
        </p:blipFill>
        <p:spPr>
          <a:xfrm>
            <a:off x="5896985" y="1511082"/>
            <a:ext cx="6056107" cy="3822297"/>
          </a:xfrm>
          <a:prstGeom prst="rect">
            <a:avLst/>
          </a:prstGeom>
        </p:spPr>
      </p:pic>
      <p:sp>
        <p:nvSpPr>
          <p:cNvPr id="9" name="Freeform 8">
            <a:extLst>
              <a:ext uri="{FF2B5EF4-FFF2-40B4-BE49-F238E27FC236}">
                <a16:creationId xmlns:a16="http://schemas.microsoft.com/office/drawing/2014/main" id="{07BFF4EE-5092-2A7C-D6CC-7F0DD6846E29}"/>
              </a:ext>
            </a:extLst>
          </p:cNvPr>
          <p:cNvSpPr/>
          <p:nvPr/>
        </p:nvSpPr>
        <p:spPr>
          <a:xfrm>
            <a:off x="4719145" y="157660"/>
            <a:ext cx="5801710" cy="5738648"/>
          </a:xfrm>
          <a:custGeom>
            <a:avLst/>
            <a:gdLst>
              <a:gd name="connsiteX0" fmla="*/ 0 w 4933492"/>
              <a:gd name="connsiteY0" fmla="*/ 5297214 h 5738648"/>
              <a:gd name="connsiteX1" fmla="*/ 21021 w 4933492"/>
              <a:gd name="connsiteY1" fmla="*/ 5402317 h 5738648"/>
              <a:gd name="connsiteX2" fmla="*/ 115614 w 4933492"/>
              <a:gd name="connsiteY2" fmla="*/ 5538952 h 5738648"/>
              <a:gd name="connsiteX3" fmla="*/ 168165 w 4933492"/>
              <a:gd name="connsiteY3" fmla="*/ 5612524 h 5738648"/>
              <a:gd name="connsiteX4" fmla="*/ 262758 w 4933492"/>
              <a:gd name="connsiteY4" fmla="*/ 5707117 h 5738648"/>
              <a:gd name="connsiteX5" fmla="*/ 367862 w 4933492"/>
              <a:gd name="connsiteY5" fmla="*/ 5738648 h 5738648"/>
              <a:gd name="connsiteX6" fmla="*/ 420414 w 4933492"/>
              <a:gd name="connsiteY6" fmla="*/ 5728138 h 5738648"/>
              <a:gd name="connsiteX7" fmla="*/ 578069 w 4933492"/>
              <a:gd name="connsiteY7" fmla="*/ 5559972 h 5738648"/>
              <a:gd name="connsiteX8" fmla="*/ 672662 w 4933492"/>
              <a:gd name="connsiteY8" fmla="*/ 5381297 h 5738648"/>
              <a:gd name="connsiteX9" fmla="*/ 861848 w 4933492"/>
              <a:gd name="connsiteY9" fmla="*/ 4855779 h 5738648"/>
              <a:gd name="connsiteX10" fmla="*/ 945931 w 4933492"/>
              <a:gd name="connsiteY10" fmla="*/ 4435366 h 5738648"/>
              <a:gd name="connsiteX11" fmla="*/ 1019503 w 4933492"/>
              <a:gd name="connsiteY11" fmla="*/ 3941379 h 5738648"/>
              <a:gd name="connsiteX12" fmla="*/ 1103586 w 4933492"/>
              <a:gd name="connsiteY12" fmla="*/ 3121572 h 5738648"/>
              <a:gd name="connsiteX13" fmla="*/ 1198179 w 4933492"/>
              <a:gd name="connsiteY13" fmla="*/ 2270234 h 5738648"/>
              <a:gd name="connsiteX14" fmla="*/ 1271752 w 4933492"/>
              <a:gd name="connsiteY14" fmla="*/ 1902372 h 5738648"/>
              <a:gd name="connsiteX15" fmla="*/ 1460938 w 4933492"/>
              <a:gd name="connsiteY15" fmla="*/ 1271752 h 5738648"/>
              <a:gd name="connsiteX16" fmla="*/ 1566041 w 4933492"/>
              <a:gd name="connsiteY16" fmla="*/ 1051034 h 5738648"/>
              <a:gd name="connsiteX17" fmla="*/ 1755227 w 4933492"/>
              <a:gd name="connsiteY17" fmla="*/ 746234 h 5738648"/>
              <a:gd name="connsiteX18" fmla="*/ 1954924 w 4933492"/>
              <a:gd name="connsiteY18" fmla="*/ 546538 h 5738648"/>
              <a:gd name="connsiteX19" fmla="*/ 2154621 w 4933492"/>
              <a:gd name="connsiteY19" fmla="*/ 388883 h 5738648"/>
              <a:gd name="connsiteX20" fmla="*/ 2259724 w 4933492"/>
              <a:gd name="connsiteY20" fmla="*/ 325821 h 5738648"/>
              <a:gd name="connsiteX21" fmla="*/ 2543503 w 4933492"/>
              <a:gd name="connsiteY21" fmla="*/ 157655 h 5738648"/>
              <a:gd name="connsiteX22" fmla="*/ 2648607 w 4933492"/>
              <a:gd name="connsiteY22" fmla="*/ 105103 h 5738648"/>
              <a:gd name="connsiteX23" fmla="*/ 2858814 w 4933492"/>
              <a:gd name="connsiteY23" fmla="*/ 31531 h 5738648"/>
              <a:gd name="connsiteX24" fmla="*/ 3100552 w 4933492"/>
              <a:gd name="connsiteY24" fmla="*/ 0 h 5738648"/>
              <a:gd name="connsiteX25" fmla="*/ 3731172 w 4933492"/>
              <a:gd name="connsiteY25" fmla="*/ 21021 h 5738648"/>
              <a:gd name="connsiteX26" fmla="*/ 3920358 w 4933492"/>
              <a:gd name="connsiteY26" fmla="*/ 73572 h 5738648"/>
              <a:gd name="connsiteX27" fmla="*/ 3993931 w 4933492"/>
              <a:gd name="connsiteY27" fmla="*/ 94593 h 5738648"/>
              <a:gd name="connsiteX28" fmla="*/ 4088524 w 4933492"/>
              <a:gd name="connsiteY28" fmla="*/ 147145 h 5738648"/>
              <a:gd name="connsiteX29" fmla="*/ 4162096 w 4933492"/>
              <a:gd name="connsiteY29" fmla="*/ 210207 h 5738648"/>
              <a:gd name="connsiteX30" fmla="*/ 4277710 w 4933492"/>
              <a:gd name="connsiteY30" fmla="*/ 315310 h 5738648"/>
              <a:gd name="connsiteX31" fmla="*/ 4361793 w 4933492"/>
              <a:gd name="connsiteY31" fmla="*/ 430924 h 5738648"/>
              <a:gd name="connsiteX32" fmla="*/ 4414345 w 4933492"/>
              <a:gd name="connsiteY32" fmla="*/ 493986 h 5738648"/>
              <a:gd name="connsiteX33" fmla="*/ 4466896 w 4933492"/>
              <a:gd name="connsiteY33" fmla="*/ 578069 h 5738648"/>
              <a:gd name="connsiteX34" fmla="*/ 4572000 w 4933492"/>
              <a:gd name="connsiteY34" fmla="*/ 704193 h 5738648"/>
              <a:gd name="connsiteX35" fmla="*/ 4614041 w 4933492"/>
              <a:gd name="connsiteY35" fmla="*/ 756745 h 5738648"/>
              <a:gd name="connsiteX36" fmla="*/ 4656083 w 4933492"/>
              <a:gd name="connsiteY36" fmla="*/ 798786 h 5738648"/>
              <a:gd name="connsiteX37" fmla="*/ 4687614 w 4933492"/>
              <a:gd name="connsiteY37" fmla="*/ 840828 h 5738648"/>
              <a:gd name="connsiteX38" fmla="*/ 4729655 w 4933492"/>
              <a:gd name="connsiteY38" fmla="*/ 872359 h 5738648"/>
              <a:gd name="connsiteX39" fmla="*/ 4803227 w 4933492"/>
              <a:gd name="connsiteY39" fmla="*/ 956441 h 5738648"/>
              <a:gd name="connsiteX40" fmla="*/ 4897821 w 4933492"/>
              <a:gd name="connsiteY40" fmla="*/ 1061545 h 5738648"/>
              <a:gd name="connsiteX41" fmla="*/ 4918841 w 4933492"/>
              <a:gd name="connsiteY41" fmla="*/ 1103586 h 5738648"/>
              <a:gd name="connsiteX42" fmla="*/ 4929352 w 4933492"/>
              <a:gd name="connsiteY42" fmla="*/ 1429407 h 573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933492" h="5738648">
                <a:moveTo>
                  <a:pt x="0" y="5297214"/>
                </a:moveTo>
                <a:cubicBezTo>
                  <a:pt x="7007" y="5332248"/>
                  <a:pt x="5606" y="5370085"/>
                  <a:pt x="21021" y="5402317"/>
                </a:cubicBezTo>
                <a:cubicBezTo>
                  <a:pt x="44921" y="5452290"/>
                  <a:pt x="83847" y="5493571"/>
                  <a:pt x="115614" y="5538952"/>
                </a:cubicBezTo>
                <a:cubicBezTo>
                  <a:pt x="132897" y="5563642"/>
                  <a:pt x="149338" y="5588991"/>
                  <a:pt x="168165" y="5612524"/>
                </a:cubicBezTo>
                <a:cubicBezTo>
                  <a:pt x="202660" y="5655642"/>
                  <a:pt x="214250" y="5678012"/>
                  <a:pt x="262758" y="5707117"/>
                </a:cubicBezTo>
                <a:cubicBezTo>
                  <a:pt x="297328" y="5727859"/>
                  <a:pt x="329541" y="5730984"/>
                  <a:pt x="367862" y="5738648"/>
                </a:cubicBezTo>
                <a:cubicBezTo>
                  <a:pt x="385379" y="5735145"/>
                  <a:pt x="404436" y="5736127"/>
                  <a:pt x="420414" y="5728138"/>
                </a:cubicBezTo>
                <a:cubicBezTo>
                  <a:pt x="496501" y="5690094"/>
                  <a:pt x="533593" y="5633226"/>
                  <a:pt x="578069" y="5559972"/>
                </a:cubicBezTo>
                <a:cubicBezTo>
                  <a:pt x="613043" y="5502368"/>
                  <a:pt x="644422" y="5442484"/>
                  <a:pt x="672662" y="5381297"/>
                </a:cubicBezTo>
                <a:cubicBezTo>
                  <a:pt x="738973" y="5237622"/>
                  <a:pt x="825038" y="5003017"/>
                  <a:pt x="861848" y="4855779"/>
                </a:cubicBezTo>
                <a:cubicBezTo>
                  <a:pt x="896510" y="4717133"/>
                  <a:pt x="921649" y="4576201"/>
                  <a:pt x="945931" y="4435366"/>
                </a:cubicBezTo>
                <a:cubicBezTo>
                  <a:pt x="974217" y="4271308"/>
                  <a:pt x="999668" y="4106672"/>
                  <a:pt x="1019503" y="3941379"/>
                </a:cubicBezTo>
                <a:cubicBezTo>
                  <a:pt x="1052232" y="3668633"/>
                  <a:pt x="1076252" y="3394911"/>
                  <a:pt x="1103586" y="3121572"/>
                </a:cubicBezTo>
                <a:cubicBezTo>
                  <a:pt x="1133255" y="2824879"/>
                  <a:pt x="1150532" y="2564055"/>
                  <a:pt x="1198179" y="2270234"/>
                </a:cubicBezTo>
                <a:cubicBezTo>
                  <a:pt x="1218196" y="2146797"/>
                  <a:pt x="1244038" y="2024311"/>
                  <a:pt x="1271752" y="1902372"/>
                </a:cubicBezTo>
                <a:cubicBezTo>
                  <a:pt x="1320910" y="1686076"/>
                  <a:pt x="1378462" y="1477942"/>
                  <a:pt x="1460938" y="1271752"/>
                </a:cubicBezTo>
                <a:cubicBezTo>
                  <a:pt x="1491202" y="1196092"/>
                  <a:pt x="1529598" y="1123919"/>
                  <a:pt x="1566041" y="1051034"/>
                </a:cubicBezTo>
                <a:cubicBezTo>
                  <a:pt x="1633770" y="915576"/>
                  <a:pt x="1660764" y="865556"/>
                  <a:pt x="1755227" y="746234"/>
                </a:cubicBezTo>
                <a:cubicBezTo>
                  <a:pt x="1814022" y="671967"/>
                  <a:pt x="1882116" y="606793"/>
                  <a:pt x="1954924" y="546538"/>
                </a:cubicBezTo>
                <a:cubicBezTo>
                  <a:pt x="2020261" y="492466"/>
                  <a:pt x="2081897" y="432517"/>
                  <a:pt x="2154621" y="388883"/>
                </a:cubicBezTo>
                <a:cubicBezTo>
                  <a:pt x="2189655" y="367862"/>
                  <a:pt x="2225180" y="347638"/>
                  <a:pt x="2259724" y="325821"/>
                </a:cubicBezTo>
                <a:cubicBezTo>
                  <a:pt x="2406261" y="233271"/>
                  <a:pt x="2336573" y="261120"/>
                  <a:pt x="2543503" y="157655"/>
                </a:cubicBezTo>
                <a:cubicBezTo>
                  <a:pt x="2578538" y="140138"/>
                  <a:pt x="2612887" y="121177"/>
                  <a:pt x="2648607" y="105103"/>
                </a:cubicBezTo>
                <a:cubicBezTo>
                  <a:pt x="2708875" y="77983"/>
                  <a:pt x="2793951" y="46273"/>
                  <a:pt x="2858814" y="31531"/>
                </a:cubicBezTo>
                <a:cubicBezTo>
                  <a:pt x="2950093" y="10786"/>
                  <a:pt x="3008784" y="8342"/>
                  <a:pt x="3100552" y="0"/>
                </a:cubicBezTo>
                <a:cubicBezTo>
                  <a:pt x="3310759" y="7007"/>
                  <a:pt x="3521191" y="9022"/>
                  <a:pt x="3731172" y="21021"/>
                </a:cubicBezTo>
                <a:cubicBezTo>
                  <a:pt x="3817251" y="25940"/>
                  <a:pt x="3843353" y="47903"/>
                  <a:pt x="3920358" y="73572"/>
                </a:cubicBezTo>
                <a:cubicBezTo>
                  <a:pt x="3944555" y="81638"/>
                  <a:pt x="3969407" y="87586"/>
                  <a:pt x="3993931" y="94593"/>
                </a:cubicBezTo>
                <a:cubicBezTo>
                  <a:pt x="4102179" y="175780"/>
                  <a:pt x="3964656" y="78329"/>
                  <a:pt x="4088524" y="147145"/>
                </a:cubicBezTo>
                <a:cubicBezTo>
                  <a:pt x="4132201" y="171410"/>
                  <a:pt x="4126880" y="180022"/>
                  <a:pt x="4162096" y="210207"/>
                </a:cubicBezTo>
                <a:cubicBezTo>
                  <a:pt x="4223290" y="262659"/>
                  <a:pt x="4208765" y="229130"/>
                  <a:pt x="4277710" y="315310"/>
                </a:cubicBezTo>
                <a:cubicBezTo>
                  <a:pt x="4432288" y="508531"/>
                  <a:pt x="4198347" y="212996"/>
                  <a:pt x="4361793" y="430924"/>
                </a:cubicBezTo>
                <a:cubicBezTo>
                  <a:pt x="4378211" y="452814"/>
                  <a:pt x="4398441" y="471720"/>
                  <a:pt x="4414345" y="493986"/>
                </a:cubicBezTo>
                <a:cubicBezTo>
                  <a:pt x="4433556" y="520881"/>
                  <a:pt x="4447065" y="551628"/>
                  <a:pt x="4466896" y="578069"/>
                </a:cubicBezTo>
                <a:cubicBezTo>
                  <a:pt x="4499731" y="621850"/>
                  <a:pt x="4537210" y="661949"/>
                  <a:pt x="4572000" y="704193"/>
                </a:cubicBezTo>
                <a:cubicBezTo>
                  <a:pt x="4586261" y="721510"/>
                  <a:pt x="4598178" y="740883"/>
                  <a:pt x="4614041" y="756745"/>
                </a:cubicBezTo>
                <a:cubicBezTo>
                  <a:pt x="4628055" y="770759"/>
                  <a:pt x="4643032" y="783871"/>
                  <a:pt x="4656083" y="798786"/>
                </a:cubicBezTo>
                <a:cubicBezTo>
                  <a:pt x="4667618" y="811969"/>
                  <a:pt x="4675227" y="828441"/>
                  <a:pt x="4687614" y="840828"/>
                </a:cubicBezTo>
                <a:cubicBezTo>
                  <a:pt x="4700000" y="853215"/>
                  <a:pt x="4716562" y="860721"/>
                  <a:pt x="4729655" y="872359"/>
                </a:cubicBezTo>
                <a:cubicBezTo>
                  <a:pt x="4879710" y="1005740"/>
                  <a:pt x="4723304" y="867637"/>
                  <a:pt x="4803227" y="956441"/>
                </a:cubicBezTo>
                <a:cubicBezTo>
                  <a:pt x="4856822" y="1015992"/>
                  <a:pt x="4868091" y="1009517"/>
                  <a:pt x="4897821" y="1061545"/>
                </a:cubicBezTo>
                <a:cubicBezTo>
                  <a:pt x="4905594" y="1075148"/>
                  <a:pt x="4911834" y="1089572"/>
                  <a:pt x="4918841" y="1103586"/>
                </a:cubicBezTo>
                <a:cubicBezTo>
                  <a:pt x="4943752" y="1253042"/>
                  <a:pt x="4929352" y="1145337"/>
                  <a:pt x="4929352" y="142940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TR"/>
          </a:p>
        </p:txBody>
      </p:sp>
      <p:sp>
        <p:nvSpPr>
          <p:cNvPr id="10" name="Freeform 9">
            <a:extLst>
              <a:ext uri="{FF2B5EF4-FFF2-40B4-BE49-F238E27FC236}">
                <a16:creationId xmlns:a16="http://schemas.microsoft.com/office/drawing/2014/main" id="{BDC9C7A5-AAA2-8078-3841-10B27CEA3B3C}"/>
              </a:ext>
            </a:extLst>
          </p:cNvPr>
          <p:cNvSpPr/>
          <p:nvPr/>
        </p:nvSpPr>
        <p:spPr>
          <a:xfrm>
            <a:off x="2270234" y="315315"/>
            <a:ext cx="5391807" cy="5507421"/>
          </a:xfrm>
          <a:custGeom>
            <a:avLst/>
            <a:gdLst>
              <a:gd name="connsiteX0" fmla="*/ 0 w 5391807"/>
              <a:gd name="connsiteY0" fmla="*/ 5192111 h 5507421"/>
              <a:gd name="connsiteX1" fmla="*/ 168166 w 5391807"/>
              <a:gd name="connsiteY1" fmla="*/ 5349766 h 5507421"/>
              <a:gd name="connsiteX2" fmla="*/ 462456 w 5391807"/>
              <a:gd name="connsiteY2" fmla="*/ 5486400 h 5507421"/>
              <a:gd name="connsiteX3" fmla="*/ 578069 w 5391807"/>
              <a:gd name="connsiteY3" fmla="*/ 5507421 h 5507421"/>
              <a:gd name="connsiteX4" fmla="*/ 1030014 w 5391807"/>
              <a:gd name="connsiteY4" fmla="*/ 5444359 h 5507421"/>
              <a:gd name="connsiteX5" fmla="*/ 1460938 w 5391807"/>
              <a:gd name="connsiteY5" fmla="*/ 5129048 h 5507421"/>
              <a:gd name="connsiteX6" fmla="*/ 1933904 w 5391807"/>
              <a:gd name="connsiteY6" fmla="*/ 4603531 h 5507421"/>
              <a:gd name="connsiteX7" fmla="*/ 2196663 w 5391807"/>
              <a:gd name="connsiteY7" fmla="*/ 4193628 h 5507421"/>
              <a:gd name="connsiteX8" fmla="*/ 2806263 w 5391807"/>
              <a:gd name="connsiteY8" fmla="*/ 2890345 h 5507421"/>
              <a:gd name="connsiteX9" fmla="*/ 2984938 w 5391807"/>
              <a:gd name="connsiteY9" fmla="*/ 2511973 h 5507421"/>
              <a:gd name="connsiteX10" fmla="*/ 3384332 w 5391807"/>
              <a:gd name="connsiteY10" fmla="*/ 1734207 h 5507421"/>
              <a:gd name="connsiteX11" fmla="*/ 3563007 w 5391807"/>
              <a:gd name="connsiteY11" fmla="*/ 1408386 h 5507421"/>
              <a:gd name="connsiteX12" fmla="*/ 4193628 w 5391807"/>
              <a:gd name="connsiteY12" fmla="*/ 515007 h 5507421"/>
              <a:gd name="connsiteX13" fmla="*/ 4519449 w 5391807"/>
              <a:gd name="connsiteY13" fmla="*/ 189186 h 5507421"/>
              <a:gd name="connsiteX14" fmla="*/ 4603532 w 5391807"/>
              <a:gd name="connsiteY14" fmla="*/ 126124 h 5507421"/>
              <a:gd name="connsiteX15" fmla="*/ 4740166 w 5391807"/>
              <a:gd name="connsiteY15" fmla="*/ 52552 h 5507421"/>
              <a:gd name="connsiteX16" fmla="*/ 4803228 w 5391807"/>
              <a:gd name="connsiteY16" fmla="*/ 31531 h 5507421"/>
              <a:gd name="connsiteX17" fmla="*/ 4855780 w 5391807"/>
              <a:gd name="connsiteY17" fmla="*/ 10511 h 5507421"/>
              <a:gd name="connsiteX18" fmla="*/ 4939863 w 5391807"/>
              <a:gd name="connsiteY18" fmla="*/ 0 h 5507421"/>
              <a:gd name="connsiteX19" fmla="*/ 5097518 w 5391807"/>
              <a:gd name="connsiteY19" fmla="*/ 31531 h 5507421"/>
              <a:gd name="connsiteX20" fmla="*/ 5160580 w 5391807"/>
              <a:gd name="connsiteY20" fmla="*/ 105104 h 5507421"/>
              <a:gd name="connsiteX21" fmla="*/ 5181600 w 5391807"/>
              <a:gd name="connsiteY21" fmla="*/ 157655 h 5507421"/>
              <a:gd name="connsiteX22" fmla="*/ 5234152 w 5391807"/>
              <a:gd name="connsiteY22" fmla="*/ 294290 h 5507421"/>
              <a:gd name="connsiteX23" fmla="*/ 5286704 w 5391807"/>
              <a:gd name="connsiteY23" fmla="*/ 451945 h 5507421"/>
              <a:gd name="connsiteX24" fmla="*/ 5328745 w 5391807"/>
              <a:gd name="connsiteY24" fmla="*/ 599090 h 5507421"/>
              <a:gd name="connsiteX25" fmla="*/ 5349766 w 5391807"/>
              <a:gd name="connsiteY25" fmla="*/ 798786 h 5507421"/>
              <a:gd name="connsiteX26" fmla="*/ 5360276 w 5391807"/>
              <a:gd name="connsiteY26" fmla="*/ 1166648 h 5507421"/>
              <a:gd name="connsiteX27" fmla="*/ 5381297 w 5391807"/>
              <a:gd name="connsiteY27" fmla="*/ 1271752 h 5507421"/>
              <a:gd name="connsiteX28" fmla="*/ 5391807 w 5391807"/>
              <a:gd name="connsiteY28" fmla="*/ 1313793 h 55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91807" h="5507421">
                <a:moveTo>
                  <a:pt x="0" y="5192111"/>
                </a:moveTo>
                <a:cubicBezTo>
                  <a:pt x="27972" y="5220083"/>
                  <a:pt x="125539" y="5322485"/>
                  <a:pt x="168166" y="5349766"/>
                </a:cubicBezTo>
                <a:cubicBezTo>
                  <a:pt x="289940" y="5427701"/>
                  <a:pt x="338646" y="5456921"/>
                  <a:pt x="462456" y="5486400"/>
                </a:cubicBezTo>
                <a:cubicBezTo>
                  <a:pt x="500560" y="5495473"/>
                  <a:pt x="539531" y="5500414"/>
                  <a:pt x="578069" y="5507421"/>
                </a:cubicBezTo>
                <a:cubicBezTo>
                  <a:pt x="752923" y="5500696"/>
                  <a:pt x="873158" y="5518430"/>
                  <a:pt x="1030014" y="5444359"/>
                </a:cubicBezTo>
                <a:cubicBezTo>
                  <a:pt x="1166141" y="5380077"/>
                  <a:pt x="1355692" y="5222600"/>
                  <a:pt x="1460938" y="5129048"/>
                </a:cubicBezTo>
                <a:cubicBezTo>
                  <a:pt x="1674622" y="4939107"/>
                  <a:pt x="1766036" y="4842832"/>
                  <a:pt x="1933904" y="4603531"/>
                </a:cubicBezTo>
                <a:cubicBezTo>
                  <a:pt x="2027108" y="4470665"/>
                  <a:pt x="2116141" y="4334541"/>
                  <a:pt x="2196663" y="4193628"/>
                </a:cubicBezTo>
                <a:cubicBezTo>
                  <a:pt x="2431749" y="3782228"/>
                  <a:pt x="2613607" y="3316411"/>
                  <a:pt x="2806263" y="2890345"/>
                </a:cubicBezTo>
                <a:cubicBezTo>
                  <a:pt x="2863730" y="2763254"/>
                  <a:pt x="2923921" y="2637398"/>
                  <a:pt x="2984938" y="2511973"/>
                </a:cubicBezTo>
                <a:cubicBezTo>
                  <a:pt x="3124560" y="2224973"/>
                  <a:pt x="3233827" y="2014314"/>
                  <a:pt x="3384332" y="1734207"/>
                </a:cubicBezTo>
                <a:cubicBezTo>
                  <a:pt x="3442959" y="1625095"/>
                  <a:pt x="3496637" y="1512969"/>
                  <a:pt x="3563007" y="1408386"/>
                </a:cubicBezTo>
                <a:cubicBezTo>
                  <a:pt x="3970441" y="766370"/>
                  <a:pt x="3786682" y="1007626"/>
                  <a:pt x="4193628" y="515007"/>
                </a:cubicBezTo>
                <a:cubicBezTo>
                  <a:pt x="4306653" y="378187"/>
                  <a:pt x="4365199" y="304873"/>
                  <a:pt x="4519449" y="189186"/>
                </a:cubicBezTo>
                <a:cubicBezTo>
                  <a:pt x="4547477" y="168165"/>
                  <a:pt x="4574381" y="145558"/>
                  <a:pt x="4603532" y="126124"/>
                </a:cubicBezTo>
                <a:cubicBezTo>
                  <a:pt x="4626324" y="110930"/>
                  <a:pt x="4711071" y="64675"/>
                  <a:pt x="4740166" y="52552"/>
                </a:cubicBezTo>
                <a:cubicBezTo>
                  <a:pt x="4760619" y="44030"/>
                  <a:pt x="4782404" y="39103"/>
                  <a:pt x="4803228" y="31531"/>
                </a:cubicBezTo>
                <a:cubicBezTo>
                  <a:pt x="4820959" y="25084"/>
                  <a:pt x="4837397" y="14753"/>
                  <a:pt x="4855780" y="10511"/>
                </a:cubicBezTo>
                <a:cubicBezTo>
                  <a:pt x="4883302" y="4160"/>
                  <a:pt x="4911835" y="3504"/>
                  <a:pt x="4939863" y="0"/>
                </a:cubicBezTo>
                <a:cubicBezTo>
                  <a:pt x="5005997" y="6013"/>
                  <a:pt x="5047216" y="-4398"/>
                  <a:pt x="5097518" y="31531"/>
                </a:cubicBezTo>
                <a:cubicBezTo>
                  <a:pt x="5115126" y="44108"/>
                  <a:pt x="5151137" y="88107"/>
                  <a:pt x="5160580" y="105104"/>
                </a:cubicBezTo>
                <a:cubicBezTo>
                  <a:pt x="5169742" y="121596"/>
                  <a:pt x="5173793" y="140480"/>
                  <a:pt x="5181600" y="157655"/>
                </a:cubicBezTo>
                <a:cubicBezTo>
                  <a:pt x="5268391" y="348593"/>
                  <a:pt x="5159085" y="84099"/>
                  <a:pt x="5234152" y="294290"/>
                </a:cubicBezTo>
                <a:cubicBezTo>
                  <a:pt x="5309937" y="506492"/>
                  <a:pt x="5223616" y="220623"/>
                  <a:pt x="5286704" y="451945"/>
                </a:cubicBezTo>
                <a:cubicBezTo>
                  <a:pt x="5300126" y="501159"/>
                  <a:pt x="5321530" y="548592"/>
                  <a:pt x="5328745" y="599090"/>
                </a:cubicBezTo>
                <a:cubicBezTo>
                  <a:pt x="5345223" y="714425"/>
                  <a:pt x="5337199" y="647975"/>
                  <a:pt x="5349766" y="798786"/>
                </a:cubicBezTo>
                <a:cubicBezTo>
                  <a:pt x="5353269" y="921407"/>
                  <a:pt x="5352116" y="1044249"/>
                  <a:pt x="5360276" y="1166648"/>
                </a:cubicBezTo>
                <a:cubicBezTo>
                  <a:pt x="5362653" y="1202297"/>
                  <a:pt x="5372632" y="1237090"/>
                  <a:pt x="5381297" y="1271752"/>
                </a:cubicBezTo>
                <a:lnTo>
                  <a:pt x="5391807" y="1313793"/>
                </a:ln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TR"/>
          </a:p>
        </p:txBody>
      </p:sp>
      <p:sp>
        <p:nvSpPr>
          <p:cNvPr id="11" name="TextBox 10">
            <a:extLst>
              <a:ext uri="{FF2B5EF4-FFF2-40B4-BE49-F238E27FC236}">
                <a16:creationId xmlns:a16="http://schemas.microsoft.com/office/drawing/2014/main" id="{D9286B8D-B1ED-A615-7A7A-62550DC7DCA6}"/>
              </a:ext>
            </a:extLst>
          </p:cNvPr>
          <p:cNvSpPr txBox="1"/>
          <p:nvPr/>
        </p:nvSpPr>
        <p:spPr>
          <a:xfrm>
            <a:off x="1755227" y="5927551"/>
            <a:ext cx="9711558" cy="877163"/>
          </a:xfrm>
          <a:prstGeom prst="rect">
            <a:avLst/>
          </a:prstGeom>
          <a:noFill/>
        </p:spPr>
        <p:txBody>
          <a:bodyPr wrap="square">
            <a:spAutoFit/>
          </a:bodyPr>
          <a:lstStyle/>
          <a:p>
            <a:pPr marL="342900" indent="-342900">
              <a:buFont typeface="+mj-lt"/>
              <a:buAutoNum type="arabicPeriod"/>
            </a:pPr>
            <a:r>
              <a:rPr lang="en-US" sz="1700" b="0" i="0" dirty="0">
                <a:effectLst/>
                <a:latin typeface="Calibri" panose="020F0502020204030204" pitchFamily="34" charset="0"/>
                <a:cs typeface="Calibri" panose="020F0502020204030204" pitchFamily="34" charset="0"/>
              </a:rPr>
              <a:t>Which learning algorithm or model should we use? </a:t>
            </a:r>
          </a:p>
          <a:p>
            <a:pPr marL="342900" indent="-342900">
              <a:buFont typeface="+mj-lt"/>
              <a:buAutoNum type="arabicPeriod"/>
            </a:pPr>
            <a:endParaRPr lang="en-US" sz="1700" b="0" i="0" dirty="0">
              <a:effectLst/>
              <a:latin typeface="Calibri" panose="020F0502020204030204" pitchFamily="34" charset="0"/>
              <a:cs typeface="Calibri" panose="020F0502020204030204" pitchFamily="34" charset="0"/>
            </a:endParaRPr>
          </a:p>
          <a:p>
            <a:pPr marL="342900" indent="-342900">
              <a:buFont typeface="+mj-lt"/>
              <a:buAutoNum type="arabicPeriod"/>
            </a:pPr>
            <a:r>
              <a:rPr lang="en-US" sz="1700" b="0" i="0" dirty="0">
                <a:effectLst/>
                <a:latin typeface="Calibri" panose="020F0502020204030204" pitchFamily="34" charset="0"/>
                <a:cs typeface="Calibri" panose="020F0502020204030204" pitchFamily="34" charset="0"/>
              </a:rPr>
              <a:t>How should we prepare the data to efficiently learn the relationship between text and label?</a:t>
            </a:r>
            <a:endParaRPr lang="en-TR"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799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Preparing</a:t>
            </a:r>
            <a:r>
              <a:rPr lang="tr-TR" sz="2400" b="1" dirty="0">
                <a:solidFill>
                  <a:srgbClr val="8316B5"/>
                </a:solidFill>
                <a:ea typeface="Arial" charset="0"/>
                <a:cs typeface="Arial"/>
              </a:rPr>
              <a:t> Data</a:t>
            </a:r>
            <a:endParaRPr lang="tr-TR" sz="2400" b="1" dirty="0">
              <a:solidFill>
                <a:srgbClr val="8316B5"/>
              </a:solidFill>
              <a:ea typeface="Arial" charset="0"/>
              <a:cs typeface="Arial" charset="0"/>
            </a:endParaRPr>
          </a:p>
        </p:txBody>
      </p:sp>
      <p:sp>
        <p:nvSpPr>
          <p:cNvPr id="6" name="TextBox 5">
            <a:extLst>
              <a:ext uri="{FF2B5EF4-FFF2-40B4-BE49-F238E27FC236}">
                <a16:creationId xmlns:a16="http://schemas.microsoft.com/office/drawing/2014/main" id="{C93CC669-03D2-E2A5-B195-E6CD8D86F7B9}"/>
              </a:ext>
            </a:extLst>
          </p:cNvPr>
          <p:cNvSpPr txBox="1"/>
          <p:nvPr/>
        </p:nvSpPr>
        <p:spPr>
          <a:xfrm>
            <a:off x="1163782" y="1413164"/>
            <a:ext cx="4414029" cy="3139321"/>
          </a:xfrm>
          <a:prstGeom prst="rect">
            <a:avLst/>
          </a:prstGeom>
          <a:noFill/>
        </p:spPr>
        <p:txBody>
          <a:bodyPr wrap="none" rtlCol="0">
            <a:spAutoFit/>
          </a:bodyPr>
          <a:lstStyle/>
          <a:p>
            <a:pPr marL="342900" indent="-342900">
              <a:buFont typeface="+mj-lt"/>
              <a:buAutoNum type="arabicPeriod"/>
            </a:pPr>
            <a:r>
              <a:rPr lang="en-TR" dirty="0"/>
              <a:t>Shuffle the data. Then split train and test.</a:t>
            </a:r>
          </a:p>
          <a:p>
            <a:pPr marL="342900" indent="-342900">
              <a:buFont typeface="+mj-lt"/>
              <a:buAutoNum type="arabicPeriod"/>
            </a:pPr>
            <a:r>
              <a:rPr lang="en-TR" dirty="0"/>
              <a:t>Text to numerical vectors</a:t>
            </a:r>
          </a:p>
          <a:p>
            <a:pPr marL="800100" lvl="1" indent="-342900">
              <a:buAutoNum type="alphaLcPeriod"/>
            </a:pPr>
            <a:r>
              <a:rPr lang="en-TR" dirty="0"/>
              <a:t>Tokenization </a:t>
            </a:r>
          </a:p>
          <a:p>
            <a:pPr lvl="2"/>
            <a:r>
              <a:rPr lang="en-US" dirty="0"/>
              <a:t>U</a:t>
            </a:r>
            <a:r>
              <a:rPr lang="en-TR" dirty="0"/>
              <a:t>nigrams + bigrams</a:t>
            </a:r>
          </a:p>
          <a:p>
            <a:pPr lvl="1"/>
            <a:endParaRPr lang="en-TR" dirty="0"/>
          </a:p>
          <a:p>
            <a:pPr lvl="1"/>
            <a:endParaRPr lang="en-TR" dirty="0"/>
          </a:p>
          <a:p>
            <a:pPr lvl="1"/>
            <a:endParaRPr lang="en-TR" dirty="0"/>
          </a:p>
          <a:p>
            <a:pPr lvl="1"/>
            <a:endParaRPr lang="en-TR" dirty="0"/>
          </a:p>
          <a:p>
            <a:pPr lvl="1"/>
            <a:endParaRPr lang="en-TR" dirty="0"/>
          </a:p>
          <a:p>
            <a:pPr lvl="1"/>
            <a:r>
              <a:rPr lang="en-TR" dirty="0"/>
              <a:t>b. Vectorization</a:t>
            </a:r>
          </a:p>
          <a:p>
            <a:pPr lvl="1"/>
            <a:r>
              <a:rPr lang="en-TR" dirty="0"/>
              <a:t>	One hot encoding</a:t>
            </a:r>
          </a:p>
        </p:txBody>
      </p:sp>
      <p:pic>
        <p:nvPicPr>
          <p:cNvPr id="7" name="Picture 6">
            <a:extLst>
              <a:ext uri="{FF2B5EF4-FFF2-40B4-BE49-F238E27FC236}">
                <a16:creationId xmlns:a16="http://schemas.microsoft.com/office/drawing/2014/main" id="{2A9577C1-8D78-E2CD-ACB9-4C62BABAE47C}"/>
              </a:ext>
            </a:extLst>
          </p:cNvPr>
          <p:cNvPicPr>
            <a:picLocks noChangeAspect="1"/>
          </p:cNvPicPr>
          <p:nvPr/>
        </p:nvPicPr>
        <p:blipFill>
          <a:blip r:embed="rId3"/>
          <a:stretch>
            <a:fillRect/>
          </a:stretch>
        </p:blipFill>
        <p:spPr>
          <a:xfrm>
            <a:off x="2202083" y="2621007"/>
            <a:ext cx="7772400" cy="984581"/>
          </a:xfrm>
          <a:prstGeom prst="rect">
            <a:avLst/>
          </a:prstGeom>
        </p:spPr>
      </p:pic>
      <p:pic>
        <p:nvPicPr>
          <p:cNvPr id="8" name="Picture 7">
            <a:extLst>
              <a:ext uri="{FF2B5EF4-FFF2-40B4-BE49-F238E27FC236}">
                <a16:creationId xmlns:a16="http://schemas.microsoft.com/office/drawing/2014/main" id="{2104D828-43E2-1889-8214-36CF6B932A59}"/>
              </a:ext>
            </a:extLst>
          </p:cNvPr>
          <p:cNvPicPr>
            <a:picLocks noChangeAspect="1"/>
          </p:cNvPicPr>
          <p:nvPr/>
        </p:nvPicPr>
        <p:blipFill>
          <a:blip r:embed="rId4"/>
          <a:stretch>
            <a:fillRect/>
          </a:stretch>
        </p:blipFill>
        <p:spPr>
          <a:xfrm>
            <a:off x="2202083" y="4579420"/>
            <a:ext cx="7391400" cy="368300"/>
          </a:xfrm>
          <a:prstGeom prst="rect">
            <a:avLst/>
          </a:prstGeom>
        </p:spPr>
      </p:pic>
      <p:sp>
        <p:nvSpPr>
          <p:cNvPr id="12" name="TextBox 11">
            <a:extLst>
              <a:ext uri="{FF2B5EF4-FFF2-40B4-BE49-F238E27FC236}">
                <a16:creationId xmlns:a16="http://schemas.microsoft.com/office/drawing/2014/main" id="{C61A0C14-B20D-3AFE-798E-EB7359CE1A15}"/>
              </a:ext>
            </a:extLst>
          </p:cNvPr>
          <p:cNvSpPr txBox="1"/>
          <p:nvPr/>
        </p:nvSpPr>
        <p:spPr>
          <a:xfrm>
            <a:off x="2093699" y="5156985"/>
            <a:ext cx="1658596" cy="369332"/>
          </a:xfrm>
          <a:prstGeom prst="rect">
            <a:avLst/>
          </a:prstGeom>
          <a:noFill/>
        </p:spPr>
        <p:txBody>
          <a:bodyPr wrap="none" rtlCol="0">
            <a:spAutoFit/>
          </a:bodyPr>
          <a:lstStyle/>
          <a:p>
            <a:r>
              <a:rPr lang="en-TR" dirty="0"/>
              <a:t>Count Encoding</a:t>
            </a:r>
          </a:p>
        </p:txBody>
      </p:sp>
      <p:pic>
        <p:nvPicPr>
          <p:cNvPr id="13" name="Picture 12">
            <a:extLst>
              <a:ext uri="{FF2B5EF4-FFF2-40B4-BE49-F238E27FC236}">
                <a16:creationId xmlns:a16="http://schemas.microsoft.com/office/drawing/2014/main" id="{89E2DA3A-659D-2A84-748D-319C94A83730}"/>
              </a:ext>
            </a:extLst>
          </p:cNvPr>
          <p:cNvPicPr>
            <a:picLocks noChangeAspect="1"/>
          </p:cNvPicPr>
          <p:nvPr/>
        </p:nvPicPr>
        <p:blipFill>
          <a:blip r:embed="rId5"/>
          <a:stretch>
            <a:fillRect/>
          </a:stretch>
        </p:blipFill>
        <p:spPr>
          <a:xfrm>
            <a:off x="2202083" y="5681593"/>
            <a:ext cx="7391400" cy="368300"/>
          </a:xfrm>
          <a:prstGeom prst="rect">
            <a:avLst/>
          </a:prstGeom>
        </p:spPr>
      </p:pic>
    </p:spTree>
    <p:extLst>
      <p:ext uri="{BB962C8B-B14F-4D97-AF65-F5344CB8AC3E}">
        <p14:creationId xmlns:p14="http://schemas.microsoft.com/office/powerpoint/2010/main" val="91350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Preparing</a:t>
            </a:r>
            <a:r>
              <a:rPr lang="tr-TR" sz="2400" b="1" dirty="0">
                <a:solidFill>
                  <a:srgbClr val="8316B5"/>
                </a:solidFill>
                <a:ea typeface="Arial" charset="0"/>
                <a:cs typeface="Arial"/>
              </a:rPr>
              <a:t> Data</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53916"/>
          </a:xfrm>
          <a:prstGeom prst="rect">
            <a:avLst/>
          </a:prstGeom>
          <a:noFill/>
        </p:spPr>
        <p:txBody>
          <a:bodyPr wrap="square">
            <a:spAutoFit/>
          </a:bodyPr>
          <a:lstStyle/>
          <a:p>
            <a:r>
              <a:rPr lang="en-US" sz="1050" dirty="0"/>
              <a:t>Slide credit: Rahul Agarwal</a:t>
            </a:r>
          </a:p>
        </p:txBody>
      </p:sp>
      <p:sp>
        <p:nvSpPr>
          <p:cNvPr id="6" name="TextBox 5">
            <a:extLst>
              <a:ext uri="{FF2B5EF4-FFF2-40B4-BE49-F238E27FC236}">
                <a16:creationId xmlns:a16="http://schemas.microsoft.com/office/drawing/2014/main" id="{C93CC669-03D2-E2A5-B195-E6CD8D86F7B9}"/>
              </a:ext>
            </a:extLst>
          </p:cNvPr>
          <p:cNvSpPr txBox="1"/>
          <p:nvPr/>
        </p:nvSpPr>
        <p:spPr>
          <a:xfrm>
            <a:off x="1163782" y="1413164"/>
            <a:ext cx="4414029" cy="2031325"/>
          </a:xfrm>
          <a:prstGeom prst="rect">
            <a:avLst/>
          </a:prstGeom>
          <a:noFill/>
        </p:spPr>
        <p:txBody>
          <a:bodyPr wrap="none" rtlCol="0">
            <a:spAutoFit/>
          </a:bodyPr>
          <a:lstStyle/>
          <a:p>
            <a:pPr marL="342900" indent="-342900">
              <a:buFont typeface="+mj-lt"/>
              <a:buAutoNum type="arabicPeriod"/>
            </a:pPr>
            <a:r>
              <a:rPr lang="en-TR" dirty="0"/>
              <a:t>Shuffle the data. Then split train and test.</a:t>
            </a:r>
          </a:p>
          <a:p>
            <a:pPr marL="342900" indent="-342900">
              <a:buFont typeface="+mj-lt"/>
              <a:buAutoNum type="arabicPeriod"/>
            </a:pPr>
            <a:r>
              <a:rPr lang="en-TR" dirty="0"/>
              <a:t>Text to numerical vectors</a:t>
            </a:r>
          </a:p>
          <a:p>
            <a:pPr marL="800100" lvl="1" indent="-342900">
              <a:buAutoNum type="alphaLcPeriod"/>
            </a:pPr>
            <a:r>
              <a:rPr lang="en-TR" dirty="0"/>
              <a:t>Tokenization </a:t>
            </a:r>
          </a:p>
          <a:p>
            <a:pPr lvl="2"/>
            <a:r>
              <a:rPr lang="en-US" dirty="0"/>
              <a:t>U</a:t>
            </a:r>
            <a:r>
              <a:rPr lang="en-TR" dirty="0"/>
              <a:t>nigrams + bigrams</a:t>
            </a:r>
          </a:p>
          <a:p>
            <a:pPr lvl="1"/>
            <a:endParaRPr lang="en-TR" dirty="0"/>
          </a:p>
          <a:p>
            <a:pPr lvl="1"/>
            <a:r>
              <a:rPr lang="en-TR" dirty="0"/>
              <a:t>b. Vectorization</a:t>
            </a:r>
          </a:p>
          <a:p>
            <a:pPr lvl="1"/>
            <a:r>
              <a:rPr lang="en-TR" dirty="0"/>
              <a:t>	One hot encoding</a:t>
            </a:r>
          </a:p>
        </p:txBody>
      </p:sp>
      <p:sp>
        <p:nvSpPr>
          <p:cNvPr id="12" name="TextBox 11">
            <a:extLst>
              <a:ext uri="{FF2B5EF4-FFF2-40B4-BE49-F238E27FC236}">
                <a16:creationId xmlns:a16="http://schemas.microsoft.com/office/drawing/2014/main" id="{C61A0C14-B20D-3AFE-798E-EB7359CE1A15}"/>
              </a:ext>
            </a:extLst>
          </p:cNvPr>
          <p:cNvSpPr txBox="1"/>
          <p:nvPr/>
        </p:nvSpPr>
        <p:spPr>
          <a:xfrm>
            <a:off x="2093699" y="3310676"/>
            <a:ext cx="1658596" cy="369332"/>
          </a:xfrm>
          <a:prstGeom prst="rect">
            <a:avLst/>
          </a:prstGeom>
          <a:noFill/>
        </p:spPr>
        <p:txBody>
          <a:bodyPr wrap="none" rtlCol="0">
            <a:spAutoFit/>
          </a:bodyPr>
          <a:lstStyle/>
          <a:p>
            <a:r>
              <a:rPr lang="en-TR" dirty="0"/>
              <a:t>Count Encoding</a:t>
            </a:r>
          </a:p>
        </p:txBody>
      </p:sp>
      <p:sp>
        <p:nvSpPr>
          <p:cNvPr id="3" name="TextBox 2">
            <a:extLst>
              <a:ext uri="{FF2B5EF4-FFF2-40B4-BE49-F238E27FC236}">
                <a16:creationId xmlns:a16="http://schemas.microsoft.com/office/drawing/2014/main" id="{C9D42E1B-4C87-6503-83DE-CCAD314416C8}"/>
              </a:ext>
            </a:extLst>
          </p:cNvPr>
          <p:cNvSpPr txBox="1"/>
          <p:nvPr/>
        </p:nvSpPr>
        <p:spPr>
          <a:xfrm>
            <a:off x="2093699" y="3590800"/>
            <a:ext cx="1587166" cy="369332"/>
          </a:xfrm>
          <a:prstGeom prst="rect">
            <a:avLst/>
          </a:prstGeom>
          <a:noFill/>
        </p:spPr>
        <p:txBody>
          <a:bodyPr wrap="none" rtlCol="0">
            <a:spAutoFit/>
          </a:bodyPr>
          <a:lstStyle/>
          <a:p>
            <a:r>
              <a:rPr lang="en-TR" dirty="0"/>
              <a:t>Tf-idf Encoding</a:t>
            </a:r>
          </a:p>
        </p:txBody>
      </p:sp>
      <p:pic>
        <p:nvPicPr>
          <p:cNvPr id="4" name="Picture 3">
            <a:extLst>
              <a:ext uri="{FF2B5EF4-FFF2-40B4-BE49-F238E27FC236}">
                <a16:creationId xmlns:a16="http://schemas.microsoft.com/office/drawing/2014/main" id="{E97390A9-94B4-EBA5-9E0D-C3ED8841A27A}"/>
              </a:ext>
            </a:extLst>
          </p:cNvPr>
          <p:cNvPicPr>
            <a:picLocks noChangeAspect="1"/>
          </p:cNvPicPr>
          <p:nvPr/>
        </p:nvPicPr>
        <p:blipFill>
          <a:blip r:embed="rId3"/>
          <a:stretch>
            <a:fillRect/>
          </a:stretch>
        </p:blipFill>
        <p:spPr>
          <a:xfrm>
            <a:off x="361875" y="4132576"/>
            <a:ext cx="5990157" cy="326414"/>
          </a:xfrm>
          <a:prstGeom prst="rect">
            <a:avLst/>
          </a:prstGeom>
        </p:spPr>
      </p:pic>
      <p:pic>
        <p:nvPicPr>
          <p:cNvPr id="9" name="Picture 8">
            <a:extLst>
              <a:ext uri="{FF2B5EF4-FFF2-40B4-BE49-F238E27FC236}">
                <a16:creationId xmlns:a16="http://schemas.microsoft.com/office/drawing/2014/main" id="{C1B13AE3-4F48-21BC-173A-F4DB9A6AEA8E}"/>
              </a:ext>
            </a:extLst>
          </p:cNvPr>
          <p:cNvPicPr>
            <a:picLocks noChangeAspect="1"/>
          </p:cNvPicPr>
          <p:nvPr/>
        </p:nvPicPr>
        <p:blipFill>
          <a:blip r:embed="rId4"/>
          <a:stretch>
            <a:fillRect/>
          </a:stretch>
        </p:blipFill>
        <p:spPr>
          <a:xfrm>
            <a:off x="7439963" y="674857"/>
            <a:ext cx="3226588" cy="4132576"/>
          </a:xfrm>
          <a:prstGeom prst="rect">
            <a:avLst/>
          </a:prstGeom>
        </p:spPr>
      </p:pic>
      <p:pic>
        <p:nvPicPr>
          <p:cNvPr id="10" name="Picture 9">
            <a:extLst>
              <a:ext uri="{FF2B5EF4-FFF2-40B4-BE49-F238E27FC236}">
                <a16:creationId xmlns:a16="http://schemas.microsoft.com/office/drawing/2014/main" id="{B4E0E559-688D-0A4C-F0A4-67488671C662}"/>
              </a:ext>
            </a:extLst>
          </p:cNvPr>
          <p:cNvPicPr>
            <a:picLocks noChangeAspect="1"/>
          </p:cNvPicPr>
          <p:nvPr/>
        </p:nvPicPr>
        <p:blipFill>
          <a:blip r:embed="rId5"/>
          <a:stretch>
            <a:fillRect/>
          </a:stretch>
        </p:blipFill>
        <p:spPr>
          <a:xfrm>
            <a:off x="7439963" y="5378512"/>
            <a:ext cx="4081939" cy="1132269"/>
          </a:xfrm>
          <a:prstGeom prst="rect">
            <a:avLst/>
          </a:prstGeom>
        </p:spPr>
      </p:pic>
      <p:pic>
        <p:nvPicPr>
          <p:cNvPr id="8198" name="Picture 6">
            <a:extLst>
              <a:ext uri="{FF2B5EF4-FFF2-40B4-BE49-F238E27FC236}">
                <a16:creationId xmlns:a16="http://schemas.microsoft.com/office/drawing/2014/main" id="{34373D78-6F9D-4DFA-C626-445D99F3B8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307" y="5235322"/>
            <a:ext cx="5336211" cy="60379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06FEAF3-6245-6A19-B88E-2C1B52D5B0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216" y="5965550"/>
            <a:ext cx="5235297" cy="4055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EEECB0A-8C9B-B1B8-C063-E445E7BC5CDA}"/>
              </a:ext>
            </a:extLst>
          </p:cNvPr>
          <p:cNvSpPr txBox="1"/>
          <p:nvPr/>
        </p:nvSpPr>
        <p:spPr>
          <a:xfrm>
            <a:off x="3108518" y="5780884"/>
            <a:ext cx="300082" cy="369332"/>
          </a:xfrm>
          <a:prstGeom prst="rect">
            <a:avLst/>
          </a:prstGeom>
          <a:noFill/>
        </p:spPr>
        <p:txBody>
          <a:bodyPr wrap="none" rtlCol="0">
            <a:spAutoFit/>
          </a:bodyPr>
          <a:lstStyle/>
          <a:p>
            <a:r>
              <a:rPr lang="en-TR" dirty="0"/>
              <a:t>*</a:t>
            </a:r>
          </a:p>
        </p:txBody>
      </p:sp>
      <p:cxnSp>
        <p:nvCxnSpPr>
          <p:cNvPr id="17" name="Straight Arrow Connector 16">
            <a:extLst>
              <a:ext uri="{FF2B5EF4-FFF2-40B4-BE49-F238E27FC236}">
                <a16:creationId xmlns:a16="http://schemas.microsoft.com/office/drawing/2014/main" id="{872DDE2F-0468-4FE8-6690-6875B8801917}"/>
              </a:ext>
            </a:extLst>
          </p:cNvPr>
          <p:cNvCxnSpPr/>
          <p:nvPr/>
        </p:nvCxnSpPr>
        <p:spPr>
          <a:xfrm flipV="1">
            <a:off x="5577811" y="3429000"/>
            <a:ext cx="510472" cy="703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A30F07-A831-48FF-969D-4CA6085C3D1B}"/>
              </a:ext>
            </a:extLst>
          </p:cNvPr>
          <p:cNvSpPr txBox="1"/>
          <p:nvPr/>
        </p:nvSpPr>
        <p:spPr>
          <a:xfrm>
            <a:off x="5998464" y="3108960"/>
            <a:ext cx="1124154" cy="492443"/>
          </a:xfrm>
          <a:prstGeom prst="rect">
            <a:avLst/>
          </a:prstGeom>
          <a:noFill/>
        </p:spPr>
        <p:txBody>
          <a:bodyPr wrap="none" rtlCol="0">
            <a:spAutoFit/>
          </a:bodyPr>
          <a:lstStyle/>
          <a:p>
            <a:r>
              <a:rPr lang="en-TR" sz="1300" dirty="0">
                <a:solidFill>
                  <a:srgbClr val="FF0000"/>
                </a:solidFill>
              </a:rPr>
              <a:t>Floating point</a:t>
            </a:r>
          </a:p>
          <a:p>
            <a:r>
              <a:rPr lang="en-TR" sz="1300" dirty="0">
                <a:solidFill>
                  <a:srgbClr val="FF0000"/>
                </a:solidFill>
              </a:rPr>
              <a:t>Any problem?</a:t>
            </a:r>
          </a:p>
        </p:txBody>
      </p:sp>
    </p:spTree>
    <p:extLst>
      <p:ext uri="{BB962C8B-B14F-4D97-AF65-F5344CB8AC3E}">
        <p14:creationId xmlns:p14="http://schemas.microsoft.com/office/powerpoint/2010/main" val="7910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Feature</a:t>
            </a:r>
            <a:r>
              <a:rPr lang="tr-TR" sz="2400" b="1" dirty="0">
                <a:solidFill>
                  <a:srgbClr val="8316B5"/>
                </a:solidFill>
                <a:ea typeface="Arial" charset="0"/>
                <a:cs typeface="Arial"/>
              </a:rPr>
              <a:t> </a:t>
            </a:r>
            <a:r>
              <a:rPr lang="tr-TR" sz="2400" b="1" dirty="0" err="1">
                <a:solidFill>
                  <a:srgbClr val="8316B5"/>
                </a:solidFill>
                <a:ea typeface="Arial" charset="0"/>
                <a:cs typeface="Arial"/>
              </a:rPr>
              <a:t>Selection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Image credit: </a:t>
            </a:r>
            <a:r>
              <a:rPr lang="en-US" sz="1050" dirty="0" err="1"/>
              <a:t>developers.google.com</a:t>
            </a:r>
            <a:r>
              <a:rPr lang="en-US" sz="1050" dirty="0"/>
              <a:t> </a:t>
            </a:r>
            <a:endParaRPr lang="en-TR" sz="1050" dirty="0"/>
          </a:p>
        </p:txBody>
      </p:sp>
      <p:sp>
        <p:nvSpPr>
          <p:cNvPr id="4" name="TextBox 3">
            <a:extLst>
              <a:ext uri="{FF2B5EF4-FFF2-40B4-BE49-F238E27FC236}">
                <a16:creationId xmlns:a16="http://schemas.microsoft.com/office/drawing/2014/main" id="{87F41D25-791B-8E79-C39F-03B1065D1433}"/>
              </a:ext>
            </a:extLst>
          </p:cNvPr>
          <p:cNvSpPr txBox="1"/>
          <p:nvPr/>
        </p:nvSpPr>
        <p:spPr>
          <a:xfrm>
            <a:off x="268224" y="644591"/>
            <a:ext cx="11923776" cy="2062103"/>
          </a:xfrm>
          <a:prstGeom prst="rect">
            <a:avLst/>
          </a:prstGeom>
          <a:noFill/>
        </p:spPr>
        <p:txBody>
          <a:bodyPr wrap="square">
            <a:spAutoFit/>
          </a:bodyPr>
          <a:lstStyle/>
          <a:p>
            <a:pPr marL="285750" indent="-285750">
              <a:buFont typeface="Arial" panose="020B0604020202020204" pitchFamily="34" charset="0"/>
              <a:buChar char="•"/>
            </a:pPr>
            <a:r>
              <a:rPr lang="en-US" sz="1600" dirty="0"/>
              <a:t>Converting text dataset into </a:t>
            </a:r>
            <a:r>
              <a:rPr lang="en-US" sz="1600" dirty="0" err="1"/>
              <a:t>uni+bigram</a:t>
            </a:r>
            <a:r>
              <a:rPr lang="en-US" sz="1600" dirty="0"/>
              <a:t> tokens can result in tens of thousands of tokens</a:t>
            </a:r>
          </a:p>
          <a:p>
            <a:pPr marL="285750" indent="-285750">
              <a:buFont typeface="Arial" panose="020B0604020202020204" pitchFamily="34" charset="0"/>
              <a:buChar char="•"/>
            </a:pPr>
            <a:r>
              <a:rPr lang="en-US" sz="1600" dirty="0"/>
              <a:t>Not all tokens contribute to label prediction, so dropping certain tokens is necessary</a:t>
            </a:r>
          </a:p>
          <a:p>
            <a:pPr marL="285750" indent="-285750">
              <a:buFont typeface="Arial" panose="020B0604020202020204" pitchFamily="34" charset="0"/>
              <a:buChar char="•"/>
            </a:pPr>
            <a:r>
              <a:rPr lang="en-US" sz="1600" dirty="0"/>
              <a:t>Only the most informative tokens should be included</a:t>
            </a:r>
          </a:p>
          <a:p>
            <a:pPr marL="742950" lvl="1" indent="-285750">
              <a:buFont typeface="Arial" panose="020B0604020202020204" pitchFamily="34" charset="0"/>
              <a:buChar char="•"/>
            </a:pPr>
            <a:r>
              <a:rPr lang="en-US" sz="1600" dirty="0"/>
              <a:t>Replace n-grams </a:t>
            </a:r>
            <a:r>
              <a:rPr lang="en-US" sz="1600" dirty="0" err="1"/>
              <a:t>inplace</a:t>
            </a:r>
            <a:endParaRPr lang="en-US" sz="1600" dirty="0"/>
          </a:p>
          <a:p>
            <a:pPr marL="742950" lvl="1" indent="-285750">
              <a:buFont typeface="Arial" panose="020B0604020202020204" pitchFamily="34" charset="0"/>
              <a:buChar char="•"/>
            </a:pPr>
            <a:r>
              <a:rPr lang="en-US" sz="1600" dirty="0"/>
              <a:t>Rarely occurring tokens can be dropped</a:t>
            </a:r>
          </a:p>
          <a:p>
            <a:pPr marL="742950" lvl="1" indent="-285750">
              <a:buFont typeface="Arial" panose="020B0604020202020204" pitchFamily="34" charset="0"/>
              <a:buChar char="•"/>
            </a:pPr>
            <a:r>
              <a:rPr lang="en-US" sz="1600" dirty="0"/>
              <a:t>Feature importance can be measured using statistical functions such as </a:t>
            </a:r>
            <a:r>
              <a:rPr lang="en-US" sz="1600" dirty="0" err="1"/>
              <a:t>f_classif</a:t>
            </a:r>
            <a:r>
              <a:rPr lang="en-US" sz="1600" dirty="0"/>
              <a:t> and chi2</a:t>
            </a:r>
          </a:p>
          <a:p>
            <a:pPr marL="285750" indent="-285750">
              <a:buFont typeface="Arial" panose="020B0604020202020204" pitchFamily="34" charset="0"/>
              <a:buChar char="•"/>
            </a:pPr>
            <a:r>
              <a:rPr lang="en-US" sz="1600" dirty="0"/>
              <a:t>Accuracy peaks at around 20,000 features for many datasets </a:t>
            </a:r>
          </a:p>
          <a:p>
            <a:pPr marL="285750" indent="-285750">
              <a:buFont typeface="Arial" panose="020B0604020202020204" pitchFamily="34" charset="0"/>
              <a:buChar char="•"/>
            </a:pPr>
            <a:r>
              <a:rPr lang="en-US" sz="1600" dirty="0"/>
              <a:t>Adding more features over this threshold contributes very little and can lead to overfitting and degraded performance</a:t>
            </a:r>
          </a:p>
        </p:txBody>
      </p:sp>
      <p:pic>
        <p:nvPicPr>
          <p:cNvPr id="8" name="Picture 7">
            <a:extLst>
              <a:ext uri="{FF2B5EF4-FFF2-40B4-BE49-F238E27FC236}">
                <a16:creationId xmlns:a16="http://schemas.microsoft.com/office/drawing/2014/main" id="{6D618AE0-1EB6-B446-2083-15D547C4E4F1}"/>
              </a:ext>
            </a:extLst>
          </p:cNvPr>
          <p:cNvPicPr>
            <a:picLocks noChangeAspect="1"/>
          </p:cNvPicPr>
          <p:nvPr/>
        </p:nvPicPr>
        <p:blipFill>
          <a:blip r:embed="rId3"/>
          <a:stretch>
            <a:fillRect/>
          </a:stretch>
        </p:blipFill>
        <p:spPr>
          <a:xfrm>
            <a:off x="2419491" y="2653200"/>
            <a:ext cx="7337584" cy="4204800"/>
          </a:xfrm>
          <a:prstGeom prst="rect">
            <a:avLst/>
          </a:prstGeom>
        </p:spPr>
      </p:pic>
    </p:spTree>
    <p:extLst>
      <p:ext uri="{BB962C8B-B14F-4D97-AF65-F5344CB8AC3E}">
        <p14:creationId xmlns:p14="http://schemas.microsoft.com/office/powerpoint/2010/main" val="324706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4378</TotalTime>
  <Words>1539</Words>
  <Application>Microsoft Macintosh PowerPoint</Application>
  <PresentationFormat>Widescreen</PresentationFormat>
  <Paragraphs>185</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JetBrains Mono</vt:lpstr>
      <vt:lpstr>Poppins</vt:lpstr>
      <vt:lpstr>Public Sans</vt:lpstr>
      <vt:lpstr>sofia-pro</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Kemal Can Kara</dc:creator>
  <cp:lastModifiedBy>Kemal Can Kara</cp:lastModifiedBy>
  <cp:revision>63</cp:revision>
  <dcterms:created xsi:type="dcterms:W3CDTF">2023-05-05T15:50:07Z</dcterms:created>
  <dcterms:modified xsi:type="dcterms:W3CDTF">2023-05-08T16:48:17Z</dcterms:modified>
</cp:coreProperties>
</file>