
<file path=[Content_Types].xml><?xml version="1.0" encoding="utf-8"?>
<Types xmlns="http://schemas.openxmlformats.org/package/2006/content-types">
  <Default Extension="gif" ContentType="image/gif"/>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405" r:id="rId2"/>
    <p:sldId id="434" r:id="rId3"/>
    <p:sldId id="426" r:id="rId4"/>
    <p:sldId id="431" r:id="rId5"/>
    <p:sldId id="432" r:id="rId6"/>
    <p:sldId id="442" r:id="rId7"/>
    <p:sldId id="433" r:id="rId8"/>
    <p:sldId id="421" r:id="rId9"/>
    <p:sldId id="422" r:id="rId10"/>
    <p:sldId id="407" r:id="rId11"/>
    <p:sldId id="423" r:id="rId12"/>
    <p:sldId id="424" r:id="rId13"/>
    <p:sldId id="425" r:id="rId14"/>
    <p:sldId id="428" r:id="rId15"/>
    <p:sldId id="429" r:id="rId16"/>
    <p:sldId id="430" r:id="rId17"/>
    <p:sldId id="435" r:id="rId18"/>
    <p:sldId id="436" r:id="rId19"/>
    <p:sldId id="437" r:id="rId20"/>
    <p:sldId id="438" r:id="rId21"/>
    <p:sldId id="427" r:id="rId22"/>
    <p:sldId id="440" r:id="rId23"/>
    <p:sldId id="441" r:id="rId24"/>
    <p:sldId id="439" r:id="rId25"/>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82453"/>
  </p:normalViewPr>
  <p:slideViewPr>
    <p:cSldViewPr snapToGrid="0">
      <p:cViewPr varScale="1">
        <p:scale>
          <a:sx n="105" d="100"/>
          <a:sy n="105"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3D4-56E4-4B41-920A-4207B7313A59}" type="datetimeFigureOut">
              <a:rPr lang="en-TR" smtClean="0"/>
              <a:t>13.05.2023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8CB87-4CAB-6F45-A742-A8794678E0A6}" type="slidenum">
              <a:rPr lang="en-TR" smtClean="0"/>
              <a:t>‹#›</a:t>
            </a:fld>
            <a:endParaRPr lang="en-TR"/>
          </a:p>
        </p:txBody>
      </p:sp>
    </p:spTree>
    <p:extLst>
      <p:ext uri="{BB962C8B-B14F-4D97-AF65-F5344CB8AC3E}">
        <p14:creationId xmlns:p14="http://schemas.microsoft.com/office/powerpoint/2010/main" val="6694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a:t>
            </a:fld>
            <a:endParaRPr lang="en-US"/>
          </a:p>
        </p:txBody>
      </p:sp>
    </p:spTree>
    <p:extLst>
      <p:ext uri="{BB962C8B-B14F-4D97-AF65-F5344CB8AC3E}">
        <p14:creationId xmlns:p14="http://schemas.microsoft.com/office/powerpoint/2010/main" val="3390706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10</a:t>
            </a:fld>
            <a:endParaRPr lang="en-US"/>
          </a:p>
        </p:txBody>
      </p:sp>
    </p:spTree>
    <p:extLst>
      <p:ext uri="{BB962C8B-B14F-4D97-AF65-F5344CB8AC3E}">
        <p14:creationId xmlns:p14="http://schemas.microsoft.com/office/powerpoint/2010/main" val="227010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11</a:t>
            </a:fld>
            <a:endParaRPr lang="en-US"/>
          </a:p>
        </p:txBody>
      </p:sp>
    </p:spTree>
    <p:extLst>
      <p:ext uri="{BB962C8B-B14F-4D97-AF65-F5344CB8AC3E}">
        <p14:creationId xmlns:p14="http://schemas.microsoft.com/office/powerpoint/2010/main" val="3494954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12</a:t>
            </a:fld>
            <a:endParaRPr lang="en-US"/>
          </a:p>
        </p:txBody>
      </p:sp>
    </p:spTree>
    <p:extLst>
      <p:ext uri="{BB962C8B-B14F-4D97-AF65-F5344CB8AC3E}">
        <p14:creationId xmlns:p14="http://schemas.microsoft.com/office/powerpoint/2010/main" val="2586226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13</a:t>
            </a:fld>
            <a:endParaRPr lang="en-US"/>
          </a:p>
        </p:txBody>
      </p:sp>
    </p:spTree>
    <p:extLst>
      <p:ext uri="{BB962C8B-B14F-4D97-AF65-F5344CB8AC3E}">
        <p14:creationId xmlns:p14="http://schemas.microsoft.com/office/powerpoint/2010/main" val="4060099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14</a:t>
            </a:fld>
            <a:endParaRPr lang="en-US"/>
          </a:p>
        </p:txBody>
      </p:sp>
    </p:spTree>
    <p:extLst>
      <p:ext uri="{BB962C8B-B14F-4D97-AF65-F5344CB8AC3E}">
        <p14:creationId xmlns:p14="http://schemas.microsoft.com/office/powerpoint/2010/main" val="623801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15</a:t>
            </a:fld>
            <a:endParaRPr lang="en-US"/>
          </a:p>
        </p:txBody>
      </p:sp>
    </p:spTree>
    <p:extLst>
      <p:ext uri="{BB962C8B-B14F-4D97-AF65-F5344CB8AC3E}">
        <p14:creationId xmlns:p14="http://schemas.microsoft.com/office/powerpoint/2010/main" val="2397365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16</a:t>
            </a:fld>
            <a:endParaRPr lang="en-US"/>
          </a:p>
        </p:txBody>
      </p:sp>
    </p:spTree>
    <p:extLst>
      <p:ext uri="{BB962C8B-B14F-4D97-AF65-F5344CB8AC3E}">
        <p14:creationId xmlns:p14="http://schemas.microsoft.com/office/powerpoint/2010/main" val="3284993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17</a:t>
            </a:fld>
            <a:endParaRPr lang="en-US"/>
          </a:p>
        </p:txBody>
      </p:sp>
    </p:spTree>
    <p:extLst>
      <p:ext uri="{BB962C8B-B14F-4D97-AF65-F5344CB8AC3E}">
        <p14:creationId xmlns:p14="http://schemas.microsoft.com/office/powerpoint/2010/main" val="3523458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18</a:t>
            </a:fld>
            <a:endParaRPr lang="en-US"/>
          </a:p>
        </p:txBody>
      </p:sp>
    </p:spTree>
    <p:extLst>
      <p:ext uri="{BB962C8B-B14F-4D97-AF65-F5344CB8AC3E}">
        <p14:creationId xmlns:p14="http://schemas.microsoft.com/office/powerpoint/2010/main" val="4058941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19</a:t>
            </a:fld>
            <a:endParaRPr lang="en-US"/>
          </a:p>
        </p:txBody>
      </p:sp>
    </p:spTree>
    <p:extLst>
      <p:ext uri="{BB962C8B-B14F-4D97-AF65-F5344CB8AC3E}">
        <p14:creationId xmlns:p14="http://schemas.microsoft.com/office/powerpoint/2010/main" val="39118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a:t>
            </a:fld>
            <a:endParaRPr lang="en-US"/>
          </a:p>
        </p:txBody>
      </p:sp>
    </p:spTree>
    <p:extLst>
      <p:ext uri="{BB962C8B-B14F-4D97-AF65-F5344CB8AC3E}">
        <p14:creationId xmlns:p14="http://schemas.microsoft.com/office/powerpoint/2010/main" val="211194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20</a:t>
            </a:fld>
            <a:endParaRPr lang="en-US"/>
          </a:p>
        </p:txBody>
      </p:sp>
    </p:spTree>
    <p:extLst>
      <p:ext uri="{BB962C8B-B14F-4D97-AF65-F5344CB8AC3E}">
        <p14:creationId xmlns:p14="http://schemas.microsoft.com/office/powerpoint/2010/main" val="1980027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21</a:t>
            </a:fld>
            <a:endParaRPr lang="en-US"/>
          </a:p>
        </p:txBody>
      </p:sp>
    </p:spTree>
    <p:extLst>
      <p:ext uri="{BB962C8B-B14F-4D97-AF65-F5344CB8AC3E}">
        <p14:creationId xmlns:p14="http://schemas.microsoft.com/office/powerpoint/2010/main" val="2830064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22</a:t>
            </a:fld>
            <a:endParaRPr lang="en-US"/>
          </a:p>
        </p:txBody>
      </p:sp>
    </p:spTree>
    <p:extLst>
      <p:ext uri="{BB962C8B-B14F-4D97-AF65-F5344CB8AC3E}">
        <p14:creationId xmlns:p14="http://schemas.microsoft.com/office/powerpoint/2010/main" val="1661322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23</a:t>
            </a:fld>
            <a:endParaRPr lang="en-US"/>
          </a:p>
        </p:txBody>
      </p:sp>
    </p:spTree>
    <p:extLst>
      <p:ext uri="{BB962C8B-B14F-4D97-AF65-F5344CB8AC3E}">
        <p14:creationId xmlns:p14="http://schemas.microsoft.com/office/powerpoint/2010/main" val="169962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24</a:t>
            </a:fld>
            <a:endParaRPr lang="en-US"/>
          </a:p>
        </p:txBody>
      </p:sp>
    </p:spTree>
    <p:extLst>
      <p:ext uri="{BB962C8B-B14F-4D97-AF65-F5344CB8AC3E}">
        <p14:creationId xmlns:p14="http://schemas.microsoft.com/office/powerpoint/2010/main" val="213533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3</a:t>
            </a:fld>
            <a:endParaRPr lang="en-US"/>
          </a:p>
        </p:txBody>
      </p:sp>
    </p:spTree>
    <p:extLst>
      <p:ext uri="{BB962C8B-B14F-4D97-AF65-F5344CB8AC3E}">
        <p14:creationId xmlns:p14="http://schemas.microsoft.com/office/powerpoint/2010/main" val="96328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4</a:t>
            </a:fld>
            <a:endParaRPr lang="en-US"/>
          </a:p>
        </p:txBody>
      </p:sp>
    </p:spTree>
    <p:extLst>
      <p:ext uri="{BB962C8B-B14F-4D97-AF65-F5344CB8AC3E}">
        <p14:creationId xmlns:p14="http://schemas.microsoft.com/office/powerpoint/2010/main" val="239235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5</a:t>
            </a:fld>
            <a:endParaRPr lang="en-US"/>
          </a:p>
        </p:txBody>
      </p:sp>
    </p:spTree>
    <p:extLst>
      <p:ext uri="{BB962C8B-B14F-4D97-AF65-F5344CB8AC3E}">
        <p14:creationId xmlns:p14="http://schemas.microsoft.com/office/powerpoint/2010/main" val="168710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6</a:t>
            </a:fld>
            <a:endParaRPr lang="en-US"/>
          </a:p>
        </p:txBody>
      </p:sp>
    </p:spTree>
    <p:extLst>
      <p:ext uri="{BB962C8B-B14F-4D97-AF65-F5344CB8AC3E}">
        <p14:creationId xmlns:p14="http://schemas.microsoft.com/office/powerpoint/2010/main" val="106264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7</a:t>
            </a:fld>
            <a:endParaRPr lang="en-US"/>
          </a:p>
        </p:txBody>
      </p:sp>
    </p:spTree>
    <p:extLst>
      <p:ext uri="{BB962C8B-B14F-4D97-AF65-F5344CB8AC3E}">
        <p14:creationId xmlns:p14="http://schemas.microsoft.com/office/powerpoint/2010/main" val="23092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8</a:t>
            </a:fld>
            <a:endParaRPr lang="en-US"/>
          </a:p>
        </p:txBody>
      </p:sp>
    </p:spTree>
    <p:extLst>
      <p:ext uri="{BB962C8B-B14F-4D97-AF65-F5344CB8AC3E}">
        <p14:creationId xmlns:p14="http://schemas.microsoft.com/office/powerpoint/2010/main" val="3073099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9</a:t>
            </a:fld>
            <a:endParaRPr lang="en-US"/>
          </a:p>
        </p:txBody>
      </p:sp>
    </p:spTree>
    <p:extLst>
      <p:ext uri="{BB962C8B-B14F-4D97-AF65-F5344CB8AC3E}">
        <p14:creationId xmlns:p14="http://schemas.microsoft.com/office/powerpoint/2010/main" val="45268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7389-FB1F-A860-211C-F7F3E85AC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2373D4CD-5900-C0C2-1A40-C529B6DDE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ECEFEB2C-874C-2FF5-4929-EF5108722460}"/>
              </a:ext>
            </a:extLst>
          </p:cNvPr>
          <p:cNvSpPr>
            <a:spLocks noGrp="1"/>
          </p:cNvSpPr>
          <p:nvPr>
            <p:ph type="dt" sz="half" idx="10"/>
          </p:nvPr>
        </p:nvSpPr>
        <p:spPr/>
        <p:txBody>
          <a:bodyPr/>
          <a:lstStyle/>
          <a:p>
            <a:fld id="{9103C8AC-F847-6148-BF1E-A1B65C7CDFC8}" type="datetimeFigureOut">
              <a:rPr lang="en-TR" smtClean="0"/>
              <a:t>13.05.2023</a:t>
            </a:fld>
            <a:endParaRPr lang="en-TR"/>
          </a:p>
        </p:txBody>
      </p:sp>
      <p:sp>
        <p:nvSpPr>
          <p:cNvPr id="5" name="Footer Placeholder 4">
            <a:extLst>
              <a:ext uri="{FF2B5EF4-FFF2-40B4-BE49-F238E27FC236}">
                <a16:creationId xmlns:a16="http://schemas.microsoft.com/office/drawing/2014/main" id="{C331A089-4FCD-6B96-6DB6-E7798B31092D}"/>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0327DA9-3F8A-55A0-87F7-9B3CCC37BB6D}"/>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04688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3493-8365-6E41-59B4-6ABD0B37713E}"/>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732E464C-9D13-2AE5-E24F-8D5DBC859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C6BB260-E981-4D19-12BF-15DCA1F4AD1C}"/>
              </a:ext>
            </a:extLst>
          </p:cNvPr>
          <p:cNvSpPr>
            <a:spLocks noGrp="1"/>
          </p:cNvSpPr>
          <p:nvPr>
            <p:ph type="dt" sz="half" idx="10"/>
          </p:nvPr>
        </p:nvSpPr>
        <p:spPr/>
        <p:txBody>
          <a:bodyPr/>
          <a:lstStyle/>
          <a:p>
            <a:fld id="{9103C8AC-F847-6148-BF1E-A1B65C7CDFC8}" type="datetimeFigureOut">
              <a:rPr lang="en-TR" smtClean="0"/>
              <a:t>13.05.2023</a:t>
            </a:fld>
            <a:endParaRPr lang="en-TR"/>
          </a:p>
        </p:txBody>
      </p:sp>
      <p:sp>
        <p:nvSpPr>
          <p:cNvPr id="5" name="Footer Placeholder 4">
            <a:extLst>
              <a:ext uri="{FF2B5EF4-FFF2-40B4-BE49-F238E27FC236}">
                <a16:creationId xmlns:a16="http://schemas.microsoft.com/office/drawing/2014/main" id="{CD766565-1F65-44EE-7E29-8B3C6B8BC8E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C620ACF3-9719-06E6-FF81-82C90789E0A9}"/>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13672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B6BCB-2B05-836A-BF74-8A382D5682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D220FD33-C84A-AB09-FD53-AD3B1283D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2EEE611-A633-8859-FC16-186582C8BBE4}"/>
              </a:ext>
            </a:extLst>
          </p:cNvPr>
          <p:cNvSpPr>
            <a:spLocks noGrp="1"/>
          </p:cNvSpPr>
          <p:nvPr>
            <p:ph type="dt" sz="half" idx="10"/>
          </p:nvPr>
        </p:nvSpPr>
        <p:spPr/>
        <p:txBody>
          <a:bodyPr/>
          <a:lstStyle/>
          <a:p>
            <a:fld id="{9103C8AC-F847-6148-BF1E-A1B65C7CDFC8}" type="datetimeFigureOut">
              <a:rPr lang="en-TR" smtClean="0"/>
              <a:t>13.05.2023</a:t>
            </a:fld>
            <a:endParaRPr lang="en-TR"/>
          </a:p>
        </p:txBody>
      </p:sp>
      <p:sp>
        <p:nvSpPr>
          <p:cNvPr id="5" name="Footer Placeholder 4">
            <a:extLst>
              <a:ext uri="{FF2B5EF4-FFF2-40B4-BE49-F238E27FC236}">
                <a16:creationId xmlns:a16="http://schemas.microsoft.com/office/drawing/2014/main" id="{8A765C21-2DBE-91EE-24B3-5F6A310CDAF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810F2205-F826-576A-7474-9639D57927E9}"/>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08537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8829D-F75B-4505-94C4-71124CDC0E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 Placeholder 11">
            <a:extLst>
              <a:ext uri="{FF2B5EF4-FFF2-40B4-BE49-F238E27FC236}">
                <a16:creationId xmlns:a16="http://schemas.microsoft.com/office/drawing/2014/main" id="{955CFA67-2F8B-4995-9D4A-D7F6DB7A9E4B}"/>
              </a:ext>
            </a:extLst>
          </p:cNvPr>
          <p:cNvSpPr>
            <a:spLocks noGrp="1"/>
          </p:cNvSpPr>
          <p:nvPr>
            <p:ph type="body" sz="quarter" idx="10" hasCustomPrompt="1"/>
          </p:nvPr>
        </p:nvSpPr>
        <p:spPr>
          <a:xfrm>
            <a:off x="3432514" y="1343696"/>
            <a:ext cx="5326971" cy="1051570"/>
          </a:xfrm>
          <a:prstGeom prst="rect">
            <a:avLst/>
          </a:prstGeom>
        </p:spPr>
        <p:txBody>
          <a:bodyPr wrap="square">
            <a:spAutoFit/>
          </a:bodyPr>
          <a:lstStyle>
            <a:lvl1pPr marL="0" indent="0">
              <a:buNone/>
              <a:defRPr lang="en-US" sz="3000" b="1" dirty="0" smtClean="0">
                <a:solidFill>
                  <a:prstClr val="white"/>
                </a:solidFill>
                <a:latin typeface="Arial" charset="0"/>
                <a:ea typeface="Arial" charset="0"/>
                <a:cs typeface="Arial" charset="0"/>
              </a:defRPr>
            </a:lvl1pPr>
          </a:lstStyle>
          <a:p>
            <a:pPr algn="ctr" defTabSz="685800"/>
            <a:r>
              <a:rPr lang="tr-TR" sz="3000" b="1">
                <a:solidFill>
                  <a:prstClr val="white"/>
                </a:solidFill>
                <a:latin typeface="Arial" charset="0"/>
                <a:ea typeface="Arial" charset="0"/>
                <a:cs typeface="Arial" charset="0"/>
              </a:rPr>
              <a:t>SUNUM BAŞLIĞINI BURAYA</a:t>
            </a:r>
          </a:p>
          <a:p>
            <a:pPr algn="ctr" defTabSz="685800"/>
            <a:r>
              <a:rPr lang="tr-TR" sz="3000" b="1">
                <a:solidFill>
                  <a:prstClr val="white"/>
                </a:solidFill>
                <a:latin typeface="Arial" charset="0"/>
                <a:ea typeface="Arial" charset="0"/>
                <a:cs typeface="Arial" charset="0"/>
              </a:rPr>
              <a:t>TIKLAYARAK YAZINIZ</a:t>
            </a:r>
          </a:p>
        </p:txBody>
      </p:sp>
      <p:sp>
        <p:nvSpPr>
          <p:cNvPr id="15" name="Text Placeholder 14">
            <a:extLst>
              <a:ext uri="{FF2B5EF4-FFF2-40B4-BE49-F238E27FC236}">
                <a16:creationId xmlns:a16="http://schemas.microsoft.com/office/drawing/2014/main" id="{98006F26-7074-4181-BD68-EA627195B4E5}"/>
              </a:ext>
            </a:extLst>
          </p:cNvPr>
          <p:cNvSpPr>
            <a:spLocks noGrp="1"/>
          </p:cNvSpPr>
          <p:nvPr>
            <p:ph type="body" sz="quarter" idx="11" hasCustomPrompt="1"/>
          </p:nvPr>
        </p:nvSpPr>
        <p:spPr>
          <a:xfrm>
            <a:off x="4664454" y="2572340"/>
            <a:ext cx="2847657" cy="313932"/>
          </a:xfrm>
          <a:prstGeom prst="rect">
            <a:avLst/>
          </a:prstGeom>
        </p:spPr>
        <p:txBody>
          <a:bodyPr>
            <a:spAutoFit/>
          </a:bodyPr>
          <a:lstStyle>
            <a:lvl1pPr marL="0" indent="0">
              <a:buNone/>
              <a:defRPr lang="en-US" sz="1600" dirty="0" smtClean="0">
                <a:solidFill>
                  <a:prstClr val="white"/>
                </a:solidFill>
                <a:latin typeface="Arial" charset="0"/>
                <a:ea typeface="Arial" charset="0"/>
                <a:cs typeface="Arial" charset="0"/>
              </a:defRPr>
            </a:lvl1pPr>
            <a:lvl2pPr marL="228600" indent="0">
              <a:buNone/>
              <a:defRPr lang="en-US" sz="1800" dirty="0" smtClean="0"/>
            </a:lvl2pPr>
            <a:lvl3pPr marL="685800" indent="0">
              <a:buNone/>
              <a:defRPr lang="en-US" sz="1800" dirty="0" smtClean="0"/>
            </a:lvl3pPr>
            <a:lvl4pPr marL="1143000" indent="0">
              <a:buNone/>
              <a:defRPr lang="en-US" dirty="0" smtClean="0"/>
            </a:lvl4pPr>
            <a:lvl5pPr marL="1600200" indent="0">
              <a:buNone/>
              <a:defRPr lang="tr-TR" dirty="0"/>
            </a:lvl5pPr>
          </a:lstStyle>
          <a:p>
            <a:pPr marL="0" lvl="0" algn="ctr" defTabSz="685800"/>
            <a:r>
              <a:rPr lang="tr-TR"/>
              <a:t>SUNUM TARİHİ</a:t>
            </a:r>
            <a:endParaRPr lang="en-US"/>
          </a:p>
        </p:txBody>
      </p:sp>
      <p:sp>
        <p:nvSpPr>
          <p:cNvPr id="17" name="Text Placeholder 16">
            <a:extLst>
              <a:ext uri="{FF2B5EF4-FFF2-40B4-BE49-F238E27FC236}">
                <a16:creationId xmlns:a16="http://schemas.microsoft.com/office/drawing/2014/main" id="{267332EC-221E-4375-8C3C-70B3D4119F0C}"/>
              </a:ext>
            </a:extLst>
          </p:cNvPr>
          <p:cNvSpPr>
            <a:spLocks noGrp="1"/>
          </p:cNvSpPr>
          <p:nvPr>
            <p:ph type="body" sz="quarter" idx="12" hasCustomPrompt="1"/>
          </p:nvPr>
        </p:nvSpPr>
        <p:spPr>
          <a:xfrm>
            <a:off x="3821785" y="4254367"/>
            <a:ext cx="4532993" cy="738664"/>
          </a:xfrm>
          <a:prstGeom prst="rect">
            <a:avLst/>
          </a:prstGeom>
        </p:spPr>
        <p:txBody>
          <a:bodyPr>
            <a:spAutoFit/>
          </a:bodyPr>
          <a:lstStyle>
            <a:lvl1pPr marL="0" indent="0">
              <a:lnSpc>
                <a:spcPct val="100000"/>
              </a:lnSpc>
              <a:spcBef>
                <a:spcPts val="0"/>
              </a:spcBef>
              <a:buNone/>
              <a:defRPr lang="en-US" sz="2100" smtClean="0">
                <a:solidFill>
                  <a:prstClr val="white"/>
                </a:solidFill>
                <a:latin typeface="Arial" charset="0"/>
                <a:ea typeface="Arial" charset="0"/>
                <a:cs typeface="Arial"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tr-TR"/>
            </a:lvl5pPr>
          </a:lstStyle>
          <a:p>
            <a:pPr algn="ctr" defTabSz="685800"/>
            <a:r>
              <a:rPr lang="tr-TR" sz="2100">
                <a:solidFill>
                  <a:prstClr val="white"/>
                </a:solidFill>
                <a:latin typeface="Arial" charset="0"/>
                <a:ea typeface="Arial" charset="0"/>
                <a:cs typeface="Arial" charset="0"/>
              </a:rPr>
              <a:t>Sunum Yapan Ad Soyad</a:t>
            </a:r>
          </a:p>
          <a:p>
            <a:pPr algn="ctr" defTabSz="685800"/>
            <a:r>
              <a:rPr lang="tr-TR" sz="2100">
                <a:solidFill>
                  <a:prstClr val="white"/>
                </a:solidFill>
                <a:latin typeface="Arial" charset="0"/>
                <a:ea typeface="Arial" charset="0"/>
                <a:cs typeface="Arial" charset="0"/>
              </a:rPr>
              <a:t>Sunum Yapanın Ünvanı</a:t>
            </a:r>
          </a:p>
        </p:txBody>
      </p:sp>
    </p:spTree>
    <p:extLst>
      <p:ext uri="{BB962C8B-B14F-4D97-AF65-F5344CB8AC3E}">
        <p14:creationId xmlns:p14="http://schemas.microsoft.com/office/powerpoint/2010/main" val="4287380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şlık Slaydı">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07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3679-55B8-38C8-215B-088EEF0F127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8B1D12AF-2BF4-55B6-2115-6C8755AAB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83E9763-0EFE-D75E-E879-682ACC40DF17}"/>
              </a:ext>
            </a:extLst>
          </p:cNvPr>
          <p:cNvSpPr>
            <a:spLocks noGrp="1"/>
          </p:cNvSpPr>
          <p:nvPr>
            <p:ph type="dt" sz="half" idx="10"/>
          </p:nvPr>
        </p:nvSpPr>
        <p:spPr/>
        <p:txBody>
          <a:bodyPr/>
          <a:lstStyle/>
          <a:p>
            <a:fld id="{9103C8AC-F847-6148-BF1E-A1B65C7CDFC8}" type="datetimeFigureOut">
              <a:rPr lang="en-TR" smtClean="0"/>
              <a:t>13.05.2023</a:t>
            </a:fld>
            <a:endParaRPr lang="en-TR"/>
          </a:p>
        </p:txBody>
      </p:sp>
      <p:sp>
        <p:nvSpPr>
          <p:cNvPr id="5" name="Footer Placeholder 4">
            <a:extLst>
              <a:ext uri="{FF2B5EF4-FFF2-40B4-BE49-F238E27FC236}">
                <a16:creationId xmlns:a16="http://schemas.microsoft.com/office/drawing/2014/main" id="{FC8DD642-F9E8-0170-2527-39652BEE4A7E}"/>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01073AF-BB79-DA37-2B89-2A0A6922DD7A}"/>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9701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DC16-428F-E738-D70F-710ADF781C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ED6A34D3-E31A-1885-C114-364A240B2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90DAB-3517-CEDC-8388-23FD3DACF021}"/>
              </a:ext>
            </a:extLst>
          </p:cNvPr>
          <p:cNvSpPr>
            <a:spLocks noGrp="1"/>
          </p:cNvSpPr>
          <p:nvPr>
            <p:ph type="dt" sz="half" idx="10"/>
          </p:nvPr>
        </p:nvSpPr>
        <p:spPr/>
        <p:txBody>
          <a:bodyPr/>
          <a:lstStyle/>
          <a:p>
            <a:fld id="{9103C8AC-F847-6148-BF1E-A1B65C7CDFC8}" type="datetimeFigureOut">
              <a:rPr lang="en-TR" smtClean="0"/>
              <a:t>13.05.2023</a:t>
            </a:fld>
            <a:endParaRPr lang="en-TR"/>
          </a:p>
        </p:txBody>
      </p:sp>
      <p:sp>
        <p:nvSpPr>
          <p:cNvPr id="5" name="Footer Placeholder 4">
            <a:extLst>
              <a:ext uri="{FF2B5EF4-FFF2-40B4-BE49-F238E27FC236}">
                <a16:creationId xmlns:a16="http://schemas.microsoft.com/office/drawing/2014/main" id="{26E997CB-86D9-CD49-FBC9-FA7306AE54A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DF6B5F28-41C2-6B0C-D402-6E0AC1EF4541}"/>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327646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9DCE-2CED-D437-1735-F523AB04203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254722B6-0FA9-379E-2BBE-2E56B8BF2B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75AD7343-318C-1E7F-9AC6-AC984FC6F3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5ABBF6A5-34B0-064E-4C96-E8D0078EC18A}"/>
              </a:ext>
            </a:extLst>
          </p:cNvPr>
          <p:cNvSpPr>
            <a:spLocks noGrp="1"/>
          </p:cNvSpPr>
          <p:nvPr>
            <p:ph type="dt" sz="half" idx="10"/>
          </p:nvPr>
        </p:nvSpPr>
        <p:spPr/>
        <p:txBody>
          <a:bodyPr/>
          <a:lstStyle/>
          <a:p>
            <a:fld id="{9103C8AC-F847-6148-BF1E-A1B65C7CDFC8}" type="datetimeFigureOut">
              <a:rPr lang="en-TR" smtClean="0"/>
              <a:t>13.05.2023</a:t>
            </a:fld>
            <a:endParaRPr lang="en-TR"/>
          </a:p>
        </p:txBody>
      </p:sp>
      <p:sp>
        <p:nvSpPr>
          <p:cNvPr id="6" name="Footer Placeholder 5">
            <a:extLst>
              <a:ext uri="{FF2B5EF4-FFF2-40B4-BE49-F238E27FC236}">
                <a16:creationId xmlns:a16="http://schemas.microsoft.com/office/drawing/2014/main" id="{B8485447-8781-D356-1AEB-BA27BD395BA6}"/>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03045664-8396-F3F8-39E7-468B661895C7}"/>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74768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4C45-43B8-6FD2-7075-67D35EF99B1F}"/>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3AEEE735-D44A-DF59-A5A4-A4306E41F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8868B8-AFEE-A087-BB7A-BEA0D8BD6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83F63EE1-EE49-9CB7-5014-29C28E559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68BC0-94DE-383B-9F9E-CEADAB161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502033A8-F12B-A964-0C17-A9F27F816E5D}"/>
              </a:ext>
            </a:extLst>
          </p:cNvPr>
          <p:cNvSpPr>
            <a:spLocks noGrp="1"/>
          </p:cNvSpPr>
          <p:nvPr>
            <p:ph type="dt" sz="half" idx="10"/>
          </p:nvPr>
        </p:nvSpPr>
        <p:spPr/>
        <p:txBody>
          <a:bodyPr/>
          <a:lstStyle/>
          <a:p>
            <a:fld id="{9103C8AC-F847-6148-BF1E-A1B65C7CDFC8}" type="datetimeFigureOut">
              <a:rPr lang="en-TR" smtClean="0"/>
              <a:t>13.05.2023</a:t>
            </a:fld>
            <a:endParaRPr lang="en-TR"/>
          </a:p>
        </p:txBody>
      </p:sp>
      <p:sp>
        <p:nvSpPr>
          <p:cNvPr id="8" name="Footer Placeholder 7">
            <a:extLst>
              <a:ext uri="{FF2B5EF4-FFF2-40B4-BE49-F238E27FC236}">
                <a16:creationId xmlns:a16="http://schemas.microsoft.com/office/drawing/2014/main" id="{E474C969-E93F-16AE-2BD8-A03155314F26}"/>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71C23C7E-8AFD-B66F-8F70-078FA77B8845}"/>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94122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849A-ECA9-F07B-FF4C-1465F62B16B5}"/>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DF0FFAEB-8060-2C8A-FE72-F59DC9C249B3}"/>
              </a:ext>
            </a:extLst>
          </p:cNvPr>
          <p:cNvSpPr>
            <a:spLocks noGrp="1"/>
          </p:cNvSpPr>
          <p:nvPr>
            <p:ph type="dt" sz="half" idx="10"/>
          </p:nvPr>
        </p:nvSpPr>
        <p:spPr/>
        <p:txBody>
          <a:bodyPr/>
          <a:lstStyle/>
          <a:p>
            <a:fld id="{9103C8AC-F847-6148-BF1E-A1B65C7CDFC8}" type="datetimeFigureOut">
              <a:rPr lang="en-TR" smtClean="0"/>
              <a:t>13.05.2023</a:t>
            </a:fld>
            <a:endParaRPr lang="en-TR"/>
          </a:p>
        </p:txBody>
      </p:sp>
      <p:sp>
        <p:nvSpPr>
          <p:cNvPr id="4" name="Footer Placeholder 3">
            <a:extLst>
              <a:ext uri="{FF2B5EF4-FFF2-40B4-BE49-F238E27FC236}">
                <a16:creationId xmlns:a16="http://schemas.microsoft.com/office/drawing/2014/main" id="{B2005B39-4A81-B1E2-9F42-2E3CF8626B7C}"/>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731DC2CB-BB8C-CAB7-9DBB-8D28E07705D5}"/>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111397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D3DC4-CABD-CAED-49E5-9A99859110A2}"/>
              </a:ext>
            </a:extLst>
          </p:cNvPr>
          <p:cNvSpPr>
            <a:spLocks noGrp="1"/>
          </p:cNvSpPr>
          <p:nvPr>
            <p:ph type="dt" sz="half" idx="10"/>
          </p:nvPr>
        </p:nvSpPr>
        <p:spPr/>
        <p:txBody>
          <a:bodyPr/>
          <a:lstStyle/>
          <a:p>
            <a:fld id="{9103C8AC-F847-6148-BF1E-A1B65C7CDFC8}" type="datetimeFigureOut">
              <a:rPr lang="en-TR" smtClean="0"/>
              <a:t>13.05.2023</a:t>
            </a:fld>
            <a:endParaRPr lang="en-TR"/>
          </a:p>
        </p:txBody>
      </p:sp>
      <p:sp>
        <p:nvSpPr>
          <p:cNvPr id="3" name="Footer Placeholder 2">
            <a:extLst>
              <a:ext uri="{FF2B5EF4-FFF2-40B4-BE49-F238E27FC236}">
                <a16:creationId xmlns:a16="http://schemas.microsoft.com/office/drawing/2014/main" id="{18144FA9-0B63-68BB-C173-443BC789E249}"/>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86FDE609-DA01-FE5F-FFBF-A2F597F4CB84}"/>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45879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1543-3909-5D48-323B-A5CB3C136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34C7AB15-D8E2-D815-4C4E-507DFD43C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9E270219-92B9-F54C-C04F-481341980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1863E-048A-EF18-354D-5D6A4A60E237}"/>
              </a:ext>
            </a:extLst>
          </p:cNvPr>
          <p:cNvSpPr>
            <a:spLocks noGrp="1"/>
          </p:cNvSpPr>
          <p:nvPr>
            <p:ph type="dt" sz="half" idx="10"/>
          </p:nvPr>
        </p:nvSpPr>
        <p:spPr/>
        <p:txBody>
          <a:bodyPr/>
          <a:lstStyle/>
          <a:p>
            <a:fld id="{9103C8AC-F847-6148-BF1E-A1B65C7CDFC8}" type="datetimeFigureOut">
              <a:rPr lang="en-TR" smtClean="0"/>
              <a:t>13.05.2023</a:t>
            </a:fld>
            <a:endParaRPr lang="en-TR"/>
          </a:p>
        </p:txBody>
      </p:sp>
      <p:sp>
        <p:nvSpPr>
          <p:cNvPr id="6" name="Footer Placeholder 5">
            <a:extLst>
              <a:ext uri="{FF2B5EF4-FFF2-40B4-BE49-F238E27FC236}">
                <a16:creationId xmlns:a16="http://schemas.microsoft.com/office/drawing/2014/main" id="{CD4A726F-7FCA-DF84-29A7-9D5561507C3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EDFE146-CD1D-BA59-2B26-FE95CEFA924F}"/>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47833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07B4-B7DC-7E6E-5D6C-D99744EAD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DD82EDC9-AF76-4C44-1E93-AD91555F6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5F3AAF14-0BCC-741C-FEB5-2EAD9C6A5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8AB94-1AA9-4A63-E02B-C7B00BE083C2}"/>
              </a:ext>
            </a:extLst>
          </p:cNvPr>
          <p:cNvSpPr>
            <a:spLocks noGrp="1"/>
          </p:cNvSpPr>
          <p:nvPr>
            <p:ph type="dt" sz="half" idx="10"/>
          </p:nvPr>
        </p:nvSpPr>
        <p:spPr/>
        <p:txBody>
          <a:bodyPr/>
          <a:lstStyle/>
          <a:p>
            <a:fld id="{9103C8AC-F847-6148-BF1E-A1B65C7CDFC8}" type="datetimeFigureOut">
              <a:rPr lang="en-TR" smtClean="0"/>
              <a:t>13.05.2023</a:t>
            </a:fld>
            <a:endParaRPr lang="en-TR"/>
          </a:p>
        </p:txBody>
      </p:sp>
      <p:sp>
        <p:nvSpPr>
          <p:cNvPr id="6" name="Footer Placeholder 5">
            <a:extLst>
              <a:ext uri="{FF2B5EF4-FFF2-40B4-BE49-F238E27FC236}">
                <a16:creationId xmlns:a16="http://schemas.microsoft.com/office/drawing/2014/main" id="{DF8B6273-B000-D4D8-55F6-4614A6D54479}"/>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CF8CC28F-0525-1609-F22B-EC766EAA70ED}"/>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25466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DD0E6-0B66-F00C-5586-07FB8D362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0EC3C033-A406-9F04-4703-AF6EF761C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F0C7F82-2FC2-EE0D-81C6-7DB544FC9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3C8AC-F847-6148-BF1E-A1B65C7CDFC8}" type="datetimeFigureOut">
              <a:rPr lang="en-TR" smtClean="0"/>
              <a:t>13.05.2023</a:t>
            </a:fld>
            <a:endParaRPr lang="en-TR"/>
          </a:p>
        </p:txBody>
      </p:sp>
      <p:sp>
        <p:nvSpPr>
          <p:cNvPr id="5" name="Footer Placeholder 4">
            <a:extLst>
              <a:ext uri="{FF2B5EF4-FFF2-40B4-BE49-F238E27FC236}">
                <a16:creationId xmlns:a16="http://schemas.microsoft.com/office/drawing/2014/main" id="{8BFBA7DF-B038-B4C3-78AE-D9D6AB77A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09A7F487-70B7-B89E-0880-96019204B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AE802-03B8-DA41-AC36-E1A8D1639C1E}" type="slidenum">
              <a:rPr lang="en-TR" smtClean="0"/>
              <a:t>‹#›</a:t>
            </a:fld>
            <a:endParaRPr lang="en-TR"/>
          </a:p>
        </p:txBody>
      </p:sp>
    </p:spTree>
    <p:extLst>
      <p:ext uri="{BB962C8B-B14F-4D97-AF65-F5344CB8AC3E}">
        <p14:creationId xmlns:p14="http://schemas.microsoft.com/office/powerpoint/2010/main" val="339113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13.xml"/><Relationship Id="rId7" Type="http://schemas.openxmlformats.org/officeDocument/2006/relationships/image" Target="../media/image23.pn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22.png"/><Relationship Id="rId5" Type="http://schemas.openxmlformats.org/officeDocument/2006/relationships/hyperlink" Target="https://towardsdatascience.com/illustrated-guide-to-recurrent-neural-networks-79e5eb8049c9" TargetMode="Externa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13.xml"/><Relationship Id="rId7" Type="http://schemas.openxmlformats.org/officeDocument/2006/relationships/image" Target="../media/image29.png"/><Relationship Id="rId2" Type="http://schemas.openxmlformats.org/officeDocument/2006/relationships/video" Target="../media/media2.mov"/><Relationship Id="rId1" Type="http://schemas.microsoft.com/office/2007/relationships/media" Target="../media/media2.mov"/><Relationship Id="rId6" Type="http://schemas.openxmlformats.org/officeDocument/2006/relationships/image" Target="../media/image28.png"/><Relationship Id="rId5" Type="http://schemas.openxmlformats.org/officeDocument/2006/relationships/hyperlink" Target="https://www.youtube.com/@ghassemi" TargetMode="Externa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7" Type="http://schemas.openxmlformats.org/officeDocument/2006/relationships/image" Target="../media/image34.gif"/><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33.gif"/><Relationship Id="rId5" Type="http://schemas.openxmlformats.org/officeDocument/2006/relationships/image" Target="../media/image32.gif"/><Relationship Id="rId4" Type="http://schemas.openxmlformats.org/officeDocument/2006/relationships/image" Target="../media/image31.gif"/></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37.gif"/><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ghassemi" TargetMode="Externa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www.youtube.com/@ghassemi"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www.youtube.com/@ghassem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9C35328-0995-44F3-8843-4C6FB84E5C30}"/>
              </a:ext>
            </a:extLst>
          </p:cNvPr>
          <p:cNvSpPr>
            <a:spLocks noGrp="1"/>
          </p:cNvSpPr>
          <p:nvPr>
            <p:ph type="body" sz="quarter" idx="10"/>
          </p:nvPr>
        </p:nvSpPr>
        <p:spPr>
          <a:xfrm>
            <a:off x="1117600" y="1313216"/>
            <a:ext cx="9956800" cy="480131"/>
          </a:xfrm>
        </p:spPr>
        <p:txBody>
          <a:bodyPr wrap="square" lIns="91440" tIns="45720" rIns="91440" bIns="45720" anchor="t">
            <a:spAutoFit/>
          </a:bodyPr>
          <a:lstStyle/>
          <a:p>
            <a:pPr algn="ctr"/>
            <a:r>
              <a:rPr lang="tr-TR" sz="2800" dirty="0">
                <a:effectLst/>
                <a:latin typeface="Arial" panose="020B0604020202020204" pitchFamily="34" charset="0"/>
                <a:ea typeface="Times New Roman" panose="02020603050405020304" pitchFamily="18" charset="0"/>
                <a:cs typeface="Arial" panose="020B0604020202020204" pitchFamily="34" charset="0"/>
              </a:rPr>
              <a:t>Veri Bilimi : </a:t>
            </a:r>
            <a:r>
              <a:rPr lang="tr-TR" sz="2800" dirty="0" err="1">
                <a:effectLst/>
                <a:latin typeface="Arial" panose="020B0604020202020204" pitchFamily="34" charset="0"/>
                <a:ea typeface="Times New Roman" panose="02020603050405020304" pitchFamily="18" charset="0"/>
                <a:cs typeface="Arial" panose="020B0604020202020204" pitchFamily="34" charset="0"/>
              </a:rPr>
              <a:t>Python</a:t>
            </a:r>
            <a:r>
              <a:rPr lang="tr-TR" sz="2800" dirty="0">
                <a:effectLst/>
                <a:latin typeface="Arial" panose="020B0604020202020204" pitchFamily="34" charset="0"/>
                <a:ea typeface="Times New Roman" panose="02020603050405020304" pitchFamily="18" charset="0"/>
                <a:cs typeface="Arial" panose="020B0604020202020204" pitchFamily="34" charset="0"/>
              </a:rPr>
              <a:t> ile Uygulamalı Doğal Dil İşleme</a:t>
            </a:r>
            <a:r>
              <a:rPr lang="en-TR" sz="2800" dirty="0">
                <a:effectLst/>
                <a:latin typeface="Arial" panose="020B0604020202020204" pitchFamily="34" charset="0"/>
                <a:cs typeface="Arial" panose="020B0604020202020204" pitchFamily="34" charset="0"/>
              </a:rPr>
              <a:t> </a:t>
            </a:r>
            <a:endParaRPr lang="tr-TR" sz="2800"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8133B17B-A78D-4E5A-92FC-1B6447ED9B8C}"/>
              </a:ext>
            </a:extLst>
          </p:cNvPr>
          <p:cNvSpPr>
            <a:spLocks noGrp="1"/>
          </p:cNvSpPr>
          <p:nvPr>
            <p:ph type="body" sz="quarter" idx="11"/>
          </p:nvPr>
        </p:nvSpPr>
        <p:spPr>
          <a:xfrm>
            <a:off x="2995450" y="2983353"/>
            <a:ext cx="6011916" cy="1740989"/>
          </a:xfrm>
        </p:spPr>
        <p:txBody>
          <a:bodyPr wrap="square" lIns="91440" tIns="45720" rIns="91440" bIns="45720" anchor="t">
            <a:spAutoFit/>
          </a:bodyPr>
          <a:lstStyle/>
          <a:p>
            <a:pPr algn="ctr" defTabSz="685800"/>
            <a:r>
              <a:rPr lang="tr-TR" sz="1800" b="1" dirty="0" err="1">
                <a:latin typeface="Arial"/>
                <a:cs typeface="Arial"/>
              </a:rPr>
              <a:t>Neural</a:t>
            </a:r>
            <a:r>
              <a:rPr lang="tr-TR" sz="1800" b="1" dirty="0">
                <a:latin typeface="Arial"/>
                <a:cs typeface="Arial"/>
              </a:rPr>
              <a:t> Networks – </a:t>
            </a:r>
            <a:r>
              <a:rPr lang="tr-TR" sz="1800" b="1" dirty="0" err="1">
                <a:latin typeface="Arial"/>
                <a:cs typeface="Arial"/>
              </a:rPr>
              <a:t>RNN’s</a:t>
            </a:r>
            <a:r>
              <a:rPr lang="tr-TR" sz="1800" b="1" dirty="0">
                <a:latin typeface="Arial"/>
                <a:cs typeface="Arial"/>
              </a:rPr>
              <a:t> – </a:t>
            </a:r>
            <a:r>
              <a:rPr lang="tr-TR" sz="1800" b="1" dirty="0" err="1">
                <a:latin typeface="Arial"/>
                <a:cs typeface="Arial"/>
              </a:rPr>
              <a:t>LSTM’s</a:t>
            </a:r>
            <a:r>
              <a:rPr lang="tr-TR" sz="1800" b="1" dirty="0">
                <a:latin typeface="Arial"/>
                <a:cs typeface="Arial"/>
              </a:rPr>
              <a:t>- </a:t>
            </a:r>
            <a:r>
              <a:rPr lang="tr-TR" sz="1800" b="1" dirty="0" err="1">
                <a:latin typeface="Arial"/>
                <a:cs typeface="Arial"/>
              </a:rPr>
              <a:t>Attention</a:t>
            </a:r>
            <a:r>
              <a:rPr lang="tr-TR" sz="1800" b="1" dirty="0">
                <a:latin typeface="Arial"/>
                <a:cs typeface="Arial"/>
              </a:rPr>
              <a:t>!</a:t>
            </a:r>
          </a:p>
          <a:p>
            <a:pPr algn="ctr" defTabSz="685800"/>
            <a:endParaRPr lang="tr-TR" sz="1800" b="1" dirty="0">
              <a:latin typeface="Arial"/>
              <a:cs typeface="Arial"/>
            </a:endParaRPr>
          </a:p>
          <a:p>
            <a:pPr algn="ctr" defTabSz="685800"/>
            <a:r>
              <a:rPr lang="tr-TR" sz="1800" b="1" dirty="0">
                <a:latin typeface="Arial"/>
                <a:cs typeface="Arial"/>
              </a:rPr>
              <a:t> </a:t>
            </a:r>
          </a:p>
          <a:p>
            <a:pPr algn="ctr" defTabSz="685800"/>
            <a:r>
              <a:rPr lang="tr-TR" sz="1400" dirty="0">
                <a:latin typeface="Arial"/>
                <a:cs typeface="Arial"/>
              </a:rPr>
              <a:t>15 Mayıs</a:t>
            </a:r>
            <a:r>
              <a:rPr lang="en-US" sz="1400" dirty="0">
                <a:latin typeface="Arial"/>
                <a:cs typeface="Arial"/>
              </a:rPr>
              <a:t> </a:t>
            </a:r>
            <a:r>
              <a:rPr lang="tr-TR" sz="1400" dirty="0">
                <a:latin typeface="Arial"/>
                <a:cs typeface="Arial"/>
              </a:rPr>
              <a:t>2023</a:t>
            </a:r>
            <a:endParaRPr lang="sk-SK" sz="1400" dirty="0"/>
          </a:p>
          <a:p>
            <a:pPr algn="ctr"/>
            <a:endParaRPr lang="tr-TR" sz="1400" dirty="0"/>
          </a:p>
        </p:txBody>
      </p:sp>
    </p:spTree>
    <p:extLst>
      <p:ext uri="{BB962C8B-B14F-4D97-AF65-F5344CB8AC3E}">
        <p14:creationId xmlns:p14="http://schemas.microsoft.com/office/powerpoint/2010/main" val="11395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Neural</a:t>
            </a:r>
            <a:r>
              <a:rPr lang="tr-TR" sz="2400" b="1" dirty="0">
                <a:solidFill>
                  <a:srgbClr val="8316B5"/>
                </a:solidFill>
                <a:ea typeface="Arial" charset="0"/>
                <a:cs typeface="Arial"/>
              </a:rPr>
              <a:t> Networks</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pic>
        <p:nvPicPr>
          <p:cNvPr id="3" name="Picture 2">
            <a:extLst>
              <a:ext uri="{FF2B5EF4-FFF2-40B4-BE49-F238E27FC236}">
                <a16:creationId xmlns:a16="http://schemas.microsoft.com/office/drawing/2014/main" id="{EAEB48CA-DF99-9558-7565-BE59C61CC189}"/>
              </a:ext>
            </a:extLst>
          </p:cNvPr>
          <p:cNvPicPr>
            <a:picLocks noChangeAspect="1"/>
          </p:cNvPicPr>
          <p:nvPr/>
        </p:nvPicPr>
        <p:blipFill>
          <a:blip r:embed="rId4"/>
          <a:stretch>
            <a:fillRect/>
          </a:stretch>
        </p:blipFill>
        <p:spPr>
          <a:xfrm>
            <a:off x="552184" y="1694688"/>
            <a:ext cx="11087631" cy="3852672"/>
          </a:xfrm>
          <a:prstGeom prst="rect">
            <a:avLst/>
          </a:prstGeom>
        </p:spPr>
      </p:pic>
    </p:spTree>
    <p:extLst>
      <p:ext uri="{BB962C8B-B14F-4D97-AF65-F5344CB8AC3E}">
        <p14:creationId xmlns:p14="http://schemas.microsoft.com/office/powerpoint/2010/main" val="15554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Neural</a:t>
            </a:r>
            <a:r>
              <a:rPr lang="tr-TR" sz="2400" b="1" dirty="0">
                <a:solidFill>
                  <a:srgbClr val="8316B5"/>
                </a:solidFill>
                <a:ea typeface="Arial" charset="0"/>
                <a:cs typeface="Arial"/>
              </a:rPr>
              <a:t> Networks</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pic>
        <p:nvPicPr>
          <p:cNvPr id="4" name="Picture 3">
            <a:extLst>
              <a:ext uri="{FF2B5EF4-FFF2-40B4-BE49-F238E27FC236}">
                <a16:creationId xmlns:a16="http://schemas.microsoft.com/office/drawing/2014/main" id="{0B5EF980-04C9-3EC4-C08F-4CDA26289AC1}"/>
              </a:ext>
            </a:extLst>
          </p:cNvPr>
          <p:cNvPicPr>
            <a:picLocks noChangeAspect="1"/>
          </p:cNvPicPr>
          <p:nvPr/>
        </p:nvPicPr>
        <p:blipFill>
          <a:blip r:embed="rId4"/>
          <a:stretch>
            <a:fillRect/>
          </a:stretch>
        </p:blipFill>
        <p:spPr>
          <a:xfrm>
            <a:off x="7620000" y="1469966"/>
            <a:ext cx="3735832" cy="3918068"/>
          </a:xfrm>
          <a:prstGeom prst="rect">
            <a:avLst/>
          </a:prstGeom>
        </p:spPr>
      </p:pic>
      <p:sp>
        <p:nvSpPr>
          <p:cNvPr id="6" name="TextBox 5">
            <a:extLst>
              <a:ext uri="{FF2B5EF4-FFF2-40B4-BE49-F238E27FC236}">
                <a16:creationId xmlns:a16="http://schemas.microsoft.com/office/drawing/2014/main" id="{FD55268A-2E37-D6B3-1EF7-29B8C5800010}"/>
              </a:ext>
            </a:extLst>
          </p:cNvPr>
          <p:cNvSpPr txBox="1"/>
          <p:nvPr/>
        </p:nvSpPr>
        <p:spPr>
          <a:xfrm>
            <a:off x="512064" y="1914144"/>
            <a:ext cx="6193537" cy="2585323"/>
          </a:xfrm>
          <a:prstGeom prst="rect">
            <a:avLst/>
          </a:prstGeom>
          <a:noFill/>
        </p:spPr>
        <p:txBody>
          <a:bodyPr wrap="square" rtlCol="0">
            <a:spAutoFit/>
          </a:bodyPr>
          <a:lstStyle/>
          <a:p>
            <a:pPr marL="285750" indent="-285750">
              <a:buFont typeface="Arial" panose="020B0604020202020204" pitchFamily="34" charset="0"/>
              <a:buChar char="•"/>
            </a:pPr>
            <a:r>
              <a:rPr lang="en-TR" dirty="0"/>
              <a:t>This idea of stacking simple functionsi to create more complex functions is the intuition behind </a:t>
            </a:r>
            <a:r>
              <a:rPr lang="en-TR" b="1" dirty="0"/>
              <a:t>neural networks.</a:t>
            </a:r>
          </a:p>
          <a:p>
            <a:pPr marL="285750" indent="-285750">
              <a:buFont typeface="Arial" panose="020B0604020202020204" pitchFamily="34" charset="0"/>
              <a:buChar char="•"/>
            </a:pPr>
            <a:endParaRPr lang="en-TR" b="1" dirty="0"/>
          </a:p>
          <a:p>
            <a:pPr marL="285750" indent="-285750">
              <a:buFont typeface="Arial" panose="020B0604020202020204" pitchFamily="34" charset="0"/>
              <a:buChar char="•"/>
            </a:pPr>
            <a:r>
              <a:rPr lang="en-TR" dirty="0"/>
              <a:t>The sigmoid is referred to as an activation function.</a:t>
            </a:r>
          </a:p>
          <a:p>
            <a:pPr marL="285750" indent="-285750">
              <a:buFont typeface="Arial" panose="020B0604020202020204" pitchFamily="34" charset="0"/>
              <a:buChar char="•"/>
            </a:pPr>
            <a:endParaRPr lang="en-TR" dirty="0"/>
          </a:p>
          <a:p>
            <a:pPr marL="285750" indent="-285750">
              <a:buFont typeface="Arial" panose="020B0604020202020204" pitchFamily="34" charset="0"/>
              <a:buChar char="•"/>
            </a:pPr>
            <a:r>
              <a:rPr lang="en-TR" dirty="0"/>
              <a:t>Each instance where an activation function is referred to as a node.</a:t>
            </a:r>
          </a:p>
          <a:p>
            <a:pPr marL="285750" indent="-285750">
              <a:buFont typeface="Arial" panose="020B0604020202020204" pitchFamily="34" charset="0"/>
              <a:buChar char="•"/>
            </a:pPr>
            <a:endParaRPr lang="en-TR" dirty="0"/>
          </a:p>
          <a:p>
            <a:pPr marL="285750" indent="-285750">
              <a:buFont typeface="Arial" panose="020B0604020202020204" pitchFamily="34" charset="0"/>
              <a:buChar char="•"/>
            </a:pPr>
            <a:endParaRPr lang="en-TR" dirty="0"/>
          </a:p>
        </p:txBody>
      </p:sp>
    </p:spTree>
    <p:extLst>
      <p:ext uri="{BB962C8B-B14F-4D97-AF65-F5344CB8AC3E}">
        <p14:creationId xmlns:p14="http://schemas.microsoft.com/office/powerpoint/2010/main" val="357615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Neural</a:t>
            </a:r>
            <a:r>
              <a:rPr lang="tr-TR" sz="2400" b="1" dirty="0">
                <a:solidFill>
                  <a:srgbClr val="8316B5"/>
                </a:solidFill>
                <a:ea typeface="Arial" charset="0"/>
                <a:cs typeface="Arial"/>
              </a:rPr>
              <a:t> Networks</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pic>
        <p:nvPicPr>
          <p:cNvPr id="3" name="Picture 2">
            <a:extLst>
              <a:ext uri="{FF2B5EF4-FFF2-40B4-BE49-F238E27FC236}">
                <a16:creationId xmlns:a16="http://schemas.microsoft.com/office/drawing/2014/main" id="{3DE9A648-A7E3-5BC7-71A3-769C3E41256E}"/>
              </a:ext>
            </a:extLst>
          </p:cNvPr>
          <p:cNvPicPr>
            <a:picLocks noChangeAspect="1"/>
          </p:cNvPicPr>
          <p:nvPr/>
        </p:nvPicPr>
        <p:blipFill>
          <a:blip r:embed="rId4"/>
          <a:stretch>
            <a:fillRect/>
          </a:stretch>
        </p:blipFill>
        <p:spPr>
          <a:xfrm>
            <a:off x="7506192" y="1767231"/>
            <a:ext cx="4173744" cy="3323537"/>
          </a:xfrm>
          <a:prstGeom prst="rect">
            <a:avLst/>
          </a:prstGeom>
        </p:spPr>
      </p:pic>
      <p:sp>
        <p:nvSpPr>
          <p:cNvPr id="4" name="TextBox 3">
            <a:extLst>
              <a:ext uri="{FF2B5EF4-FFF2-40B4-BE49-F238E27FC236}">
                <a16:creationId xmlns:a16="http://schemas.microsoft.com/office/drawing/2014/main" id="{B02BD555-5B97-419C-7B3C-32872D0D5C0F}"/>
              </a:ext>
            </a:extLst>
          </p:cNvPr>
          <p:cNvSpPr txBox="1"/>
          <p:nvPr/>
        </p:nvSpPr>
        <p:spPr>
          <a:xfrm>
            <a:off x="512065" y="1914144"/>
            <a:ext cx="3779520" cy="369332"/>
          </a:xfrm>
          <a:prstGeom prst="rect">
            <a:avLst/>
          </a:prstGeom>
          <a:noFill/>
        </p:spPr>
        <p:txBody>
          <a:bodyPr wrap="square" rtlCol="0">
            <a:spAutoFit/>
          </a:bodyPr>
          <a:lstStyle/>
          <a:p>
            <a:pPr marL="285750" indent="-285750">
              <a:buFont typeface="Arial" panose="020B0604020202020204" pitchFamily="34" charset="0"/>
              <a:buChar char="•"/>
            </a:pPr>
            <a:r>
              <a:rPr lang="en-TR" dirty="0"/>
              <a:t>Set of nodes combined together -&gt;</a:t>
            </a:r>
          </a:p>
        </p:txBody>
      </p:sp>
      <p:sp>
        <p:nvSpPr>
          <p:cNvPr id="7" name="TextBox 6">
            <a:extLst>
              <a:ext uri="{FF2B5EF4-FFF2-40B4-BE49-F238E27FC236}">
                <a16:creationId xmlns:a16="http://schemas.microsoft.com/office/drawing/2014/main" id="{810BC036-1BC9-9D7C-8A2C-357925E6000A}"/>
              </a:ext>
            </a:extLst>
          </p:cNvPr>
          <p:cNvSpPr txBox="1"/>
          <p:nvPr/>
        </p:nvSpPr>
        <p:spPr>
          <a:xfrm>
            <a:off x="4155311" y="1926336"/>
            <a:ext cx="902208" cy="369332"/>
          </a:xfrm>
          <a:prstGeom prst="rect">
            <a:avLst/>
          </a:prstGeom>
          <a:noFill/>
        </p:spPr>
        <p:txBody>
          <a:bodyPr wrap="square">
            <a:spAutoFit/>
          </a:bodyPr>
          <a:lstStyle/>
          <a:p>
            <a:r>
              <a:rPr lang="en-TR" b="1" dirty="0"/>
              <a:t>layers</a:t>
            </a:r>
          </a:p>
        </p:txBody>
      </p:sp>
      <p:pic>
        <p:nvPicPr>
          <p:cNvPr id="8" name="Picture 7">
            <a:extLst>
              <a:ext uri="{FF2B5EF4-FFF2-40B4-BE49-F238E27FC236}">
                <a16:creationId xmlns:a16="http://schemas.microsoft.com/office/drawing/2014/main" id="{4A5EE649-DAEF-07D9-0DAE-6197DA561B0A}"/>
              </a:ext>
            </a:extLst>
          </p:cNvPr>
          <p:cNvPicPr>
            <a:picLocks noChangeAspect="1"/>
          </p:cNvPicPr>
          <p:nvPr/>
        </p:nvPicPr>
        <p:blipFill>
          <a:blip r:embed="rId5"/>
          <a:stretch>
            <a:fillRect/>
          </a:stretch>
        </p:blipFill>
        <p:spPr>
          <a:xfrm>
            <a:off x="7552094" y="1840335"/>
            <a:ext cx="4081939" cy="3250433"/>
          </a:xfrm>
          <a:prstGeom prst="rect">
            <a:avLst/>
          </a:prstGeom>
        </p:spPr>
      </p:pic>
      <p:sp>
        <p:nvSpPr>
          <p:cNvPr id="9" name="TextBox 8">
            <a:extLst>
              <a:ext uri="{FF2B5EF4-FFF2-40B4-BE49-F238E27FC236}">
                <a16:creationId xmlns:a16="http://schemas.microsoft.com/office/drawing/2014/main" id="{4AC92B02-F0CC-63FB-5CB6-D566B87940BD}"/>
              </a:ext>
            </a:extLst>
          </p:cNvPr>
          <p:cNvSpPr txBox="1"/>
          <p:nvPr/>
        </p:nvSpPr>
        <p:spPr>
          <a:xfrm>
            <a:off x="512064" y="2517546"/>
            <a:ext cx="3779520" cy="646331"/>
          </a:xfrm>
          <a:prstGeom prst="rect">
            <a:avLst/>
          </a:prstGeom>
          <a:noFill/>
        </p:spPr>
        <p:txBody>
          <a:bodyPr wrap="square" rtlCol="0">
            <a:spAutoFit/>
          </a:bodyPr>
          <a:lstStyle/>
          <a:p>
            <a:pPr marL="285750" indent="-285750">
              <a:buFont typeface="Arial" panose="020B0604020202020204" pitchFamily="34" charset="0"/>
              <a:buChar char="•"/>
            </a:pPr>
            <a:r>
              <a:rPr lang="en-TR" dirty="0"/>
              <a:t>Fully connected, feed forward neural network</a:t>
            </a:r>
          </a:p>
        </p:txBody>
      </p:sp>
      <p:pic>
        <p:nvPicPr>
          <p:cNvPr id="11" name="Picture 10">
            <a:extLst>
              <a:ext uri="{FF2B5EF4-FFF2-40B4-BE49-F238E27FC236}">
                <a16:creationId xmlns:a16="http://schemas.microsoft.com/office/drawing/2014/main" id="{3618F384-DE30-8EB1-2C80-74B6FCBE2C71}"/>
              </a:ext>
            </a:extLst>
          </p:cNvPr>
          <p:cNvPicPr>
            <a:picLocks noChangeAspect="1"/>
          </p:cNvPicPr>
          <p:nvPr/>
        </p:nvPicPr>
        <p:blipFill>
          <a:blip r:embed="rId6"/>
          <a:stretch>
            <a:fillRect/>
          </a:stretch>
        </p:blipFill>
        <p:spPr>
          <a:xfrm>
            <a:off x="7552093" y="1840335"/>
            <a:ext cx="4081939" cy="3250433"/>
          </a:xfrm>
          <a:prstGeom prst="rect">
            <a:avLst/>
          </a:prstGeom>
        </p:spPr>
      </p:pic>
      <p:sp>
        <p:nvSpPr>
          <p:cNvPr id="14" name="TextBox 13">
            <a:extLst>
              <a:ext uri="{FF2B5EF4-FFF2-40B4-BE49-F238E27FC236}">
                <a16:creationId xmlns:a16="http://schemas.microsoft.com/office/drawing/2014/main" id="{1CD7B2DB-1E4D-F9C5-1555-60F5610F15F0}"/>
              </a:ext>
            </a:extLst>
          </p:cNvPr>
          <p:cNvSpPr txBox="1"/>
          <p:nvPr/>
        </p:nvSpPr>
        <p:spPr>
          <a:xfrm>
            <a:off x="512063" y="2517545"/>
            <a:ext cx="3779520" cy="646331"/>
          </a:xfrm>
          <a:prstGeom prst="rect">
            <a:avLst/>
          </a:prstGeom>
          <a:noFill/>
        </p:spPr>
        <p:txBody>
          <a:bodyPr wrap="square" rtlCol="0">
            <a:spAutoFit/>
          </a:bodyPr>
          <a:lstStyle/>
          <a:p>
            <a:pPr marL="285750" indent="-285750">
              <a:buFont typeface="Arial" panose="020B0604020202020204" pitchFamily="34" charset="0"/>
              <a:buChar char="•"/>
            </a:pPr>
            <a:r>
              <a:rPr lang="en-TR" strike="sngStrike" dirty="0">
                <a:solidFill>
                  <a:srgbClr val="FF0000"/>
                </a:solidFill>
              </a:rPr>
              <a:t>Fully connected</a:t>
            </a:r>
            <a:r>
              <a:rPr lang="en-TR" dirty="0"/>
              <a:t>, feed forward neural network</a:t>
            </a:r>
          </a:p>
        </p:txBody>
      </p:sp>
      <p:pic>
        <p:nvPicPr>
          <p:cNvPr id="25" name="Picture 24">
            <a:extLst>
              <a:ext uri="{FF2B5EF4-FFF2-40B4-BE49-F238E27FC236}">
                <a16:creationId xmlns:a16="http://schemas.microsoft.com/office/drawing/2014/main" id="{1C9F3577-E532-212D-79C4-CB4FB303A7F0}"/>
              </a:ext>
            </a:extLst>
          </p:cNvPr>
          <p:cNvPicPr>
            <a:picLocks noChangeAspect="1"/>
          </p:cNvPicPr>
          <p:nvPr/>
        </p:nvPicPr>
        <p:blipFill>
          <a:blip r:embed="rId7"/>
          <a:stretch>
            <a:fillRect/>
          </a:stretch>
        </p:blipFill>
        <p:spPr>
          <a:xfrm>
            <a:off x="7037699" y="2032473"/>
            <a:ext cx="4679757" cy="3050199"/>
          </a:xfrm>
          <a:prstGeom prst="rect">
            <a:avLst/>
          </a:prstGeom>
        </p:spPr>
      </p:pic>
      <p:sp>
        <p:nvSpPr>
          <p:cNvPr id="26" name="TextBox 25">
            <a:extLst>
              <a:ext uri="{FF2B5EF4-FFF2-40B4-BE49-F238E27FC236}">
                <a16:creationId xmlns:a16="http://schemas.microsoft.com/office/drawing/2014/main" id="{8CFA236A-1E1B-0D1D-9BB2-D2660C8FFFF5}"/>
              </a:ext>
            </a:extLst>
          </p:cNvPr>
          <p:cNvSpPr txBox="1"/>
          <p:nvPr/>
        </p:nvSpPr>
        <p:spPr>
          <a:xfrm>
            <a:off x="512063" y="2517545"/>
            <a:ext cx="3779520" cy="646331"/>
          </a:xfrm>
          <a:prstGeom prst="rect">
            <a:avLst/>
          </a:prstGeom>
          <a:noFill/>
        </p:spPr>
        <p:txBody>
          <a:bodyPr wrap="square" rtlCol="0">
            <a:spAutoFit/>
          </a:bodyPr>
          <a:lstStyle/>
          <a:p>
            <a:pPr marL="285750" indent="-285750">
              <a:buFont typeface="Arial" panose="020B0604020202020204" pitchFamily="34" charset="0"/>
              <a:buChar char="•"/>
            </a:pPr>
            <a:r>
              <a:rPr lang="en-TR" dirty="0"/>
              <a:t>Fully connected, </a:t>
            </a:r>
            <a:r>
              <a:rPr lang="en-TR" strike="sngStrike" dirty="0">
                <a:solidFill>
                  <a:srgbClr val="FF0000"/>
                </a:solidFill>
              </a:rPr>
              <a:t>feed forward </a:t>
            </a:r>
            <a:r>
              <a:rPr lang="en-TR" dirty="0"/>
              <a:t>neural network</a:t>
            </a:r>
          </a:p>
        </p:txBody>
      </p:sp>
      <p:sp>
        <p:nvSpPr>
          <p:cNvPr id="27" name="TextBox 26">
            <a:extLst>
              <a:ext uri="{FF2B5EF4-FFF2-40B4-BE49-F238E27FC236}">
                <a16:creationId xmlns:a16="http://schemas.microsoft.com/office/drawing/2014/main" id="{F4DED1DC-C4A6-E26F-C6B4-9C17806B928A}"/>
              </a:ext>
            </a:extLst>
          </p:cNvPr>
          <p:cNvSpPr txBox="1"/>
          <p:nvPr/>
        </p:nvSpPr>
        <p:spPr>
          <a:xfrm>
            <a:off x="557968" y="3427305"/>
            <a:ext cx="4499552" cy="646331"/>
          </a:xfrm>
          <a:prstGeom prst="rect">
            <a:avLst/>
          </a:prstGeom>
          <a:noFill/>
        </p:spPr>
        <p:txBody>
          <a:bodyPr wrap="square" rtlCol="0">
            <a:spAutoFit/>
          </a:bodyPr>
          <a:lstStyle/>
          <a:p>
            <a:pPr marL="285750" indent="-285750">
              <a:buFont typeface="Arial" panose="020B0604020202020204" pitchFamily="34" charset="0"/>
              <a:buChar char="•"/>
            </a:pPr>
            <a:r>
              <a:rPr lang="en-TR" dirty="0"/>
              <a:t>Notice that the number of model parameters will </a:t>
            </a:r>
            <a:r>
              <a:rPr lang="en-US" dirty="0" err="1"/>
              <a:t>i</a:t>
            </a:r>
            <a:r>
              <a:rPr lang="en-TR" dirty="0"/>
              <a:t>ncrease very quickly.</a:t>
            </a:r>
          </a:p>
        </p:txBody>
      </p:sp>
    </p:spTree>
    <p:extLst>
      <p:ext uri="{BB962C8B-B14F-4D97-AF65-F5344CB8AC3E}">
        <p14:creationId xmlns:p14="http://schemas.microsoft.com/office/powerpoint/2010/main" val="340834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grpId="3"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xit" presetSubtype="0" fill="hold" grpId="2"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9" grpId="2"/>
      <p:bldP spid="14" grpId="0"/>
      <p:bldP spid="14" grpId="1"/>
      <p:bldP spid="14" grpId="2"/>
      <p:bldP spid="26" grpId="1"/>
      <p:bldP spid="26"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Neural</a:t>
            </a:r>
            <a:r>
              <a:rPr lang="tr-TR" sz="2400" b="1" dirty="0">
                <a:solidFill>
                  <a:srgbClr val="8316B5"/>
                </a:solidFill>
                <a:ea typeface="Arial" charset="0"/>
                <a:cs typeface="Arial"/>
              </a:rPr>
              <a:t> Networks</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pic>
        <p:nvPicPr>
          <p:cNvPr id="3" name="Picture 2">
            <a:extLst>
              <a:ext uri="{FF2B5EF4-FFF2-40B4-BE49-F238E27FC236}">
                <a16:creationId xmlns:a16="http://schemas.microsoft.com/office/drawing/2014/main" id="{5D6652E0-A238-5E10-0EEC-6B6D34B4550E}"/>
              </a:ext>
            </a:extLst>
          </p:cNvPr>
          <p:cNvPicPr>
            <a:picLocks noChangeAspect="1"/>
          </p:cNvPicPr>
          <p:nvPr/>
        </p:nvPicPr>
        <p:blipFill>
          <a:blip r:embed="rId4"/>
          <a:stretch>
            <a:fillRect/>
          </a:stretch>
        </p:blipFill>
        <p:spPr>
          <a:xfrm>
            <a:off x="6434582" y="1546753"/>
            <a:ext cx="4787790" cy="3353562"/>
          </a:xfrm>
          <a:prstGeom prst="rect">
            <a:avLst/>
          </a:prstGeom>
        </p:spPr>
      </p:pic>
      <p:sp>
        <p:nvSpPr>
          <p:cNvPr id="4" name="TextBox 3">
            <a:extLst>
              <a:ext uri="{FF2B5EF4-FFF2-40B4-BE49-F238E27FC236}">
                <a16:creationId xmlns:a16="http://schemas.microsoft.com/office/drawing/2014/main" id="{AC172AB8-071D-F0E6-B7C7-1B90B5669C37}"/>
              </a:ext>
            </a:extLst>
          </p:cNvPr>
          <p:cNvSpPr txBox="1"/>
          <p:nvPr/>
        </p:nvSpPr>
        <p:spPr>
          <a:xfrm>
            <a:off x="670560" y="2332880"/>
            <a:ext cx="5086859" cy="1477328"/>
          </a:xfrm>
          <a:prstGeom prst="rect">
            <a:avLst/>
          </a:prstGeom>
          <a:noFill/>
        </p:spPr>
        <p:txBody>
          <a:bodyPr wrap="square" rtlCol="0">
            <a:spAutoFit/>
          </a:bodyPr>
          <a:lstStyle/>
          <a:p>
            <a:pPr marL="285750" indent="-285750">
              <a:buFont typeface="Arial" panose="020B0604020202020204" pitchFamily="34" charset="0"/>
              <a:buChar char="•"/>
            </a:pPr>
            <a:r>
              <a:rPr lang="en-TR" dirty="0"/>
              <a:t>Howewer, the gradient in the loss is no longer smooth like it was in logistic regression.</a:t>
            </a:r>
          </a:p>
          <a:p>
            <a:pPr marL="285750" indent="-285750">
              <a:buFont typeface="Arial" panose="020B0604020202020204" pitchFamily="34" charset="0"/>
              <a:buChar char="•"/>
            </a:pPr>
            <a:endParaRPr lang="en-TR" dirty="0"/>
          </a:p>
          <a:p>
            <a:pPr marL="285750" indent="-285750">
              <a:buFont typeface="Arial" panose="020B0604020202020204" pitchFamily="34" charset="0"/>
              <a:buChar char="•"/>
            </a:pPr>
            <a:r>
              <a:rPr lang="en-TR" dirty="0"/>
              <a:t>Many random initialization</a:t>
            </a:r>
          </a:p>
          <a:p>
            <a:pPr marL="285750" indent="-285750">
              <a:buFont typeface="Arial" panose="020B0604020202020204" pitchFamily="34" charset="0"/>
              <a:buChar char="•"/>
            </a:pPr>
            <a:r>
              <a:rPr lang="en-TR" dirty="0"/>
              <a:t>Smarter gradient descent techniques.</a:t>
            </a:r>
          </a:p>
        </p:txBody>
      </p:sp>
    </p:spTree>
    <p:extLst>
      <p:ext uri="{BB962C8B-B14F-4D97-AF65-F5344CB8AC3E}">
        <p14:creationId xmlns:p14="http://schemas.microsoft.com/office/powerpoint/2010/main" val="211111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RNN</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5"/>
              </a:rPr>
              <a:t>https://towardsdatascience.com/illustrated-guide-to-recurrent-neural-networks-79e5eb8049c9</a:t>
            </a:r>
            <a:r>
              <a:rPr lang="en-US" sz="1050" b="0" i="0" dirty="0">
                <a:effectLst/>
                <a:latin typeface="Roboto" panose="02000000000000000000" pitchFamily="2" charset="0"/>
              </a:rPr>
              <a:t> </a:t>
            </a:r>
            <a:endParaRPr lang="en-TR" sz="1050" dirty="0"/>
          </a:p>
        </p:txBody>
      </p:sp>
      <p:sp>
        <p:nvSpPr>
          <p:cNvPr id="3" name="TextBox 2">
            <a:extLst>
              <a:ext uri="{FF2B5EF4-FFF2-40B4-BE49-F238E27FC236}">
                <a16:creationId xmlns:a16="http://schemas.microsoft.com/office/drawing/2014/main" id="{15213942-E5DE-44A2-00B5-57E5A79AEF25}"/>
              </a:ext>
            </a:extLst>
          </p:cNvPr>
          <p:cNvSpPr txBox="1"/>
          <p:nvPr/>
        </p:nvSpPr>
        <p:spPr>
          <a:xfrm>
            <a:off x="853440" y="2055882"/>
            <a:ext cx="4199739" cy="1477328"/>
          </a:xfrm>
          <a:prstGeom prst="rect">
            <a:avLst/>
          </a:prstGeom>
          <a:noFill/>
        </p:spPr>
        <p:txBody>
          <a:bodyPr wrap="none" rtlCol="0">
            <a:spAutoFit/>
          </a:bodyPr>
          <a:lstStyle/>
          <a:p>
            <a:r>
              <a:rPr lang="en-TR" dirty="0"/>
              <a:t>RNN’s are used in :</a:t>
            </a:r>
          </a:p>
          <a:p>
            <a:pPr marL="285750" indent="-285750">
              <a:buFont typeface="Arial" panose="020B0604020202020204" pitchFamily="34" charset="0"/>
              <a:buChar char="•"/>
            </a:pPr>
            <a:r>
              <a:rPr lang="en-TR" dirty="0"/>
              <a:t>Speech recognation</a:t>
            </a:r>
          </a:p>
          <a:p>
            <a:pPr marL="285750" indent="-285750">
              <a:buFont typeface="Arial" panose="020B0604020202020204" pitchFamily="34" charset="0"/>
              <a:buChar char="•"/>
            </a:pPr>
            <a:r>
              <a:rPr lang="en-TR" dirty="0"/>
              <a:t>Language translation</a:t>
            </a:r>
          </a:p>
          <a:p>
            <a:pPr marL="285750" indent="-285750">
              <a:buFont typeface="Arial" panose="020B0604020202020204" pitchFamily="34" charset="0"/>
              <a:buChar char="•"/>
            </a:pPr>
            <a:r>
              <a:rPr lang="en-TR" dirty="0"/>
              <a:t>Stock predictions</a:t>
            </a:r>
          </a:p>
          <a:p>
            <a:pPr marL="285750" indent="-285750">
              <a:buFont typeface="Arial" panose="020B0604020202020204" pitchFamily="34" charset="0"/>
              <a:buChar char="•"/>
            </a:pPr>
            <a:r>
              <a:rPr lang="en-TR" dirty="0"/>
              <a:t>Image recognaiton – contents in images</a:t>
            </a:r>
          </a:p>
        </p:txBody>
      </p:sp>
      <p:pic>
        <p:nvPicPr>
          <p:cNvPr id="1026" name="Picture 2">
            <a:extLst>
              <a:ext uri="{FF2B5EF4-FFF2-40B4-BE49-F238E27FC236}">
                <a16:creationId xmlns:a16="http://schemas.microsoft.com/office/drawing/2014/main" id="{93DF1CC8-40A1-85C7-5B2E-A5BA631D26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7034" y="926592"/>
            <a:ext cx="1374902" cy="1374902"/>
          </a:xfrm>
          <a:prstGeom prst="rect">
            <a:avLst/>
          </a:prstGeom>
          <a:noFill/>
          <a:extLst>
            <a:ext uri="{909E8E84-426E-40DD-AFC4-6F175D3DCCD1}">
              <a14:hiddenFill xmlns:a14="http://schemas.microsoft.com/office/drawing/2010/main">
                <a:solidFill>
                  <a:srgbClr val="FFFFFF"/>
                </a:solidFill>
              </a14:hiddenFill>
            </a:ext>
          </a:extLst>
        </p:spPr>
      </p:pic>
      <p:pic>
        <p:nvPicPr>
          <p:cNvPr id="4" name="Screen Recording 2023-05-14 at 23.28.42">
            <a:hlinkClick r:id="" action="ppaction://media"/>
            <a:extLst>
              <a:ext uri="{FF2B5EF4-FFF2-40B4-BE49-F238E27FC236}">
                <a16:creationId xmlns:a16="http://schemas.microsoft.com/office/drawing/2014/main" id="{2195D10D-258F-70E0-4091-59543E71A56C}"/>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7390384" y="2957917"/>
            <a:ext cx="3606800" cy="863600"/>
          </a:xfrm>
          <a:prstGeom prst="rect">
            <a:avLst/>
          </a:prstGeom>
        </p:spPr>
      </p:pic>
      <p:pic>
        <p:nvPicPr>
          <p:cNvPr id="1028" name="Picture 4">
            <a:extLst>
              <a:ext uri="{FF2B5EF4-FFF2-40B4-BE49-F238E27FC236}">
                <a16:creationId xmlns:a16="http://schemas.microsoft.com/office/drawing/2014/main" id="{A041C43C-BCCF-B70A-B6FC-51CD1B89AC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8876" y="4469044"/>
            <a:ext cx="5005172" cy="1397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69A734-85DE-7588-7106-53534A2EC41D}"/>
              </a:ext>
            </a:extLst>
          </p:cNvPr>
          <p:cNvSpPr txBox="1"/>
          <p:nvPr/>
        </p:nvSpPr>
        <p:spPr>
          <a:xfrm>
            <a:off x="7949184" y="5728473"/>
            <a:ext cx="6096000" cy="276999"/>
          </a:xfrm>
          <a:prstGeom prst="rect">
            <a:avLst/>
          </a:prstGeom>
          <a:noFill/>
        </p:spPr>
        <p:txBody>
          <a:bodyPr wrap="square">
            <a:spAutoFit/>
          </a:bodyPr>
          <a:lstStyle/>
          <a:p>
            <a:r>
              <a:rPr lang="en-US" sz="1200" b="0" i="0" dirty="0">
                <a:solidFill>
                  <a:srgbClr val="757575"/>
                </a:solidFill>
                <a:effectLst/>
                <a:latin typeface="sohne"/>
              </a:rPr>
              <a:t>Audio spectrogram chopped into chunks</a:t>
            </a:r>
            <a:endParaRPr lang="en-TR" sz="1200" dirty="0"/>
          </a:p>
        </p:txBody>
      </p:sp>
      <p:sp>
        <p:nvSpPr>
          <p:cNvPr id="9" name="TextBox 8">
            <a:extLst>
              <a:ext uri="{FF2B5EF4-FFF2-40B4-BE49-F238E27FC236}">
                <a16:creationId xmlns:a16="http://schemas.microsoft.com/office/drawing/2014/main" id="{511A974B-43C6-B937-8204-EDA64068CDD2}"/>
              </a:ext>
            </a:extLst>
          </p:cNvPr>
          <p:cNvSpPr txBox="1"/>
          <p:nvPr/>
        </p:nvSpPr>
        <p:spPr>
          <a:xfrm>
            <a:off x="3297580" y="991027"/>
            <a:ext cx="7022592" cy="646331"/>
          </a:xfrm>
          <a:prstGeom prst="rect">
            <a:avLst/>
          </a:prstGeom>
          <a:noFill/>
        </p:spPr>
        <p:txBody>
          <a:bodyPr wrap="square">
            <a:spAutoFit/>
          </a:bodyPr>
          <a:lstStyle/>
          <a:p>
            <a:r>
              <a:rPr lang="en-TR" dirty="0"/>
              <a:t>Now we are in the era of sequence modeling</a:t>
            </a:r>
          </a:p>
          <a:p>
            <a:endParaRPr lang="en-TR" dirty="0"/>
          </a:p>
        </p:txBody>
      </p:sp>
    </p:spTree>
    <p:extLst>
      <p:ext uri="{BB962C8B-B14F-4D97-AF65-F5344CB8AC3E}">
        <p14:creationId xmlns:p14="http://schemas.microsoft.com/office/powerpoint/2010/main" val="26554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33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830997"/>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RNN - </a:t>
            </a:r>
            <a:r>
              <a:rPr lang="tr-TR" sz="2400" b="1" dirty="0" err="1">
                <a:solidFill>
                  <a:srgbClr val="8316B5"/>
                </a:solidFill>
                <a:ea typeface="Arial" charset="0"/>
                <a:cs typeface="Arial"/>
              </a:rPr>
              <a:t>Sequential</a:t>
            </a:r>
            <a:r>
              <a:rPr lang="tr-TR" sz="2400" b="1" dirty="0">
                <a:solidFill>
                  <a:srgbClr val="8316B5"/>
                </a:solidFill>
                <a:ea typeface="Arial" charset="0"/>
                <a:cs typeface="Arial"/>
              </a:rPr>
              <a:t> Memory</a:t>
            </a:r>
          </a:p>
          <a:p>
            <a:pPr algn="ct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pic>
        <p:nvPicPr>
          <p:cNvPr id="2050" name="Picture 2">
            <a:extLst>
              <a:ext uri="{FF2B5EF4-FFF2-40B4-BE49-F238E27FC236}">
                <a16:creationId xmlns:a16="http://schemas.microsoft.com/office/drawing/2014/main" id="{1A872AC9-72D8-8079-D7A9-C8FFE3FC2F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977" y="1746947"/>
            <a:ext cx="8198700" cy="661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7DBDF6-E076-2139-A1F1-1110323C1D0C}"/>
              </a:ext>
            </a:extLst>
          </p:cNvPr>
          <p:cNvSpPr txBox="1"/>
          <p:nvPr/>
        </p:nvSpPr>
        <p:spPr>
          <a:xfrm>
            <a:off x="2048423" y="2542138"/>
            <a:ext cx="1668855" cy="369332"/>
          </a:xfrm>
          <a:prstGeom prst="rect">
            <a:avLst/>
          </a:prstGeom>
          <a:noFill/>
        </p:spPr>
        <p:txBody>
          <a:bodyPr wrap="none" rtlCol="0">
            <a:spAutoFit/>
          </a:bodyPr>
          <a:lstStyle/>
          <a:p>
            <a:r>
              <a:rPr lang="en-TR" dirty="0"/>
              <a:t>Now backwards</a:t>
            </a:r>
          </a:p>
        </p:txBody>
      </p:sp>
      <p:pic>
        <p:nvPicPr>
          <p:cNvPr id="2052" name="Picture 4">
            <a:extLst>
              <a:ext uri="{FF2B5EF4-FFF2-40B4-BE49-F238E27FC236}">
                <a16:creationId xmlns:a16="http://schemas.microsoft.com/office/drawing/2014/main" id="{9DE5AC38-A9C4-E6EB-91E0-BB9DEBAAB3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977" y="3040287"/>
            <a:ext cx="8198696" cy="5561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44B0B6-1062-CBA5-DCEE-DEDBDB1FCD2F}"/>
              </a:ext>
            </a:extLst>
          </p:cNvPr>
          <p:cNvSpPr txBox="1"/>
          <p:nvPr/>
        </p:nvSpPr>
        <p:spPr>
          <a:xfrm>
            <a:off x="2157984" y="3788366"/>
            <a:ext cx="2637260" cy="369332"/>
          </a:xfrm>
          <a:prstGeom prst="rect">
            <a:avLst/>
          </a:prstGeom>
          <a:noFill/>
        </p:spPr>
        <p:txBody>
          <a:bodyPr wrap="none" rtlCol="0">
            <a:spAutoFit/>
          </a:bodyPr>
          <a:lstStyle/>
          <a:p>
            <a:r>
              <a:rPr lang="en-TR" dirty="0"/>
              <a:t>What about starting from:</a:t>
            </a:r>
          </a:p>
        </p:txBody>
      </p:sp>
      <p:pic>
        <p:nvPicPr>
          <p:cNvPr id="2054" name="Picture 6">
            <a:extLst>
              <a:ext uri="{FF2B5EF4-FFF2-40B4-BE49-F238E27FC236}">
                <a16:creationId xmlns:a16="http://schemas.microsoft.com/office/drawing/2014/main" id="{A451BFA5-AFD5-3158-16C9-D4C68621A5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5271" y="4301934"/>
            <a:ext cx="7268853"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70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5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05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RNN</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5"/>
              </a:rPr>
              <a:t>Prof. Ghassemi Lectures and Tutorials</a:t>
            </a:r>
            <a:endParaRPr lang="en-TR" sz="1050" dirty="0"/>
          </a:p>
        </p:txBody>
      </p:sp>
      <p:pic>
        <p:nvPicPr>
          <p:cNvPr id="3074" name="Picture 2">
            <a:extLst>
              <a:ext uri="{FF2B5EF4-FFF2-40B4-BE49-F238E27FC236}">
                <a16:creationId xmlns:a16="http://schemas.microsoft.com/office/drawing/2014/main" id="{22247395-D7B8-8299-BD5D-EC4F9EFC00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8432" y="2289919"/>
            <a:ext cx="1315353" cy="23488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8369287-33DC-BCDC-062E-22CCCBC5B6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5492" y="2292969"/>
            <a:ext cx="1244887" cy="2348843"/>
          </a:xfrm>
          <a:prstGeom prst="rect">
            <a:avLst/>
          </a:prstGeom>
          <a:noFill/>
          <a:extLst>
            <a:ext uri="{909E8E84-426E-40DD-AFC4-6F175D3DCCD1}">
              <a14:hiddenFill xmlns:a14="http://schemas.microsoft.com/office/drawing/2010/main">
                <a:solidFill>
                  <a:srgbClr val="FFFFFF"/>
                </a:solidFill>
              </a14:hiddenFill>
            </a:ext>
          </a:extLst>
        </p:spPr>
      </p:pic>
      <p:pic>
        <p:nvPicPr>
          <p:cNvPr id="3" name="Screen Recording 2023-05-14 at 23.49.42">
            <a:hlinkClick r:id="" action="ppaction://media"/>
            <a:extLst>
              <a:ext uri="{FF2B5EF4-FFF2-40B4-BE49-F238E27FC236}">
                <a16:creationId xmlns:a16="http://schemas.microsoft.com/office/drawing/2014/main" id="{F6D09D0C-D23B-D367-E10E-015FAECF2331}"/>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6766561" y="2149983"/>
            <a:ext cx="3035808" cy="2589366"/>
          </a:xfrm>
          <a:prstGeom prst="rect">
            <a:avLst/>
          </a:prstGeom>
        </p:spPr>
      </p:pic>
      <p:sp>
        <p:nvSpPr>
          <p:cNvPr id="6" name="TextBox 5">
            <a:extLst>
              <a:ext uri="{FF2B5EF4-FFF2-40B4-BE49-F238E27FC236}">
                <a16:creationId xmlns:a16="http://schemas.microsoft.com/office/drawing/2014/main" id="{A8E46094-7E51-7030-D657-DD6528650C1B}"/>
              </a:ext>
            </a:extLst>
          </p:cNvPr>
          <p:cNvSpPr txBox="1"/>
          <p:nvPr/>
        </p:nvSpPr>
        <p:spPr>
          <a:xfrm>
            <a:off x="1603469" y="4638766"/>
            <a:ext cx="2310163" cy="276999"/>
          </a:xfrm>
          <a:prstGeom prst="rect">
            <a:avLst/>
          </a:prstGeom>
          <a:noFill/>
        </p:spPr>
        <p:txBody>
          <a:bodyPr wrap="square">
            <a:spAutoFit/>
          </a:bodyPr>
          <a:lstStyle/>
          <a:p>
            <a:r>
              <a:rPr lang="en-US" sz="1200" b="0" i="0" dirty="0">
                <a:solidFill>
                  <a:srgbClr val="757575"/>
                </a:solidFill>
                <a:effectLst/>
                <a:latin typeface="sohne"/>
              </a:rPr>
              <a:t>Feed Forward Neural Network</a:t>
            </a:r>
            <a:endParaRPr lang="en-TR" sz="1200" dirty="0"/>
          </a:p>
        </p:txBody>
      </p:sp>
      <p:sp>
        <p:nvSpPr>
          <p:cNvPr id="7" name="TextBox 6">
            <a:extLst>
              <a:ext uri="{FF2B5EF4-FFF2-40B4-BE49-F238E27FC236}">
                <a16:creationId xmlns:a16="http://schemas.microsoft.com/office/drawing/2014/main" id="{5AABFCCB-8EBC-4DD8-F627-EBDCCE7D3DE8}"/>
              </a:ext>
            </a:extLst>
          </p:cNvPr>
          <p:cNvSpPr txBox="1"/>
          <p:nvPr/>
        </p:nvSpPr>
        <p:spPr>
          <a:xfrm>
            <a:off x="4343510" y="4638766"/>
            <a:ext cx="2310163" cy="276999"/>
          </a:xfrm>
          <a:prstGeom prst="rect">
            <a:avLst/>
          </a:prstGeom>
          <a:noFill/>
        </p:spPr>
        <p:txBody>
          <a:bodyPr wrap="square">
            <a:spAutoFit/>
          </a:bodyPr>
          <a:lstStyle/>
          <a:p>
            <a:r>
              <a:rPr lang="en-US" sz="1200" b="0" i="0" dirty="0">
                <a:solidFill>
                  <a:srgbClr val="757575"/>
                </a:solidFill>
                <a:effectLst/>
                <a:latin typeface="sohne"/>
              </a:rPr>
              <a:t>Recurrent Neural Network</a:t>
            </a:r>
            <a:endParaRPr lang="en-TR" sz="1200" dirty="0"/>
          </a:p>
        </p:txBody>
      </p:sp>
      <p:sp>
        <p:nvSpPr>
          <p:cNvPr id="8" name="TextBox 7">
            <a:extLst>
              <a:ext uri="{FF2B5EF4-FFF2-40B4-BE49-F238E27FC236}">
                <a16:creationId xmlns:a16="http://schemas.microsoft.com/office/drawing/2014/main" id="{0D566B5A-16B8-58CB-F9DC-CDB98FC625F2}"/>
              </a:ext>
            </a:extLst>
          </p:cNvPr>
          <p:cNvSpPr txBox="1"/>
          <p:nvPr/>
        </p:nvSpPr>
        <p:spPr>
          <a:xfrm>
            <a:off x="6925055" y="4638766"/>
            <a:ext cx="2572513" cy="276999"/>
          </a:xfrm>
          <a:prstGeom prst="rect">
            <a:avLst/>
          </a:prstGeom>
          <a:noFill/>
        </p:spPr>
        <p:txBody>
          <a:bodyPr wrap="square">
            <a:spAutoFit/>
          </a:bodyPr>
          <a:lstStyle/>
          <a:p>
            <a:r>
              <a:rPr lang="en-US" sz="1200" b="0" i="0" dirty="0">
                <a:solidFill>
                  <a:srgbClr val="757575"/>
                </a:solidFill>
                <a:effectLst/>
                <a:latin typeface="sohne"/>
              </a:rPr>
              <a:t>Passing Hidden State to next time step</a:t>
            </a:r>
            <a:endParaRPr lang="en-TR" sz="1200" dirty="0"/>
          </a:p>
        </p:txBody>
      </p:sp>
    </p:spTree>
    <p:extLst>
      <p:ext uri="{BB962C8B-B14F-4D97-AF65-F5344CB8AC3E}">
        <p14:creationId xmlns:p14="http://schemas.microsoft.com/office/powerpoint/2010/main" val="144573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32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RNN</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pic>
        <p:nvPicPr>
          <p:cNvPr id="3078" name="Picture 6">
            <a:extLst>
              <a:ext uri="{FF2B5EF4-FFF2-40B4-BE49-F238E27FC236}">
                <a16:creationId xmlns:a16="http://schemas.microsoft.com/office/drawing/2014/main" id="{5F0A94C5-96F2-3D3E-9745-DA0882B926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784" y="924079"/>
            <a:ext cx="3628390" cy="195933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7445B27-6C91-7C55-0D6A-0F28D6F0E9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2969" y="827925"/>
            <a:ext cx="3803508" cy="205389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DD37269-9190-C937-3BC4-3AD4F20E97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143" y="3429000"/>
            <a:ext cx="3979672" cy="21490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E038AED-B151-E51B-06E6-C0138FF9B6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0575" y="3429000"/>
            <a:ext cx="4188296" cy="226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49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08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09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10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RNN</a:t>
            </a:r>
            <a:endParaRPr lang="tr-TR" sz="2400" b="1" dirty="0">
              <a:solidFill>
                <a:srgbClr val="8316B5"/>
              </a:solidFill>
              <a:ea typeface="Arial" charset="0"/>
              <a:cs typeface="Arial" charset="0"/>
            </a:endParaRPr>
          </a:p>
        </p:txBody>
      </p:sp>
      <p:pic>
        <p:nvPicPr>
          <p:cNvPr id="5122" name="Picture 2">
            <a:extLst>
              <a:ext uri="{FF2B5EF4-FFF2-40B4-BE49-F238E27FC236}">
                <a16:creationId xmlns:a16="http://schemas.microsoft.com/office/drawing/2014/main" id="{1647C11C-15A5-11CD-71A2-9B6C68C64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67" y="1562207"/>
            <a:ext cx="4832786" cy="253238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2F0E25D-9520-C53E-E426-C3D61EA5C8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6180" y="1952097"/>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4FE4B1-B5B8-02E5-370C-29362ED6C7D4}"/>
              </a:ext>
            </a:extLst>
          </p:cNvPr>
          <p:cNvSpPr txBox="1"/>
          <p:nvPr/>
        </p:nvSpPr>
        <p:spPr>
          <a:xfrm>
            <a:off x="7536180" y="1313832"/>
            <a:ext cx="3951732" cy="369332"/>
          </a:xfrm>
          <a:prstGeom prst="rect">
            <a:avLst/>
          </a:prstGeom>
          <a:noFill/>
        </p:spPr>
        <p:txBody>
          <a:bodyPr wrap="square">
            <a:spAutoFit/>
          </a:bodyPr>
          <a:lstStyle/>
          <a:p>
            <a:pPr algn="l"/>
            <a:r>
              <a:rPr lang="en-US" b="1" i="0" dirty="0">
                <a:solidFill>
                  <a:srgbClr val="292929"/>
                </a:solidFill>
                <a:effectLst/>
                <a:latin typeface="sohne"/>
              </a:rPr>
              <a:t>Vanishing Gradient</a:t>
            </a:r>
          </a:p>
        </p:txBody>
      </p:sp>
      <p:sp>
        <p:nvSpPr>
          <p:cNvPr id="7" name="TextBox 6">
            <a:extLst>
              <a:ext uri="{FF2B5EF4-FFF2-40B4-BE49-F238E27FC236}">
                <a16:creationId xmlns:a16="http://schemas.microsoft.com/office/drawing/2014/main" id="{F78D4D82-BA66-F679-D26F-AC73B29864AA}"/>
              </a:ext>
            </a:extLst>
          </p:cNvPr>
          <p:cNvSpPr txBox="1"/>
          <p:nvPr/>
        </p:nvSpPr>
        <p:spPr>
          <a:xfrm>
            <a:off x="7356019" y="3873231"/>
            <a:ext cx="2352259" cy="276999"/>
          </a:xfrm>
          <a:prstGeom prst="rect">
            <a:avLst/>
          </a:prstGeom>
          <a:noFill/>
        </p:spPr>
        <p:txBody>
          <a:bodyPr wrap="square">
            <a:spAutoFit/>
          </a:bodyPr>
          <a:lstStyle/>
          <a:p>
            <a:r>
              <a:rPr lang="en-US" sz="1200" b="0" i="0" dirty="0">
                <a:solidFill>
                  <a:srgbClr val="757575"/>
                </a:solidFill>
                <a:effectLst/>
                <a:latin typeface="sohne"/>
              </a:rPr>
              <a:t>Final hidden state of the RNN</a:t>
            </a:r>
            <a:endParaRPr lang="en-TR" sz="1200" dirty="0"/>
          </a:p>
        </p:txBody>
      </p:sp>
      <p:pic>
        <p:nvPicPr>
          <p:cNvPr id="5126" name="Picture 6">
            <a:extLst>
              <a:ext uri="{FF2B5EF4-FFF2-40B4-BE49-F238E27FC236}">
                <a16:creationId xmlns:a16="http://schemas.microsoft.com/office/drawing/2014/main" id="{A7DA9157-F1C0-9F7C-6AC6-4DC954569D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3747" b="31073"/>
          <a:stretch/>
        </p:blipFill>
        <p:spPr bwMode="auto">
          <a:xfrm>
            <a:off x="3995620" y="4824615"/>
            <a:ext cx="3951732" cy="1004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84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LSTM - GRU</a:t>
            </a:r>
            <a:endParaRPr lang="tr-TR" sz="2400" b="1" dirty="0">
              <a:solidFill>
                <a:srgbClr val="8316B5"/>
              </a:solidFill>
              <a:ea typeface="Arial" charset="0"/>
              <a:cs typeface="Arial" charset="0"/>
            </a:endParaRPr>
          </a:p>
        </p:txBody>
      </p:sp>
      <p:pic>
        <p:nvPicPr>
          <p:cNvPr id="6146" name="Picture 2">
            <a:extLst>
              <a:ext uri="{FF2B5EF4-FFF2-40B4-BE49-F238E27FC236}">
                <a16:creationId xmlns:a16="http://schemas.microsoft.com/office/drawing/2014/main" id="{D1E956F0-909F-B21F-CAC1-AD8183C3B8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560" r="5233"/>
          <a:stretch/>
        </p:blipFill>
        <p:spPr bwMode="auto">
          <a:xfrm>
            <a:off x="136652" y="1220412"/>
            <a:ext cx="3511296" cy="2387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4FF5F9B-B1F3-538D-4A85-BF8C979225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719" y="1042954"/>
            <a:ext cx="4581652" cy="274251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A2D650ED-4A36-AA82-0B32-DC9437169B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7810" y="811305"/>
            <a:ext cx="3048246" cy="2486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9430B4-F1B2-05C8-930C-B15C3F90D5A5}"/>
              </a:ext>
            </a:extLst>
          </p:cNvPr>
          <p:cNvSpPr txBox="1"/>
          <p:nvPr/>
        </p:nvSpPr>
        <p:spPr>
          <a:xfrm>
            <a:off x="9241536" y="4295894"/>
            <a:ext cx="2401824" cy="369332"/>
          </a:xfrm>
          <a:prstGeom prst="rect">
            <a:avLst/>
          </a:prstGeom>
          <a:noFill/>
        </p:spPr>
        <p:txBody>
          <a:bodyPr wrap="square">
            <a:spAutoFit/>
          </a:bodyPr>
          <a:lstStyle/>
          <a:p>
            <a:r>
              <a:rPr lang="en-US" b="0" i="0">
                <a:solidFill>
                  <a:srgbClr val="757575"/>
                </a:solidFill>
                <a:effectLst/>
                <a:latin typeface="sohne"/>
              </a:rPr>
              <a:t>GRU cell and it’s gates</a:t>
            </a:r>
            <a:endParaRPr lang="en-TR" dirty="0"/>
          </a:p>
        </p:txBody>
      </p:sp>
      <p:sp>
        <p:nvSpPr>
          <p:cNvPr id="7" name="TextBox 6">
            <a:extLst>
              <a:ext uri="{FF2B5EF4-FFF2-40B4-BE49-F238E27FC236}">
                <a16:creationId xmlns:a16="http://schemas.microsoft.com/office/drawing/2014/main" id="{832C49BE-76B8-C9B6-6FEB-A0D887C1AD55}"/>
              </a:ext>
            </a:extLst>
          </p:cNvPr>
          <p:cNvSpPr txBox="1"/>
          <p:nvPr/>
        </p:nvSpPr>
        <p:spPr>
          <a:xfrm>
            <a:off x="4620768" y="4319458"/>
            <a:ext cx="3182112" cy="369332"/>
          </a:xfrm>
          <a:prstGeom prst="rect">
            <a:avLst/>
          </a:prstGeom>
          <a:noFill/>
        </p:spPr>
        <p:txBody>
          <a:bodyPr wrap="square">
            <a:spAutoFit/>
          </a:bodyPr>
          <a:lstStyle/>
          <a:p>
            <a:r>
              <a:rPr lang="en-US" b="0" i="0" dirty="0">
                <a:solidFill>
                  <a:srgbClr val="757575"/>
                </a:solidFill>
                <a:effectLst/>
                <a:latin typeface="sohne"/>
              </a:rPr>
              <a:t>LSTM Cell and It’s Operations</a:t>
            </a:r>
            <a:endParaRPr lang="en-TR" dirty="0"/>
          </a:p>
        </p:txBody>
      </p:sp>
      <p:sp>
        <p:nvSpPr>
          <p:cNvPr id="9" name="TextBox 8">
            <a:extLst>
              <a:ext uri="{FF2B5EF4-FFF2-40B4-BE49-F238E27FC236}">
                <a16:creationId xmlns:a16="http://schemas.microsoft.com/office/drawing/2014/main" id="{BAC10F5B-533D-01CF-9188-3BA8CF647CBC}"/>
              </a:ext>
            </a:extLst>
          </p:cNvPr>
          <p:cNvSpPr txBox="1"/>
          <p:nvPr/>
        </p:nvSpPr>
        <p:spPr>
          <a:xfrm>
            <a:off x="414528" y="4295894"/>
            <a:ext cx="1250387" cy="369332"/>
          </a:xfrm>
          <a:prstGeom prst="rect">
            <a:avLst/>
          </a:prstGeom>
          <a:noFill/>
        </p:spPr>
        <p:txBody>
          <a:bodyPr wrap="square">
            <a:spAutoFit/>
          </a:bodyPr>
          <a:lstStyle/>
          <a:p>
            <a:r>
              <a:rPr lang="en-US" b="0" i="0" dirty="0">
                <a:solidFill>
                  <a:srgbClr val="757575"/>
                </a:solidFill>
                <a:effectLst/>
                <a:latin typeface="sohne"/>
              </a:rPr>
              <a:t>RNN Cell</a:t>
            </a:r>
            <a:endParaRPr lang="en-TR" dirty="0"/>
          </a:p>
        </p:txBody>
      </p:sp>
    </p:spTree>
    <p:extLst>
      <p:ext uri="{BB962C8B-B14F-4D97-AF65-F5344CB8AC3E}">
        <p14:creationId xmlns:p14="http://schemas.microsoft.com/office/powerpoint/2010/main" val="185958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Sequence</a:t>
            </a:r>
            <a:r>
              <a:rPr lang="tr-TR" sz="2400" b="1" dirty="0">
                <a:solidFill>
                  <a:srgbClr val="8316B5"/>
                </a:solidFill>
                <a:ea typeface="Arial" charset="0"/>
                <a:cs typeface="Arial"/>
              </a:rPr>
              <a:t> </a:t>
            </a:r>
            <a:r>
              <a:rPr lang="tr-TR" sz="2400" b="1" dirty="0" err="1">
                <a:solidFill>
                  <a:srgbClr val="8316B5"/>
                </a:solidFill>
                <a:ea typeface="Arial" charset="0"/>
                <a:cs typeface="Arial"/>
              </a:rPr>
              <a:t>Modeling</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sp>
        <p:nvSpPr>
          <p:cNvPr id="4" name="TextBox 3">
            <a:extLst>
              <a:ext uri="{FF2B5EF4-FFF2-40B4-BE49-F238E27FC236}">
                <a16:creationId xmlns:a16="http://schemas.microsoft.com/office/drawing/2014/main" id="{6E976C58-A9DE-6B49-D985-CAFC36444EA8}"/>
              </a:ext>
            </a:extLst>
          </p:cNvPr>
          <p:cNvSpPr txBox="1"/>
          <p:nvPr/>
        </p:nvSpPr>
        <p:spPr>
          <a:xfrm>
            <a:off x="699419" y="1693395"/>
            <a:ext cx="5388864" cy="2585323"/>
          </a:xfrm>
          <a:prstGeom prst="rect">
            <a:avLst/>
          </a:prstGeom>
          <a:noFill/>
        </p:spPr>
        <p:txBody>
          <a:bodyPr wrap="square" rtlCol="0">
            <a:spAutoFit/>
          </a:bodyPr>
          <a:lstStyle/>
          <a:p>
            <a:pPr marL="285750" indent="-285750">
              <a:buFont typeface="Arial" panose="020B0604020202020204" pitchFamily="34" charset="0"/>
              <a:buChar char="•"/>
            </a:pPr>
            <a:r>
              <a:rPr lang="en-TR" dirty="0"/>
              <a:t>We’ve seen that we could use word2vec to represent individual words as a function of the contexts they show up in.</a:t>
            </a:r>
          </a:p>
          <a:p>
            <a:pPr marL="285750" indent="-285750">
              <a:buFont typeface="Arial" panose="020B0604020202020204" pitchFamily="34" charset="0"/>
              <a:buChar char="•"/>
            </a:pPr>
            <a:endParaRPr lang="en-TR" dirty="0"/>
          </a:p>
          <a:p>
            <a:pPr marL="285750" indent="-285750">
              <a:buFont typeface="Arial" panose="020B0604020202020204" pitchFamily="34" charset="0"/>
              <a:buChar char="•"/>
            </a:pPr>
            <a:r>
              <a:rPr lang="en-TR" dirty="0"/>
              <a:t>We’ve done this embedding to identify a numerical representation of words that would place similar words closer, and different words further apart.</a:t>
            </a:r>
          </a:p>
          <a:p>
            <a:pPr marL="285750" indent="-285750">
              <a:buFont typeface="Arial" panose="020B0604020202020204" pitchFamily="34" charset="0"/>
              <a:buChar char="•"/>
            </a:pPr>
            <a:endParaRPr lang="en-TR" dirty="0"/>
          </a:p>
          <a:p>
            <a:pPr marL="285750" indent="-285750">
              <a:buFont typeface="Arial" panose="020B0604020202020204" pitchFamily="34" charset="0"/>
              <a:buChar char="•"/>
            </a:pPr>
            <a:endParaRPr lang="en-TR" dirty="0"/>
          </a:p>
        </p:txBody>
      </p:sp>
      <p:pic>
        <p:nvPicPr>
          <p:cNvPr id="6" name="Picture 5">
            <a:extLst>
              <a:ext uri="{FF2B5EF4-FFF2-40B4-BE49-F238E27FC236}">
                <a16:creationId xmlns:a16="http://schemas.microsoft.com/office/drawing/2014/main" id="{CD14D494-29BC-E695-3C7D-061FAA40E4E8}"/>
              </a:ext>
            </a:extLst>
          </p:cNvPr>
          <p:cNvPicPr>
            <a:picLocks noChangeAspect="1"/>
          </p:cNvPicPr>
          <p:nvPr/>
        </p:nvPicPr>
        <p:blipFill>
          <a:blip r:embed="rId4"/>
          <a:stretch>
            <a:fillRect/>
          </a:stretch>
        </p:blipFill>
        <p:spPr>
          <a:xfrm>
            <a:off x="6330950" y="1400611"/>
            <a:ext cx="4910074" cy="4264526"/>
          </a:xfrm>
          <a:prstGeom prst="rect">
            <a:avLst/>
          </a:prstGeom>
        </p:spPr>
      </p:pic>
    </p:spTree>
    <p:extLst>
      <p:ext uri="{BB962C8B-B14F-4D97-AF65-F5344CB8AC3E}">
        <p14:creationId xmlns:p14="http://schemas.microsoft.com/office/powerpoint/2010/main" val="1192355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RNN – LSTM - GRU</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F2B9E027-E750-CFE9-3185-29BF7C1B2C31}"/>
              </a:ext>
            </a:extLst>
          </p:cNvPr>
          <p:cNvSpPr txBox="1"/>
          <p:nvPr/>
        </p:nvSpPr>
        <p:spPr>
          <a:xfrm>
            <a:off x="877824" y="1224550"/>
            <a:ext cx="9424416" cy="3693319"/>
          </a:xfrm>
          <a:prstGeom prst="rect">
            <a:avLst/>
          </a:prstGeom>
          <a:noFill/>
        </p:spPr>
        <p:txBody>
          <a:bodyPr wrap="square">
            <a:spAutoFit/>
          </a:bodyPr>
          <a:lstStyle/>
          <a:p>
            <a:pPr marL="342900" indent="-342900" algn="l">
              <a:buFont typeface="Arial" panose="020B0604020202020204" pitchFamily="34" charset="0"/>
              <a:buChar char="•"/>
            </a:pPr>
            <a:r>
              <a:rPr lang="en-US" b="0" i="0" dirty="0">
                <a:effectLst/>
                <a:latin typeface="Söhne"/>
              </a:rPr>
              <a:t>RNNs are good at processing sequence data for predictions but have short-term memory issues.</a:t>
            </a:r>
          </a:p>
          <a:p>
            <a:pPr marL="342900" indent="-342900" algn="l">
              <a:buFont typeface="Arial" panose="020B0604020202020204" pitchFamily="34" charset="0"/>
              <a:buChar char="•"/>
            </a:pPr>
            <a:endParaRPr lang="en-US" b="0" i="0" dirty="0">
              <a:effectLst/>
              <a:latin typeface="Söhne"/>
            </a:endParaRPr>
          </a:p>
          <a:p>
            <a:pPr marL="342900" indent="-342900" algn="l">
              <a:buFont typeface="Arial" panose="020B0604020202020204" pitchFamily="34" charset="0"/>
              <a:buChar char="•"/>
            </a:pPr>
            <a:r>
              <a:rPr lang="en-US" b="0" i="0" dirty="0">
                <a:effectLst/>
                <a:latin typeface="Söhne"/>
              </a:rPr>
              <a:t>LSTM and GRU were developed to mitigate short-term memory issues using gates.</a:t>
            </a:r>
          </a:p>
          <a:p>
            <a:pPr marL="342900" indent="-342900" algn="l">
              <a:buFont typeface="Arial" panose="020B0604020202020204" pitchFamily="34" charset="0"/>
              <a:buChar char="•"/>
            </a:pPr>
            <a:endParaRPr lang="en-US" b="0" i="0" dirty="0">
              <a:effectLst/>
              <a:latin typeface="Söhne"/>
            </a:endParaRPr>
          </a:p>
          <a:p>
            <a:pPr marL="342900" indent="-342900" algn="l">
              <a:buFont typeface="Arial" panose="020B0604020202020204" pitchFamily="34" charset="0"/>
              <a:buChar char="•"/>
            </a:pPr>
            <a:r>
              <a:rPr lang="en-US" b="0" i="0" dirty="0">
                <a:effectLst/>
                <a:latin typeface="Söhne"/>
              </a:rPr>
              <a:t>GRUs have fewer tensor operations and are faster to train than LSTMs.</a:t>
            </a:r>
            <a:endParaRPr lang="en-US" dirty="0">
              <a:latin typeface="Söhne"/>
            </a:endParaRPr>
          </a:p>
          <a:p>
            <a:pPr marL="342900" indent="-342900" algn="l">
              <a:buFont typeface="Arial" panose="020B0604020202020204" pitchFamily="34" charset="0"/>
              <a:buChar char="•"/>
            </a:pPr>
            <a:endParaRPr lang="en-US" b="0" i="0" dirty="0">
              <a:effectLst/>
              <a:latin typeface="Söhne"/>
            </a:endParaRPr>
          </a:p>
          <a:p>
            <a:pPr marL="342900" indent="-342900" algn="l">
              <a:buFont typeface="Arial" panose="020B0604020202020204" pitchFamily="34" charset="0"/>
              <a:buChar char="•"/>
            </a:pPr>
            <a:r>
              <a:rPr lang="en-US" b="0" i="0" dirty="0">
                <a:effectLst/>
                <a:latin typeface="Söhne"/>
              </a:rPr>
              <a:t>There is no clear winner between the two and researchers/engineers try both to determine which works best for their use case.</a:t>
            </a:r>
          </a:p>
          <a:p>
            <a:pPr marL="342900" indent="-342900" algn="l">
              <a:buFont typeface="Arial" panose="020B0604020202020204" pitchFamily="34" charset="0"/>
              <a:buChar char="•"/>
            </a:pPr>
            <a:endParaRPr lang="en-US" b="0" i="0" dirty="0">
              <a:effectLst/>
              <a:latin typeface="Söhne"/>
            </a:endParaRPr>
          </a:p>
          <a:p>
            <a:pPr marL="342900" indent="-342900" algn="l">
              <a:buFont typeface="Arial" panose="020B0604020202020204" pitchFamily="34" charset="0"/>
              <a:buChar char="•"/>
            </a:pPr>
            <a:r>
              <a:rPr lang="en-US" b="0" i="0" dirty="0">
                <a:effectLst/>
                <a:latin typeface="Söhne"/>
              </a:rPr>
              <a:t>Gates are neural networks that regulate the flow of information in the sequence chain.</a:t>
            </a:r>
          </a:p>
          <a:p>
            <a:pPr marL="342900" indent="-342900" algn="l">
              <a:buFont typeface="Arial" panose="020B0604020202020204" pitchFamily="34" charset="0"/>
              <a:buChar char="•"/>
            </a:pPr>
            <a:endParaRPr lang="en-US" b="0" i="0" dirty="0">
              <a:effectLst/>
              <a:latin typeface="Söhne"/>
            </a:endParaRPr>
          </a:p>
          <a:p>
            <a:pPr marL="342900" indent="-342900" algn="l">
              <a:buFont typeface="Arial" panose="020B0604020202020204" pitchFamily="34" charset="0"/>
              <a:buChar char="•"/>
            </a:pPr>
            <a:r>
              <a:rPr lang="en-US" b="0" i="0" dirty="0">
                <a:effectLst/>
                <a:latin typeface="Söhne"/>
              </a:rPr>
              <a:t>LSTM and GRU are used in state-of-the-art deep learning applications such as speech recognition, speech synthesis, and natural language understanding.</a:t>
            </a:r>
          </a:p>
        </p:txBody>
      </p:sp>
    </p:spTree>
    <p:extLst>
      <p:ext uri="{BB962C8B-B14F-4D97-AF65-F5344CB8AC3E}">
        <p14:creationId xmlns:p14="http://schemas.microsoft.com/office/powerpoint/2010/main" val="1472140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Coding</a:t>
            </a:r>
            <a:r>
              <a:rPr lang="tr-TR" sz="2400" b="1" dirty="0">
                <a:solidFill>
                  <a:srgbClr val="8316B5"/>
                </a:solidFill>
                <a:ea typeface="Arial" charset="0"/>
                <a:cs typeface="Arial"/>
              </a:rPr>
              <a:t> Time!</a:t>
            </a: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sp>
        <p:nvSpPr>
          <p:cNvPr id="4" name="TextBox 3">
            <a:extLst>
              <a:ext uri="{FF2B5EF4-FFF2-40B4-BE49-F238E27FC236}">
                <a16:creationId xmlns:a16="http://schemas.microsoft.com/office/drawing/2014/main" id="{31503DB8-C1F4-2386-35BA-99B9993E24DE}"/>
              </a:ext>
            </a:extLst>
          </p:cNvPr>
          <p:cNvSpPr txBox="1"/>
          <p:nvPr/>
        </p:nvSpPr>
        <p:spPr>
          <a:xfrm>
            <a:off x="2126423" y="1365332"/>
            <a:ext cx="7923720" cy="3139321"/>
          </a:xfrm>
          <a:prstGeom prst="rect">
            <a:avLst/>
          </a:prstGeom>
          <a:noFill/>
        </p:spPr>
        <p:txBody>
          <a:bodyPr wrap="square" rtlCol="0">
            <a:spAutoFit/>
          </a:bodyPr>
          <a:lstStyle/>
          <a:p>
            <a:pPr marL="285750" indent="-285750">
              <a:buFont typeface="Arial" panose="020B0604020202020204" pitchFamily="34" charset="0"/>
              <a:buChar char="•"/>
            </a:pPr>
            <a:r>
              <a:rPr lang="en-TR" b="1" dirty="0">
                <a:solidFill>
                  <a:srgbClr val="FF0000"/>
                </a:solidFill>
              </a:rPr>
              <a:t>Movie Reviews Sentiment Analysis</a:t>
            </a:r>
          </a:p>
          <a:p>
            <a:endParaRPr lang="en-TR" dirty="0"/>
          </a:p>
          <a:p>
            <a:pPr lvl="1"/>
            <a:r>
              <a:rPr lang="en-US" b="0" i="0" dirty="0">
                <a:effectLst/>
                <a:latin typeface="-apple-system"/>
              </a:rPr>
              <a:t>Model Training using </a:t>
            </a:r>
            <a:r>
              <a:rPr lang="en-US" b="1" i="0" dirty="0">
                <a:effectLst/>
                <a:latin typeface="-apple-system"/>
              </a:rPr>
              <a:t>Deep Learning in </a:t>
            </a:r>
            <a:r>
              <a:rPr lang="en-US" b="1" i="0" dirty="0" err="1">
                <a:effectLst/>
                <a:latin typeface="-apple-system"/>
              </a:rPr>
              <a:t>Keras</a:t>
            </a:r>
            <a:r>
              <a:rPr lang="en-US" b="0" i="0" dirty="0">
                <a:effectLst/>
                <a:latin typeface="-apple-system"/>
              </a:rPr>
              <a:t> for separate: </a:t>
            </a:r>
            <a:r>
              <a:rPr lang="en-US" b="1" i="0" dirty="0">
                <a:effectLst/>
                <a:latin typeface="-apple-system"/>
              </a:rPr>
              <a:t>Simple Neural Net, CNN and LSTM Models</a:t>
            </a:r>
            <a:r>
              <a:rPr lang="en-US" b="0" i="0" dirty="0">
                <a:effectLst/>
                <a:latin typeface="-apple-system"/>
              </a:rPr>
              <a:t> and </a:t>
            </a:r>
            <a:r>
              <a:rPr lang="en-US" b="0" i="0" dirty="0" err="1">
                <a:effectLst/>
                <a:latin typeface="-apple-system"/>
              </a:rPr>
              <a:t>analyse</a:t>
            </a:r>
            <a:r>
              <a:rPr lang="en-US" b="0" i="0" dirty="0">
                <a:effectLst/>
                <a:latin typeface="-apple-system"/>
              </a:rPr>
              <a:t> model performance and results</a:t>
            </a:r>
          </a:p>
          <a:p>
            <a:pPr lvl="1"/>
            <a:endParaRPr lang="en-US" dirty="0">
              <a:latin typeface="-apple-system"/>
            </a:endParaRPr>
          </a:p>
          <a:p>
            <a:pPr marL="285750" indent="-285750">
              <a:buFont typeface="Arial" panose="020B0604020202020204" pitchFamily="34" charset="0"/>
              <a:buChar char="•"/>
            </a:pPr>
            <a:r>
              <a:rPr lang="en-US" b="1" i="0" dirty="0">
                <a:solidFill>
                  <a:srgbClr val="FF0000"/>
                </a:solidFill>
                <a:effectLst/>
                <a:latin typeface="sohne"/>
              </a:rPr>
              <a:t>Word and Character Based LSTM Models</a:t>
            </a:r>
          </a:p>
          <a:p>
            <a:pPr marL="285750" indent="-285750">
              <a:buFont typeface="Arial" panose="020B0604020202020204" pitchFamily="34" charset="0"/>
              <a:buChar char="•"/>
            </a:pPr>
            <a:endParaRPr lang="en-US" b="1" dirty="0">
              <a:solidFill>
                <a:srgbClr val="FF0000"/>
              </a:solidFill>
              <a:latin typeface="sohne"/>
            </a:endParaRPr>
          </a:p>
          <a:p>
            <a:pPr marL="285750" indent="-285750">
              <a:buFont typeface="Arial" panose="020B0604020202020204" pitchFamily="34" charset="0"/>
              <a:buChar char="•"/>
            </a:pPr>
            <a:r>
              <a:rPr lang="en-US" b="0" i="0" dirty="0">
                <a:solidFill>
                  <a:srgbClr val="D5D5D5"/>
                </a:solidFill>
                <a:effectLst/>
                <a:latin typeface="Roboto" panose="02000000000000000000" pitchFamily="2" charset="0"/>
              </a:rPr>
              <a:t>Bidirectional LSTM on IMDB</a:t>
            </a:r>
          </a:p>
          <a:p>
            <a:pPr marL="285750" indent="-285750">
              <a:buFont typeface="Arial" panose="020B0604020202020204" pitchFamily="34" charset="0"/>
              <a:buChar char="•"/>
            </a:pPr>
            <a:endParaRPr lang="en-US" b="1" i="0" dirty="0">
              <a:effectLst/>
              <a:latin typeface="sohne"/>
            </a:endParaRPr>
          </a:p>
          <a:p>
            <a:pPr marL="285750" indent="-285750">
              <a:buFont typeface="Arial" panose="020B0604020202020204" pitchFamily="34" charset="0"/>
              <a:buChar char="•"/>
            </a:pPr>
            <a:endParaRPr lang="en-US" b="0" i="0" dirty="0">
              <a:effectLst/>
              <a:latin typeface="-apple-system"/>
            </a:endParaRPr>
          </a:p>
          <a:p>
            <a:endParaRPr lang="en-TR" dirty="0"/>
          </a:p>
        </p:txBody>
      </p:sp>
    </p:spTree>
    <p:extLst>
      <p:ext uri="{BB962C8B-B14F-4D97-AF65-F5344CB8AC3E}">
        <p14:creationId xmlns:p14="http://schemas.microsoft.com/office/powerpoint/2010/main" val="3446019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830997"/>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Evaluation </a:t>
            </a:r>
            <a:r>
              <a:rPr lang="tr-TR" sz="2400" b="1" dirty="0" err="1">
                <a:solidFill>
                  <a:srgbClr val="8316B5"/>
                </a:solidFill>
                <a:ea typeface="Arial" charset="0"/>
                <a:cs typeface="Arial"/>
              </a:rPr>
              <a:t>Metrics</a:t>
            </a:r>
            <a:r>
              <a:rPr lang="tr-TR" sz="2400" b="1" dirty="0">
                <a:solidFill>
                  <a:srgbClr val="8316B5"/>
                </a:solidFill>
                <a:ea typeface="Arial" charset="0"/>
                <a:cs typeface="Arial"/>
              </a:rPr>
              <a:t> </a:t>
            </a:r>
            <a:r>
              <a:rPr lang="tr-TR" sz="2400" b="1" dirty="0" err="1">
                <a:solidFill>
                  <a:srgbClr val="8316B5"/>
                </a:solidFill>
                <a:ea typeface="Arial" charset="0"/>
                <a:cs typeface="Arial"/>
              </a:rPr>
              <a:t>for</a:t>
            </a:r>
            <a:r>
              <a:rPr lang="tr-TR" sz="2400" b="1" dirty="0">
                <a:solidFill>
                  <a:srgbClr val="8316B5"/>
                </a:solidFill>
                <a:ea typeface="Arial" charset="0"/>
                <a:cs typeface="Arial"/>
              </a:rPr>
              <a:t> </a:t>
            </a:r>
            <a:r>
              <a:rPr lang="tr-TR" sz="2400" b="1" dirty="0" err="1">
                <a:solidFill>
                  <a:srgbClr val="8316B5"/>
                </a:solidFill>
                <a:ea typeface="Arial" charset="0"/>
                <a:cs typeface="Arial"/>
              </a:rPr>
              <a:t>Text</a:t>
            </a:r>
            <a:r>
              <a:rPr lang="tr-TR" sz="2400" b="1" dirty="0">
                <a:solidFill>
                  <a:srgbClr val="8316B5"/>
                </a:solidFill>
                <a:ea typeface="Arial" charset="0"/>
                <a:cs typeface="Arial"/>
              </a:rPr>
              <a:t> </a:t>
            </a:r>
            <a:r>
              <a:rPr lang="tr-TR" sz="2400" b="1" dirty="0" err="1">
                <a:solidFill>
                  <a:srgbClr val="8316B5"/>
                </a:solidFill>
                <a:ea typeface="Arial" charset="0"/>
                <a:cs typeface="Arial"/>
              </a:rPr>
              <a:t>Generation</a:t>
            </a:r>
            <a:endParaRPr lang="tr-TR" sz="2400" b="1" dirty="0">
              <a:solidFill>
                <a:srgbClr val="8316B5"/>
              </a:solidFill>
              <a:ea typeface="Arial" charset="0"/>
              <a:cs typeface="Arial"/>
            </a:endParaRPr>
          </a:p>
        </p:txBody>
      </p:sp>
      <p:sp>
        <p:nvSpPr>
          <p:cNvPr id="6" name="TextBox 5">
            <a:extLst>
              <a:ext uri="{FF2B5EF4-FFF2-40B4-BE49-F238E27FC236}">
                <a16:creationId xmlns:a16="http://schemas.microsoft.com/office/drawing/2014/main" id="{FC1DD358-99A3-8D59-890B-D664D91EA567}"/>
              </a:ext>
            </a:extLst>
          </p:cNvPr>
          <p:cNvSpPr txBox="1"/>
          <p:nvPr/>
        </p:nvSpPr>
        <p:spPr>
          <a:xfrm>
            <a:off x="682752" y="1049170"/>
            <a:ext cx="10704576" cy="30777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a:r>
              <a:rPr lang="en-US" sz="1400" b="0" i="0" dirty="0">
                <a:solidFill>
                  <a:srgbClr val="292929"/>
                </a:solidFill>
                <a:effectLst/>
                <a:latin typeface="source-serif-pro"/>
              </a:rPr>
              <a:t>Text summarization	Text simplification	Question answering		Chatbots</a:t>
            </a:r>
            <a:r>
              <a:rPr lang="en-US" sz="1400" dirty="0">
                <a:solidFill>
                  <a:srgbClr val="292929"/>
                </a:solidFill>
                <a:latin typeface="source-serif-pro"/>
              </a:rPr>
              <a:t>		</a:t>
            </a:r>
            <a:r>
              <a:rPr lang="en-US" sz="1400" b="0" i="0" dirty="0">
                <a:solidFill>
                  <a:srgbClr val="292929"/>
                </a:solidFill>
                <a:effectLst/>
                <a:latin typeface="source-serif-pro"/>
              </a:rPr>
              <a:t>Machine translation</a:t>
            </a:r>
          </a:p>
        </p:txBody>
      </p:sp>
      <p:sp>
        <p:nvSpPr>
          <p:cNvPr id="8" name="TextBox 7">
            <a:extLst>
              <a:ext uri="{FF2B5EF4-FFF2-40B4-BE49-F238E27FC236}">
                <a16:creationId xmlns:a16="http://schemas.microsoft.com/office/drawing/2014/main" id="{0D244443-1EFD-6A1E-997C-6A0869A85CDC}"/>
              </a:ext>
            </a:extLst>
          </p:cNvPr>
          <p:cNvSpPr txBox="1"/>
          <p:nvPr/>
        </p:nvSpPr>
        <p:spPr>
          <a:xfrm>
            <a:off x="914375" y="2370763"/>
            <a:ext cx="938784" cy="430887"/>
          </a:xfrm>
          <a:prstGeom prst="rect">
            <a:avLst/>
          </a:prstGeom>
          <a:noFill/>
        </p:spPr>
        <p:txBody>
          <a:bodyPr wrap="square">
            <a:spAutoFit/>
          </a:bodyPr>
          <a:lstStyle/>
          <a:p>
            <a:r>
              <a:rPr lang="en-US" sz="2200" b="1" i="0" dirty="0">
                <a:solidFill>
                  <a:srgbClr val="292929"/>
                </a:solidFill>
                <a:effectLst/>
                <a:latin typeface="source-serif-pro"/>
              </a:rPr>
              <a:t>BLEU</a:t>
            </a:r>
            <a:endParaRPr lang="en-TR" sz="2200" b="1" dirty="0"/>
          </a:p>
        </p:txBody>
      </p:sp>
      <p:sp>
        <p:nvSpPr>
          <p:cNvPr id="9" name="TextBox 8">
            <a:extLst>
              <a:ext uri="{FF2B5EF4-FFF2-40B4-BE49-F238E27FC236}">
                <a16:creationId xmlns:a16="http://schemas.microsoft.com/office/drawing/2014/main" id="{FC3F35B5-183D-ADD0-8B32-00799E80A9E3}"/>
              </a:ext>
            </a:extLst>
          </p:cNvPr>
          <p:cNvSpPr txBox="1"/>
          <p:nvPr/>
        </p:nvSpPr>
        <p:spPr>
          <a:xfrm>
            <a:off x="975335" y="1529776"/>
            <a:ext cx="10241330"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b="0" dirty="0">
                <a:solidFill>
                  <a:srgbClr val="292929"/>
                </a:solidFill>
                <a:effectLst/>
                <a:latin typeface="Calibri" panose="020F0502020204030204" pitchFamily="34" charset="0"/>
                <a:cs typeface="Calibri" panose="020F0502020204030204" pitchFamily="34" charset="0"/>
              </a:rPr>
              <a:t> If we want to use machine learning to build a machine translation system we need a single real number score to put into our loss function</a:t>
            </a:r>
            <a:endParaRPr lang="en-TR" sz="14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8BE72F93-DE0E-F4C4-3962-48007E15F544}"/>
              </a:ext>
            </a:extLst>
          </p:cNvPr>
          <p:cNvSpPr txBox="1"/>
          <p:nvPr/>
        </p:nvSpPr>
        <p:spPr>
          <a:xfrm>
            <a:off x="682752" y="3150360"/>
            <a:ext cx="3925824" cy="692497"/>
          </a:xfrm>
          <a:prstGeom prst="rect">
            <a:avLst/>
          </a:prstGeom>
          <a:noFill/>
        </p:spPr>
        <p:txBody>
          <a:bodyPr wrap="square" rtlCol="0">
            <a:spAutoFit/>
          </a:bodyPr>
          <a:lstStyle/>
          <a:p>
            <a:pPr marL="342900" indent="-342900">
              <a:buFont typeface="Arial" panose="020B0604020202020204" pitchFamily="34" charset="0"/>
              <a:buChar char="•"/>
            </a:pPr>
            <a:r>
              <a:rPr lang="en-US" sz="1300" b="0" i="0" dirty="0">
                <a:solidFill>
                  <a:srgbClr val="292929"/>
                </a:solidFill>
                <a:effectLst/>
                <a:latin typeface="Calibri" panose="020F0502020204030204" pitchFamily="34" charset="0"/>
                <a:cs typeface="Calibri" panose="020F0502020204030204" pitchFamily="34" charset="0"/>
              </a:rPr>
              <a:t>Look if each word in reference sentence. </a:t>
            </a:r>
          </a:p>
          <a:p>
            <a:pPr marL="342900" indent="-342900">
              <a:buFont typeface="Arial" panose="020B0604020202020204" pitchFamily="34" charset="0"/>
              <a:buChar char="•"/>
            </a:pPr>
            <a:r>
              <a:rPr lang="en-US" sz="1300" dirty="0">
                <a:solidFill>
                  <a:srgbClr val="292929"/>
                </a:solidFill>
                <a:latin typeface="Calibri" panose="020F0502020204030204" pitchFamily="34" charset="0"/>
                <a:cs typeface="Calibri" panose="020F0502020204030204" pitchFamily="34" charset="0"/>
              </a:rPr>
              <a:t>Then divide total word count</a:t>
            </a:r>
          </a:p>
          <a:p>
            <a:pPr marL="342900" indent="-342900">
              <a:buFont typeface="Arial" panose="020B0604020202020204" pitchFamily="34" charset="0"/>
              <a:buChar char="•"/>
            </a:pPr>
            <a:r>
              <a:rPr lang="en-US" sz="1300" b="0" i="0" dirty="0">
                <a:solidFill>
                  <a:srgbClr val="292929"/>
                </a:solidFill>
                <a:effectLst/>
                <a:latin typeface="Calibri" panose="020F0502020204030204" pitchFamily="34" charset="0"/>
                <a:cs typeface="Calibri" panose="020F0502020204030204" pitchFamily="34" charset="0"/>
              </a:rPr>
              <a:t>This gives us a measure called </a:t>
            </a:r>
            <a:r>
              <a:rPr lang="en-US" sz="1300" b="1" i="0" dirty="0">
                <a:solidFill>
                  <a:srgbClr val="292929"/>
                </a:solidFill>
                <a:effectLst/>
                <a:latin typeface="Calibri" panose="020F0502020204030204" pitchFamily="34" charset="0"/>
                <a:cs typeface="Calibri" panose="020F0502020204030204" pitchFamily="34" charset="0"/>
              </a:rPr>
              <a:t>unigram precision</a:t>
            </a:r>
            <a:r>
              <a:rPr lang="en-US" sz="1300" b="0" i="0" dirty="0">
                <a:solidFill>
                  <a:srgbClr val="292929"/>
                </a:solidFill>
                <a:effectLst/>
                <a:latin typeface="Calibri" panose="020F0502020204030204" pitchFamily="34" charset="0"/>
                <a:cs typeface="Calibri" panose="020F0502020204030204" pitchFamily="34" charset="0"/>
              </a:rPr>
              <a:t>.</a:t>
            </a:r>
            <a:endParaRPr lang="en-TR" sz="13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109F3CD7-0C03-27AC-A300-FA261C0B109C}"/>
              </a:ext>
            </a:extLst>
          </p:cNvPr>
          <p:cNvSpPr txBox="1"/>
          <p:nvPr/>
        </p:nvSpPr>
        <p:spPr>
          <a:xfrm>
            <a:off x="4834128" y="2379916"/>
            <a:ext cx="2401824" cy="369332"/>
          </a:xfrm>
          <a:prstGeom prst="rect">
            <a:avLst/>
          </a:prstGeom>
          <a:noFill/>
        </p:spPr>
        <p:txBody>
          <a:bodyPr wrap="square">
            <a:spAutoFit/>
          </a:bodyPr>
          <a:lstStyle/>
          <a:p>
            <a:r>
              <a:rPr lang="en-US" b="0" i="0" dirty="0">
                <a:solidFill>
                  <a:srgbClr val="292929"/>
                </a:solidFill>
                <a:effectLst/>
                <a:latin typeface="source-serif-pro"/>
              </a:rPr>
              <a:t>“I ate three hazelnuts”</a:t>
            </a:r>
            <a:endParaRPr lang="en-TR" dirty="0"/>
          </a:p>
        </p:txBody>
      </p:sp>
      <p:sp>
        <p:nvSpPr>
          <p:cNvPr id="18" name="TextBox 17">
            <a:extLst>
              <a:ext uri="{FF2B5EF4-FFF2-40B4-BE49-F238E27FC236}">
                <a16:creationId xmlns:a16="http://schemas.microsoft.com/office/drawing/2014/main" id="{B7EE1510-6563-5642-9871-D30DA9FB6714}"/>
              </a:ext>
            </a:extLst>
          </p:cNvPr>
          <p:cNvSpPr txBox="1"/>
          <p:nvPr/>
        </p:nvSpPr>
        <p:spPr>
          <a:xfrm>
            <a:off x="1018032" y="4073640"/>
            <a:ext cx="3255264" cy="369332"/>
          </a:xfrm>
          <a:prstGeom prst="rect">
            <a:avLst/>
          </a:prstGeom>
          <a:noFill/>
        </p:spPr>
        <p:txBody>
          <a:bodyPr wrap="square">
            <a:spAutoFit/>
          </a:bodyPr>
          <a:lstStyle/>
          <a:p>
            <a:r>
              <a:rPr lang="en-US" b="0" i="0" dirty="0">
                <a:solidFill>
                  <a:srgbClr val="757575"/>
                </a:solidFill>
                <a:effectLst/>
                <a:latin typeface="sohne"/>
              </a:rPr>
              <a:t>Three three three three -&gt; 1</a:t>
            </a:r>
            <a:endParaRPr lang="en-TR" dirty="0"/>
          </a:p>
        </p:txBody>
      </p:sp>
      <p:sp>
        <p:nvSpPr>
          <p:cNvPr id="21" name="TextBox 20">
            <a:extLst>
              <a:ext uri="{FF2B5EF4-FFF2-40B4-BE49-F238E27FC236}">
                <a16:creationId xmlns:a16="http://schemas.microsoft.com/office/drawing/2014/main" id="{4E0F6439-C352-713F-0233-6127502A3733}"/>
              </a:ext>
            </a:extLst>
          </p:cNvPr>
          <p:cNvSpPr txBox="1"/>
          <p:nvPr/>
        </p:nvSpPr>
        <p:spPr>
          <a:xfrm>
            <a:off x="682752" y="4908624"/>
            <a:ext cx="3925824" cy="307777"/>
          </a:xfrm>
          <a:prstGeom prst="rect">
            <a:avLst/>
          </a:prstGeom>
          <a:noFill/>
        </p:spPr>
        <p:txBody>
          <a:bodyPr wrap="square" rtlCol="0">
            <a:spAutoFit/>
          </a:bodyPr>
          <a:lstStyle/>
          <a:p>
            <a:pPr marL="342900" indent="-342900">
              <a:buFont typeface="Arial" panose="020B0604020202020204" pitchFamily="34" charset="0"/>
              <a:buChar char="•"/>
            </a:pPr>
            <a:r>
              <a:rPr lang="en-US" sz="1400" b="0" i="0" dirty="0">
                <a:solidFill>
                  <a:srgbClr val="292929"/>
                </a:solidFill>
                <a:effectLst/>
                <a:latin typeface="source-serif-pro"/>
              </a:rPr>
              <a:t>Unique word. Then it’s -&gt;  0.25.</a:t>
            </a:r>
            <a:endParaRPr lang="en-TR" sz="1300"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9CCF5145-078B-2235-6415-260D39062DCB}"/>
              </a:ext>
            </a:extLst>
          </p:cNvPr>
          <p:cNvSpPr txBox="1"/>
          <p:nvPr/>
        </p:nvSpPr>
        <p:spPr>
          <a:xfrm>
            <a:off x="1018032" y="5350551"/>
            <a:ext cx="3255264" cy="369332"/>
          </a:xfrm>
          <a:prstGeom prst="rect">
            <a:avLst/>
          </a:prstGeom>
          <a:noFill/>
        </p:spPr>
        <p:txBody>
          <a:bodyPr wrap="square">
            <a:spAutoFit/>
          </a:bodyPr>
          <a:lstStyle/>
          <a:p>
            <a:r>
              <a:rPr lang="en-US" b="0" i="0" dirty="0">
                <a:solidFill>
                  <a:srgbClr val="757575"/>
                </a:solidFill>
                <a:effectLst/>
                <a:latin typeface="sohne"/>
              </a:rPr>
              <a:t>Ate hazelnuts I three -&gt; 1</a:t>
            </a:r>
            <a:endParaRPr lang="en-TR" dirty="0"/>
          </a:p>
        </p:txBody>
      </p:sp>
      <p:sp>
        <p:nvSpPr>
          <p:cNvPr id="23" name="TextBox 22">
            <a:extLst>
              <a:ext uri="{FF2B5EF4-FFF2-40B4-BE49-F238E27FC236}">
                <a16:creationId xmlns:a16="http://schemas.microsoft.com/office/drawing/2014/main" id="{1B05C998-99AA-4168-DC79-7667B24FE5C8}"/>
              </a:ext>
            </a:extLst>
          </p:cNvPr>
          <p:cNvSpPr txBox="1"/>
          <p:nvPr/>
        </p:nvSpPr>
        <p:spPr>
          <a:xfrm>
            <a:off x="5620514" y="3026972"/>
            <a:ext cx="3925824" cy="954107"/>
          </a:xfrm>
          <a:prstGeom prst="rect">
            <a:avLst/>
          </a:prstGeom>
          <a:noFill/>
        </p:spPr>
        <p:txBody>
          <a:bodyPr wrap="square" rtlCol="0">
            <a:spAutoFit/>
          </a:bodyPr>
          <a:lstStyle/>
          <a:p>
            <a:pPr marL="342900" indent="-342900">
              <a:buFont typeface="Arial" panose="020B0604020202020204" pitchFamily="34" charset="0"/>
              <a:buChar char="•"/>
            </a:pPr>
            <a:r>
              <a:rPr lang="en-US" sz="1400" dirty="0">
                <a:solidFill>
                  <a:srgbClr val="292929"/>
                </a:solidFill>
                <a:latin typeface="source-serif-pro"/>
              </a:rPr>
              <a:t>C</a:t>
            </a:r>
            <a:r>
              <a:rPr lang="en-US" sz="1400" b="0" i="0" dirty="0">
                <a:solidFill>
                  <a:srgbClr val="292929"/>
                </a:solidFill>
                <a:effectLst/>
                <a:latin typeface="source-serif-pro"/>
              </a:rPr>
              <a:t>ount, not individual words, but words that occur next to each other. </a:t>
            </a:r>
          </a:p>
          <a:p>
            <a:pPr marL="342900" indent="-342900">
              <a:buFont typeface="Arial" panose="020B0604020202020204" pitchFamily="34" charset="0"/>
              <a:buChar char="•"/>
            </a:pPr>
            <a:r>
              <a:rPr lang="en-US" sz="1400" b="0" i="0" dirty="0">
                <a:solidFill>
                  <a:srgbClr val="292929"/>
                </a:solidFill>
                <a:effectLst/>
                <a:latin typeface="source-serif-pro"/>
              </a:rPr>
              <a:t>These are called </a:t>
            </a:r>
            <a:r>
              <a:rPr lang="en-US" sz="1400" b="1" i="0" dirty="0">
                <a:solidFill>
                  <a:srgbClr val="292929"/>
                </a:solidFill>
                <a:effectLst/>
                <a:latin typeface="source-serif-pro"/>
              </a:rPr>
              <a:t>n-grams</a:t>
            </a:r>
            <a:r>
              <a:rPr lang="en-US" sz="1400" b="0" i="0" dirty="0">
                <a:solidFill>
                  <a:srgbClr val="292929"/>
                </a:solidFill>
                <a:effectLst/>
                <a:latin typeface="source-serif-pro"/>
              </a:rPr>
              <a:t>, where n is the number of words per group. </a:t>
            </a:r>
            <a:endParaRPr lang="en-TR" sz="1300"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10D23C19-F38F-20F7-3E8F-33690CE57524}"/>
              </a:ext>
            </a:extLst>
          </p:cNvPr>
          <p:cNvSpPr txBox="1"/>
          <p:nvPr/>
        </p:nvSpPr>
        <p:spPr>
          <a:xfrm>
            <a:off x="5955794" y="4155405"/>
            <a:ext cx="3255264" cy="369332"/>
          </a:xfrm>
          <a:prstGeom prst="rect">
            <a:avLst/>
          </a:prstGeom>
          <a:noFill/>
        </p:spPr>
        <p:txBody>
          <a:bodyPr wrap="square">
            <a:spAutoFit/>
          </a:bodyPr>
          <a:lstStyle/>
          <a:p>
            <a:r>
              <a:rPr lang="en-US" b="0" i="0" dirty="0">
                <a:solidFill>
                  <a:srgbClr val="757575"/>
                </a:solidFill>
                <a:effectLst/>
                <a:latin typeface="sohne"/>
              </a:rPr>
              <a:t>I ate-&gt; 1</a:t>
            </a:r>
            <a:endParaRPr lang="en-TR" dirty="0"/>
          </a:p>
        </p:txBody>
      </p:sp>
      <p:sp>
        <p:nvSpPr>
          <p:cNvPr id="26" name="TextBox 25">
            <a:extLst>
              <a:ext uri="{FF2B5EF4-FFF2-40B4-BE49-F238E27FC236}">
                <a16:creationId xmlns:a16="http://schemas.microsoft.com/office/drawing/2014/main" id="{3D25B431-E49D-9F15-CA63-E2B2CC455094}"/>
              </a:ext>
            </a:extLst>
          </p:cNvPr>
          <p:cNvSpPr txBox="1"/>
          <p:nvPr/>
        </p:nvSpPr>
        <p:spPr>
          <a:xfrm>
            <a:off x="2072665" y="6145221"/>
            <a:ext cx="9083040" cy="369332"/>
          </a:xfrm>
          <a:prstGeom prst="rect">
            <a:avLst/>
          </a:prstGeom>
          <a:noFill/>
        </p:spPr>
        <p:txBody>
          <a:bodyPr wrap="square">
            <a:spAutoFit/>
          </a:bodyPr>
          <a:lstStyle/>
          <a:p>
            <a:r>
              <a:rPr lang="en-US" dirty="0"/>
              <a:t>BLEU scores are based on an average of unigram, bigram, trigram and 4-gram precision</a:t>
            </a:r>
            <a:endParaRPr lang="en-TR" dirty="0"/>
          </a:p>
        </p:txBody>
      </p:sp>
      <p:sp>
        <p:nvSpPr>
          <p:cNvPr id="29" name="Oval 28">
            <a:extLst>
              <a:ext uri="{FF2B5EF4-FFF2-40B4-BE49-F238E27FC236}">
                <a16:creationId xmlns:a16="http://schemas.microsoft.com/office/drawing/2014/main" id="{06CCB4D0-2E4A-BDF8-601A-EA8982EEC4A1}"/>
              </a:ext>
            </a:extLst>
          </p:cNvPr>
          <p:cNvSpPr/>
          <p:nvPr/>
        </p:nvSpPr>
        <p:spPr>
          <a:xfrm>
            <a:off x="280441" y="3059043"/>
            <a:ext cx="402311" cy="402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1</a:t>
            </a:r>
          </a:p>
        </p:txBody>
      </p:sp>
      <p:sp>
        <p:nvSpPr>
          <p:cNvPr id="30" name="Oval 29">
            <a:extLst>
              <a:ext uri="{FF2B5EF4-FFF2-40B4-BE49-F238E27FC236}">
                <a16:creationId xmlns:a16="http://schemas.microsoft.com/office/drawing/2014/main" id="{6DEE9ED3-D967-C4D2-8B3D-6A856631C8E0}"/>
              </a:ext>
            </a:extLst>
          </p:cNvPr>
          <p:cNvSpPr/>
          <p:nvPr/>
        </p:nvSpPr>
        <p:spPr>
          <a:xfrm>
            <a:off x="280441" y="4774474"/>
            <a:ext cx="402311" cy="402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2</a:t>
            </a:r>
          </a:p>
        </p:txBody>
      </p:sp>
      <p:sp>
        <p:nvSpPr>
          <p:cNvPr id="31" name="Oval 30">
            <a:extLst>
              <a:ext uri="{FF2B5EF4-FFF2-40B4-BE49-F238E27FC236}">
                <a16:creationId xmlns:a16="http://schemas.microsoft.com/office/drawing/2014/main" id="{8C12FD33-B31E-6913-2484-1C53CDDF1039}"/>
              </a:ext>
            </a:extLst>
          </p:cNvPr>
          <p:cNvSpPr/>
          <p:nvPr/>
        </p:nvSpPr>
        <p:spPr>
          <a:xfrm>
            <a:off x="5163351" y="3026689"/>
            <a:ext cx="402311" cy="402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3</a:t>
            </a:r>
          </a:p>
        </p:txBody>
      </p:sp>
      <p:sp>
        <p:nvSpPr>
          <p:cNvPr id="32" name="TextBox 31">
            <a:extLst>
              <a:ext uri="{FF2B5EF4-FFF2-40B4-BE49-F238E27FC236}">
                <a16:creationId xmlns:a16="http://schemas.microsoft.com/office/drawing/2014/main" id="{47AFBDCD-A1FE-7991-7065-EE6A10F5E5FF}"/>
              </a:ext>
            </a:extLst>
          </p:cNvPr>
          <p:cNvSpPr txBox="1"/>
          <p:nvPr/>
        </p:nvSpPr>
        <p:spPr>
          <a:xfrm>
            <a:off x="5669294" y="4816796"/>
            <a:ext cx="5919214" cy="307777"/>
          </a:xfrm>
          <a:prstGeom prst="rect">
            <a:avLst/>
          </a:prstGeom>
          <a:noFill/>
        </p:spPr>
        <p:txBody>
          <a:bodyPr wrap="square" rtlCol="0">
            <a:spAutoFit/>
          </a:bodyPr>
          <a:lstStyle/>
          <a:p>
            <a:pPr marL="342900" indent="-342900">
              <a:buFont typeface="Arial" panose="020B0604020202020204" pitchFamily="34" charset="0"/>
              <a:buChar char="•"/>
            </a:pPr>
            <a:r>
              <a:rPr lang="en-US" sz="1400" dirty="0">
                <a:solidFill>
                  <a:srgbClr val="292929"/>
                </a:solidFill>
                <a:latin typeface="source-serif-pro"/>
              </a:rPr>
              <a:t>Brevity Score -&gt; Give penalty to shorter output from reference sentence</a:t>
            </a:r>
            <a:endParaRPr lang="en-TR" sz="1300"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A9143F19-675A-E912-B64C-C64F80323253}"/>
              </a:ext>
            </a:extLst>
          </p:cNvPr>
          <p:cNvSpPr/>
          <p:nvPr/>
        </p:nvSpPr>
        <p:spPr>
          <a:xfrm>
            <a:off x="5266983" y="4739064"/>
            <a:ext cx="402311" cy="402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4</a:t>
            </a:r>
          </a:p>
        </p:txBody>
      </p:sp>
    </p:spTree>
    <p:extLst>
      <p:ext uri="{BB962C8B-B14F-4D97-AF65-F5344CB8AC3E}">
        <p14:creationId xmlns:p14="http://schemas.microsoft.com/office/powerpoint/2010/main" val="154272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830997"/>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Evaluation </a:t>
            </a:r>
            <a:r>
              <a:rPr lang="tr-TR" sz="2400" b="1" dirty="0" err="1">
                <a:solidFill>
                  <a:srgbClr val="8316B5"/>
                </a:solidFill>
                <a:ea typeface="Arial" charset="0"/>
                <a:cs typeface="Arial"/>
              </a:rPr>
              <a:t>Metrics</a:t>
            </a:r>
            <a:r>
              <a:rPr lang="tr-TR" sz="2400" b="1" dirty="0">
                <a:solidFill>
                  <a:srgbClr val="8316B5"/>
                </a:solidFill>
                <a:ea typeface="Arial" charset="0"/>
                <a:cs typeface="Arial"/>
              </a:rPr>
              <a:t> </a:t>
            </a:r>
            <a:r>
              <a:rPr lang="tr-TR" sz="2400" b="1" dirty="0" err="1">
                <a:solidFill>
                  <a:srgbClr val="8316B5"/>
                </a:solidFill>
                <a:ea typeface="Arial" charset="0"/>
                <a:cs typeface="Arial"/>
              </a:rPr>
              <a:t>for</a:t>
            </a:r>
            <a:r>
              <a:rPr lang="tr-TR" sz="2400" b="1" dirty="0">
                <a:solidFill>
                  <a:srgbClr val="8316B5"/>
                </a:solidFill>
                <a:ea typeface="Arial" charset="0"/>
                <a:cs typeface="Arial"/>
              </a:rPr>
              <a:t> </a:t>
            </a:r>
            <a:r>
              <a:rPr lang="tr-TR" sz="2400" b="1" dirty="0" err="1">
                <a:solidFill>
                  <a:srgbClr val="8316B5"/>
                </a:solidFill>
                <a:ea typeface="Arial" charset="0"/>
                <a:cs typeface="Arial"/>
              </a:rPr>
              <a:t>Text</a:t>
            </a:r>
            <a:r>
              <a:rPr lang="tr-TR" sz="2400" b="1" dirty="0">
                <a:solidFill>
                  <a:srgbClr val="8316B5"/>
                </a:solidFill>
                <a:ea typeface="Arial" charset="0"/>
                <a:cs typeface="Arial"/>
              </a:rPr>
              <a:t> </a:t>
            </a:r>
            <a:r>
              <a:rPr lang="tr-TR" sz="2400" b="1" dirty="0" err="1">
                <a:solidFill>
                  <a:srgbClr val="8316B5"/>
                </a:solidFill>
                <a:ea typeface="Arial" charset="0"/>
                <a:cs typeface="Arial"/>
              </a:rPr>
              <a:t>Generation</a:t>
            </a:r>
            <a:endParaRPr lang="tr-TR" sz="2400" b="1" dirty="0">
              <a:solidFill>
                <a:srgbClr val="8316B5"/>
              </a:solidFill>
              <a:ea typeface="Arial" charset="0"/>
              <a:cs typeface="Arial"/>
            </a:endParaRPr>
          </a:p>
        </p:txBody>
      </p:sp>
      <p:sp>
        <p:nvSpPr>
          <p:cNvPr id="8" name="TextBox 7">
            <a:extLst>
              <a:ext uri="{FF2B5EF4-FFF2-40B4-BE49-F238E27FC236}">
                <a16:creationId xmlns:a16="http://schemas.microsoft.com/office/drawing/2014/main" id="{0D244443-1EFD-6A1E-997C-6A0869A85CDC}"/>
              </a:ext>
            </a:extLst>
          </p:cNvPr>
          <p:cNvSpPr txBox="1"/>
          <p:nvPr/>
        </p:nvSpPr>
        <p:spPr>
          <a:xfrm>
            <a:off x="950951" y="1261291"/>
            <a:ext cx="938784" cy="430887"/>
          </a:xfrm>
          <a:prstGeom prst="rect">
            <a:avLst/>
          </a:prstGeom>
          <a:noFill/>
        </p:spPr>
        <p:txBody>
          <a:bodyPr wrap="square">
            <a:spAutoFit/>
          </a:bodyPr>
          <a:lstStyle/>
          <a:p>
            <a:r>
              <a:rPr lang="en-US" sz="2200" b="1" i="0" dirty="0">
                <a:solidFill>
                  <a:srgbClr val="292929"/>
                </a:solidFill>
                <a:effectLst/>
                <a:latin typeface="source-serif-pro"/>
              </a:rPr>
              <a:t>BLEU</a:t>
            </a:r>
            <a:endParaRPr lang="en-TR" sz="2200" b="1" dirty="0"/>
          </a:p>
        </p:txBody>
      </p:sp>
      <p:sp>
        <p:nvSpPr>
          <p:cNvPr id="3" name="TextBox 2">
            <a:extLst>
              <a:ext uri="{FF2B5EF4-FFF2-40B4-BE49-F238E27FC236}">
                <a16:creationId xmlns:a16="http://schemas.microsoft.com/office/drawing/2014/main" id="{3B09264F-4FFA-D35C-7810-553F1BC16192}"/>
              </a:ext>
            </a:extLst>
          </p:cNvPr>
          <p:cNvSpPr txBox="1"/>
          <p:nvPr/>
        </p:nvSpPr>
        <p:spPr>
          <a:xfrm>
            <a:off x="950951" y="1865376"/>
            <a:ext cx="1261436" cy="369332"/>
          </a:xfrm>
          <a:prstGeom prst="rect">
            <a:avLst/>
          </a:prstGeom>
          <a:noFill/>
        </p:spPr>
        <p:txBody>
          <a:bodyPr wrap="none" rtlCol="0">
            <a:spAutoFit/>
          </a:bodyPr>
          <a:lstStyle/>
          <a:p>
            <a:r>
              <a:rPr lang="en-TR" dirty="0"/>
              <a:t>Drawbacks:</a:t>
            </a:r>
          </a:p>
        </p:txBody>
      </p:sp>
      <p:sp>
        <p:nvSpPr>
          <p:cNvPr id="7" name="TextBox 6">
            <a:extLst>
              <a:ext uri="{FF2B5EF4-FFF2-40B4-BE49-F238E27FC236}">
                <a16:creationId xmlns:a16="http://schemas.microsoft.com/office/drawing/2014/main" id="{B4EBBFE4-5969-9672-D452-BAF14DA13FC7}"/>
              </a:ext>
            </a:extLst>
          </p:cNvPr>
          <p:cNvSpPr txBox="1"/>
          <p:nvPr/>
        </p:nvSpPr>
        <p:spPr>
          <a:xfrm>
            <a:off x="3430545" y="1356652"/>
            <a:ext cx="6096000" cy="1077218"/>
          </a:xfrm>
          <a:prstGeom prst="rect">
            <a:avLst/>
          </a:prstGeom>
          <a:noFill/>
        </p:spPr>
        <p:txBody>
          <a:bodyPr wrap="square">
            <a:spAutoFit/>
          </a:bodyPr>
          <a:lstStyle/>
          <a:p>
            <a:pPr algn="l">
              <a:buFont typeface="Arial" panose="020B0604020202020204" pitchFamily="34" charset="0"/>
              <a:buChar char="•"/>
            </a:pPr>
            <a:r>
              <a:rPr lang="en-US" sz="1600" b="0" i="0" dirty="0">
                <a:solidFill>
                  <a:srgbClr val="292929"/>
                </a:solidFill>
                <a:effectLst/>
                <a:latin typeface="source-serif-pro"/>
              </a:rPr>
              <a:t>It doesn’t consider meaning</a:t>
            </a:r>
          </a:p>
          <a:p>
            <a:pPr algn="l">
              <a:buFont typeface="Arial" panose="020B0604020202020204" pitchFamily="34" charset="0"/>
              <a:buChar char="•"/>
            </a:pPr>
            <a:r>
              <a:rPr lang="en-US" sz="1600" b="0" i="0" dirty="0">
                <a:solidFill>
                  <a:srgbClr val="292929"/>
                </a:solidFill>
                <a:effectLst/>
                <a:latin typeface="source-serif-pro"/>
              </a:rPr>
              <a:t>It doesn’t directly consider sentence structure</a:t>
            </a:r>
          </a:p>
          <a:p>
            <a:pPr algn="l">
              <a:buFont typeface="Arial" panose="020B0604020202020204" pitchFamily="34" charset="0"/>
              <a:buChar char="•"/>
            </a:pPr>
            <a:r>
              <a:rPr lang="en-US" sz="1600" b="0" i="0" dirty="0">
                <a:solidFill>
                  <a:srgbClr val="292929"/>
                </a:solidFill>
                <a:effectLst/>
                <a:latin typeface="source-serif-pro"/>
              </a:rPr>
              <a:t>It doesn’t handle morphologically rich languages well</a:t>
            </a:r>
          </a:p>
          <a:p>
            <a:pPr algn="l">
              <a:buFont typeface="Arial" panose="020B0604020202020204" pitchFamily="34" charset="0"/>
              <a:buChar char="•"/>
            </a:pPr>
            <a:r>
              <a:rPr lang="en-US" sz="1600" b="0" i="0" dirty="0">
                <a:solidFill>
                  <a:srgbClr val="292929"/>
                </a:solidFill>
                <a:effectLst/>
                <a:latin typeface="source-serif-pro"/>
              </a:rPr>
              <a:t>It doesn’t map well to human judgements</a:t>
            </a:r>
          </a:p>
        </p:txBody>
      </p:sp>
      <p:sp>
        <p:nvSpPr>
          <p:cNvPr id="14" name="TextBox 13">
            <a:extLst>
              <a:ext uri="{FF2B5EF4-FFF2-40B4-BE49-F238E27FC236}">
                <a16:creationId xmlns:a16="http://schemas.microsoft.com/office/drawing/2014/main" id="{5D02B941-B73A-3B81-4349-62423B73A81F}"/>
              </a:ext>
            </a:extLst>
          </p:cNvPr>
          <p:cNvSpPr txBox="1"/>
          <p:nvPr/>
        </p:nvSpPr>
        <p:spPr>
          <a:xfrm>
            <a:off x="950952" y="4332681"/>
            <a:ext cx="1635889" cy="369332"/>
          </a:xfrm>
          <a:prstGeom prst="rect">
            <a:avLst/>
          </a:prstGeom>
          <a:noFill/>
        </p:spPr>
        <p:txBody>
          <a:bodyPr wrap="square">
            <a:spAutoFit/>
          </a:bodyPr>
          <a:lstStyle/>
          <a:p>
            <a:r>
              <a:rPr lang="en-US" sz="1800" b="1" i="0" dirty="0">
                <a:solidFill>
                  <a:srgbClr val="292929"/>
                </a:solidFill>
                <a:effectLst/>
                <a:latin typeface="source-serif-pro"/>
              </a:rPr>
              <a:t>PERPLEXITY</a:t>
            </a:r>
            <a:endParaRPr lang="en-TR" dirty="0"/>
          </a:p>
        </p:txBody>
      </p:sp>
      <p:sp>
        <p:nvSpPr>
          <p:cNvPr id="17" name="TextBox 16">
            <a:extLst>
              <a:ext uri="{FF2B5EF4-FFF2-40B4-BE49-F238E27FC236}">
                <a16:creationId xmlns:a16="http://schemas.microsoft.com/office/drawing/2014/main" id="{DE99E257-CEBD-58FB-BEAA-521E96486563}"/>
              </a:ext>
            </a:extLst>
          </p:cNvPr>
          <p:cNvSpPr txBox="1"/>
          <p:nvPr/>
        </p:nvSpPr>
        <p:spPr>
          <a:xfrm>
            <a:off x="950951" y="4907783"/>
            <a:ext cx="10438513" cy="584775"/>
          </a:xfrm>
          <a:prstGeom prst="rect">
            <a:avLst/>
          </a:prstGeom>
          <a:noFill/>
        </p:spPr>
        <p:txBody>
          <a:bodyPr wrap="square">
            <a:spAutoFit/>
          </a:bodyPr>
          <a:lstStyle/>
          <a:p>
            <a:r>
              <a:rPr lang="en-US" sz="1600" dirty="0"/>
              <a:t>Perplexity is a measurement used to evaluate how well a language model predicts a sequence of words.</a:t>
            </a:r>
          </a:p>
          <a:p>
            <a:r>
              <a:rPr lang="en-US" sz="1600" dirty="0"/>
              <a:t> It gives us an idea of how surprised or uncertain the model is when it encounters a new sentence or text.</a:t>
            </a:r>
            <a:endParaRPr lang="en-TR" sz="1600" dirty="0"/>
          </a:p>
        </p:txBody>
      </p:sp>
      <p:sp>
        <p:nvSpPr>
          <p:cNvPr id="19" name="TextBox 18">
            <a:extLst>
              <a:ext uri="{FF2B5EF4-FFF2-40B4-BE49-F238E27FC236}">
                <a16:creationId xmlns:a16="http://schemas.microsoft.com/office/drawing/2014/main" id="{4BA6745C-524D-8586-1B3F-D9C0BBA69BFF}"/>
              </a:ext>
            </a:extLst>
          </p:cNvPr>
          <p:cNvSpPr txBox="1"/>
          <p:nvPr/>
        </p:nvSpPr>
        <p:spPr>
          <a:xfrm>
            <a:off x="955545" y="2622064"/>
            <a:ext cx="5024210" cy="369332"/>
          </a:xfrm>
          <a:prstGeom prst="rect">
            <a:avLst/>
          </a:prstGeom>
          <a:noFill/>
        </p:spPr>
        <p:txBody>
          <a:bodyPr wrap="square">
            <a:spAutoFit/>
          </a:bodyPr>
          <a:lstStyle/>
          <a:p>
            <a:r>
              <a:rPr lang="en-US" sz="1800" b="1" i="0" dirty="0">
                <a:solidFill>
                  <a:srgbClr val="292929"/>
                </a:solidFill>
                <a:effectLst/>
                <a:latin typeface="source-serif-pro"/>
              </a:rPr>
              <a:t>ROGUE (</a:t>
            </a:r>
            <a:r>
              <a:rPr lang="en-US" sz="1400" b="1" i="0" dirty="0">
                <a:solidFill>
                  <a:srgbClr val="292929"/>
                </a:solidFill>
                <a:effectLst/>
                <a:latin typeface="source-serif-pro"/>
              </a:rPr>
              <a:t>Recall-Oriented Understudy for </a:t>
            </a:r>
            <a:r>
              <a:rPr lang="en-US" sz="1400" b="1" i="0" dirty="0" err="1">
                <a:solidFill>
                  <a:srgbClr val="292929"/>
                </a:solidFill>
                <a:effectLst/>
                <a:latin typeface="source-serif-pro"/>
              </a:rPr>
              <a:t>Gisting</a:t>
            </a:r>
            <a:r>
              <a:rPr lang="en-US" sz="1400" b="1" i="0" dirty="0">
                <a:solidFill>
                  <a:srgbClr val="292929"/>
                </a:solidFill>
                <a:effectLst/>
                <a:latin typeface="source-serif-pro"/>
              </a:rPr>
              <a:t> Evaluation</a:t>
            </a:r>
            <a:r>
              <a:rPr lang="en-US" sz="1800" b="1" i="0" dirty="0">
                <a:solidFill>
                  <a:srgbClr val="292929"/>
                </a:solidFill>
                <a:effectLst/>
                <a:latin typeface="source-serif-pro"/>
              </a:rPr>
              <a:t>)</a:t>
            </a:r>
            <a:endParaRPr lang="en-TR" dirty="0"/>
          </a:p>
        </p:txBody>
      </p:sp>
      <p:sp>
        <p:nvSpPr>
          <p:cNvPr id="20" name="TextBox 19">
            <a:extLst>
              <a:ext uri="{FF2B5EF4-FFF2-40B4-BE49-F238E27FC236}">
                <a16:creationId xmlns:a16="http://schemas.microsoft.com/office/drawing/2014/main" id="{CC5BF8A8-5DD1-FDC0-7943-4FE33692F696}"/>
              </a:ext>
            </a:extLst>
          </p:cNvPr>
          <p:cNvSpPr txBox="1"/>
          <p:nvPr/>
        </p:nvSpPr>
        <p:spPr>
          <a:xfrm>
            <a:off x="955544" y="3197166"/>
            <a:ext cx="10438513" cy="830997"/>
          </a:xfrm>
          <a:prstGeom prst="rect">
            <a:avLst/>
          </a:prstGeom>
          <a:noFill/>
        </p:spPr>
        <p:txBody>
          <a:bodyPr wrap="square">
            <a:spAutoFit/>
          </a:bodyPr>
          <a:lstStyle/>
          <a:p>
            <a:r>
              <a:rPr lang="en-US" sz="1600" dirty="0"/>
              <a:t>The ROUGE score measures the quality of text summarization or the similarity between generated summaries and reference summaries. It focuses on the recall aspect, which means it evaluates how much information from the reference summary is captured in the generated summary.</a:t>
            </a:r>
            <a:endParaRPr lang="en-TR" sz="1600" dirty="0"/>
          </a:p>
        </p:txBody>
      </p:sp>
      <p:sp>
        <p:nvSpPr>
          <p:cNvPr id="34" name="TextBox 33">
            <a:extLst>
              <a:ext uri="{FF2B5EF4-FFF2-40B4-BE49-F238E27FC236}">
                <a16:creationId xmlns:a16="http://schemas.microsoft.com/office/drawing/2014/main" id="{0F59FD7D-8A42-AA22-CD77-7790BA6552E8}"/>
              </a:ext>
            </a:extLst>
          </p:cNvPr>
          <p:cNvSpPr txBox="1"/>
          <p:nvPr/>
        </p:nvSpPr>
        <p:spPr>
          <a:xfrm>
            <a:off x="1420343" y="6125644"/>
            <a:ext cx="908329" cy="369332"/>
          </a:xfrm>
          <a:prstGeom prst="rect">
            <a:avLst/>
          </a:prstGeom>
          <a:noFill/>
        </p:spPr>
        <p:txBody>
          <a:bodyPr wrap="square">
            <a:spAutoFit/>
          </a:bodyPr>
          <a:lstStyle/>
          <a:p>
            <a:r>
              <a:rPr lang="en-US" dirty="0"/>
              <a:t>I love</a:t>
            </a:r>
            <a:endParaRPr lang="en-TR" dirty="0"/>
          </a:p>
        </p:txBody>
      </p:sp>
      <p:cxnSp>
        <p:nvCxnSpPr>
          <p:cNvPr id="36" name="Straight Arrow Connector 35">
            <a:extLst>
              <a:ext uri="{FF2B5EF4-FFF2-40B4-BE49-F238E27FC236}">
                <a16:creationId xmlns:a16="http://schemas.microsoft.com/office/drawing/2014/main" id="{726791CE-19B9-FBA1-C6EB-FF1F8DD3A318}"/>
              </a:ext>
            </a:extLst>
          </p:cNvPr>
          <p:cNvCxnSpPr/>
          <p:nvPr/>
        </p:nvCxnSpPr>
        <p:spPr>
          <a:xfrm flipV="1">
            <a:off x="2499360" y="5910201"/>
            <a:ext cx="524256" cy="295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F74EA7-BEFC-AF08-1A4B-EDD096A23FEE}"/>
              </a:ext>
            </a:extLst>
          </p:cNvPr>
          <p:cNvCxnSpPr>
            <a:cxnSpLocks/>
          </p:cNvCxnSpPr>
          <p:nvPr/>
        </p:nvCxnSpPr>
        <p:spPr>
          <a:xfrm>
            <a:off x="2499360" y="6331334"/>
            <a:ext cx="524256" cy="28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DBD491D-F027-BD6B-00A3-AB7274058DF6}"/>
              </a:ext>
            </a:extLst>
          </p:cNvPr>
          <p:cNvSpPr txBox="1"/>
          <p:nvPr/>
        </p:nvSpPr>
        <p:spPr>
          <a:xfrm>
            <a:off x="3152680" y="5725535"/>
            <a:ext cx="529825" cy="369332"/>
          </a:xfrm>
          <a:prstGeom prst="rect">
            <a:avLst/>
          </a:prstGeom>
          <a:noFill/>
        </p:spPr>
        <p:txBody>
          <a:bodyPr wrap="none" rtlCol="0">
            <a:spAutoFit/>
          </a:bodyPr>
          <a:lstStyle/>
          <a:p>
            <a:r>
              <a:rPr lang="en-TR" dirty="0"/>
              <a:t>you</a:t>
            </a:r>
          </a:p>
        </p:txBody>
      </p:sp>
      <p:sp>
        <p:nvSpPr>
          <p:cNvPr id="42" name="TextBox 41">
            <a:extLst>
              <a:ext uri="{FF2B5EF4-FFF2-40B4-BE49-F238E27FC236}">
                <a16:creationId xmlns:a16="http://schemas.microsoft.com/office/drawing/2014/main" id="{6D859EDB-C33D-B7C7-6B4D-9A6BECADBA7A}"/>
              </a:ext>
            </a:extLst>
          </p:cNvPr>
          <p:cNvSpPr txBox="1"/>
          <p:nvPr/>
        </p:nvSpPr>
        <p:spPr>
          <a:xfrm>
            <a:off x="3152680" y="6415728"/>
            <a:ext cx="555730" cy="369332"/>
          </a:xfrm>
          <a:prstGeom prst="rect">
            <a:avLst/>
          </a:prstGeom>
          <a:noFill/>
        </p:spPr>
        <p:txBody>
          <a:bodyPr wrap="none" rtlCol="0">
            <a:spAutoFit/>
          </a:bodyPr>
          <a:lstStyle/>
          <a:p>
            <a:r>
              <a:rPr lang="en-TR" dirty="0"/>
              <a:t>cats</a:t>
            </a:r>
          </a:p>
        </p:txBody>
      </p:sp>
      <p:sp>
        <p:nvSpPr>
          <p:cNvPr id="43" name="TextBox 42">
            <a:extLst>
              <a:ext uri="{FF2B5EF4-FFF2-40B4-BE49-F238E27FC236}">
                <a16:creationId xmlns:a16="http://schemas.microsoft.com/office/drawing/2014/main" id="{8BAFC199-5968-A879-86E5-DDAD9BB073A7}"/>
              </a:ext>
            </a:extLst>
          </p:cNvPr>
          <p:cNvSpPr txBox="1"/>
          <p:nvPr/>
        </p:nvSpPr>
        <p:spPr>
          <a:xfrm>
            <a:off x="3811569" y="5725535"/>
            <a:ext cx="583814" cy="369332"/>
          </a:xfrm>
          <a:prstGeom prst="rect">
            <a:avLst/>
          </a:prstGeom>
          <a:noFill/>
        </p:spPr>
        <p:txBody>
          <a:bodyPr wrap="none" rtlCol="0">
            <a:spAutoFit/>
          </a:bodyPr>
          <a:lstStyle/>
          <a:p>
            <a:r>
              <a:rPr lang="en-TR" dirty="0"/>
              <a:t>%85</a:t>
            </a:r>
          </a:p>
        </p:txBody>
      </p:sp>
      <p:sp>
        <p:nvSpPr>
          <p:cNvPr id="45" name="TextBox 44">
            <a:extLst>
              <a:ext uri="{FF2B5EF4-FFF2-40B4-BE49-F238E27FC236}">
                <a16:creationId xmlns:a16="http://schemas.microsoft.com/office/drawing/2014/main" id="{A6F089A3-E977-407F-723D-93B194B4C7FF}"/>
              </a:ext>
            </a:extLst>
          </p:cNvPr>
          <p:cNvSpPr txBox="1"/>
          <p:nvPr/>
        </p:nvSpPr>
        <p:spPr>
          <a:xfrm>
            <a:off x="4937761" y="5733771"/>
            <a:ext cx="5949695"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500" b="0" i="0" dirty="0">
                <a:effectLst/>
                <a:latin typeface="Calibri" panose="020F0502020204030204" pitchFamily="34" charset="0"/>
                <a:cs typeface="Calibri" panose="020F0502020204030204" pitchFamily="34" charset="0"/>
              </a:rPr>
              <a:t>Using these probabilities, we can calculate the perplexity of the test set. If the perplexity turns out to be 50, it means that on average, the model is as surprised or uncertain as if it had to choose from 50 equally likely words for each position in the test set.</a:t>
            </a:r>
            <a:endParaRPr lang="en-TR"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6359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That’s</a:t>
            </a:r>
            <a:r>
              <a:rPr lang="tr-TR" sz="2400" b="1" dirty="0">
                <a:solidFill>
                  <a:srgbClr val="8316B5"/>
                </a:solidFill>
                <a:ea typeface="Arial" charset="0"/>
                <a:cs typeface="Arial"/>
              </a:rPr>
              <a:t> </a:t>
            </a:r>
            <a:r>
              <a:rPr lang="tr-TR" sz="2400" b="1" dirty="0" err="1">
                <a:solidFill>
                  <a:srgbClr val="8316B5"/>
                </a:solidFill>
                <a:ea typeface="Arial" charset="0"/>
                <a:cs typeface="Arial"/>
              </a:rPr>
              <a:t>All</a:t>
            </a:r>
            <a:endParaRPr lang="tr-TR" sz="2400" b="1" dirty="0">
              <a:solidFill>
                <a:srgbClr val="8316B5"/>
              </a:solidFill>
              <a:ea typeface="Arial" charset="0"/>
              <a:cs typeface="Arial"/>
            </a:endParaRPr>
          </a:p>
        </p:txBody>
      </p:sp>
      <p:sp>
        <p:nvSpPr>
          <p:cNvPr id="4" name="TextBox 3">
            <a:extLst>
              <a:ext uri="{FF2B5EF4-FFF2-40B4-BE49-F238E27FC236}">
                <a16:creationId xmlns:a16="http://schemas.microsoft.com/office/drawing/2014/main" id="{31503DB8-C1F4-2386-35BA-99B9993E24DE}"/>
              </a:ext>
            </a:extLst>
          </p:cNvPr>
          <p:cNvSpPr txBox="1"/>
          <p:nvPr/>
        </p:nvSpPr>
        <p:spPr>
          <a:xfrm>
            <a:off x="5501099" y="2846550"/>
            <a:ext cx="1433641" cy="369332"/>
          </a:xfrm>
          <a:prstGeom prst="rect">
            <a:avLst/>
          </a:prstGeom>
          <a:noFill/>
        </p:spPr>
        <p:txBody>
          <a:bodyPr wrap="square" rtlCol="0">
            <a:spAutoFit/>
          </a:bodyPr>
          <a:lstStyle/>
          <a:p>
            <a:r>
              <a:rPr lang="en-TR" dirty="0"/>
              <a:t>THANK YOU</a:t>
            </a:r>
          </a:p>
        </p:txBody>
      </p:sp>
      <p:sp>
        <p:nvSpPr>
          <p:cNvPr id="3" name="TextBox 2">
            <a:extLst>
              <a:ext uri="{FF2B5EF4-FFF2-40B4-BE49-F238E27FC236}">
                <a16:creationId xmlns:a16="http://schemas.microsoft.com/office/drawing/2014/main" id="{508CBFE8-0666-3609-1A00-D7330F17F4FD}"/>
              </a:ext>
            </a:extLst>
          </p:cNvPr>
          <p:cNvSpPr txBox="1"/>
          <p:nvPr/>
        </p:nvSpPr>
        <p:spPr>
          <a:xfrm>
            <a:off x="3032219" y="4291302"/>
            <a:ext cx="6965221" cy="400110"/>
          </a:xfrm>
          <a:prstGeom prst="rect">
            <a:avLst/>
          </a:prstGeom>
          <a:noFill/>
        </p:spPr>
        <p:txBody>
          <a:bodyPr wrap="square" rtlCol="0">
            <a:spAutoFit/>
          </a:bodyPr>
          <a:lstStyle/>
          <a:p>
            <a:r>
              <a:rPr lang="en-TR" sz="2000" b="1" dirty="0"/>
              <a:t>Next -&gt; </a:t>
            </a:r>
            <a:r>
              <a:rPr lang="en-TR" dirty="0"/>
              <a:t>Seq2seq, Attention, Transformers, Transfer Learning</a:t>
            </a:r>
          </a:p>
        </p:txBody>
      </p:sp>
    </p:spTree>
    <p:extLst>
      <p:ext uri="{BB962C8B-B14F-4D97-AF65-F5344CB8AC3E}">
        <p14:creationId xmlns:p14="http://schemas.microsoft.com/office/powerpoint/2010/main" val="400969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Sequence</a:t>
            </a:r>
            <a:r>
              <a:rPr lang="tr-TR" sz="2400" b="1" dirty="0">
                <a:solidFill>
                  <a:srgbClr val="8316B5"/>
                </a:solidFill>
                <a:ea typeface="Arial" charset="0"/>
                <a:cs typeface="Arial"/>
              </a:rPr>
              <a:t> </a:t>
            </a:r>
            <a:r>
              <a:rPr lang="tr-TR" sz="2400" b="1" dirty="0" err="1">
                <a:solidFill>
                  <a:srgbClr val="8316B5"/>
                </a:solidFill>
                <a:ea typeface="Arial" charset="0"/>
                <a:cs typeface="Arial"/>
              </a:rPr>
              <a:t>Modeling</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sp>
        <p:nvSpPr>
          <p:cNvPr id="3" name="TextBox 2">
            <a:extLst>
              <a:ext uri="{FF2B5EF4-FFF2-40B4-BE49-F238E27FC236}">
                <a16:creationId xmlns:a16="http://schemas.microsoft.com/office/drawing/2014/main" id="{2DA9DA85-7C5B-08F8-B953-53B5E3299639}"/>
              </a:ext>
            </a:extLst>
          </p:cNvPr>
          <p:cNvSpPr txBox="1"/>
          <p:nvPr/>
        </p:nvSpPr>
        <p:spPr>
          <a:xfrm>
            <a:off x="699419" y="1693395"/>
            <a:ext cx="5388864" cy="1477328"/>
          </a:xfrm>
          <a:prstGeom prst="rect">
            <a:avLst/>
          </a:prstGeom>
          <a:noFill/>
        </p:spPr>
        <p:txBody>
          <a:bodyPr wrap="square" rtlCol="0">
            <a:spAutoFit/>
          </a:bodyPr>
          <a:lstStyle/>
          <a:p>
            <a:pPr marL="285750" indent="-285750">
              <a:buFont typeface="Arial" panose="020B0604020202020204" pitchFamily="34" charset="0"/>
              <a:buChar char="•"/>
            </a:pPr>
            <a:r>
              <a:rPr lang="en-TR" dirty="0"/>
              <a:t>Once we have embeddingsi we can represent our </a:t>
            </a:r>
            <a:r>
              <a:rPr lang="en-TR" u="sng" dirty="0"/>
              <a:t>sentences</a:t>
            </a:r>
            <a:r>
              <a:rPr lang="en-TR" dirty="0"/>
              <a:t> as a sequence of vectors.</a:t>
            </a:r>
          </a:p>
          <a:p>
            <a:pPr marL="285750" indent="-285750">
              <a:buFont typeface="Arial" panose="020B0604020202020204" pitchFamily="34" charset="0"/>
              <a:buChar char="•"/>
            </a:pPr>
            <a:r>
              <a:rPr lang="en-TR" dirty="0"/>
              <a:t>Why?</a:t>
            </a:r>
          </a:p>
          <a:p>
            <a:pPr marL="285750" indent="-285750">
              <a:buFont typeface="Arial" panose="020B0604020202020204" pitchFamily="34" charset="0"/>
              <a:buChar char="•"/>
            </a:pPr>
            <a:r>
              <a:rPr lang="en-TR" dirty="0"/>
              <a:t>The information lies there!</a:t>
            </a:r>
          </a:p>
          <a:p>
            <a:pPr marL="285750" indent="-285750">
              <a:buFont typeface="Arial" panose="020B0604020202020204" pitchFamily="34" charset="0"/>
              <a:buChar char="•"/>
            </a:pPr>
            <a:endParaRPr lang="en-TR" dirty="0"/>
          </a:p>
        </p:txBody>
      </p:sp>
      <p:pic>
        <p:nvPicPr>
          <p:cNvPr id="4" name="Picture 3">
            <a:extLst>
              <a:ext uri="{FF2B5EF4-FFF2-40B4-BE49-F238E27FC236}">
                <a16:creationId xmlns:a16="http://schemas.microsoft.com/office/drawing/2014/main" id="{003FBF33-5434-8290-743D-CC040571499F}"/>
              </a:ext>
            </a:extLst>
          </p:cNvPr>
          <p:cNvPicPr>
            <a:picLocks noChangeAspect="1"/>
          </p:cNvPicPr>
          <p:nvPr/>
        </p:nvPicPr>
        <p:blipFill>
          <a:blip r:embed="rId4"/>
          <a:stretch>
            <a:fillRect/>
          </a:stretch>
        </p:blipFill>
        <p:spPr>
          <a:xfrm>
            <a:off x="6582949" y="1400611"/>
            <a:ext cx="4910074" cy="4264526"/>
          </a:xfrm>
          <a:prstGeom prst="rect">
            <a:avLst/>
          </a:prstGeom>
        </p:spPr>
      </p:pic>
      <p:pic>
        <p:nvPicPr>
          <p:cNvPr id="6" name="Picture 5">
            <a:extLst>
              <a:ext uri="{FF2B5EF4-FFF2-40B4-BE49-F238E27FC236}">
                <a16:creationId xmlns:a16="http://schemas.microsoft.com/office/drawing/2014/main" id="{32547810-6C62-2DDA-B0F2-469DF344DE3B}"/>
              </a:ext>
            </a:extLst>
          </p:cNvPr>
          <p:cNvPicPr>
            <a:picLocks noChangeAspect="1"/>
          </p:cNvPicPr>
          <p:nvPr/>
        </p:nvPicPr>
        <p:blipFill>
          <a:blip r:embed="rId5"/>
          <a:stretch>
            <a:fillRect/>
          </a:stretch>
        </p:blipFill>
        <p:spPr>
          <a:xfrm>
            <a:off x="841248" y="3429000"/>
            <a:ext cx="4539742" cy="1276298"/>
          </a:xfrm>
          <a:prstGeom prst="rect">
            <a:avLst/>
          </a:prstGeom>
        </p:spPr>
      </p:pic>
    </p:spTree>
    <p:extLst>
      <p:ext uri="{BB962C8B-B14F-4D97-AF65-F5344CB8AC3E}">
        <p14:creationId xmlns:p14="http://schemas.microsoft.com/office/powerpoint/2010/main" val="140376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Sequence</a:t>
            </a:r>
            <a:r>
              <a:rPr lang="tr-TR" sz="2400" b="1" dirty="0">
                <a:solidFill>
                  <a:srgbClr val="8316B5"/>
                </a:solidFill>
                <a:ea typeface="Arial" charset="0"/>
                <a:cs typeface="Arial"/>
              </a:rPr>
              <a:t> </a:t>
            </a:r>
            <a:r>
              <a:rPr lang="tr-TR" sz="2400" b="1" dirty="0" err="1">
                <a:solidFill>
                  <a:srgbClr val="8316B5"/>
                </a:solidFill>
                <a:ea typeface="Arial" charset="0"/>
                <a:cs typeface="Arial"/>
              </a:rPr>
              <a:t>Modeling</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pic>
        <p:nvPicPr>
          <p:cNvPr id="3" name="Picture 2">
            <a:extLst>
              <a:ext uri="{FF2B5EF4-FFF2-40B4-BE49-F238E27FC236}">
                <a16:creationId xmlns:a16="http://schemas.microsoft.com/office/drawing/2014/main" id="{3B1CE8B9-7A4B-1046-CB1E-49DAAD37E22E}"/>
              </a:ext>
            </a:extLst>
          </p:cNvPr>
          <p:cNvPicPr>
            <a:picLocks noChangeAspect="1"/>
          </p:cNvPicPr>
          <p:nvPr/>
        </p:nvPicPr>
        <p:blipFill>
          <a:blip r:embed="rId4"/>
          <a:stretch>
            <a:fillRect/>
          </a:stretch>
        </p:blipFill>
        <p:spPr>
          <a:xfrm>
            <a:off x="6504685" y="1590865"/>
            <a:ext cx="4819415" cy="3145727"/>
          </a:xfrm>
          <a:prstGeom prst="rect">
            <a:avLst/>
          </a:prstGeom>
        </p:spPr>
      </p:pic>
      <p:sp>
        <p:nvSpPr>
          <p:cNvPr id="4" name="TextBox 3">
            <a:extLst>
              <a:ext uri="{FF2B5EF4-FFF2-40B4-BE49-F238E27FC236}">
                <a16:creationId xmlns:a16="http://schemas.microsoft.com/office/drawing/2014/main" id="{FD602359-CBE2-940D-A6F2-CF17CF58B877}"/>
              </a:ext>
            </a:extLst>
          </p:cNvPr>
          <p:cNvSpPr txBox="1"/>
          <p:nvPr/>
        </p:nvSpPr>
        <p:spPr>
          <a:xfrm>
            <a:off x="926592" y="2145792"/>
            <a:ext cx="4620768" cy="1754326"/>
          </a:xfrm>
          <a:prstGeom prst="rect">
            <a:avLst/>
          </a:prstGeom>
          <a:noFill/>
        </p:spPr>
        <p:txBody>
          <a:bodyPr wrap="square" rtlCol="0">
            <a:spAutoFit/>
          </a:bodyPr>
          <a:lstStyle/>
          <a:p>
            <a:pPr marL="285750" indent="-285750">
              <a:buFont typeface="Arial" panose="020B0604020202020204" pitchFamily="34" charset="0"/>
              <a:buChar char="•"/>
            </a:pPr>
            <a:r>
              <a:rPr lang="en-TR" dirty="0"/>
              <a:t>Different sentences will have different values for n, and will therefore produce matrices of different sizes.</a:t>
            </a:r>
          </a:p>
          <a:p>
            <a:pPr marL="285750" indent="-285750">
              <a:buFont typeface="Arial" panose="020B0604020202020204" pitchFamily="34" charset="0"/>
              <a:buChar char="•"/>
            </a:pPr>
            <a:endParaRPr lang="en-TR" dirty="0"/>
          </a:p>
          <a:p>
            <a:pPr marL="285750" indent="-285750">
              <a:buFont typeface="Arial" panose="020B0604020202020204" pitchFamily="34" charset="0"/>
              <a:buChar char="•"/>
            </a:pPr>
            <a:r>
              <a:rPr lang="en-TR" dirty="0"/>
              <a:t>Notice that, different meaning occurs due to the order of the words!</a:t>
            </a:r>
          </a:p>
        </p:txBody>
      </p:sp>
      <p:cxnSp>
        <p:nvCxnSpPr>
          <p:cNvPr id="7" name="Straight Arrow Connector 6">
            <a:extLst>
              <a:ext uri="{FF2B5EF4-FFF2-40B4-BE49-F238E27FC236}">
                <a16:creationId xmlns:a16="http://schemas.microsoft.com/office/drawing/2014/main" id="{7DBEC599-873C-5B40-B880-C89BFEF9A388}"/>
              </a:ext>
            </a:extLst>
          </p:cNvPr>
          <p:cNvCxnSpPr/>
          <p:nvPr/>
        </p:nvCxnSpPr>
        <p:spPr>
          <a:xfrm flipV="1">
            <a:off x="5644896" y="2670048"/>
            <a:ext cx="859789" cy="56083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0A13D28C-4F30-F6F4-1004-0B3795261CDE}"/>
              </a:ext>
            </a:extLst>
          </p:cNvPr>
          <p:cNvCxnSpPr>
            <a:cxnSpLocks/>
          </p:cNvCxnSpPr>
          <p:nvPr/>
        </p:nvCxnSpPr>
        <p:spPr>
          <a:xfrm>
            <a:off x="5647944" y="3466898"/>
            <a:ext cx="856741" cy="593038"/>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8350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Sequence</a:t>
            </a:r>
            <a:r>
              <a:rPr lang="tr-TR" sz="2400" b="1" dirty="0">
                <a:solidFill>
                  <a:srgbClr val="8316B5"/>
                </a:solidFill>
                <a:ea typeface="Arial" charset="0"/>
                <a:cs typeface="Arial"/>
              </a:rPr>
              <a:t> </a:t>
            </a:r>
            <a:r>
              <a:rPr lang="tr-TR" sz="2400" b="1" dirty="0" err="1">
                <a:solidFill>
                  <a:srgbClr val="8316B5"/>
                </a:solidFill>
                <a:ea typeface="Arial" charset="0"/>
                <a:cs typeface="Arial"/>
              </a:rPr>
              <a:t>Modeling</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pic>
        <p:nvPicPr>
          <p:cNvPr id="3" name="Picture 2">
            <a:extLst>
              <a:ext uri="{FF2B5EF4-FFF2-40B4-BE49-F238E27FC236}">
                <a16:creationId xmlns:a16="http://schemas.microsoft.com/office/drawing/2014/main" id="{E214E80C-D2F8-1B78-8F54-EB481C4B8D5A}"/>
              </a:ext>
            </a:extLst>
          </p:cNvPr>
          <p:cNvPicPr>
            <a:picLocks noChangeAspect="1"/>
          </p:cNvPicPr>
          <p:nvPr/>
        </p:nvPicPr>
        <p:blipFill>
          <a:blip r:embed="rId4"/>
          <a:stretch>
            <a:fillRect/>
          </a:stretch>
        </p:blipFill>
        <p:spPr>
          <a:xfrm>
            <a:off x="8134275" y="1308877"/>
            <a:ext cx="2452878" cy="4240246"/>
          </a:xfrm>
          <a:prstGeom prst="rect">
            <a:avLst/>
          </a:prstGeom>
        </p:spPr>
      </p:pic>
      <p:sp>
        <p:nvSpPr>
          <p:cNvPr id="4" name="TextBox 3">
            <a:extLst>
              <a:ext uri="{FF2B5EF4-FFF2-40B4-BE49-F238E27FC236}">
                <a16:creationId xmlns:a16="http://schemas.microsoft.com/office/drawing/2014/main" id="{837B32BB-5E47-579A-5421-65CD7076FB83}"/>
              </a:ext>
            </a:extLst>
          </p:cNvPr>
          <p:cNvSpPr txBox="1"/>
          <p:nvPr/>
        </p:nvSpPr>
        <p:spPr>
          <a:xfrm>
            <a:off x="1011936" y="1743456"/>
            <a:ext cx="6132576" cy="1200329"/>
          </a:xfrm>
          <a:prstGeom prst="rect">
            <a:avLst/>
          </a:prstGeom>
          <a:noFill/>
        </p:spPr>
        <p:txBody>
          <a:bodyPr wrap="square" rtlCol="0">
            <a:spAutoFit/>
          </a:bodyPr>
          <a:lstStyle/>
          <a:p>
            <a:pPr marL="285750" indent="-285750">
              <a:buFont typeface="Arial" panose="020B0604020202020204" pitchFamily="34" charset="0"/>
              <a:buChar char="•"/>
            </a:pPr>
            <a:r>
              <a:rPr lang="en-TR" dirty="0"/>
              <a:t>How can we use this data for making predictions about sequences?</a:t>
            </a:r>
          </a:p>
          <a:p>
            <a:pPr marL="285750" indent="-285750">
              <a:buFont typeface="Arial" panose="020B0604020202020204" pitchFamily="34" charset="0"/>
              <a:buChar char="•"/>
            </a:pPr>
            <a:endParaRPr lang="en-TR" dirty="0"/>
          </a:p>
          <a:p>
            <a:pPr marL="285750" indent="-285750">
              <a:buFont typeface="Arial" panose="020B0604020202020204" pitchFamily="34" charset="0"/>
              <a:buChar char="•"/>
            </a:pPr>
            <a:r>
              <a:rPr lang="en-TR" dirty="0"/>
              <a:t>How do we feed the data into the model?</a:t>
            </a:r>
          </a:p>
        </p:txBody>
      </p:sp>
    </p:spTree>
    <p:extLst>
      <p:ext uri="{BB962C8B-B14F-4D97-AF65-F5344CB8AC3E}">
        <p14:creationId xmlns:p14="http://schemas.microsoft.com/office/powerpoint/2010/main" val="44237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Sequence</a:t>
            </a:r>
            <a:r>
              <a:rPr lang="tr-TR" sz="2400" b="1" dirty="0">
                <a:solidFill>
                  <a:srgbClr val="8316B5"/>
                </a:solidFill>
                <a:ea typeface="Arial" charset="0"/>
                <a:cs typeface="Arial"/>
              </a:rPr>
              <a:t> </a:t>
            </a:r>
            <a:r>
              <a:rPr lang="tr-TR" sz="2400" b="1" dirty="0" err="1">
                <a:solidFill>
                  <a:srgbClr val="8316B5"/>
                </a:solidFill>
                <a:ea typeface="Arial" charset="0"/>
                <a:cs typeface="Arial"/>
              </a:rPr>
              <a:t>Modeling</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pic>
        <p:nvPicPr>
          <p:cNvPr id="3" name="Picture 2">
            <a:extLst>
              <a:ext uri="{FF2B5EF4-FFF2-40B4-BE49-F238E27FC236}">
                <a16:creationId xmlns:a16="http://schemas.microsoft.com/office/drawing/2014/main" id="{E214E80C-D2F8-1B78-8F54-EB481C4B8D5A}"/>
              </a:ext>
            </a:extLst>
          </p:cNvPr>
          <p:cNvPicPr>
            <a:picLocks noChangeAspect="1"/>
          </p:cNvPicPr>
          <p:nvPr/>
        </p:nvPicPr>
        <p:blipFill>
          <a:blip r:embed="rId4"/>
          <a:stretch>
            <a:fillRect/>
          </a:stretch>
        </p:blipFill>
        <p:spPr>
          <a:xfrm>
            <a:off x="8134275" y="1308877"/>
            <a:ext cx="2452878" cy="4240246"/>
          </a:xfrm>
          <a:prstGeom prst="rect">
            <a:avLst/>
          </a:prstGeom>
        </p:spPr>
      </p:pic>
      <p:sp>
        <p:nvSpPr>
          <p:cNvPr id="4" name="TextBox 3">
            <a:extLst>
              <a:ext uri="{FF2B5EF4-FFF2-40B4-BE49-F238E27FC236}">
                <a16:creationId xmlns:a16="http://schemas.microsoft.com/office/drawing/2014/main" id="{837B32BB-5E47-579A-5421-65CD7076FB83}"/>
              </a:ext>
            </a:extLst>
          </p:cNvPr>
          <p:cNvSpPr txBox="1"/>
          <p:nvPr/>
        </p:nvSpPr>
        <p:spPr>
          <a:xfrm>
            <a:off x="1011936" y="1743456"/>
            <a:ext cx="6132576" cy="1200329"/>
          </a:xfrm>
          <a:prstGeom prst="rect">
            <a:avLst/>
          </a:prstGeom>
          <a:noFill/>
        </p:spPr>
        <p:txBody>
          <a:bodyPr wrap="square" rtlCol="0">
            <a:spAutoFit/>
          </a:bodyPr>
          <a:lstStyle/>
          <a:p>
            <a:pPr marL="285750" indent="-285750">
              <a:buFont typeface="Arial" panose="020B0604020202020204" pitchFamily="34" charset="0"/>
              <a:buChar char="•"/>
            </a:pPr>
            <a:r>
              <a:rPr lang="en-TR" dirty="0"/>
              <a:t>How can we use this data for making predictions about sequences?</a:t>
            </a:r>
          </a:p>
          <a:p>
            <a:pPr marL="285750" indent="-285750">
              <a:buFont typeface="Arial" panose="020B0604020202020204" pitchFamily="34" charset="0"/>
              <a:buChar char="•"/>
            </a:pPr>
            <a:endParaRPr lang="en-TR" dirty="0"/>
          </a:p>
          <a:p>
            <a:pPr marL="285750" indent="-285750">
              <a:buFont typeface="Arial" panose="020B0604020202020204" pitchFamily="34" charset="0"/>
              <a:buChar char="•"/>
            </a:pPr>
            <a:r>
              <a:rPr lang="en-TR" dirty="0"/>
              <a:t>How do we feed the data into the model?</a:t>
            </a:r>
          </a:p>
        </p:txBody>
      </p:sp>
    </p:spTree>
    <p:extLst>
      <p:ext uri="{BB962C8B-B14F-4D97-AF65-F5344CB8AC3E}">
        <p14:creationId xmlns:p14="http://schemas.microsoft.com/office/powerpoint/2010/main" val="147593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Sequence</a:t>
            </a:r>
            <a:r>
              <a:rPr lang="tr-TR" sz="2400" b="1" dirty="0">
                <a:solidFill>
                  <a:srgbClr val="8316B5"/>
                </a:solidFill>
                <a:ea typeface="Arial" charset="0"/>
                <a:cs typeface="Arial"/>
              </a:rPr>
              <a:t> </a:t>
            </a:r>
            <a:r>
              <a:rPr lang="tr-TR" sz="2400" b="1" dirty="0" err="1">
                <a:solidFill>
                  <a:srgbClr val="8316B5"/>
                </a:solidFill>
                <a:ea typeface="Arial" charset="0"/>
                <a:cs typeface="Arial"/>
              </a:rPr>
              <a:t>Modeling</a:t>
            </a:r>
            <a:endParaRPr lang="tr-TR" sz="2400" b="1" dirty="0">
              <a:solidFill>
                <a:srgbClr val="8316B5"/>
              </a:solidFill>
              <a:ea typeface="Arial" charset="0"/>
              <a:cs typeface="Arial" charset="0"/>
            </a:endParaRPr>
          </a:p>
        </p:txBody>
      </p:sp>
      <p:sp>
        <p:nvSpPr>
          <p:cNvPr id="10" name="TextBox 9">
            <a:extLst>
              <a:ext uri="{FF2B5EF4-FFF2-40B4-BE49-F238E27FC236}">
                <a16:creationId xmlns:a16="http://schemas.microsoft.com/office/drawing/2014/main" id="{E5903968-BF7A-001F-7A25-42E7B6614F25}"/>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3"/>
              </a:rPr>
              <a:t>Prof. Ghassemi Lectures and Tutorials</a:t>
            </a:r>
            <a:endParaRPr lang="en-TR" sz="1050" dirty="0"/>
          </a:p>
        </p:txBody>
      </p:sp>
      <p:pic>
        <p:nvPicPr>
          <p:cNvPr id="3" name="Picture 2">
            <a:extLst>
              <a:ext uri="{FF2B5EF4-FFF2-40B4-BE49-F238E27FC236}">
                <a16:creationId xmlns:a16="http://schemas.microsoft.com/office/drawing/2014/main" id="{9F03FA3B-6F16-30D4-E5E3-3AEF7CA64092}"/>
              </a:ext>
            </a:extLst>
          </p:cNvPr>
          <p:cNvPicPr>
            <a:picLocks noChangeAspect="1"/>
          </p:cNvPicPr>
          <p:nvPr/>
        </p:nvPicPr>
        <p:blipFill>
          <a:blip r:embed="rId4"/>
          <a:stretch>
            <a:fillRect/>
          </a:stretch>
        </p:blipFill>
        <p:spPr>
          <a:xfrm>
            <a:off x="7557516" y="1000170"/>
            <a:ext cx="3195828" cy="4857659"/>
          </a:xfrm>
          <a:prstGeom prst="rect">
            <a:avLst/>
          </a:prstGeom>
        </p:spPr>
      </p:pic>
      <p:sp>
        <p:nvSpPr>
          <p:cNvPr id="4" name="TextBox 3">
            <a:extLst>
              <a:ext uri="{FF2B5EF4-FFF2-40B4-BE49-F238E27FC236}">
                <a16:creationId xmlns:a16="http://schemas.microsoft.com/office/drawing/2014/main" id="{099906F2-3F5D-CA1D-54B0-DD8838CA2127}"/>
              </a:ext>
            </a:extLst>
          </p:cNvPr>
          <p:cNvSpPr txBox="1"/>
          <p:nvPr/>
        </p:nvSpPr>
        <p:spPr>
          <a:xfrm>
            <a:off x="1109472" y="1487424"/>
            <a:ext cx="4248151" cy="369332"/>
          </a:xfrm>
          <a:prstGeom prst="rect">
            <a:avLst/>
          </a:prstGeom>
          <a:noFill/>
        </p:spPr>
        <p:txBody>
          <a:bodyPr wrap="none" rtlCol="0">
            <a:spAutoFit/>
          </a:bodyPr>
          <a:lstStyle/>
          <a:p>
            <a:r>
              <a:rPr lang="en-TR" dirty="0"/>
              <a:t>Flatten? Feed them into the model at once.</a:t>
            </a:r>
          </a:p>
        </p:txBody>
      </p:sp>
      <p:pic>
        <p:nvPicPr>
          <p:cNvPr id="6" name="Picture 5">
            <a:extLst>
              <a:ext uri="{FF2B5EF4-FFF2-40B4-BE49-F238E27FC236}">
                <a16:creationId xmlns:a16="http://schemas.microsoft.com/office/drawing/2014/main" id="{C2C1A621-B401-3E1B-B7D3-173922613ABE}"/>
              </a:ext>
            </a:extLst>
          </p:cNvPr>
          <p:cNvPicPr>
            <a:picLocks noChangeAspect="1"/>
          </p:cNvPicPr>
          <p:nvPr/>
        </p:nvPicPr>
        <p:blipFill>
          <a:blip r:embed="rId5"/>
          <a:stretch>
            <a:fillRect/>
          </a:stretch>
        </p:blipFill>
        <p:spPr>
          <a:xfrm>
            <a:off x="3429190" y="4741010"/>
            <a:ext cx="3518726" cy="1049061"/>
          </a:xfrm>
          <a:prstGeom prst="rect">
            <a:avLst/>
          </a:prstGeom>
        </p:spPr>
      </p:pic>
      <p:sp>
        <p:nvSpPr>
          <p:cNvPr id="7" name="TextBox 6">
            <a:extLst>
              <a:ext uri="{FF2B5EF4-FFF2-40B4-BE49-F238E27FC236}">
                <a16:creationId xmlns:a16="http://schemas.microsoft.com/office/drawing/2014/main" id="{110ABED0-24FA-8BAD-11B2-C4CB07958968}"/>
              </a:ext>
            </a:extLst>
          </p:cNvPr>
          <p:cNvSpPr txBox="1"/>
          <p:nvPr/>
        </p:nvSpPr>
        <p:spPr>
          <a:xfrm>
            <a:off x="1109472" y="2306959"/>
            <a:ext cx="4986528" cy="1754326"/>
          </a:xfrm>
          <a:prstGeom prst="rect">
            <a:avLst/>
          </a:prstGeom>
          <a:noFill/>
        </p:spPr>
        <p:txBody>
          <a:bodyPr wrap="square" rtlCol="0">
            <a:spAutoFit/>
          </a:bodyPr>
          <a:lstStyle/>
          <a:p>
            <a:r>
              <a:rPr lang="en-TR" dirty="0"/>
              <a:t>A simple solution is sliding window over text, and aggragate our results end the end</a:t>
            </a:r>
          </a:p>
          <a:p>
            <a:endParaRPr lang="en-TR" dirty="0"/>
          </a:p>
          <a:p>
            <a:r>
              <a:rPr lang="en-TR" dirty="0"/>
              <a:t>Taking mean of every prediction would ignore sequential information outside our window, and wrongly assumes independence between contexts.</a:t>
            </a:r>
          </a:p>
        </p:txBody>
      </p:sp>
      <p:pic>
        <p:nvPicPr>
          <p:cNvPr id="8" name="Picture 7">
            <a:extLst>
              <a:ext uri="{FF2B5EF4-FFF2-40B4-BE49-F238E27FC236}">
                <a16:creationId xmlns:a16="http://schemas.microsoft.com/office/drawing/2014/main" id="{90473840-663B-639D-F03F-DDD339079B4C}"/>
              </a:ext>
            </a:extLst>
          </p:cNvPr>
          <p:cNvPicPr>
            <a:picLocks noChangeAspect="1"/>
          </p:cNvPicPr>
          <p:nvPr/>
        </p:nvPicPr>
        <p:blipFill>
          <a:blip r:embed="rId6"/>
          <a:stretch>
            <a:fillRect/>
          </a:stretch>
        </p:blipFill>
        <p:spPr>
          <a:xfrm>
            <a:off x="1495251" y="4684462"/>
            <a:ext cx="5114172" cy="1049061"/>
          </a:xfrm>
          <a:prstGeom prst="rect">
            <a:avLst/>
          </a:prstGeom>
        </p:spPr>
      </p:pic>
      <p:pic>
        <p:nvPicPr>
          <p:cNvPr id="9" name="Picture 8">
            <a:extLst>
              <a:ext uri="{FF2B5EF4-FFF2-40B4-BE49-F238E27FC236}">
                <a16:creationId xmlns:a16="http://schemas.microsoft.com/office/drawing/2014/main" id="{4E432180-A59C-FE0D-BE2F-3A60DC3C9705}"/>
              </a:ext>
            </a:extLst>
          </p:cNvPr>
          <p:cNvPicPr>
            <a:picLocks noChangeAspect="1"/>
          </p:cNvPicPr>
          <p:nvPr/>
        </p:nvPicPr>
        <p:blipFill>
          <a:blip r:embed="rId7"/>
          <a:stretch>
            <a:fillRect/>
          </a:stretch>
        </p:blipFill>
        <p:spPr>
          <a:xfrm>
            <a:off x="1438656" y="4682305"/>
            <a:ext cx="5390539" cy="1105752"/>
          </a:xfrm>
          <a:prstGeom prst="rect">
            <a:avLst/>
          </a:prstGeom>
        </p:spPr>
      </p:pic>
    </p:spTree>
    <p:extLst>
      <p:ext uri="{BB962C8B-B14F-4D97-AF65-F5344CB8AC3E}">
        <p14:creationId xmlns:p14="http://schemas.microsoft.com/office/powerpoint/2010/main" val="311945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Neural</a:t>
            </a:r>
            <a:r>
              <a:rPr lang="tr-TR" sz="2400" b="1" dirty="0">
                <a:solidFill>
                  <a:srgbClr val="8316B5"/>
                </a:solidFill>
                <a:ea typeface="Arial" charset="0"/>
                <a:cs typeface="Arial"/>
              </a:rPr>
              <a:t> Networks</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AFB1884B-C5D1-F45B-3D8A-217080E44F81}"/>
              </a:ext>
            </a:extLst>
          </p:cNvPr>
          <p:cNvSpPr txBox="1"/>
          <p:nvPr/>
        </p:nvSpPr>
        <p:spPr>
          <a:xfrm>
            <a:off x="5376672" y="2414016"/>
            <a:ext cx="1902124" cy="461665"/>
          </a:xfrm>
          <a:prstGeom prst="rect">
            <a:avLst/>
          </a:prstGeom>
          <a:noFill/>
        </p:spPr>
        <p:txBody>
          <a:bodyPr wrap="none" rtlCol="0">
            <a:spAutoFit/>
          </a:bodyPr>
          <a:lstStyle/>
          <a:p>
            <a:r>
              <a:rPr lang="en-TR" sz="2400" dirty="0"/>
              <a:t>TEŞEKKÜRLER</a:t>
            </a:r>
          </a:p>
        </p:txBody>
      </p:sp>
      <p:pic>
        <p:nvPicPr>
          <p:cNvPr id="4" name="Picture 3">
            <a:extLst>
              <a:ext uri="{FF2B5EF4-FFF2-40B4-BE49-F238E27FC236}">
                <a16:creationId xmlns:a16="http://schemas.microsoft.com/office/drawing/2014/main" id="{00A88B97-34EE-69D1-FCCA-066245ED2055}"/>
              </a:ext>
            </a:extLst>
          </p:cNvPr>
          <p:cNvPicPr>
            <a:picLocks noChangeAspect="1"/>
          </p:cNvPicPr>
          <p:nvPr/>
        </p:nvPicPr>
        <p:blipFill>
          <a:blip r:embed="rId3"/>
          <a:stretch>
            <a:fillRect/>
          </a:stretch>
        </p:blipFill>
        <p:spPr>
          <a:xfrm>
            <a:off x="1404791" y="1931425"/>
            <a:ext cx="8603413" cy="2777051"/>
          </a:xfrm>
          <a:prstGeom prst="rect">
            <a:avLst/>
          </a:prstGeom>
        </p:spPr>
      </p:pic>
      <p:pic>
        <p:nvPicPr>
          <p:cNvPr id="6" name="Picture 5">
            <a:extLst>
              <a:ext uri="{FF2B5EF4-FFF2-40B4-BE49-F238E27FC236}">
                <a16:creationId xmlns:a16="http://schemas.microsoft.com/office/drawing/2014/main" id="{9E9A5445-856E-DEA8-ED30-A4E3398CC564}"/>
              </a:ext>
            </a:extLst>
          </p:cNvPr>
          <p:cNvPicPr>
            <a:picLocks noChangeAspect="1"/>
          </p:cNvPicPr>
          <p:nvPr/>
        </p:nvPicPr>
        <p:blipFill>
          <a:blip r:embed="rId4"/>
          <a:stretch>
            <a:fillRect/>
          </a:stretch>
        </p:blipFill>
        <p:spPr>
          <a:xfrm>
            <a:off x="5652047" y="1931425"/>
            <a:ext cx="4356157" cy="2777050"/>
          </a:xfrm>
          <a:prstGeom prst="rect">
            <a:avLst/>
          </a:prstGeom>
        </p:spPr>
      </p:pic>
      <p:sp>
        <p:nvSpPr>
          <p:cNvPr id="9" name="TextBox 8">
            <a:extLst>
              <a:ext uri="{FF2B5EF4-FFF2-40B4-BE49-F238E27FC236}">
                <a16:creationId xmlns:a16="http://schemas.microsoft.com/office/drawing/2014/main" id="{0399C87D-E298-0CDA-C011-682FA94E573C}"/>
              </a:ext>
            </a:extLst>
          </p:cNvPr>
          <p:cNvSpPr txBox="1"/>
          <p:nvPr/>
        </p:nvSpPr>
        <p:spPr>
          <a:xfrm>
            <a:off x="0" y="6523396"/>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5"/>
              </a:rPr>
              <a:t>Prof. Ghassemi Lectures and Tutorials</a:t>
            </a:r>
            <a:endParaRPr lang="en-TR" sz="1050" dirty="0"/>
          </a:p>
        </p:txBody>
      </p:sp>
    </p:spTree>
    <p:extLst>
      <p:ext uri="{BB962C8B-B14F-4D97-AF65-F5344CB8AC3E}">
        <p14:creationId xmlns:p14="http://schemas.microsoft.com/office/powerpoint/2010/main" val="33792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Neural</a:t>
            </a:r>
            <a:r>
              <a:rPr lang="tr-TR" sz="2400" b="1" dirty="0">
                <a:solidFill>
                  <a:srgbClr val="8316B5"/>
                </a:solidFill>
                <a:ea typeface="Arial" charset="0"/>
                <a:cs typeface="Arial"/>
              </a:rPr>
              <a:t> Networks</a:t>
            </a:r>
            <a:endParaRPr lang="tr-TR" sz="2400" b="1" dirty="0">
              <a:solidFill>
                <a:srgbClr val="8316B5"/>
              </a:solidFill>
              <a:ea typeface="Arial" charset="0"/>
              <a:cs typeface="Arial" charset="0"/>
            </a:endParaRPr>
          </a:p>
        </p:txBody>
      </p:sp>
      <p:pic>
        <p:nvPicPr>
          <p:cNvPr id="7" name="Picture 6">
            <a:extLst>
              <a:ext uri="{FF2B5EF4-FFF2-40B4-BE49-F238E27FC236}">
                <a16:creationId xmlns:a16="http://schemas.microsoft.com/office/drawing/2014/main" id="{1E6ADCC9-6CF0-B8CB-D59C-75643E73008A}"/>
              </a:ext>
            </a:extLst>
          </p:cNvPr>
          <p:cNvPicPr>
            <a:picLocks noChangeAspect="1"/>
          </p:cNvPicPr>
          <p:nvPr/>
        </p:nvPicPr>
        <p:blipFill>
          <a:blip r:embed="rId3"/>
          <a:stretch>
            <a:fillRect/>
          </a:stretch>
        </p:blipFill>
        <p:spPr>
          <a:xfrm>
            <a:off x="1116257" y="1727327"/>
            <a:ext cx="9959485" cy="3403346"/>
          </a:xfrm>
          <a:prstGeom prst="rect">
            <a:avLst/>
          </a:prstGeom>
        </p:spPr>
      </p:pic>
      <p:sp>
        <p:nvSpPr>
          <p:cNvPr id="8" name="TextBox 7">
            <a:extLst>
              <a:ext uri="{FF2B5EF4-FFF2-40B4-BE49-F238E27FC236}">
                <a16:creationId xmlns:a16="http://schemas.microsoft.com/office/drawing/2014/main" id="{BC68243C-29F4-9B30-C54B-AF67C60CD7CA}"/>
              </a:ext>
            </a:extLst>
          </p:cNvPr>
          <p:cNvSpPr txBox="1"/>
          <p:nvPr/>
        </p:nvSpPr>
        <p:spPr>
          <a:xfrm>
            <a:off x="0" y="6559972"/>
            <a:ext cx="7327834" cy="253916"/>
          </a:xfrm>
          <a:prstGeom prst="rect">
            <a:avLst/>
          </a:prstGeom>
          <a:noFill/>
        </p:spPr>
        <p:txBody>
          <a:bodyPr wrap="square">
            <a:spAutoFit/>
          </a:bodyPr>
          <a:lstStyle/>
          <a:p>
            <a:r>
              <a:rPr lang="en-US" sz="1050" dirty="0"/>
              <a:t>Slide credit: </a:t>
            </a:r>
            <a:r>
              <a:rPr lang="en-US" sz="1050" b="0" i="0" dirty="0">
                <a:effectLst/>
                <a:latin typeface="Roboto" panose="02000000000000000000" pitchFamily="2" charset="0"/>
                <a:hlinkClick r:id="rId4"/>
              </a:rPr>
              <a:t>Prof. Ghassemi Lectures and Tutorials</a:t>
            </a:r>
            <a:endParaRPr lang="en-TR" sz="1050" dirty="0"/>
          </a:p>
        </p:txBody>
      </p:sp>
      <p:pic>
        <p:nvPicPr>
          <p:cNvPr id="9" name="Picture 8">
            <a:extLst>
              <a:ext uri="{FF2B5EF4-FFF2-40B4-BE49-F238E27FC236}">
                <a16:creationId xmlns:a16="http://schemas.microsoft.com/office/drawing/2014/main" id="{09848B38-A394-E704-8DB1-10E35743EAF0}"/>
              </a:ext>
            </a:extLst>
          </p:cNvPr>
          <p:cNvPicPr>
            <a:picLocks noChangeAspect="1"/>
          </p:cNvPicPr>
          <p:nvPr/>
        </p:nvPicPr>
        <p:blipFill>
          <a:blip r:embed="rId5"/>
          <a:stretch>
            <a:fillRect/>
          </a:stretch>
        </p:blipFill>
        <p:spPr>
          <a:xfrm>
            <a:off x="6096000" y="1727328"/>
            <a:ext cx="5052818" cy="3403345"/>
          </a:xfrm>
          <a:prstGeom prst="rect">
            <a:avLst/>
          </a:prstGeom>
        </p:spPr>
      </p:pic>
      <p:pic>
        <p:nvPicPr>
          <p:cNvPr id="10" name="Picture 9">
            <a:extLst>
              <a:ext uri="{FF2B5EF4-FFF2-40B4-BE49-F238E27FC236}">
                <a16:creationId xmlns:a16="http://schemas.microsoft.com/office/drawing/2014/main" id="{D5503421-0422-3137-ED02-5AADEBCED469}"/>
              </a:ext>
            </a:extLst>
          </p:cNvPr>
          <p:cNvPicPr>
            <a:picLocks noChangeAspect="1"/>
          </p:cNvPicPr>
          <p:nvPr/>
        </p:nvPicPr>
        <p:blipFill>
          <a:blip r:embed="rId6"/>
          <a:stretch>
            <a:fillRect/>
          </a:stretch>
        </p:blipFill>
        <p:spPr>
          <a:xfrm>
            <a:off x="6095999" y="1265997"/>
            <a:ext cx="5334504" cy="3851554"/>
          </a:xfrm>
          <a:prstGeom prst="rect">
            <a:avLst/>
          </a:prstGeom>
        </p:spPr>
      </p:pic>
    </p:spTree>
    <p:extLst>
      <p:ext uri="{BB962C8B-B14F-4D97-AF65-F5344CB8AC3E}">
        <p14:creationId xmlns:p14="http://schemas.microsoft.com/office/powerpoint/2010/main" val="111907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10240</TotalTime>
  <Words>1116</Words>
  <Application>Microsoft Macintosh PowerPoint</Application>
  <PresentationFormat>Widescreen</PresentationFormat>
  <Paragraphs>177</Paragraphs>
  <Slides>24</Slides>
  <Notes>24</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Calibri</vt:lpstr>
      <vt:lpstr>Calibri Light</vt:lpstr>
      <vt:lpstr>Roboto</vt:lpstr>
      <vt:lpstr>sohne</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Kemal Can Kara</dc:creator>
  <cp:lastModifiedBy>Kemal Can Kara</cp:lastModifiedBy>
  <cp:revision>143</cp:revision>
  <dcterms:created xsi:type="dcterms:W3CDTF">2023-05-05T15:50:07Z</dcterms:created>
  <dcterms:modified xsi:type="dcterms:W3CDTF">2023-05-15T14:47:41Z</dcterms:modified>
</cp:coreProperties>
</file>