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405" r:id="rId2"/>
    <p:sldId id="406" r:id="rId3"/>
    <p:sldId id="408" r:id="rId4"/>
    <p:sldId id="407" r:id="rId5"/>
    <p:sldId id="409" r:id="rId6"/>
    <p:sldId id="410" r:id="rId7"/>
    <p:sldId id="411" r:id="rId8"/>
    <p:sldId id="416" r:id="rId9"/>
    <p:sldId id="412" r:id="rId10"/>
    <p:sldId id="413" r:id="rId11"/>
    <p:sldId id="414" r:id="rId12"/>
    <p:sldId id="421" r:id="rId13"/>
    <p:sldId id="422" r:id="rId14"/>
    <p:sldId id="423" r:id="rId15"/>
    <p:sldId id="424" r:id="rId16"/>
    <p:sldId id="425" r:id="rId17"/>
    <p:sldId id="415" r:id="rId18"/>
    <p:sldId id="417" r:id="rId19"/>
    <p:sldId id="419" r:id="rId20"/>
    <p:sldId id="418" r:id="rId21"/>
    <p:sldId id="420" r:id="rId22"/>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430"/>
    <p:restoredTop sz="82288"/>
  </p:normalViewPr>
  <p:slideViewPr>
    <p:cSldViewPr snapToGrid="0">
      <p:cViewPr varScale="1">
        <p:scale>
          <a:sx n="131" d="100"/>
          <a:sy n="131" d="100"/>
        </p:scale>
        <p:origin x="15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7A3D4-56E4-4B41-920A-4207B7313A59}" type="datetimeFigureOut">
              <a:rPr lang="en-TR" smtClean="0"/>
              <a:t>18.10.2024</a:t>
            </a:fld>
            <a:endParaRPr lang="en-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D8CB87-4CAB-6F45-A742-A8794678E0A6}" type="slidenum">
              <a:rPr lang="en-TR" smtClean="0"/>
              <a:t>‹#›</a:t>
            </a:fld>
            <a:endParaRPr lang="en-TR"/>
          </a:p>
        </p:txBody>
      </p:sp>
    </p:spTree>
    <p:extLst>
      <p:ext uri="{BB962C8B-B14F-4D97-AF65-F5344CB8AC3E}">
        <p14:creationId xmlns:p14="http://schemas.microsoft.com/office/powerpoint/2010/main" val="66943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1</a:t>
            </a:fld>
            <a:endParaRPr lang="en-US"/>
          </a:p>
        </p:txBody>
      </p:sp>
    </p:spTree>
    <p:extLst>
      <p:ext uri="{BB962C8B-B14F-4D97-AF65-F5344CB8AC3E}">
        <p14:creationId xmlns:p14="http://schemas.microsoft.com/office/powerpoint/2010/main" val="3390706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10</a:t>
            </a:fld>
            <a:endParaRPr lang="en-US"/>
          </a:p>
        </p:txBody>
      </p:sp>
    </p:spTree>
    <p:extLst>
      <p:ext uri="{BB962C8B-B14F-4D97-AF65-F5344CB8AC3E}">
        <p14:creationId xmlns:p14="http://schemas.microsoft.com/office/powerpoint/2010/main" val="4110414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11</a:t>
            </a:fld>
            <a:endParaRPr lang="en-US"/>
          </a:p>
        </p:txBody>
      </p:sp>
    </p:spTree>
    <p:extLst>
      <p:ext uri="{BB962C8B-B14F-4D97-AF65-F5344CB8AC3E}">
        <p14:creationId xmlns:p14="http://schemas.microsoft.com/office/powerpoint/2010/main" val="1165706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8282A-870A-4675-7B63-55D414A620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89BECB-71DF-9DD9-EAA6-610E923B95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ABEA97-2B87-6483-9ABB-D39B2C4778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95E4327-AEF0-F5A7-4AB4-B22540CB7AFC}"/>
              </a:ext>
            </a:extLst>
          </p:cNvPr>
          <p:cNvSpPr>
            <a:spLocks noGrp="1"/>
          </p:cNvSpPr>
          <p:nvPr>
            <p:ph type="sldNum" sz="quarter" idx="10"/>
          </p:nvPr>
        </p:nvSpPr>
        <p:spPr/>
        <p:txBody>
          <a:bodyPr/>
          <a:lstStyle/>
          <a:p>
            <a:fld id="{78DB07BF-2576-D140-9F34-ADCACCA99E93}" type="slidenum">
              <a:rPr lang="en-US" smtClean="0"/>
              <a:t>12</a:t>
            </a:fld>
            <a:endParaRPr lang="en-US"/>
          </a:p>
        </p:txBody>
      </p:sp>
    </p:spTree>
    <p:extLst>
      <p:ext uri="{BB962C8B-B14F-4D97-AF65-F5344CB8AC3E}">
        <p14:creationId xmlns:p14="http://schemas.microsoft.com/office/powerpoint/2010/main" val="358606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893BAD-4380-8A5C-9A09-122BD4E84B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2D623F-AFB3-3995-15AB-FC25610FF8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E5CC90-C1DE-A7D7-5969-D2D285FD30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26F2E53-D72E-1E59-C166-DCF88C0B37A7}"/>
              </a:ext>
            </a:extLst>
          </p:cNvPr>
          <p:cNvSpPr>
            <a:spLocks noGrp="1"/>
          </p:cNvSpPr>
          <p:nvPr>
            <p:ph type="sldNum" sz="quarter" idx="10"/>
          </p:nvPr>
        </p:nvSpPr>
        <p:spPr/>
        <p:txBody>
          <a:bodyPr/>
          <a:lstStyle/>
          <a:p>
            <a:fld id="{78DB07BF-2576-D140-9F34-ADCACCA99E93}" type="slidenum">
              <a:rPr lang="en-US" smtClean="0"/>
              <a:t>13</a:t>
            </a:fld>
            <a:endParaRPr lang="en-US"/>
          </a:p>
        </p:txBody>
      </p:sp>
    </p:spTree>
    <p:extLst>
      <p:ext uri="{BB962C8B-B14F-4D97-AF65-F5344CB8AC3E}">
        <p14:creationId xmlns:p14="http://schemas.microsoft.com/office/powerpoint/2010/main" val="795508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C67EB-7EA2-B255-6A40-35E78980E8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8AA660-8B0C-297D-B119-500C3DAA4F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534982-A513-F453-3431-53B67A7BD43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0FFB379-6866-11E6-2C00-81F6A8262333}"/>
              </a:ext>
            </a:extLst>
          </p:cNvPr>
          <p:cNvSpPr>
            <a:spLocks noGrp="1"/>
          </p:cNvSpPr>
          <p:nvPr>
            <p:ph type="sldNum" sz="quarter" idx="10"/>
          </p:nvPr>
        </p:nvSpPr>
        <p:spPr/>
        <p:txBody>
          <a:bodyPr/>
          <a:lstStyle/>
          <a:p>
            <a:fld id="{78DB07BF-2576-D140-9F34-ADCACCA99E93}" type="slidenum">
              <a:rPr lang="en-US" smtClean="0"/>
              <a:t>14</a:t>
            </a:fld>
            <a:endParaRPr lang="en-US"/>
          </a:p>
        </p:txBody>
      </p:sp>
    </p:spTree>
    <p:extLst>
      <p:ext uri="{BB962C8B-B14F-4D97-AF65-F5344CB8AC3E}">
        <p14:creationId xmlns:p14="http://schemas.microsoft.com/office/powerpoint/2010/main" val="3952363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E3F74F-B615-946E-1B55-F339468657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96D3EE-09D3-BFFC-990F-8AB9AB2337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166554-62BB-91BE-0698-551130D2F42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07E6668-0F8E-D3F7-67B4-3CA107625048}"/>
              </a:ext>
            </a:extLst>
          </p:cNvPr>
          <p:cNvSpPr>
            <a:spLocks noGrp="1"/>
          </p:cNvSpPr>
          <p:nvPr>
            <p:ph type="sldNum" sz="quarter" idx="10"/>
          </p:nvPr>
        </p:nvSpPr>
        <p:spPr/>
        <p:txBody>
          <a:bodyPr/>
          <a:lstStyle/>
          <a:p>
            <a:fld id="{78DB07BF-2576-D140-9F34-ADCACCA99E93}" type="slidenum">
              <a:rPr lang="en-US" smtClean="0"/>
              <a:t>15</a:t>
            </a:fld>
            <a:endParaRPr lang="en-US"/>
          </a:p>
        </p:txBody>
      </p:sp>
    </p:spTree>
    <p:extLst>
      <p:ext uri="{BB962C8B-B14F-4D97-AF65-F5344CB8AC3E}">
        <p14:creationId xmlns:p14="http://schemas.microsoft.com/office/powerpoint/2010/main" val="141741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E2416-DFA4-0431-9226-62E3616C97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0958E0-89C8-1738-4685-EA84287BEB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0C4D9D-548D-933C-93A1-16D19707E33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90B237E-DCBE-DB4D-4796-D6FEB782AF34}"/>
              </a:ext>
            </a:extLst>
          </p:cNvPr>
          <p:cNvSpPr>
            <a:spLocks noGrp="1"/>
          </p:cNvSpPr>
          <p:nvPr>
            <p:ph type="sldNum" sz="quarter" idx="10"/>
          </p:nvPr>
        </p:nvSpPr>
        <p:spPr/>
        <p:txBody>
          <a:bodyPr/>
          <a:lstStyle/>
          <a:p>
            <a:fld id="{78DB07BF-2576-D140-9F34-ADCACCA99E93}" type="slidenum">
              <a:rPr lang="en-US" smtClean="0"/>
              <a:t>16</a:t>
            </a:fld>
            <a:endParaRPr lang="en-US"/>
          </a:p>
        </p:txBody>
      </p:sp>
    </p:spTree>
    <p:extLst>
      <p:ext uri="{BB962C8B-B14F-4D97-AF65-F5344CB8AC3E}">
        <p14:creationId xmlns:p14="http://schemas.microsoft.com/office/powerpoint/2010/main" val="3689954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A3A3A"/>
                </a:solidFill>
                <a:effectLst/>
                <a:latin typeface="Public Sans"/>
              </a:rPr>
              <a:t>Always think about </a:t>
            </a:r>
            <a:r>
              <a:rPr lang="en-US" b="0" i="1" dirty="0">
                <a:solidFill>
                  <a:srgbClr val="3A3A3A"/>
                </a:solidFill>
                <a:effectLst/>
                <a:latin typeface="Public Sans"/>
              </a:rPr>
              <a:t>what you are trying to optimize </a:t>
            </a:r>
            <a:r>
              <a:rPr lang="en-US" b="0" i="1" dirty="0" err="1">
                <a:solidFill>
                  <a:srgbClr val="3A3A3A"/>
                </a:solidFill>
                <a:effectLst/>
                <a:latin typeface="Public Sans"/>
              </a:rPr>
              <a:t>fo</a:t>
            </a:r>
            <a:endParaRPr lang="en-US" b="0" i="1" dirty="0">
              <a:solidFill>
                <a:srgbClr val="3A3A3A"/>
              </a:solidFill>
              <a:effectLst/>
              <a:latin typeface="Public Sans"/>
            </a:endParaRPr>
          </a:p>
          <a:p>
            <a:r>
              <a:rPr lang="en-US" b="0" i="1" dirty="0">
                <a:solidFill>
                  <a:srgbClr val="3A3A3A"/>
                </a:solidFill>
                <a:effectLst/>
                <a:latin typeface="Public Sans"/>
              </a:rPr>
              <a:t>r</a:t>
            </a:r>
          </a:p>
          <a:p>
            <a:r>
              <a:rPr lang="en-US" b="0" i="1" dirty="0">
                <a:solidFill>
                  <a:srgbClr val="3A3A3A"/>
                </a:solidFill>
                <a:effectLst/>
                <a:latin typeface="Public Sans"/>
              </a:rPr>
              <a:t>Bilgi </a:t>
            </a:r>
            <a:r>
              <a:rPr lang="en-US" b="0" i="1" dirty="0" err="1">
                <a:solidFill>
                  <a:srgbClr val="3A3A3A"/>
                </a:solidFill>
                <a:effectLst/>
                <a:latin typeface="Public Sans"/>
              </a:rPr>
              <a:t>teknolojiler</a:t>
            </a:r>
            <a:r>
              <a:rPr lang="en-US" b="0" i="1" dirty="0">
                <a:solidFill>
                  <a:srgbClr val="3A3A3A"/>
                </a:solidFill>
                <a:effectLst/>
                <a:latin typeface="Public Sans"/>
              </a:rPr>
              <a:t> </a:t>
            </a:r>
            <a:r>
              <a:rPr lang="en-US" b="0" i="1" dirty="0" err="1">
                <a:solidFill>
                  <a:srgbClr val="3A3A3A"/>
                </a:solidFill>
                <a:effectLst/>
                <a:latin typeface="Public Sans"/>
              </a:rPr>
              <a:t>ve</a:t>
            </a:r>
            <a:r>
              <a:rPr lang="en-US" b="0" i="1" dirty="0">
                <a:solidFill>
                  <a:srgbClr val="3A3A3A"/>
                </a:solidFill>
                <a:effectLst/>
                <a:latin typeface="Public Sans"/>
              </a:rPr>
              <a:t> </a:t>
            </a:r>
            <a:r>
              <a:rPr lang="en-US" b="0" i="1" dirty="0" err="1">
                <a:solidFill>
                  <a:srgbClr val="3A3A3A"/>
                </a:solidFill>
                <a:effectLst/>
                <a:latin typeface="Public Sans"/>
              </a:rPr>
              <a:t>arge</a:t>
            </a:r>
            <a:r>
              <a:rPr lang="en-US" b="0" i="1" dirty="0">
                <a:solidFill>
                  <a:srgbClr val="3A3A3A"/>
                </a:solidFill>
                <a:effectLst/>
                <a:latin typeface="Public Sans"/>
              </a:rPr>
              <a:t> </a:t>
            </a:r>
            <a:r>
              <a:rPr lang="en-US" b="0" i="1" dirty="0" err="1">
                <a:solidFill>
                  <a:srgbClr val="3A3A3A"/>
                </a:solidFill>
                <a:effectLst/>
                <a:latin typeface="Public Sans"/>
              </a:rPr>
              <a:t>için</a:t>
            </a:r>
            <a:r>
              <a:rPr lang="en-US" b="0" i="1" dirty="0">
                <a:solidFill>
                  <a:srgbClr val="3A3A3A"/>
                </a:solidFill>
                <a:effectLst/>
                <a:latin typeface="Public Sans"/>
              </a:rPr>
              <a:t>-&gt;</a:t>
            </a:r>
          </a:p>
        </p:txBody>
      </p:sp>
      <p:sp>
        <p:nvSpPr>
          <p:cNvPr id="4" name="Slide Number Placeholder 3"/>
          <p:cNvSpPr>
            <a:spLocks noGrp="1"/>
          </p:cNvSpPr>
          <p:nvPr>
            <p:ph type="sldNum" sz="quarter" idx="10"/>
          </p:nvPr>
        </p:nvSpPr>
        <p:spPr/>
        <p:txBody>
          <a:bodyPr/>
          <a:lstStyle/>
          <a:p>
            <a:fld id="{78DB07BF-2576-D140-9F34-ADCACCA99E93}" type="slidenum">
              <a:rPr lang="en-US" smtClean="0"/>
              <a:t>17</a:t>
            </a:fld>
            <a:endParaRPr lang="en-US"/>
          </a:p>
        </p:txBody>
      </p:sp>
    </p:spTree>
    <p:extLst>
      <p:ext uri="{BB962C8B-B14F-4D97-AF65-F5344CB8AC3E}">
        <p14:creationId xmlns:p14="http://schemas.microsoft.com/office/powerpoint/2010/main" val="2734480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18</a:t>
            </a:fld>
            <a:endParaRPr lang="en-US"/>
          </a:p>
        </p:txBody>
      </p:sp>
    </p:spTree>
    <p:extLst>
      <p:ext uri="{BB962C8B-B14F-4D97-AF65-F5344CB8AC3E}">
        <p14:creationId xmlns:p14="http://schemas.microsoft.com/office/powerpoint/2010/main" val="3576151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DB07BF-2576-D140-9F34-ADCACCA99E93}" type="slidenum">
              <a:rPr lang="en-US" smtClean="0"/>
              <a:t>19</a:t>
            </a:fld>
            <a:endParaRPr lang="en-US"/>
          </a:p>
        </p:txBody>
      </p:sp>
    </p:spTree>
    <p:extLst>
      <p:ext uri="{BB962C8B-B14F-4D97-AF65-F5344CB8AC3E}">
        <p14:creationId xmlns:p14="http://schemas.microsoft.com/office/powerpoint/2010/main" val="3690860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2</a:t>
            </a:fld>
            <a:endParaRPr lang="en-US"/>
          </a:p>
        </p:txBody>
      </p:sp>
    </p:spTree>
    <p:extLst>
      <p:ext uri="{BB962C8B-B14F-4D97-AF65-F5344CB8AC3E}">
        <p14:creationId xmlns:p14="http://schemas.microsoft.com/office/powerpoint/2010/main" val="27494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Bir </a:t>
            </a:r>
            <a:r>
              <a:rPr lang="en-US" dirty="0" err="1"/>
              <a:t>sürü</a:t>
            </a:r>
            <a:r>
              <a:rPr lang="en-US" dirty="0"/>
              <a:t> text preprocessing </a:t>
            </a:r>
            <a:r>
              <a:rPr lang="en-US" dirty="0" err="1"/>
              <a:t>tyapıyoruz</a:t>
            </a:r>
            <a:r>
              <a:rPr lang="en-US" dirty="0"/>
              <a:t> feature extraction </a:t>
            </a:r>
            <a:r>
              <a:rPr lang="en-US" dirty="0" err="1"/>
              <a:t>filan</a:t>
            </a:r>
            <a:r>
              <a:rPr lang="en-US" dirty="0"/>
              <a:t> da..</a:t>
            </a:r>
          </a:p>
        </p:txBody>
      </p:sp>
      <p:sp>
        <p:nvSpPr>
          <p:cNvPr id="4" name="Slide Number Placeholder 3"/>
          <p:cNvSpPr>
            <a:spLocks noGrp="1"/>
          </p:cNvSpPr>
          <p:nvPr>
            <p:ph type="sldNum" sz="quarter" idx="10"/>
          </p:nvPr>
        </p:nvSpPr>
        <p:spPr/>
        <p:txBody>
          <a:bodyPr/>
          <a:lstStyle/>
          <a:p>
            <a:fld id="{78DB07BF-2576-D140-9F34-ADCACCA99E93}" type="slidenum">
              <a:rPr lang="en-US" smtClean="0"/>
              <a:t>20</a:t>
            </a:fld>
            <a:endParaRPr lang="en-US"/>
          </a:p>
        </p:txBody>
      </p:sp>
    </p:spTree>
    <p:extLst>
      <p:ext uri="{BB962C8B-B14F-4D97-AF65-F5344CB8AC3E}">
        <p14:creationId xmlns:p14="http://schemas.microsoft.com/office/powerpoint/2010/main" val="1472250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21</a:t>
            </a:fld>
            <a:endParaRPr lang="en-US"/>
          </a:p>
        </p:txBody>
      </p:sp>
    </p:spTree>
    <p:extLst>
      <p:ext uri="{BB962C8B-B14F-4D97-AF65-F5344CB8AC3E}">
        <p14:creationId xmlns:p14="http://schemas.microsoft.com/office/powerpoint/2010/main" val="2147653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3</a:t>
            </a:fld>
            <a:endParaRPr lang="en-US"/>
          </a:p>
        </p:txBody>
      </p:sp>
    </p:spTree>
    <p:extLst>
      <p:ext uri="{BB962C8B-B14F-4D97-AF65-F5344CB8AC3E}">
        <p14:creationId xmlns:p14="http://schemas.microsoft.com/office/powerpoint/2010/main" val="2740746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4</a:t>
            </a:fld>
            <a:endParaRPr lang="en-US"/>
          </a:p>
        </p:txBody>
      </p:sp>
    </p:spTree>
    <p:extLst>
      <p:ext uri="{BB962C8B-B14F-4D97-AF65-F5344CB8AC3E}">
        <p14:creationId xmlns:p14="http://schemas.microsoft.com/office/powerpoint/2010/main" val="227010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5</a:t>
            </a:fld>
            <a:endParaRPr lang="en-US"/>
          </a:p>
        </p:txBody>
      </p:sp>
    </p:spTree>
    <p:extLst>
      <p:ext uri="{BB962C8B-B14F-4D97-AF65-F5344CB8AC3E}">
        <p14:creationId xmlns:p14="http://schemas.microsoft.com/office/powerpoint/2010/main" val="1606505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D1D5DB"/>
                </a:solidFill>
                <a:effectLst/>
                <a:latin typeface="Söhne"/>
              </a:rPr>
              <a:t>ikinci</a:t>
            </a:r>
            <a:r>
              <a:rPr lang="en-US" b="0" i="0" dirty="0">
                <a:solidFill>
                  <a:srgbClr val="D1D5DB"/>
                </a:solidFill>
                <a:effectLst/>
                <a:latin typeface="Söhne"/>
              </a:rPr>
              <a:t> </a:t>
            </a:r>
            <a:r>
              <a:rPr lang="en-US" b="0" i="0" dirty="0" err="1">
                <a:solidFill>
                  <a:srgbClr val="D1D5DB"/>
                </a:solidFill>
                <a:effectLst/>
                <a:latin typeface="Söhne"/>
              </a:rPr>
              <a:t>sorunun</a:t>
            </a:r>
            <a:r>
              <a:rPr lang="en-US" b="0" i="0" dirty="0">
                <a:solidFill>
                  <a:srgbClr val="D1D5DB"/>
                </a:solidFill>
                <a:effectLst/>
                <a:latin typeface="Söhne"/>
              </a:rPr>
              <a:t> </a:t>
            </a:r>
            <a:r>
              <a:rPr lang="en-US" b="0" i="0" dirty="0" err="1">
                <a:solidFill>
                  <a:srgbClr val="D1D5DB"/>
                </a:solidFill>
                <a:effectLst/>
                <a:latin typeface="Söhne"/>
              </a:rPr>
              <a:t>cevabı</a:t>
            </a:r>
            <a:r>
              <a:rPr lang="en-US" b="0" i="0" dirty="0">
                <a:solidFill>
                  <a:srgbClr val="D1D5DB"/>
                </a:solidFill>
                <a:effectLst/>
                <a:latin typeface="Söhne"/>
              </a:rPr>
              <a:t>, </a:t>
            </a:r>
            <a:r>
              <a:rPr lang="en-US" b="0" i="0" dirty="0" err="1">
                <a:solidFill>
                  <a:srgbClr val="D1D5DB"/>
                </a:solidFill>
                <a:effectLst/>
                <a:latin typeface="Söhne"/>
              </a:rPr>
              <a:t>birinci</a:t>
            </a:r>
            <a:r>
              <a:rPr lang="en-US" b="0" i="0" dirty="0">
                <a:solidFill>
                  <a:srgbClr val="D1D5DB"/>
                </a:solidFill>
                <a:effectLst/>
                <a:latin typeface="Söhne"/>
              </a:rPr>
              <a:t> </a:t>
            </a:r>
            <a:r>
              <a:rPr lang="en-US" b="0" i="0" dirty="0" err="1">
                <a:solidFill>
                  <a:srgbClr val="D1D5DB"/>
                </a:solidFill>
                <a:effectLst/>
                <a:latin typeface="Söhne"/>
              </a:rPr>
              <a:t>sorunun</a:t>
            </a:r>
            <a:r>
              <a:rPr lang="en-US" b="0" i="0" dirty="0">
                <a:solidFill>
                  <a:srgbClr val="D1D5DB"/>
                </a:solidFill>
                <a:effectLst/>
                <a:latin typeface="Söhne"/>
              </a:rPr>
              <a:t> </a:t>
            </a:r>
            <a:r>
              <a:rPr lang="en-US" b="0" i="0" dirty="0" err="1">
                <a:solidFill>
                  <a:srgbClr val="D1D5DB"/>
                </a:solidFill>
                <a:effectLst/>
                <a:latin typeface="Söhne"/>
              </a:rPr>
              <a:t>cevabına</a:t>
            </a:r>
            <a:r>
              <a:rPr lang="en-US" b="0" i="0" dirty="0">
                <a:solidFill>
                  <a:srgbClr val="D1D5DB"/>
                </a:solidFill>
                <a:effectLst/>
                <a:latin typeface="Söhne"/>
              </a:rPr>
              <a:t> </a:t>
            </a:r>
            <a:r>
              <a:rPr lang="en-US" b="0" i="0" dirty="0" err="1">
                <a:solidFill>
                  <a:srgbClr val="D1D5DB"/>
                </a:solidFill>
                <a:effectLst/>
                <a:latin typeface="Söhne"/>
              </a:rPr>
              <a:t>bağlıdır</a:t>
            </a:r>
            <a:r>
              <a:rPr lang="en-US" b="0" i="0" dirty="0">
                <a:solidFill>
                  <a:srgbClr val="D1D5DB"/>
                </a:solidFill>
                <a:effectLst/>
                <a:latin typeface="Söhne"/>
              </a:rPr>
              <a:t>; </a:t>
            </a:r>
            <a:r>
              <a:rPr lang="en-US" b="0" i="0" dirty="0" err="1">
                <a:solidFill>
                  <a:srgbClr val="D1D5DB"/>
                </a:solidFill>
                <a:effectLst/>
                <a:latin typeface="Söhne"/>
              </a:rPr>
              <a:t>bir</a:t>
            </a:r>
            <a:r>
              <a:rPr lang="en-US" b="0" i="0" dirty="0">
                <a:solidFill>
                  <a:srgbClr val="D1D5DB"/>
                </a:solidFill>
                <a:effectLst/>
                <a:latin typeface="Söhne"/>
              </a:rPr>
              <a:t> </a:t>
            </a:r>
            <a:r>
              <a:rPr lang="en-US" b="0" i="0" dirty="0" err="1">
                <a:solidFill>
                  <a:srgbClr val="D1D5DB"/>
                </a:solidFill>
                <a:effectLst/>
                <a:latin typeface="Söhne"/>
              </a:rPr>
              <a:t>modelin</a:t>
            </a:r>
            <a:r>
              <a:rPr lang="en-US" b="0" i="0" dirty="0">
                <a:solidFill>
                  <a:srgbClr val="D1D5DB"/>
                </a:solidFill>
                <a:effectLst/>
                <a:latin typeface="Söhne"/>
              </a:rPr>
              <a:t> </a:t>
            </a:r>
            <a:r>
              <a:rPr lang="en-US" b="0" i="0" dirty="0" err="1">
                <a:solidFill>
                  <a:srgbClr val="D1D5DB"/>
                </a:solidFill>
                <a:effectLst/>
                <a:latin typeface="Söhne"/>
              </a:rPr>
              <a:t>beslenecek</a:t>
            </a:r>
            <a:r>
              <a:rPr lang="en-US" b="0" i="0" dirty="0">
                <a:solidFill>
                  <a:srgbClr val="D1D5DB"/>
                </a:solidFill>
                <a:effectLst/>
                <a:latin typeface="Söhne"/>
              </a:rPr>
              <a:t> </a:t>
            </a:r>
            <a:r>
              <a:rPr lang="en-US" b="0" i="0" dirty="0" err="1">
                <a:solidFill>
                  <a:srgbClr val="D1D5DB"/>
                </a:solidFill>
                <a:effectLst/>
                <a:latin typeface="Söhne"/>
              </a:rPr>
              <a:t>verileri</a:t>
            </a:r>
            <a:r>
              <a:rPr lang="en-US" b="0" i="0" dirty="0">
                <a:solidFill>
                  <a:srgbClr val="D1D5DB"/>
                </a:solidFill>
                <a:effectLst/>
                <a:latin typeface="Söhne"/>
              </a:rPr>
              <a:t> </a:t>
            </a:r>
            <a:r>
              <a:rPr lang="en-US" b="0" i="0" dirty="0" err="1">
                <a:solidFill>
                  <a:srgbClr val="D1D5DB"/>
                </a:solidFill>
                <a:effectLst/>
                <a:latin typeface="Söhne"/>
              </a:rPr>
              <a:t>önceden</a:t>
            </a:r>
            <a:r>
              <a:rPr lang="en-US" b="0" i="0" dirty="0">
                <a:solidFill>
                  <a:srgbClr val="D1D5DB"/>
                </a:solidFill>
                <a:effectLst/>
                <a:latin typeface="Söhne"/>
              </a:rPr>
              <a:t> </a:t>
            </a:r>
            <a:r>
              <a:rPr lang="en-US" b="0" i="0" dirty="0" err="1">
                <a:solidFill>
                  <a:srgbClr val="D1D5DB"/>
                </a:solidFill>
                <a:effectLst/>
                <a:latin typeface="Söhne"/>
              </a:rPr>
              <a:t>işleme</a:t>
            </a:r>
            <a:r>
              <a:rPr lang="en-US" b="0" i="0" dirty="0">
                <a:solidFill>
                  <a:srgbClr val="D1D5DB"/>
                </a:solidFill>
                <a:effectLst/>
                <a:latin typeface="Söhne"/>
              </a:rPr>
              <a:t> </a:t>
            </a:r>
            <a:r>
              <a:rPr lang="en-US" b="0" i="0" dirty="0" err="1">
                <a:solidFill>
                  <a:srgbClr val="D1D5DB"/>
                </a:solidFill>
                <a:effectLst/>
                <a:latin typeface="Söhne"/>
              </a:rPr>
              <a:t>şekli</a:t>
            </a:r>
            <a:r>
              <a:rPr lang="en-US" b="0" i="0" dirty="0">
                <a:solidFill>
                  <a:srgbClr val="D1D5DB"/>
                </a:solidFill>
                <a:effectLst/>
                <a:latin typeface="Söhne"/>
              </a:rPr>
              <a:t>, </a:t>
            </a:r>
            <a:r>
              <a:rPr lang="en-US" b="0" i="0" dirty="0" err="1">
                <a:solidFill>
                  <a:srgbClr val="D1D5DB"/>
                </a:solidFill>
                <a:effectLst/>
                <a:latin typeface="Söhne"/>
              </a:rPr>
              <a:t>seçtiğimiz</a:t>
            </a:r>
            <a:r>
              <a:rPr lang="en-US" b="0" i="0" dirty="0">
                <a:solidFill>
                  <a:srgbClr val="D1D5DB"/>
                </a:solidFill>
                <a:effectLst/>
                <a:latin typeface="Söhne"/>
              </a:rPr>
              <a:t> </a:t>
            </a:r>
            <a:r>
              <a:rPr lang="en-US" b="0" i="0" dirty="0" err="1">
                <a:solidFill>
                  <a:srgbClr val="D1D5DB"/>
                </a:solidFill>
                <a:effectLst/>
                <a:latin typeface="Söhne"/>
              </a:rPr>
              <a:t>modele</a:t>
            </a:r>
            <a:r>
              <a:rPr lang="en-US" b="0" i="0" dirty="0">
                <a:solidFill>
                  <a:srgbClr val="D1D5DB"/>
                </a:solidFill>
                <a:effectLst/>
                <a:latin typeface="Söhne"/>
              </a:rPr>
              <a:t> </a:t>
            </a:r>
            <a:r>
              <a:rPr lang="en-US" b="0" i="0" dirty="0" err="1">
                <a:solidFill>
                  <a:srgbClr val="D1D5DB"/>
                </a:solidFill>
                <a:effectLst/>
                <a:latin typeface="Söhne"/>
              </a:rPr>
              <a:t>bağlı</a:t>
            </a:r>
            <a:r>
              <a:rPr lang="en-US" b="0" i="0" dirty="0">
                <a:solidFill>
                  <a:srgbClr val="D1D5DB"/>
                </a:solidFill>
                <a:effectLst/>
                <a:latin typeface="Söhne"/>
              </a:rPr>
              <a:t> </a:t>
            </a:r>
            <a:r>
              <a:rPr lang="en-US" b="0" i="0" dirty="0" err="1">
                <a:solidFill>
                  <a:srgbClr val="D1D5DB"/>
                </a:solidFill>
                <a:effectLst/>
                <a:latin typeface="Söhne"/>
              </a:rPr>
              <a:t>olacaktır</a:t>
            </a:r>
            <a:r>
              <a:rPr lang="en-US" b="0" i="0" dirty="0">
                <a:solidFill>
                  <a:srgbClr val="D1D5DB"/>
                </a:solidFill>
                <a:effectLst/>
                <a:latin typeface="Söhne"/>
              </a:rPr>
              <a:t>. </a:t>
            </a:r>
          </a:p>
          <a:p>
            <a:r>
              <a:rPr lang="en-US" b="0" i="0" dirty="0" err="1">
                <a:solidFill>
                  <a:srgbClr val="D1D5DB"/>
                </a:solidFill>
                <a:effectLst/>
                <a:latin typeface="Söhne"/>
              </a:rPr>
              <a:t>Modeller</a:t>
            </a:r>
            <a:r>
              <a:rPr lang="en-US" b="0" i="0" dirty="0">
                <a:solidFill>
                  <a:srgbClr val="D1D5DB"/>
                </a:solidFill>
                <a:effectLst/>
                <a:latin typeface="Söhne"/>
              </a:rPr>
              <a:t> </a:t>
            </a:r>
            <a:r>
              <a:rPr lang="en-US" b="0" i="0" dirty="0" err="1">
                <a:solidFill>
                  <a:srgbClr val="D1D5DB"/>
                </a:solidFill>
                <a:effectLst/>
                <a:latin typeface="Söhne"/>
              </a:rPr>
              <a:t>genel</a:t>
            </a:r>
            <a:r>
              <a:rPr lang="en-US" b="0" i="0" dirty="0">
                <a:solidFill>
                  <a:srgbClr val="D1D5DB"/>
                </a:solidFill>
                <a:effectLst/>
                <a:latin typeface="Söhne"/>
              </a:rPr>
              <a:t> </a:t>
            </a:r>
            <a:r>
              <a:rPr lang="en-US" b="0" i="0" dirty="0" err="1">
                <a:solidFill>
                  <a:srgbClr val="D1D5DB"/>
                </a:solidFill>
                <a:effectLst/>
                <a:latin typeface="Söhne"/>
              </a:rPr>
              <a:t>olarak</a:t>
            </a:r>
            <a:r>
              <a:rPr lang="en-US" b="0" i="0" dirty="0">
                <a:solidFill>
                  <a:srgbClr val="D1D5DB"/>
                </a:solidFill>
                <a:effectLst/>
                <a:latin typeface="Söhne"/>
              </a:rPr>
              <a:t> </a:t>
            </a:r>
            <a:r>
              <a:rPr lang="en-US" b="0" i="0" dirty="0" err="1">
                <a:solidFill>
                  <a:srgbClr val="D1D5DB"/>
                </a:solidFill>
                <a:effectLst/>
                <a:latin typeface="Söhne"/>
              </a:rPr>
              <a:t>iki</a:t>
            </a:r>
            <a:r>
              <a:rPr lang="en-US" b="0" i="0" dirty="0">
                <a:solidFill>
                  <a:srgbClr val="D1D5DB"/>
                </a:solidFill>
                <a:effectLst/>
                <a:latin typeface="Söhne"/>
              </a:rPr>
              <a:t> </a:t>
            </a:r>
            <a:r>
              <a:rPr lang="en-US" b="0" i="0" dirty="0" err="1">
                <a:solidFill>
                  <a:srgbClr val="D1D5DB"/>
                </a:solidFill>
                <a:effectLst/>
                <a:latin typeface="Söhne"/>
              </a:rPr>
              <a:t>kategoriye</a:t>
            </a:r>
            <a:r>
              <a:rPr lang="en-US" b="0" i="0" dirty="0">
                <a:solidFill>
                  <a:srgbClr val="D1D5DB"/>
                </a:solidFill>
                <a:effectLst/>
                <a:latin typeface="Söhne"/>
              </a:rPr>
              <a:t> </a:t>
            </a:r>
            <a:r>
              <a:rPr lang="en-US" b="0" i="0" dirty="0" err="1">
                <a:solidFill>
                  <a:srgbClr val="D1D5DB"/>
                </a:solidFill>
                <a:effectLst/>
                <a:latin typeface="Söhne"/>
              </a:rPr>
              <a:t>ayrılabilir</a:t>
            </a:r>
            <a:r>
              <a:rPr lang="en-US" b="0" i="0" dirty="0">
                <a:solidFill>
                  <a:srgbClr val="D1D5DB"/>
                </a:solidFill>
                <a:effectLst/>
                <a:latin typeface="Söhne"/>
              </a:rPr>
              <a:t>: </a:t>
            </a:r>
            <a:r>
              <a:rPr lang="en-US" b="0" i="0" dirty="0" err="1">
                <a:solidFill>
                  <a:srgbClr val="D1D5DB"/>
                </a:solidFill>
                <a:effectLst/>
                <a:latin typeface="Söhne"/>
              </a:rPr>
              <a:t>kelime</a:t>
            </a:r>
            <a:r>
              <a:rPr lang="en-US" b="0" i="0" dirty="0">
                <a:solidFill>
                  <a:srgbClr val="D1D5DB"/>
                </a:solidFill>
                <a:effectLst/>
                <a:latin typeface="Söhne"/>
              </a:rPr>
              <a:t> </a:t>
            </a:r>
            <a:r>
              <a:rPr lang="en-US" b="0" i="0" dirty="0" err="1">
                <a:solidFill>
                  <a:srgbClr val="D1D5DB"/>
                </a:solidFill>
                <a:effectLst/>
                <a:latin typeface="Söhne"/>
              </a:rPr>
              <a:t>sıralama</a:t>
            </a:r>
            <a:r>
              <a:rPr lang="en-US" b="0" i="0" dirty="0">
                <a:solidFill>
                  <a:srgbClr val="D1D5DB"/>
                </a:solidFill>
                <a:effectLst/>
                <a:latin typeface="Söhne"/>
              </a:rPr>
              <a:t> </a:t>
            </a:r>
            <a:r>
              <a:rPr lang="en-US" b="0" i="0" dirty="0" err="1">
                <a:solidFill>
                  <a:srgbClr val="D1D5DB"/>
                </a:solidFill>
                <a:effectLst/>
                <a:latin typeface="Söhne"/>
              </a:rPr>
              <a:t>bilgisini</a:t>
            </a:r>
            <a:r>
              <a:rPr lang="en-US" b="0" i="0" dirty="0">
                <a:solidFill>
                  <a:srgbClr val="D1D5DB"/>
                </a:solidFill>
                <a:effectLst/>
                <a:latin typeface="Söhne"/>
              </a:rPr>
              <a:t> </a:t>
            </a:r>
            <a:r>
              <a:rPr lang="en-US" b="0" i="0" dirty="0" err="1">
                <a:solidFill>
                  <a:srgbClr val="D1D5DB"/>
                </a:solidFill>
                <a:effectLst/>
                <a:latin typeface="Söhne"/>
              </a:rPr>
              <a:t>kullananlar</a:t>
            </a:r>
            <a:r>
              <a:rPr lang="en-US" b="0" i="0" dirty="0">
                <a:solidFill>
                  <a:srgbClr val="D1D5DB"/>
                </a:solidFill>
                <a:effectLst/>
                <a:latin typeface="Söhne"/>
              </a:rPr>
              <a:t> (dizi </a:t>
            </a:r>
            <a:r>
              <a:rPr lang="en-US" b="0" i="0" dirty="0" err="1">
                <a:solidFill>
                  <a:srgbClr val="D1D5DB"/>
                </a:solidFill>
                <a:effectLst/>
                <a:latin typeface="Söhne"/>
              </a:rPr>
              <a:t>modelleri</a:t>
            </a:r>
            <a:r>
              <a:rPr lang="en-US" b="0" i="0" dirty="0">
                <a:solidFill>
                  <a:srgbClr val="D1D5DB"/>
                </a:solidFill>
                <a:effectLst/>
                <a:latin typeface="Söhne"/>
              </a:rPr>
              <a:t>) </a:t>
            </a:r>
            <a:r>
              <a:rPr lang="en-US" b="0" i="0" dirty="0" err="1">
                <a:solidFill>
                  <a:srgbClr val="D1D5DB"/>
                </a:solidFill>
                <a:effectLst/>
                <a:latin typeface="Söhne"/>
              </a:rPr>
              <a:t>ve</a:t>
            </a:r>
            <a:r>
              <a:rPr lang="en-US" b="0" i="0" dirty="0">
                <a:solidFill>
                  <a:srgbClr val="D1D5DB"/>
                </a:solidFill>
                <a:effectLst/>
                <a:latin typeface="Söhne"/>
              </a:rPr>
              <a:t> </a:t>
            </a:r>
            <a:r>
              <a:rPr lang="en-US" b="0" i="0" dirty="0" err="1">
                <a:solidFill>
                  <a:srgbClr val="D1D5DB"/>
                </a:solidFill>
                <a:effectLst/>
                <a:latin typeface="Söhne"/>
              </a:rPr>
              <a:t>sadece</a:t>
            </a:r>
            <a:r>
              <a:rPr lang="en-US" b="0" i="0" dirty="0">
                <a:solidFill>
                  <a:srgbClr val="D1D5DB"/>
                </a:solidFill>
                <a:effectLst/>
                <a:latin typeface="Söhne"/>
              </a:rPr>
              <a:t> </a:t>
            </a:r>
            <a:r>
              <a:rPr lang="en-US" b="0" i="0" dirty="0" err="1">
                <a:solidFill>
                  <a:srgbClr val="D1D5DB"/>
                </a:solidFill>
                <a:effectLst/>
                <a:latin typeface="Söhne"/>
              </a:rPr>
              <a:t>metni</a:t>
            </a:r>
            <a:r>
              <a:rPr lang="en-US" b="0" i="0" dirty="0">
                <a:solidFill>
                  <a:srgbClr val="D1D5DB"/>
                </a:solidFill>
                <a:effectLst/>
                <a:latin typeface="Söhne"/>
              </a:rPr>
              <a:t> bags" (sets) </a:t>
            </a:r>
            <a:r>
              <a:rPr lang="en-US" b="0" i="0" dirty="0" err="1">
                <a:solidFill>
                  <a:srgbClr val="D1D5DB"/>
                </a:solidFill>
                <a:effectLst/>
                <a:latin typeface="Söhne"/>
              </a:rPr>
              <a:t>olarak</a:t>
            </a:r>
            <a:r>
              <a:rPr lang="en-US" b="0" i="0" dirty="0">
                <a:solidFill>
                  <a:srgbClr val="D1D5DB"/>
                </a:solidFill>
                <a:effectLst/>
                <a:latin typeface="Söhne"/>
              </a:rPr>
              <a:t> </a:t>
            </a:r>
            <a:r>
              <a:rPr lang="en-US" b="0" i="0" dirty="0" err="1">
                <a:solidFill>
                  <a:srgbClr val="D1D5DB"/>
                </a:solidFill>
                <a:effectLst/>
                <a:latin typeface="Söhne"/>
              </a:rPr>
              <a:t>görenler</a:t>
            </a:r>
            <a:r>
              <a:rPr lang="en-US" b="0" i="0" dirty="0">
                <a:solidFill>
                  <a:srgbClr val="D1D5DB"/>
                </a:solidFill>
                <a:effectLst/>
                <a:latin typeface="Söhne"/>
              </a:rPr>
              <a:t> (n-gram </a:t>
            </a:r>
            <a:r>
              <a:rPr lang="en-US" b="0" i="0" dirty="0" err="1">
                <a:solidFill>
                  <a:srgbClr val="D1D5DB"/>
                </a:solidFill>
                <a:effectLst/>
                <a:latin typeface="Söhne"/>
              </a:rPr>
              <a:t>modelleri</a:t>
            </a:r>
            <a:r>
              <a:rPr lang="en-US" b="0" i="0" dirty="0">
                <a:solidFill>
                  <a:srgbClr val="D1D5DB"/>
                </a:solidFill>
                <a:effectLst/>
                <a:latin typeface="Söhne"/>
              </a:rPr>
              <a:t>).</a:t>
            </a:r>
          </a:p>
          <a:p>
            <a:r>
              <a:rPr lang="en-US" b="0" i="0" dirty="0">
                <a:solidFill>
                  <a:srgbClr val="D1D5DB"/>
                </a:solidFill>
                <a:effectLst/>
                <a:latin typeface="Söhne"/>
              </a:rPr>
              <a:t> Sequence </a:t>
            </a:r>
            <a:r>
              <a:rPr lang="en-US" b="0" i="0" dirty="0" err="1">
                <a:solidFill>
                  <a:srgbClr val="D1D5DB"/>
                </a:solidFill>
                <a:effectLst/>
                <a:latin typeface="Söhne"/>
              </a:rPr>
              <a:t>modellerinin</a:t>
            </a:r>
            <a:r>
              <a:rPr lang="en-US" b="0" i="0" dirty="0">
                <a:solidFill>
                  <a:srgbClr val="D1D5DB"/>
                </a:solidFill>
                <a:effectLst/>
                <a:latin typeface="Söhne"/>
              </a:rPr>
              <a:t> </a:t>
            </a:r>
            <a:r>
              <a:rPr lang="en-US" b="0" i="0" dirty="0" err="1">
                <a:solidFill>
                  <a:srgbClr val="D1D5DB"/>
                </a:solidFill>
                <a:effectLst/>
                <a:latin typeface="Söhne"/>
              </a:rPr>
              <a:t>türleri</a:t>
            </a:r>
            <a:r>
              <a:rPr lang="en-US" b="0" i="0" dirty="0">
                <a:solidFill>
                  <a:srgbClr val="D1D5DB"/>
                </a:solidFill>
                <a:effectLst/>
                <a:latin typeface="Söhne"/>
              </a:rPr>
              <a:t> </a:t>
            </a:r>
            <a:r>
              <a:rPr lang="en-US" b="0" i="0" dirty="0" err="1">
                <a:solidFill>
                  <a:srgbClr val="D1D5DB"/>
                </a:solidFill>
                <a:effectLst/>
                <a:latin typeface="Söhne"/>
              </a:rPr>
              <a:t>arasında</a:t>
            </a:r>
            <a:r>
              <a:rPr lang="en-US" b="0" i="0" dirty="0">
                <a:solidFill>
                  <a:srgbClr val="D1D5DB"/>
                </a:solidFill>
                <a:effectLst/>
                <a:latin typeface="Söhne"/>
              </a:rPr>
              <a:t> </a:t>
            </a:r>
            <a:r>
              <a:rPr lang="en-US" b="0" i="0" dirty="0" err="1">
                <a:solidFill>
                  <a:srgbClr val="D1D5DB"/>
                </a:solidFill>
                <a:effectLst/>
                <a:latin typeface="Söhne"/>
              </a:rPr>
              <a:t>evrişimli</a:t>
            </a:r>
            <a:r>
              <a:rPr lang="en-US" b="0" i="0" dirty="0">
                <a:solidFill>
                  <a:srgbClr val="D1D5DB"/>
                </a:solidFill>
                <a:effectLst/>
                <a:latin typeface="Söhne"/>
              </a:rPr>
              <a:t> </a:t>
            </a:r>
            <a:r>
              <a:rPr lang="en-US" b="0" i="0" dirty="0" err="1">
                <a:solidFill>
                  <a:srgbClr val="D1D5DB"/>
                </a:solidFill>
                <a:effectLst/>
                <a:latin typeface="Söhne"/>
              </a:rPr>
              <a:t>sinir</a:t>
            </a:r>
            <a:r>
              <a:rPr lang="en-US" b="0" i="0" dirty="0">
                <a:solidFill>
                  <a:srgbClr val="D1D5DB"/>
                </a:solidFill>
                <a:effectLst/>
                <a:latin typeface="Söhne"/>
              </a:rPr>
              <a:t> </a:t>
            </a:r>
            <a:r>
              <a:rPr lang="en-US" b="0" i="0" dirty="0" err="1">
                <a:solidFill>
                  <a:srgbClr val="D1D5DB"/>
                </a:solidFill>
                <a:effectLst/>
                <a:latin typeface="Söhne"/>
              </a:rPr>
              <a:t>ağları</a:t>
            </a:r>
            <a:r>
              <a:rPr lang="en-US" b="0" i="0" dirty="0">
                <a:solidFill>
                  <a:srgbClr val="D1D5DB"/>
                </a:solidFill>
                <a:effectLst/>
                <a:latin typeface="Söhne"/>
              </a:rPr>
              <a:t> (</a:t>
            </a:r>
            <a:r>
              <a:rPr lang="en-US" b="0" i="0" dirty="0" err="1">
                <a:solidFill>
                  <a:srgbClr val="D1D5DB"/>
                </a:solidFill>
                <a:effectLst/>
                <a:latin typeface="Söhne"/>
              </a:rPr>
              <a:t>CNN'ler</a:t>
            </a:r>
            <a:r>
              <a:rPr lang="en-US" b="0" i="0" dirty="0">
                <a:solidFill>
                  <a:srgbClr val="D1D5DB"/>
                </a:solidFill>
                <a:effectLst/>
                <a:latin typeface="Söhne"/>
              </a:rPr>
              <a:t>), </a:t>
            </a:r>
            <a:r>
              <a:rPr lang="en-US" b="0" i="0" dirty="0" err="1">
                <a:solidFill>
                  <a:srgbClr val="D1D5DB"/>
                </a:solidFill>
                <a:effectLst/>
                <a:latin typeface="Söhne"/>
              </a:rPr>
              <a:t>tekrarlayan</a:t>
            </a:r>
            <a:r>
              <a:rPr lang="en-US" b="0" i="0" dirty="0">
                <a:solidFill>
                  <a:srgbClr val="D1D5DB"/>
                </a:solidFill>
                <a:effectLst/>
                <a:latin typeface="Söhne"/>
              </a:rPr>
              <a:t> </a:t>
            </a:r>
            <a:r>
              <a:rPr lang="en-US" b="0" i="0" dirty="0" err="1">
                <a:solidFill>
                  <a:srgbClr val="D1D5DB"/>
                </a:solidFill>
                <a:effectLst/>
                <a:latin typeface="Söhne"/>
              </a:rPr>
              <a:t>sinir</a:t>
            </a:r>
            <a:r>
              <a:rPr lang="en-US" b="0" i="0" dirty="0">
                <a:solidFill>
                  <a:srgbClr val="D1D5DB"/>
                </a:solidFill>
                <a:effectLst/>
                <a:latin typeface="Söhne"/>
              </a:rPr>
              <a:t> </a:t>
            </a:r>
            <a:r>
              <a:rPr lang="en-US" b="0" i="0" dirty="0" err="1">
                <a:solidFill>
                  <a:srgbClr val="D1D5DB"/>
                </a:solidFill>
                <a:effectLst/>
                <a:latin typeface="Söhne"/>
              </a:rPr>
              <a:t>ağları</a:t>
            </a:r>
            <a:r>
              <a:rPr lang="en-US" b="0" i="0" dirty="0">
                <a:solidFill>
                  <a:srgbClr val="D1D5DB"/>
                </a:solidFill>
                <a:effectLst/>
                <a:latin typeface="Söhne"/>
              </a:rPr>
              <a:t> (</a:t>
            </a:r>
            <a:r>
              <a:rPr lang="en-US" b="0" i="0" dirty="0" err="1">
                <a:solidFill>
                  <a:srgbClr val="D1D5DB"/>
                </a:solidFill>
                <a:effectLst/>
                <a:latin typeface="Söhne"/>
              </a:rPr>
              <a:t>RNN'ler</a:t>
            </a:r>
            <a:r>
              <a:rPr lang="en-US" b="0" i="0" dirty="0">
                <a:solidFill>
                  <a:srgbClr val="D1D5DB"/>
                </a:solidFill>
                <a:effectLst/>
                <a:latin typeface="Söhne"/>
              </a:rPr>
              <a:t>) </a:t>
            </a:r>
            <a:r>
              <a:rPr lang="en-US" b="0" i="0" dirty="0" err="1">
                <a:solidFill>
                  <a:srgbClr val="D1D5DB"/>
                </a:solidFill>
                <a:effectLst/>
                <a:latin typeface="Söhne"/>
              </a:rPr>
              <a:t>ve</a:t>
            </a:r>
            <a:r>
              <a:rPr lang="en-US" b="0" i="0" dirty="0">
                <a:solidFill>
                  <a:srgbClr val="D1D5DB"/>
                </a:solidFill>
                <a:effectLst/>
                <a:latin typeface="Söhne"/>
              </a:rPr>
              <a:t> </a:t>
            </a:r>
            <a:r>
              <a:rPr lang="en-US" b="0" i="0" dirty="0" err="1">
                <a:solidFill>
                  <a:srgbClr val="D1D5DB"/>
                </a:solidFill>
                <a:effectLst/>
                <a:latin typeface="Söhne"/>
              </a:rPr>
              <a:t>bunların</a:t>
            </a:r>
            <a:r>
              <a:rPr lang="en-US" b="0" i="0" dirty="0">
                <a:solidFill>
                  <a:srgbClr val="D1D5DB"/>
                </a:solidFill>
                <a:effectLst/>
                <a:latin typeface="Söhne"/>
              </a:rPr>
              <a:t> </a:t>
            </a:r>
            <a:r>
              <a:rPr lang="en-US" b="0" i="0" dirty="0" err="1">
                <a:solidFill>
                  <a:srgbClr val="D1D5DB"/>
                </a:solidFill>
                <a:effectLst/>
                <a:latin typeface="Söhne"/>
              </a:rPr>
              <a:t>çeşitleri</a:t>
            </a:r>
            <a:r>
              <a:rPr lang="en-US" b="0" i="0" dirty="0">
                <a:solidFill>
                  <a:srgbClr val="D1D5DB"/>
                </a:solidFill>
                <a:effectLst/>
                <a:latin typeface="Söhne"/>
              </a:rPr>
              <a:t> </a:t>
            </a:r>
            <a:r>
              <a:rPr lang="en-US" b="0" i="0" dirty="0" err="1">
                <a:solidFill>
                  <a:srgbClr val="D1D5DB"/>
                </a:solidFill>
                <a:effectLst/>
                <a:latin typeface="Söhne"/>
              </a:rPr>
              <a:t>bulunur</a:t>
            </a:r>
            <a:r>
              <a:rPr lang="en-US" b="0" i="0" dirty="0">
                <a:solidFill>
                  <a:srgbClr val="D1D5DB"/>
                </a:solidFill>
                <a:effectLst/>
                <a:latin typeface="Söhne"/>
              </a:rPr>
              <a:t>. </a:t>
            </a:r>
          </a:p>
          <a:p>
            <a:r>
              <a:rPr lang="en-US" b="0" i="0" dirty="0">
                <a:solidFill>
                  <a:srgbClr val="D1D5DB"/>
                </a:solidFill>
                <a:effectLst/>
                <a:latin typeface="Söhne"/>
              </a:rPr>
              <a:t>N-gram </a:t>
            </a:r>
            <a:r>
              <a:rPr lang="en-US" b="0" i="0" dirty="0" err="1">
                <a:solidFill>
                  <a:srgbClr val="D1D5DB"/>
                </a:solidFill>
                <a:effectLst/>
                <a:latin typeface="Söhne"/>
              </a:rPr>
              <a:t>modellerinin</a:t>
            </a:r>
            <a:r>
              <a:rPr lang="en-US" b="0" i="0" dirty="0">
                <a:solidFill>
                  <a:srgbClr val="D1D5DB"/>
                </a:solidFill>
                <a:effectLst/>
                <a:latin typeface="Söhne"/>
              </a:rPr>
              <a:t> </a:t>
            </a:r>
            <a:r>
              <a:rPr lang="en-US" b="0" i="0" dirty="0" err="1">
                <a:solidFill>
                  <a:srgbClr val="D1D5DB"/>
                </a:solidFill>
                <a:effectLst/>
                <a:latin typeface="Söhne"/>
              </a:rPr>
              <a:t>türleri</a:t>
            </a:r>
            <a:r>
              <a:rPr lang="en-US" b="0" i="0" dirty="0">
                <a:solidFill>
                  <a:srgbClr val="D1D5DB"/>
                </a:solidFill>
                <a:effectLst/>
                <a:latin typeface="Söhne"/>
              </a:rPr>
              <a:t> </a:t>
            </a:r>
            <a:r>
              <a:rPr lang="en-US" b="0" i="0" dirty="0" err="1">
                <a:solidFill>
                  <a:srgbClr val="D1D5DB"/>
                </a:solidFill>
                <a:effectLst/>
                <a:latin typeface="Söhne"/>
              </a:rPr>
              <a:t>arasında</a:t>
            </a:r>
            <a:r>
              <a:rPr lang="en-US" b="0" i="0" dirty="0">
                <a:solidFill>
                  <a:srgbClr val="D1D5DB"/>
                </a:solidFill>
                <a:effectLst/>
                <a:latin typeface="Söhne"/>
              </a:rPr>
              <a:t> </a:t>
            </a:r>
            <a:r>
              <a:rPr lang="en-US" b="0" i="0" dirty="0" err="1">
                <a:solidFill>
                  <a:srgbClr val="D1D5DB"/>
                </a:solidFill>
                <a:effectLst/>
                <a:latin typeface="Söhne"/>
              </a:rPr>
              <a:t>lojistik</a:t>
            </a:r>
            <a:r>
              <a:rPr lang="en-US" b="0" i="0" dirty="0">
                <a:solidFill>
                  <a:srgbClr val="D1D5DB"/>
                </a:solidFill>
                <a:effectLst/>
                <a:latin typeface="Söhne"/>
              </a:rPr>
              <a:t> </a:t>
            </a:r>
            <a:r>
              <a:rPr lang="en-US" b="0" i="0" dirty="0" err="1">
                <a:solidFill>
                  <a:srgbClr val="D1D5DB"/>
                </a:solidFill>
                <a:effectLst/>
                <a:latin typeface="Söhne"/>
              </a:rPr>
              <a:t>regresyon</a:t>
            </a:r>
            <a:r>
              <a:rPr lang="en-US" b="0" i="0" dirty="0">
                <a:solidFill>
                  <a:srgbClr val="D1D5DB"/>
                </a:solidFill>
                <a:effectLst/>
                <a:latin typeface="Söhne"/>
              </a:rPr>
              <a:t>, </a:t>
            </a:r>
            <a:r>
              <a:rPr lang="en-US" b="0" i="0" dirty="0" err="1">
                <a:solidFill>
                  <a:srgbClr val="D1D5DB"/>
                </a:solidFill>
                <a:effectLst/>
                <a:latin typeface="Söhne"/>
              </a:rPr>
              <a:t>basit</a:t>
            </a:r>
            <a:r>
              <a:rPr lang="en-US" b="0" i="0" dirty="0">
                <a:solidFill>
                  <a:srgbClr val="D1D5DB"/>
                </a:solidFill>
                <a:effectLst/>
                <a:latin typeface="Söhne"/>
              </a:rPr>
              <a:t> </a:t>
            </a:r>
            <a:r>
              <a:rPr lang="en-US" b="0" i="0" dirty="0" err="1">
                <a:solidFill>
                  <a:srgbClr val="D1D5DB"/>
                </a:solidFill>
                <a:effectLst/>
                <a:latin typeface="Söhne"/>
              </a:rPr>
              <a:t>çok</a:t>
            </a:r>
            <a:r>
              <a:rPr lang="en-US" b="0" i="0" dirty="0">
                <a:solidFill>
                  <a:srgbClr val="D1D5DB"/>
                </a:solidFill>
                <a:effectLst/>
                <a:latin typeface="Söhne"/>
              </a:rPr>
              <a:t> </a:t>
            </a:r>
            <a:r>
              <a:rPr lang="en-US" b="0" i="0" dirty="0" err="1">
                <a:solidFill>
                  <a:srgbClr val="D1D5DB"/>
                </a:solidFill>
                <a:effectLst/>
                <a:latin typeface="Söhne"/>
              </a:rPr>
              <a:t>katmanlı</a:t>
            </a:r>
            <a:r>
              <a:rPr lang="en-US" b="0" i="0" dirty="0">
                <a:solidFill>
                  <a:srgbClr val="D1D5DB"/>
                </a:solidFill>
                <a:effectLst/>
                <a:latin typeface="Söhne"/>
              </a:rPr>
              <a:t> </a:t>
            </a:r>
            <a:r>
              <a:rPr lang="en-US" b="0" i="0" dirty="0" err="1">
                <a:solidFill>
                  <a:srgbClr val="D1D5DB"/>
                </a:solidFill>
                <a:effectLst/>
                <a:latin typeface="Söhne"/>
              </a:rPr>
              <a:t>algılayıcılar</a:t>
            </a:r>
            <a:r>
              <a:rPr lang="en-US" b="0" i="0" dirty="0">
                <a:solidFill>
                  <a:srgbClr val="D1D5DB"/>
                </a:solidFill>
                <a:effectLst/>
                <a:latin typeface="Söhne"/>
              </a:rPr>
              <a:t> (</a:t>
            </a:r>
            <a:r>
              <a:rPr lang="en-US" b="0" i="0" dirty="0" err="1">
                <a:solidFill>
                  <a:srgbClr val="D1D5DB"/>
                </a:solidFill>
                <a:effectLst/>
                <a:latin typeface="Söhne"/>
              </a:rPr>
              <a:t>MLP'ler</a:t>
            </a:r>
            <a:r>
              <a:rPr lang="en-US" b="0" i="0" dirty="0">
                <a:solidFill>
                  <a:srgbClr val="D1D5DB"/>
                </a:solidFill>
                <a:effectLst/>
                <a:latin typeface="Söhne"/>
              </a:rPr>
              <a:t> </a:t>
            </a:r>
            <a:r>
              <a:rPr lang="en-US" b="0" i="0" dirty="0" err="1">
                <a:solidFill>
                  <a:srgbClr val="D1D5DB"/>
                </a:solidFill>
                <a:effectLst/>
                <a:latin typeface="Söhne"/>
              </a:rPr>
              <a:t>veya</a:t>
            </a:r>
            <a:r>
              <a:rPr lang="en-US" b="0" i="0" dirty="0">
                <a:solidFill>
                  <a:srgbClr val="D1D5DB"/>
                </a:solidFill>
                <a:effectLst/>
                <a:latin typeface="Söhne"/>
              </a:rPr>
              <a:t> tam </a:t>
            </a:r>
            <a:r>
              <a:rPr lang="en-US" b="0" i="0" dirty="0" err="1">
                <a:solidFill>
                  <a:srgbClr val="D1D5DB"/>
                </a:solidFill>
                <a:effectLst/>
                <a:latin typeface="Söhne"/>
              </a:rPr>
              <a:t>bağlantılı</a:t>
            </a:r>
            <a:r>
              <a:rPr lang="en-US" b="0" i="0" dirty="0">
                <a:solidFill>
                  <a:srgbClr val="D1D5DB"/>
                </a:solidFill>
                <a:effectLst/>
                <a:latin typeface="Söhne"/>
              </a:rPr>
              <a:t> </a:t>
            </a:r>
            <a:r>
              <a:rPr lang="en-US" b="0" i="0" dirty="0" err="1">
                <a:solidFill>
                  <a:srgbClr val="D1D5DB"/>
                </a:solidFill>
                <a:effectLst/>
                <a:latin typeface="Söhne"/>
              </a:rPr>
              <a:t>sinir</a:t>
            </a:r>
            <a:r>
              <a:rPr lang="en-US" b="0" i="0" dirty="0">
                <a:solidFill>
                  <a:srgbClr val="D1D5DB"/>
                </a:solidFill>
                <a:effectLst/>
                <a:latin typeface="Söhne"/>
              </a:rPr>
              <a:t> </a:t>
            </a:r>
            <a:r>
              <a:rPr lang="en-US" b="0" i="0" dirty="0" err="1">
                <a:solidFill>
                  <a:srgbClr val="D1D5DB"/>
                </a:solidFill>
                <a:effectLst/>
                <a:latin typeface="Söhne"/>
              </a:rPr>
              <a:t>ağları</a:t>
            </a:r>
            <a:r>
              <a:rPr lang="en-US" b="0" i="0" dirty="0">
                <a:solidFill>
                  <a:srgbClr val="D1D5DB"/>
                </a:solidFill>
                <a:effectLst/>
                <a:latin typeface="Söhne"/>
              </a:rPr>
              <a:t>), gradient boosted trees </a:t>
            </a:r>
            <a:r>
              <a:rPr lang="en-US" b="0" i="0" dirty="0" err="1">
                <a:solidFill>
                  <a:srgbClr val="D1D5DB"/>
                </a:solidFill>
                <a:effectLst/>
                <a:latin typeface="Söhne"/>
              </a:rPr>
              <a:t>ve</a:t>
            </a:r>
            <a:r>
              <a:rPr lang="en-US" b="0" i="0" dirty="0">
                <a:solidFill>
                  <a:srgbClr val="D1D5DB"/>
                </a:solidFill>
                <a:effectLst/>
                <a:latin typeface="Söhne"/>
              </a:rPr>
              <a:t> </a:t>
            </a:r>
            <a:r>
              <a:rPr lang="en-US" b="0" i="0" dirty="0" err="1">
                <a:solidFill>
                  <a:srgbClr val="D1D5DB"/>
                </a:solidFill>
                <a:effectLst/>
                <a:latin typeface="Söhne"/>
              </a:rPr>
              <a:t>destek</a:t>
            </a:r>
            <a:r>
              <a:rPr lang="en-US" b="0" i="0" dirty="0">
                <a:solidFill>
                  <a:srgbClr val="D1D5DB"/>
                </a:solidFill>
                <a:effectLst/>
                <a:latin typeface="Söhne"/>
              </a:rPr>
              <a:t> </a:t>
            </a:r>
            <a:r>
              <a:rPr lang="en-US" b="0" i="0" dirty="0" err="1">
                <a:solidFill>
                  <a:srgbClr val="D1D5DB"/>
                </a:solidFill>
                <a:effectLst/>
                <a:latin typeface="Söhne"/>
              </a:rPr>
              <a:t>vektör</a:t>
            </a:r>
            <a:r>
              <a:rPr lang="en-US" b="0" i="0" dirty="0">
                <a:solidFill>
                  <a:srgbClr val="D1D5DB"/>
                </a:solidFill>
                <a:effectLst/>
                <a:latin typeface="Söhne"/>
              </a:rPr>
              <a:t> </a:t>
            </a:r>
            <a:r>
              <a:rPr lang="en-US" b="0" i="0" dirty="0" err="1">
                <a:solidFill>
                  <a:srgbClr val="D1D5DB"/>
                </a:solidFill>
                <a:effectLst/>
                <a:latin typeface="Söhne"/>
              </a:rPr>
              <a:t>makineleri</a:t>
            </a:r>
            <a:r>
              <a:rPr lang="en-US" b="0" i="0" dirty="0">
                <a:solidFill>
                  <a:srgbClr val="D1D5DB"/>
                </a:solidFill>
                <a:effectLst/>
                <a:latin typeface="Söhne"/>
              </a:rPr>
              <a:t> </a:t>
            </a:r>
            <a:r>
              <a:rPr lang="en-US" b="0" i="0" dirty="0" err="1">
                <a:solidFill>
                  <a:srgbClr val="D1D5DB"/>
                </a:solidFill>
                <a:effectLst/>
                <a:latin typeface="Söhne"/>
              </a:rPr>
              <a:t>bulunur</a:t>
            </a:r>
            <a:r>
              <a:rPr lang="en-US" b="0" i="0" dirty="0">
                <a:solidFill>
                  <a:srgbClr val="D1D5DB"/>
                </a:solidFill>
                <a:effectLst/>
                <a:latin typeface="Söhne"/>
              </a:rPr>
              <a:t>.</a:t>
            </a:r>
            <a:endParaRPr lang="en-US" dirty="0"/>
          </a:p>
        </p:txBody>
      </p:sp>
      <p:sp>
        <p:nvSpPr>
          <p:cNvPr id="4" name="Slide Number Placeholder 3"/>
          <p:cNvSpPr>
            <a:spLocks noGrp="1"/>
          </p:cNvSpPr>
          <p:nvPr>
            <p:ph type="sldNum" sz="quarter" idx="10"/>
          </p:nvPr>
        </p:nvSpPr>
        <p:spPr/>
        <p:txBody>
          <a:bodyPr/>
          <a:lstStyle/>
          <a:p>
            <a:fld id="{78DB07BF-2576-D140-9F34-ADCACCA99E93}" type="slidenum">
              <a:rPr lang="en-US" smtClean="0"/>
              <a:t>6</a:t>
            </a:fld>
            <a:endParaRPr lang="en-US"/>
          </a:p>
        </p:txBody>
      </p:sp>
    </p:spTree>
    <p:extLst>
      <p:ext uri="{BB962C8B-B14F-4D97-AF65-F5344CB8AC3E}">
        <p14:creationId xmlns:p14="http://schemas.microsoft.com/office/powerpoint/2010/main" val="3229914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DB07BF-2576-D140-9F34-ADCACCA99E93}" type="slidenum">
              <a:rPr lang="en-US" smtClean="0"/>
              <a:t>7</a:t>
            </a:fld>
            <a:endParaRPr lang="en-US"/>
          </a:p>
        </p:txBody>
      </p:sp>
    </p:spTree>
    <p:extLst>
      <p:ext uri="{BB962C8B-B14F-4D97-AF65-F5344CB8AC3E}">
        <p14:creationId xmlns:p14="http://schemas.microsoft.com/office/powerpoint/2010/main" val="227499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8</a:t>
            </a:fld>
            <a:endParaRPr lang="en-US"/>
          </a:p>
        </p:txBody>
      </p:sp>
    </p:spTree>
    <p:extLst>
      <p:ext uri="{BB962C8B-B14F-4D97-AF65-F5344CB8AC3E}">
        <p14:creationId xmlns:p14="http://schemas.microsoft.com/office/powerpoint/2010/main" val="2819655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DB07BF-2576-D140-9F34-ADCACCA99E93}" type="slidenum">
              <a:rPr lang="en-US" smtClean="0"/>
              <a:t>9</a:t>
            </a:fld>
            <a:endParaRPr lang="en-US"/>
          </a:p>
        </p:txBody>
      </p:sp>
    </p:spTree>
    <p:extLst>
      <p:ext uri="{BB962C8B-B14F-4D97-AF65-F5344CB8AC3E}">
        <p14:creationId xmlns:p14="http://schemas.microsoft.com/office/powerpoint/2010/main" val="1117277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97389-FB1F-A860-211C-F7F3E85AC4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2373D4CD-5900-C0C2-1A40-C529B6DDEA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ECEFEB2C-874C-2FF5-4929-EF5108722460}"/>
              </a:ext>
            </a:extLst>
          </p:cNvPr>
          <p:cNvSpPr>
            <a:spLocks noGrp="1"/>
          </p:cNvSpPr>
          <p:nvPr>
            <p:ph type="dt" sz="half" idx="10"/>
          </p:nvPr>
        </p:nvSpPr>
        <p:spPr/>
        <p:txBody>
          <a:bodyPr/>
          <a:lstStyle/>
          <a:p>
            <a:fld id="{9103C8AC-F847-6148-BF1E-A1B65C7CDFC8}" type="datetimeFigureOut">
              <a:rPr lang="en-TR" smtClean="0"/>
              <a:t>18.10.2024</a:t>
            </a:fld>
            <a:endParaRPr lang="en-TR"/>
          </a:p>
        </p:txBody>
      </p:sp>
      <p:sp>
        <p:nvSpPr>
          <p:cNvPr id="5" name="Footer Placeholder 4">
            <a:extLst>
              <a:ext uri="{FF2B5EF4-FFF2-40B4-BE49-F238E27FC236}">
                <a16:creationId xmlns:a16="http://schemas.microsoft.com/office/drawing/2014/main" id="{C331A089-4FCD-6B96-6DB6-E7798B31092D}"/>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20327DA9-3F8A-55A0-87F7-9B3CCC37BB6D}"/>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046888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13493-8365-6E41-59B4-6ABD0B37713E}"/>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732E464C-9D13-2AE5-E24F-8D5DBC8599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FC6BB260-E981-4D19-12BF-15DCA1F4AD1C}"/>
              </a:ext>
            </a:extLst>
          </p:cNvPr>
          <p:cNvSpPr>
            <a:spLocks noGrp="1"/>
          </p:cNvSpPr>
          <p:nvPr>
            <p:ph type="dt" sz="half" idx="10"/>
          </p:nvPr>
        </p:nvSpPr>
        <p:spPr/>
        <p:txBody>
          <a:bodyPr/>
          <a:lstStyle/>
          <a:p>
            <a:fld id="{9103C8AC-F847-6148-BF1E-A1B65C7CDFC8}" type="datetimeFigureOut">
              <a:rPr lang="en-TR" smtClean="0"/>
              <a:t>18.10.2024</a:t>
            </a:fld>
            <a:endParaRPr lang="en-TR"/>
          </a:p>
        </p:txBody>
      </p:sp>
      <p:sp>
        <p:nvSpPr>
          <p:cNvPr id="5" name="Footer Placeholder 4">
            <a:extLst>
              <a:ext uri="{FF2B5EF4-FFF2-40B4-BE49-F238E27FC236}">
                <a16:creationId xmlns:a16="http://schemas.microsoft.com/office/drawing/2014/main" id="{CD766565-1F65-44EE-7E29-8B3C6B8BC8E2}"/>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C620ACF3-9719-06E6-FF81-82C90789E0A9}"/>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136728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2B6BCB-2B05-836A-BF74-8A382D5682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D220FD33-C84A-AB09-FD53-AD3B1283DE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F2EEE611-A633-8859-FC16-186582C8BBE4}"/>
              </a:ext>
            </a:extLst>
          </p:cNvPr>
          <p:cNvSpPr>
            <a:spLocks noGrp="1"/>
          </p:cNvSpPr>
          <p:nvPr>
            <p:ph type="dt" sz="half" idx="10"/>
          </p:nvPr>
        </p:nvSpPr>
        <p:spPr/>
        <p:txBody>
          <a:bodyPr/>
          <a:lstStyle/>
          <a:p>
            <a:fld id="{9103C8AC-F847-6148-BF1E-A1B65C7CDFC8}" type="datetimeFigureOut">
              <a:rPr lang="en-TR" smtClean="0"/>
              <a:t>18.10.2024</a:t>
            </a:fld>
            <a:endParaRPr lang="en-TR"/>
          </a:p>
        </p:txBody>
      </p:sp>
      <p:sp>
        <p:nvSpPr>
          <p:cNvPr id="5" name="Footer Placeholder 4">
            <a:extLst>
              <a:ext uri="{FF2B5EF4-FFF2-40B4-BE49-F238E27FC236}">
                <a16:creationId xmlns:a16="http://schemas.microsoft.com/office/drawing/2014/main" id="{8A765C21-2DBE-91EE-24B3-5F6A310CDAFC}"/>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810F2205-F826-576A-7474-9639D57927E9}"/>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085376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28829D-F75B-4505-94C4-71124CDC0E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 Placeholder 11">
            <a:extLst>
              <a:ext uri="{FF2B5EF4-FFF2-40B4-BE49-F238E27FC236}">
                <a16:creationId xmlns:a16="http://schemas.microsoft.com/office/drawing/2014/main" id="{955CFA67-2F8B-4995-9D4A-D7F6DB7A9E4B}"/>
              </a:ext>
            </a:extLst>
          </p:cNvPr>
          <p:cNvSpPr>
            <a:spLocks noGrp="1"/>
          </p:cNvSpPr>
          <p:nvPr>
            <p:ph type="body" sz="quarter" idx="10" hasCustomPrompt="1"/>
          </p:nvPr>
        </p:nvSpPr>
        <p:spPr>
          <a:xfrm>
            <a:off x="3432514" y="1343696"/>
            <a:ext cx="5326971" cy="1051570"/>
          </a:xfrm>
          <a:prstGeom prst="rect">
            <a:avLst/>
          </a:prstGeom>
        </p:spPr>
        <p:txBody>
          <a:bodyPr wrap="square">
            <a:spAutoFit/>
          </a:bodyPr>
          <a:lstStyle>
            <a:lvl1pPr marL="0" indent="0">
              <a:buNone/>
              <a:defRPr lang="en-US" sz="3000" b="1" dirty="0" smtClean="0">
                <a:solidFill>
                  <a:prstClr val="white"/>
                </a:solidFill>
                <a:latin typeface="Arial" charset="0"/>
                <a:ea typeface="Arial" charset="0"/>
                <a:cs typeface="Arial" charset="0"/>
              </a:defRPr>
            </a:lvl1pPr>
          </a:lstStyle>
          <a:p>
            <a:pPr algn="ctr" defTabSz="685800"/>
            <a:r>
              <a:rPr lang="tr-TR" sz="3000" b="1">
                <a:solidFill>
                  <a:prstClr val="white"/>
                </a:solidFill>
                <a:latin typeface="Arial" charset="0"/>
                <a:ea typeface="Arial" charset="0"/>
                <a:cs typeface="Arial" charset="0"/>
              </a:rPr>
              <a:t>SUNUM BAŞLIĞINI BURAYA</a:t>
            </a:r>
          </a:p>
          <a:p>
            <a:pPr algn="ctr" defTabSz="685800"/>
            <a:r>
              <a:rPr lang="tr-TR" sz="3000" b="1">
                <a:solidFill>
                  <a:prstClr val="white"/>
                </a:solidFill>
                <a:latin typeface="Arial" charset="0"/>
                <a:ea typeface="Arial" charset="0"/>
                <a:cs typeface="Arial" charset="0"/>
              </a:rPr>
              <a:t>TIKLAYARAK YAZINIZ</a:t>
            </a:r>
          </a:p>
        </p:txBody>
      </p:sp>
      <p:sp>
        <p:nvSpPr>
          <p:cNvPr id="15" name="Text Placeholder 14">
            <a:extLst>
              <a:ext uri="{FF2B5EF4-FFF2-40B4-BE49-F238E27FC236}">
                <a16:creationId xmlns:a16="http://schemas.microsoft.com/office/drawing/2014/main" id="{98006F26-7074-4181-BD68-EA627195B4E5}"/>
              </a:ext>
            </a:extLst>
          </p:cNvPr>
          <p:cNvSpPr>
            <a:spLocks noGrp="1"/>
          </p:cNvSpPr>
          <p:nvPr>
            <p:ph type="body" sz="quarter" idx="11" hasCustomPrompt="1"/>
          </p:nvPr>
        </p:nvSpPr>
        <p:spPr>
          <a:xfrm>
            <a:off x="4664454" y="2572340"/>
            <a:ext cx="2847657" cy="313932"/>
          </a:xfrm>
          <a:prstGeom prst="rect">
            <a:avLst/>
          </a:prstGeom>
        </p:spPr>
        <p:txBody>
          <a:bodyPr>
            <a:spAutoFit/>
          </a:bodyPr>
          <a:lstStyle>
            <a:lvl1pPr marL="0" indent="0">
              <a:buNone/>
              <a:defRPr lang="en-US" sz="1600" dirty="0" smtClean="0">
                <a:solidFill>
                  <a:prstClr val="white"/>
                </a:solidFill>
                <a:latin typeface="Arial" charset="0"/>
                <a:ea typeface="Arial" charset="0"/>
                <a:cs typeface="Arial" charset="0"/>
              </a:defRPr>
            </a:lvl1pPr>
            <a:lvl2pPr marL="228600" indent="0">
              <a:buNone/>
              <a:defRPr lang="en-US" sz="1800" dirty="0" smtClean="0"/>
            </a:lvl2pPr>
            <a:lvl3pPr marL="685800" indent="0">
              <a:buNone/>
              <a:defRPr lang="en-US" sz="1800" dirty="0" smtClean="0"/>
            </a:lvl3pPr>
            <a:lvl4pPr marL="1143000" indent="0">
              <a:buNone/>
              <a:defRPr lang="en-US" dirty="0" smtClean="0"/>
            </a:lvl4pPr>
            <a:lvl5pPr marL="1600200" indent="0">
              <a:buNone/>
              <a:defRPr lang="tr-TR" dirty="0"/>
            </a:lvl5pPr>
          </a:lstStyle>
          <a:p>
            <a:pPr marL="0" lvl="0" algn="ctr" defTabSz="685800"/>
            <a:r>
              <a:rPr lang="tr-TR"/>
              <a:t>SUNUM TARİHİ</a:t>
            </a:r>
            <a:endParaRPr lang="en-US"/>
          </a:p>
        </p:txBody>
      </p:sp>
      <p:sp>
        <p:nvSpPr>
          <p:cNvPr id="17" name="Text Placeholder 16">
            <a:extLst>
              <a:ext uri="{FF2B5EF4-FFF2-40B4-BE49-F238E27FC236}">
                <a16:creationId xmlns:a16="http://schemas.microsoft.com/office/drawing/2014/main" id="{267332EC-221E-4375-8C3C-70B3D4119F0C}"/>
              </a:ext>
            </a:extLst>
          </p:cNvPr>
          <p:cNvSpPr>
            <a:spLocks noGrp="1"/>
          </p:cNvSpPr>
          <p:nvPr>
            <p:ph type="body" sz="quarter" idx="12" hasCustomPrompt="1"/>
          </p:nvPr>
        </p:nvSpPr>
        <p:spPr>
          <a:xfrm>
            <a:off x="3821785" y="4254367"/>
            <a:ext cx="4532993" cy="738664"/>
          </a:xfrm>
          <a:prstGeom prst="rect">
            <a:avLst/>
          </a:prstGeom>
        </p:spPr>
        <p:txBody>
          <a:bodyPr>
            <a:spAutoFit/>
          </a:bodyPr>
          <a:lstStyle>
            <a:lvl1pPr marL="0" indent="0">
              <a:lnSpc>
                <a:spcPct val="100000"/>
              </a:lnSpc>
              <a:spcBef>
                <a:spcPts val="0"/>
              </a:spcBef>
              <a:buNone/>
              <a:defRPr lang="en-US" sz="2100" smtClean="0">
                <a:solidFill>
                  <a:prstClr val="white"/>
                </a:solidFill>
                <a:latin typeface="Arial" charset="0"/>
                <a:ea typeface="Arial" charset="0"/>
                <a:cs typeface="Arial" charset="0"/>
              </a:defRPr>
            </a:lvl1pPr>
            <a:lvl2pPr marL="228600" indent="0">
              <a:buNone/>
              <a:defRPr lang="en-US" sz="1800" smtClean="0"/>
            </a:lvl2pPr>
            <a:lvl3pPr marL="685800" indent="0">
              <a:buNone/>
              <a:defRPr lang="en-US" sz="1800" smtClean="0"/>
            </a:lvl3pPr>
            <a:lvl4pPr marL="1143000" indent="0">
              <a:buNone/>
              <a:defRPr lang="en-US" smtClean="0"/>
            </a:lvl4pPr>
            <a:lvl5pPr marL="1600200" indent="0">
              <a:buNone/>
              <a:defRPr lang="tr-TR"/>
            </a:lvl5pPr>
          </a:lstStyle>
          <a:p>
            <a:pPr algn="ctr" defTabSz="685800"/>
            <a:r>
              <a:rPr lang="tr-TR" sz="2100">
                <a:solidFill>
                  <a:prstClr val="white"/>
                </a:solidFill>
                <a:latin typeface="Arial" charset="0"/>
                <a:ea typeface="Arial" charset="0"/>
                <a:cs typeface="Arial" charset="0"/>
              </a:rPr>
              <a:t>Sunum Yapan Ad Soyad</a:t>
            </a:r>
          </a:p>
          <a:p>
            <a:pPr algn="ctr" defTabSz="685800"/>
            <a:r>
              <a:rPr lang="tr-TR" sz="2100">
                <a:solidFill>
                  <a:prstClr val="white"/>
                </a:solidFill>
                <a:latin typeface="Arial" charset="0"/>
                <a:ea typeface="Arial" charset="0"/>
                <a:cs typeface="Arial" charset="0"/>
              </a:rPr>
              <a:t>Sunum Yapanın Ünvanı</a:t>
            </a:r>
          </a:p>
        </p:txBody>
      </p:sp>
    </p:spTree>
    <p:extLst>
      <p:ext uri="{BB962C8B-B14F-4D97-AF65-F5344CB8AC3E}">
        <p14:creationId xmlns:p14="http://schemas.microsoft.com/office/powerpoint/2010/main" val="4287380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aşlık Slaydı">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1076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3679-55B8-38C8-215B-088EEF0F1272}"/>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8B1D12AF-2BF4-55B6-2115-6C8755AAB4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D83E9763-0EFE-D75E-E879-682ACC40DF17}"/>
              </a:ext>
            </a:extLst>
          </p:cNvPr>
          <p:cNvSpPr>
            <a:spLocks noGrp="1"/>
          </p:cNvSpPr>
          <p:nvPr>
            <p:ph type="dt" sz="half" idx="10"/>
          </p:nvPr>
        </p:nvSpPr>
        <p:spPr/>
        <p:txBody>
          <a:bodyPr/>
          <a:lstStyle/>
          <a:p>
            <a:fld id="{9103C8AC-F847-6148-BF1E-A1B65C7CDFC8}" type="datetimeFigureOut">
              <a:rPr lang="en-TR" smtClean="0"/>
              <a:t>18.10.2024</a:t>
            </a:fld>
            <a:endParaRPr lang="en-TR"/>
          </a:p>
        </p:txBody>
      </p:sp>
      <p:sp>
        <p:nvSpPr>
          <p:cNvPr id="5" name="Footer Placeholder 4">
            <a:extLst>
              <a:ext uri="{FF2B5EF4-FFF2-40B4-BE49-F238E27FC236}">
                <a16:creationId xmlns:a16="http://schemas.microsoft.com/office/drawing/2014/main" id="{FC8DD642-F9E8-0170-2527-39652BEE4A7E}"/>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601073AF-BB79-DA37-2B89-2A0A6922DD7A}"/>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97017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DDC16-428F-E738-D70F-710ADF781C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ED6A34D3-E31A-1885-C114-364A240B27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E90DAB-3517-CEDC-8388-23FD3DACF021}"/>
              </a:ext>
            </a:extLst>
          </p:cNvPr>
          <p:cNvSpPr>
            <a:spLocks noGrp="1"/>
          </p:cNvSpPr>
          <p:nvPr>
            <p:ph type="dt" sz="half" idx="10"/>
          </p:nvPr>
        </p:nvSpPr>
        <p:spPr/>
        <p:txBody>
          <a:bodyPr/>
          <a:lstStyle/>
          <a:p>
            <a:fld id="{9103C8AC-F847-6148-BF1E-A1B65C7CDFC8}" type="datetimeFigureOut">
              <a:rPr lang="en-TR" smtClean="0"/>
              <a:t>18.10.2024</a:t>
            </a:fld>
            <a:endParaRPr lang="en-TR"/>
          </a:p>
        </p:txBody>
      </p:sp>
      <p:sp>
        <p:nvSpPr>
          <p:cNvPr id="5" name="Footer Placeholder 4">
            <a:extLst>
              <a:ext uri="{FF2B5EF4-FFF2-40B4-BE49-F238E27FC236}">
                <a16:creationId xmlns:a16="http://schemas.microsoft.com/office/drawing/2014/main" id="{26E997CB-86D9-CD49-FBC9-FA7306AE54A5}"/>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DF6B5F28-41C2-6B0C-D402-6E0AC1EF4541}"/>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3276466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9DCE-2CED-D437-1735-F523AB042037}"/>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254722B6-0FA9-379E-2BBE-2E56B8BF2B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75AD7343-318C-1E7F-9AC6-AC984FC6F3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5ABBF6A5-34B0-064E-4C96-E8D0078EC18A}"/>
              </a:ext>
            </a:extLst>
          </p:cNvPr>
          <p:cNvSpPr>
            <a:spLocks noGrp="1"/>
          </p:cNvSpPr>
          <p:nvPr>
            <p:ph type="dt" sz="half" idx="10"/>
          </p:nvPr>
        </p:nvSpPr>
        <p:spPr/>
        <p:txBody>
          <a:bodyPr/>
          <a:lstStyle/>
          <a:p>
            <a:fld id="{9103C8AC-F847-6148-BF1E-A1B65C7CDFC8}" type="datetimeFigureOut">
              <a:rPr lang="en-TR" smtClean="0"/>
              <a:t>18.10.2024</a:t>
            </a:fld>
            <a:endParaRPr lang="en-TR"/>
          </a:p>
        </p:txBody>
      </p:sp>
      <p:sp>
        <p:nvSpPr>
          <p:cNvPr id="6" name="Footer Placeholder 5">
            <a:extLst>
              <a:ext uri="{FF2B5EF4-FFF2-40B4-BE49-F238E27FC236}">
                <a16:creationId xmlns:a16="http://schemas.microsoft.com/office/drawing/2014/main" id="{B8485447-8781-D356-1AEB-BA27BD395BA6}"/>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03045664-8396-F3F8-39E7-468B661895C7}"/>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74768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C4C45-43B8-6FD2-7075-67D35EF99B1F}"/>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3AEEE735-D44A-DF59-A5A4-A4306E41F6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8868B8-AFEE-A087-BB7A-BEA0D8BD69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83F63EE1-EE49-9CB7-5014-29C28E5596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468BC0-94DE-383B-9F9E-CEADAB1611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502033A8-F12B-A964-0C17-A9F27F816E5D}"/>
              </a:ext>
            </a:extLst>
          </p:cNvPr>
          <p:cNvSpPr>
            <a:spLocks noGrp="1"/>
          </p:cNvSpPr>
          <p:nvPr>
            <p:ph type="dt" sz="half" idx="10"/>
          </p:nvPr>
        </p:nvSpPr>
        <p:spPr/>
        <p:txBody>
          <a:bodyPr/>
          <a:lstStyle/>
          <a:p>
            <a:fld id="{9103C8AC-F847-6148-BF1E-A1B65C7CDFC8}" type="datetimeFigureOut">
              <a:rPr lang="en-TR" smtClean="0"/>
              <a:t>18.10.2024</a:t>
            </a:fld>
            <a:endParaRPr lang="en-TR"/>
          </a:p>
        </p:txBody>
      </p:sp>
      <p:sp>
        <p:nvSpPr>
          <p:cNvPr id="8" name="Footer Placeholder 7">
            <a:extLst>
              <a:ext uri="{FF2B5EF4-FFF2-40B4-BE49-F238E27FC236}">
                <a16:creationId xmlns:a16="http://schemas.microsoft.com/office/drawing/2014/main" id="{E474C969-E93F-16AE-2BD8-A03155314F26}"/>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71C23C7E-8AFD-B66F-8F70-078FA77B8845}"/>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941223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A849A-ECA9-F07B-FF4C-1465F62B16B5}"/>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DF0FFAEB-8060-2C8A-FE72-F59DC9C249B3}"/>
              </a:ext>
            </a:extLst>
          </p:cNvPr>
          <p:cNvSpPr>
            <a:spLocks noGrp="1"/>
          </p:cNvSpPr>
          <p:nvPr>
            <p:ph type="dt" sz="half" idx="10"/>
          </p:nvPr>
        </p:nvSpPr>
        <p:spPr/>
        <p:txBody>
          <a:bodyPr/>
          <a:lstStyle/>
          <a:p>
            <a:fld id="{9103C8AC-F847-6148-BF1E-A1B65C7CDFC8}" type="datetimeFigureOut">
              <a:rPr lang="en-TR" smtClean="0"/>
              <a:t>18.10.2024</a:t>
            </a:fld>
            <a:endParaRPr lang="en-TR"/>
          </a:p>
        </p:txBody>
      </p:sp>
      <p:sp>
        <p:nvSpPr>
          <p:cNvPr id="4" name="Footer Placeholder 3">
            <a:extLst>
              <a:ext uri="{FF2B5EF4-FFF2-40B4-BE49-F238E27FC236}">
                <a16:creationId xmlns:a16="http://schemas.microsoft.com/office/drawing/2014/main" id="{B2005B39-4A81-B1E2-9F42-2E3CF8626B7C}"/>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731DC2CB-BB8C-CAB7-9DBB-8D28E07705D5}"/>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1113971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0D3DC4-CABD-CAED-49E5-9A99859110A2}"/>
              </a:ext>
            </a:extLst>
          </p:cNvPr>
          <p:cNvSpPr>
            <a:spLocks noGrp="1"/>
          </p:cNvSpPr>
          <p:nvPr>
            <p:ph type="dt" sz="half" idx="10"/>
          </p:nvPr>
        </p:nvSpPr>
        <p:spPr/>
        <p:txBody>
          <a:bodyPr/>
          <a:lstStyle/>
          <a:p>
            <a:fld id="{9103C8AC-F847-6148-BF1E-A1B65C7CDFC8}" type="datetimeFigureOut">
              <a:rPr lang="en-TR" smtClean="0"/>
              <a:t>18.10.2024</a:t>
            </a:fld>
            <a:endParaRPr lang="en-TR"/>
          </a:p>
        </p:txBody>
      </p:sp>
      <p:sp>
        <p:nvSpPr>
          <p:cNvPr id="3" name="Footer Placeholder 2">
            <a:extLst>
              <a:ext uri="{FF2B5EF4-FFF2-40B4-BE49-F238E27FC236}">
                <a16:creationId xmlns:a16="http://schemas.microsoft.com/office/drawing/2014/main" id="{18144FA9-0B63-68BB-C173-443BC789E249}"/>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86FDE609-DA01-FE5F-FFBF-A2F597F4CB84}"/>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458794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1543-3909-5D48-323B-A5CB3C1369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34C7AB15-D8E2-D815-4C4E-507DFD43C0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9E270219-92B9-F54C-C04F-481341980F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C1863E-048A-EF18-354D-5D6A4A60E237}"/>
              </a:ext>
            </a:extLst>
          </p:cNvPr>
          <p:cNvSpPr>
            <a:spLocks noGrp="1"/>
          </p:cNvSpPr>
          <p:nvPr>
            <p:ph type="dt" sz="half" idx="10"/>
          </p:nvPr>
        </p:nvSpPr>
        <p:spPr/>
        <p:txBody>
          <a:bodyPr/>
          <a:lstStyle/>
          <a:p>
            <a:fld id="{9103C8AC-F847-6148-BF1E-A1B65C7CDFC8}" type="datetimeFigureOut">
              <a:rPr lang="en-TR" smtClean="0"/>
              <a:t>18.10.2024</a:t>
            </a:fld>
            <a:endParaRPr lang="en-TR"/>
          </a:p>
        </p:txBody>
      </p:sp>
      <p:sp>
        <p:nvSpPr>
          <p:cNvPr id="6" name="Footer Placeholder 5">
            <a:extLst>
              <a:ext uri="{FF2B5EF4-FFF2-40B4-BE49-F238E27FC236}">
                <a16:creationId xmlns:a16="http://schemas.microsoft.com/office/drawing/2014/main" id="{CD4A726F-7FCA-DF84-29A7-9D5561507C3C}"/>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DEDFE146-CD1D-BA59-2B26-FE95CEFA924F}"/>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478332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07B4-B7DC-7E6E-5D6C-D99744EAD1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DD82EDC9-AF76-4C44-1E93-AD91555F62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5F3AAF14-0BCC-741C-FEB5-2EAD9C6A5B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A8AB94-1AA9-4A63-E02B-C7B00BE083C2}"/>
              </a:ext>
            </a:extLst>
          </p:cNvPr>
          <p:cNvSpPr>
            <a:spLocks noGrp="1"/>
          </p:cNvSpPr>
          <p:nvPr>
            <p:ph type="dt" sz="half" idx="10"/>
          </p:nvPr>
        </p:nvSpPr>
        <p:spPr/>
        <p:txBody>
          <a:bodyPr/>
          <a:lstStyle/>
          <a:p>
            <a:fld id="{9103C8AC-F847-6148-BF1E-A1B65C7CDFC8}" type="datetimeFigureOut">
              <a:rPr lang="en-TR" smtClean="0"/>
              <a:t>18.10.2024</a:t>
            </a:fld>
            <a:endParaRPr lang="en-TR"/>
          </a:p>
        </p:txBody>
      </p:sp>
      <p:sp>
        <p:nvSpPr>
          <p:cNvPr id="6" name="Footer Placeholder 5">
            <a:extLst>
              <a:ext uri="{FF2B5EF4-FFF2-40B4-BE49-F238E27FC236}">
                <a16:creationId xmlns:a16="http://schemas.microsoft.com/office/drawing/2014/main" id="{DF8B6273-B000-D4D8-55F6-4614A6D54479}"/>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CF8CC28F-0525-1609-F22B-EC766EAA70ED}"/>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254665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BDD0E6-0B66-F00C-5586-07FB8D362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0EC3C033-A406-9F04-4703-AF6EF761C4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DF0C7F82-2FC2-EE0D-81C6-7DB544FC9F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3C8AC-F847-6148-BF1E-A1B65C7CDFC8}" type="datetimeFigureOut">
              <a:rPr lang="en-TR" smtClean="0"/>
              <a:t>18.10.2024</a:t>
            </a:fld>
            <a:endParaRPr lang="en-TR"/>
          </a:p>
        </p:txBody>
      </p:sp>
      <p:sp>
        <p:nvSpPr>
          <p:cNvPr id="5" name="Footer Placeholder 4">
            <a:extLst>
              <a:ext uri="{FF2B5EF4-FFF2-40B4-BE49-F238E27FC236}">
                <a16:creationId xmlns:a16="http://schemas.microsoft.com/office/drawing/2014/main" id="{8BFBA7DF-B038-B4C3-78AE-D9D6AB77A0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R"/>
          </a:p>
        </p:txBody>
      </p:sp>
      <p:sp>
        <p:nvSpPr>
          <p:cNvPr id="6" name="Slide Number Placeholder 5">
            <a:extLst>
              <a:ext uri="{FF2B5EF4-FFF2-40B4-BE49-F238E27FC236}">
                <a16:creationId xmlns:a16="http://schemas.microsoft.com/office/drawing/2014/main" id="{09A7F487-70B7-B89E-0880-96019204B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AE802-03B8-DA41-AC36-E1A8D1639C1E}" type="slidenum">
              <a:rPr lang="en-TR" smtClean="0"/>
              <a:t>‹#›</a:t>
            </a:fld>
            <a:endParaRPr lang="en-TR"/>
          </a:p>
        </p:txBody>
      </p:sp>
    </p:spTree>
    <p:extLst>
      <p:ext uri="{BB962C8B-B14F-4D97-AF65-F5344CB8AC3E}">
        <p14:creationId xmlns:p14="http://schemas.microsoft.com/office/powerpoint/2010/main" val="3391131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Mean_reciprocal_rank"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s://github.blog/2019-07-02-c-or-java-typescript-or-javascript-machine-learning-based-classification-of-programming-languages/"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s.google.com/machine-learning/guides/text-classification/step-2-5"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39C35328-0995-44F3-8843-4C6FB84E5C30}"/>
              </a:ext>
            </a:extLst>
          </p:cNvPr>
          <p:cNvSpPr>
            <a:spLocks noGrp="1"/>
          </p:cNvSpPr>
          <p:nvPr>
            <p:ph type="body" sz="quarter" idx="10"/>
          </p:nvPr>
        </p:nvSpPr>
        <p:spPr>
          <a:xfrm>
            <a:off x="1117600" y="1313216"/>
            <a:ext cx="9956800" cy="480131"/>
          </a:xfrm>
        </p:spPr>
        <p:txBody>
          <a:bodyPr wrap="square" lIns="91440" tIns="45720" rIns="91440" bIns="45720" anchor="t">
            <a:spAutoFit/>
          </a:bodyPr>
          <a:lstStyle/>
          <a:p>
            <a:pPr algn="ctr"/>
            <a:r>
              <a:rPr lang="tr-TR" sz="2800" dirty="0">
                <a:effectLst/>
                <a:latin typeface="Arial" panose="020B0604020202020204" pitchFamily="34" charset="0"/>
                <a:ea typeface="Times New Roman" panose="02020603050405020304" pitchFamily="18" charset="0"/>
                <a:cs typeface="Arial" panose="020B0604020202020204" pitchFamily="34" charset="0"/>
              </a:rPr>
              <a:t>Veri Bilimi : </a:t>
            </a:r>
            <a:r>
              <a:rPr lang="tr-TR" sz="2800" dirty="0" err="1">
                <a:effectLst/>
                <a:latin typeface="Arial" panose="020B0604020202020204" pitchFamily="34" charset="0"/>
                <a:ea typeface="Times New Roman" panose="02020603050405020304" pitchFamily="18" charset="0"/>
                <a:cs typeface="Arial" panose="020B0604020202020204" pitchFamily="34" charset="0"/>
              </a:rPr>
              <a:t>Python</a:t>
            </a:r>
            <a:r>
              <a:rPr lang="tr-TR" sz="2800" dirty="0">
                <a:effectLst/>
                <a:latin typeface="Arial" panose="020B0604020202020204" pitchFamily="34" charset="0"/>
                <a:ea typeface="Times New Roman" panose="02020603050405020304" pitchFamily="18" charset="0"/>
                <a:cs typeface="Arial" panose="020B0604020202020204" pitchFamily="34" charset="0"/>
              </a:rPr>
              <a:t> ile Uygulamalı Doğal Dil İşleme</a:t>
            </a:r>
            <a:r>
              <a:rPr lang="en-TR" sz="2800" dirty="0">
                <a:effectLst/>
                <a:latin typeface="Arial" panose="020B0604020202020204" pitchFamily="34" charset="0"/>
                <a:cs typeface="Arial" panose="020B0604020202020204" pitchFamily="34" charset="0"/>
              </a:rPr>
              <a:t> </a:t>
            </a:r>
            <a:endParaRPr lang="tr-TR" sz="2800" dirty="0">
              <a:latin typeface="Arial" panose="020B0604020202020204" pitchFamily="34" charset="0"/>
              <a:cs typeface="Arial" panose="020B0604020202020204" pitchFamily="34" charset="0"/>
            </a:endParaRPr>
          </a:p>
        </p:txBody>
      </p:sp>
      <p:sp>
        <p:nvSpPr>
          <p:cNvPr id="10" name="Text Placeholder 9">
            <a:extLst>
              <a:ext uri="{FF2B5EF4-FFF2-40B4-BE49-F238E27FC236}">
                <a16:creationId xmlns:a16="http://schemas.microsoft.com/office/drawing/2014/main" id="{8133B17B-A78D-4E5A-92FC-1B6447ED9B8C}"/>
              </a:ext>
            </a:extLst>
          </p:cNvPr>
          <p:cNvSpPr>
            <a:spLocks noGrp="1"/>
          </p:cNvSpPr>
          <p:nvPr>
            <p:ph type="body" sz="quarter" idx="11"/>
          </p:nvPr>
        </p:nvSpPr>
        <p:spPr>
          <a:xfrm>
            <a:off x="2995450" y="2983353"/>
            <a:ext cx="6011916" cy="1740989"/>
          </a:xfrm>
        </p:spPr>
        <p:txBody>
          <a:bodyPr wrap="square" lIns="91440" tIns="45720" rIns="91440" bIns="45720" anchor="t">
            <a:spAutoFit/>
          </a:bodyPr>
          <a:lstStyle/>
          <a:p>
            <a:pPr algn="ctr" defTabSz="685800"/>
            <a:r>
              <a:rPr lang="tr-TR" sz="1800" b="1" dirty="0" err="1">
                <a:latin typeface="Arial"/>
                <a:cs typeface="Arial"/>
              </a:rPr>
              <a:t>Text</a:t>
            </a:r>
            <a:r>
              <a:rPr lang="tr-TR" sz="1800" b="1" dirty="0">
                <a:latin typeface="Arial"/>
                <a:cs typeface="Arial"/>
              </a:rPr>
              <a:t> </a:t>
            </a:r>
            <a:r>
              <a:rPr lang="tr-TR" sz="1800" b="1" dirty="0" err="1">
                <a:latin typeface="Arial"/>
                <a:cs typeface="Arial"/>
              </a:rPr>
              <a:t>Classification</a:t>
            </a:r>
            <a:r>
              <a:rPr lang="tr-TR" sz="1800" b="1" dirty="0">
                <a:latin typeface="Arial"/>
                <a:cs typeface="Arial"/>
              </a:rPr>
              <a:t> </a:t>
            </a:r>
          </a:p>
          <a:p>
            <a:pPr algn="ctr" defTabSz="685800"/>
            <a:endParaRPr lang="tr-TR" sz="1800" b="1" dirty="0">
              <a:latin typeface="Arial"/>
              <a:cs typeface="Arial"/>
            </a:endParaRPr>
          </a:p>
          <a:p>
            <a:pPr algn="ctr" defTabSz="685800"/>
            <a:r>
              <a:rPr lang="tr-TR" sz="1800" b="1" dirty="0">
                <a:latin typeface="Arial"/>
                <a:cs typeface="Arial"/>
              </a:rPr>
              <a:t> </a:t>
            </a:r>
          </a:p>
          <a:p>
            <a:pPr algn="ctr" defTabSz="685800"/>
            <a:r>
              <a:rPr lang="tr-TR" sz="1400" dirty="0">
                <a:latin typeface="Arial"/>
                <a:cs typeface="Arial"/>
              </a:rPr>
              <a:t>18 Ekim</a:t>
            </a:r>
            <a:r>
              <a:rPr lang="en-US" sz="1400" dirty="0">
                <a:latin typeface="Arial"/>
                <a:cs typeface="Arial"/>
              </a:rPr>
              <a:t> </a:t>
            </a:r>
            <a:r>
              <a:rPr lang="tr-TR" sz="1400" dirty="0">
                <a:latin typeface="Arial"/>
                <a:cs typeface="Arial"/>
              </a:rPr>
              <a:t>2024</a:t>
            </a:r>
            <a:endParaRPr lang="sk-SK" sz="1400" dirty="0"/>
          </a:p>
          <a:p>
            <a:pPr algn="ctr"/>
            <a:endParaRPr lang="tr-TR" sz="1400" dirty="0"/>
          </a:p>
        </p:txBody>
      </p:sp>
    </p:spTree>
    <p:extLst>
      <p:ext uri="{BB962C8B-B14F-4D97-AF65-F5344CB8AC3E}">
        <p14:creationId xmlns:p14="http://schemas.microsoft.com/office/powerpoint/2010/main" val="113954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Feature</a:t>
            </a:r>
            <a:r>
              <a:rPr lang="tr-TR" sz="2400" b="1" dirty="0">
                <a:solidFill>
                  <a:srgbClr val="8316B5"/>
                </a:solidFill>
                <a:ea typeface="Arial" charset="0"/>
                <a:cs typeface="Arial"/>
              </a:rPr>
              <a:t> </a:t>
            </a:r>
            <a:r>
              <a:rPr lang="tr-TR" sz="2400" b="1" dirty="0" err="1">
                <a:solidFill>
                  <a:srgbClr val="8316B5"/>
                </a:solidFill>
                <a:ea typeface="Arial" charset="0"/>
                <a:cs typeface="Arial"/>
              </a:rPr>
              <a:t>Selection</a:t>
            </a:r>
            <a:endParaRPr lang="tr-TR" sz="2400" b="1" dirty="0">
              <a:solidFill>
                <a:srgbClr val="8316B5"/>
              </a:solidFill>
              <a:ea typeface="Arial" charset="0"/>
              <a:cs typeface="Arial" charset="0"/>
            </a:endParaRPr>
          </a:p>
        </p:txBody>
      </p:sp>
      <p:sp>
        <p:nvSpPr>
          <p:cNvPr id="4" name="TextBox 3">
            <a:extLst>
              <a:ext uri="{FF2B5EF4-FFF2-40B4-BE49-F238E27FC236}">
                <a16:creationId xmlns:a16="http://schemas.microsoft.com/office/drawing/2014/main" id="{53555A9A-4386-BC77-F649-45FEF591BC84}"/>
              </a:ext>
            </a:extLst>
          </p:cNvPr>
          <p:cNvSpPr txBox="1"/>
          <p:nvPr/>
        </p:nvSpPr>
        <p:spPr>
          <a:xfrm>
            <a:off x="1341120" y="1036320"/>
            <a:ext cx="3767378" cy="923330"/>
          </a:xfrm>
          <a:prstGeom prst="rect">
            <a:avLst/>
          </a:prstGeom>
          <a:noFill/>
        </p:spPr>
        <p:txBody>
          <a:bodyPr wrap="none" rtlCol="0">
            <a:spAutoFit/>
          </a:bodyPr>
          <a:lstStyle/>
          <a:p>
            <a:r>
              <a:rPr lang="en-TR" dirty="0"/>
              <a:t>We havent much time in previos class.</a:t>
            </a:r>
          </a:p>
          <a:p>
            <a:endParaRPr lang="en-TR" dirty="0"/>
          </a:p>
          <a:p>
            <a:endParaRPr lang="en-TR" dirty="0"/>
          </a:p>
        </p:txBody>
      </p:sp>
      <p:pic>
        <p:nvPicPr>
          <p:cNvPr id="6" name="Picture 5">
            <a:extLst>
              <a:ext uri="{FF2B5EF4-FFF2-40B4-BE49-F238E27FC236}">
                <a16:creationId xmlns:a16="http://schemas.microsoft.com/office/drawing/2014/main" id="{BEF2FA91-4A8A-A6E8-39AD-B4C74902C95C}"/>
              </a:ext>
            </a:extLst>
          </p:cNvPr>
          <p:cNvPicPr>
            <a:picLocks noChangeAspect="1"/>
          </p:cNvPicPr>
          <p:nvPr/>
        </p:nvPicPr>
        <p:blipFill>
          <a:blip r:embed="rId3"/>
          <a:stretch>
            <a:fillRect/>
          </a:stretch>
        </p:blipFill>
        <p:spPr>
          <a:xfrm>
            <a:off x="1051560" y="2116348"/>
            <a:ext cx="6553200" cy="1993900"/>
          </a:xfrm>
          <a:prstGeom prst="rect">
            <a:avLst/>
          </a:prstGeom>
        </p:spPr>
      </p:pic>
      <p:sp>
        <p:nvSpPr>
          <p:cNvPr id="10" name="Right Arrow 9">
            <a:extLst>
              <a:ext uri="{FF2B5EF4-FFF2-40B4-BE49-F238E27FC236}">
                <a16:creationId xmlns:a16="http://schemas.microsoft.com/office/drawing/2014/main" id="{EC27F3AA-5713-B4F5-3083-709486DAC875}"/>
              </a:ext>
            </a:extLst>
          </p:cNvPr>
          <p:cNvSpPr/>
          <p:nvPr/>
        </p:nvSpPr>
        <p:spPr>
          <a:xfrm rot="7201151">
            <a:off x="2898876" y="4136142"/>
            <a:ext cx="1292352" cy="261610"/>
          </a:xfrm>
          <a:prstGeom prst="rightArrow">
            <a:avLst>
              <a:gd name="adj1" fmla="val 50000"/>
              <a:gd name="adj2" fmla="val 50870"/>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11" name="Right Arrow 10">
            <a:extLst>
              <a:ext uri="{FF2B5EF4-FFF2-40B4-BE49-F238E27FC236}">
                <a16:creationId xmlns:a16="http://schemas.microsoft.com/office/drawing/2014/main" id="{82C70417-7BEB-CB01-A81E-316ED0F4C8EA}"/>
              </a:ext>
            </a:extLst>
          </p:cNvPr>
          <p:cNvSpPr/>
          <p:nvPr/>
        </p:nvSpPr>
        <p:spPr>
          <a:xfrm rot="3213946">
            <a:off x="3824412" y="4108762"/>
            <a:ext cx="1292352" cy="261610"/>
          </a:xfrm>
          <a:prstGeom prst="rightArrow">
            <a:avLst>
              <a:gd name="adj1" fmla="val 50000"/>
              <a:gd name="adj2" fmla="val 50870"/>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12" name="TextBox 11">
            <a:extLst>
              <a:ext uri="{FF2B5EF4-FFF2-40B4-BE49-F238E27FC236}">
                <a16:creationId xmlns:a16="http://schemas.microsoft.com/office/drawing/2014/main" id="{E5DC0D7B-372A-5BC4-0E5F-C951836FFBB4}"/>
              </a:ext>
            </a:extLst>
          </p:cNvPr>
          <p:cNvSpPr txBox="1"/>
          <p:nvPr/>
        </p:nvSpPr>
        <p:spPr>
          <a:xfrm>
            <a:off x="2840736" y="4962144"/>
            <a:ext cx="574196" cy="369332"/>
          </a:xfrm>
          <a:prstGeom prst="rect">
            <a:avLst/>
          </a:prstGeom>
          <a:noFill/>
        </p:spPr>
        <p:txBody>
          <a:bodyPr wrap="none" rtlCol="0">
            <a:spAutoFit/>
          </a:bodyPr>
          <a:lstStyle/>
          <a:p>
            <a:r>
              <a:rPr lang="en-TR" dirty="0"/>
              <a:t>chi2</a:t>
            </a:r>
          </a:p>
        </p:txBody>
      </p:sp>
      <p:sp>
        <p:nvSpPr>
          <p:cNvPr id="13" name="TextBox 12">
            <a:extLst>
              <a:ext uri="{FF2B5EF4-FFF2-40B4-BE49-F238E27FC236}">
                <a16:creationId xmlns:a16="http://schemas.microsoft.com/office/drawing/2014/main" id="{0556F41B-51A3-11EA-C117-9039FD2C5030}"/>
              </a:ext>
            </a:extLst>
          </p:cNvPr>
          <p:cNvSpPr txBox="1"/>
          <p:nvPr/>
        </p:nvSpPr>
        <p:spPr>
          <a:xfrm>
            <a:off x="4524471" y="4955026"/>
            <a:ext cx="883768" cy="369332"/>
          </a:xfrm>
          <a:prstGeom prst="rect">
            <a:avLst/>
          </a:prstGeom>
          <a:noFill/>
        </p:spPr>
        <p:txBody>
          <a:bodyPr wrap="none" rtlCol="0">
            <a:spAutoFit/>
          </a:bodyPr>
          <a:lstStyle/>
          <a:p>
            <a:r>
              <a:rPr lang="en-US" dirty="0"/>
              <a:t>f</a:t>
            </a:r>
            <a:r>
              <a:rPr lang="en-TR" dirty="0"/>
              <a:t>-classif</a:t>
            </a:r>
          </a:p>
        </p:txBody>
      </p:sp>
    </p:spTree>
    <p:extLst>
      <p:ext uri="{BB962C8B-B14F-4D97-AF65-F5344CB8AC3E}">
        <p14:creationId xmlns:p14="http://schemas.microsoft.com/office/powerpoint/2010/main" val="913541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Classification</a:t>
            </a:r>
            <a:endParaRPr lang="tr-TR" sz="2400" b="1" dirty="0">
              <a:solidFill>
                <a:srgbClr val="8316B5"/>
              </a:solidFill>
              <a:ea typeface="Arial" charset="0"/>
              <a:cs typeface="Arial" charset="0"/>
            </a:endParaRPr>
          </a:p>
        </p:txBody>
      </p:sp>
      <p:sp>
        <p:nvSpPr>
          <p:cNvPr id="3" name="TextBox 2">
            <a:extLst>
              <a:ext uri="{FF2B5EF4-FFF2-40B4-BE49-F238E27FC236}">
                <a16:creationId xmlns:a16="http://schemas.microsoft.com/office/drawing/2014/main" id="{AFB1884B-C5D1-F45B-3D8A-217080E44F81}"/>
              </a:ext>
            </a:extLst>
          </p:cNvPr>
          <p:cNvSpPr txBox="1"/>
          <p:nvPr/>
        </p:nvSpPr>
        <p:spPr>
          <a:xfrm>
            <a:off x="5376672" y="2414016"/>
            <a:ext cx="1561197" cy="646331"/>
          </a:xfrm>
          <a:prstGeom prst="rect">
            <a:avLst/>
          </a:prstGeom>
          <a:noFill/>
        </p:spPr>
        <p:txBody>
          <a:bodyPr wrap="none" rtlCol="0">
            <a:spAutoFit/>
          </a:bodyPr>
          <a:lstStyle/>
          <a:p>
            <a:r>
              <a:rPr lang="en-TR" dirty="0"/>
              <a:t>CODING TIME!</a:t>
            </a:r>
          </a:p>
          <a:p>
            <a:endParaRPr lang="en-TR" dirty="0"/>
          </a:p>
        </p:txBody>
      </p:sp>
    </p:spTree>
    <p:extLst>
      <p:ext uri="{BB962C8B-B14F-4D97-AF65-F5344CB8AC3E}">
        <p14:creationId xmlns:p14="http://schemas.microsoft.com/office/powerpoint/2010/main" val="306887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CB469-AE93-7752-CA5A-E98110EFB862}"/>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32D172FD-A1A1-BD5B-363E-4595346F8CBC}"/>
              </a:ext>
            </a:extLst>
          </p:cNvPr>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a:extLst>
              <a:ext uri="{FF2B5EF4-FFF2-40B4-BE49-F238E27FC236}">
                <a16:creationId xmlns:a16="http://schemas.microsoft.com/office/drawing/2014/main" id="{937F90F8-BD93-11F8-BC60-24005E9CAB54}"/>
              </a:ext>
            </a:extLst>
          </p:cNvPr>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Classification</a:t>
            </a:r>
            <a:endParaRPr lang="tr-TR" sz="2400" b="1" dirty="0">
              <a:solidFill>
                <a:srgbClr val="8316B5"/>
              </a:solidFill>
              <a:ea typeface="Arial" charset="0"/>
              <a:cs typeface="Arial" charset="0"/>
            </a:endParaRPr>
          </a:p>
        </p:txBody>
      </p:sp>
      <p:pic>
        <p:nvPicPr>
          <p:cNvPr id="1026" name="Picture 2" descr="The email binary classification dataset with the actual and predicted classes">
            <a:extLst>
              <a:ext uri="{FF2B5EF4-FFF2-40B4-BE49-F238E27FC236}">
                <a16:creationId xmlns:a16="http://schemas.microsoft.com/office/drawing/2014/main" id="{1D87D847-71E1-122C-0E4B-C775B7B4A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4042" y="1169427"/>
            <a:ext cx="9292281" cy="52269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7E65992-F999-87B4-BB7D-5B653BBB0CF6}"/>
              </a:ext>
            </a:extLst>
          </p:cNvPr>
          <p:cNvSpPr txBox="1"/>
          <p:nvPr/>
        </p:nvSpPr>
        <p:spPr>
          <a:xfrm>
            <a:off x="3046971" y="6396335"/>
            <a:ext cx="6098058" cy="307777"/>
          </a:xfrm>
          <a:prstGeom prst="rect">
            <a:avLst/>
          </a:prstGeom>
          <a:noFill/>
        </p:spPr>
        <p:txBody>
          <a:bodyPr wrap="square">
            <a:spAutoFit/>
          </a:bodyPr>
          <a:lstStyle/>
          <a:p>
            <a:r>
              <a:rPr lang="en-US" sz="1400" b="0" i="1" dirty="0">
                <a:effectLst/>
                <a:latin typeface="CohereText"/>
              </a:rPr>
              <a:t>The email binary classification dataset with the actual and predicted classes</a:t>
            </a:r>
            <a:endParaRPr lang="en-TR" sz="1400" dirty="0"/>
          </a:p>
        </p:txBody>
      </p:sp>
    </p:spTree>
    <p:extLst>
      <p:ext uri="{BB962C8B-B14F-4D97-AF65-F5344CB8AC3E}">
        <p14:creationId xmlns:p14="http://schemas.microsoft.com/office/powerpoint/2010/main" val="2131117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63C2F0-CACF-562B-F5CD-717F91A6A8A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825D2CA9-9C30-0282-39C8-943CF52A059E}"/>
              </a:ext>
            </a:extLst>
          </p:cNvPr>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a:extLst>
              <a:ext uri="{FF2B5EF4-FFF2-40B4-BE49-F238E27FC236}">
                <a16:creationId xmlns:a16="http://schemas.microsoft.com/office/drawing/2014/main" id="{84DC89B5-88FF-3CDC-22C3-B2826ECB1299}"/>
              </a:ext>
            </a:extLst>
          </p:cNvPr>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Classification</a:t>
            </a:r>
            <a:endParaRPr lang="tr-TR" sz="2400" b="1" dirty="0">
              <a:solidFill>
                <a:srgbClr val="8316B5"/>
              </a:solidFill>
              <a:ea typeface="Arial" charset="0"/>
              <a:cs typeface="Arial" charset="0"/>
            </a:endParaRPr>
          </a:p>
        </p:txBody>
      </p:sp>
      <p:pic>
        <p:nvPicPr>
          <p:cNvPr id="2050" name="Picture 2" descr="Accuracy calculation">
            <a:extLst>
              <a:ext uri="{FF2B5EF4-FFF2-40B4-BE49-F238E27FC236}">
                <a16:creationId xmlns:a16="http://schemas.microsoft.com/office/drawing/2014/main" id="{3111B727-0A61-5E2A-03EC-8DED61B216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178" t="7028" r="17448" b="40488"/>
          <a:stretch/>
        </p:blipFill>
        <p:spPr bwMode="auto">
          <a:xfrm>
            <a:off x="358345" y="1223318"/>
            <a:ext cx="5227253" cy="23972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692485A-72E2-7D8C-1CD3-810D9D2F2744}"/>
              </a:ext>
            </a:extLst>
          </p:cNvPr>
          <p:cNvSpPr txBox="1"/>
          <p:nvPr/>
        </p:nvSpPr>
        <p:spPr>
          <a:xfrm>
            <a:off x="506626" y="4177929"/>
            <a:ext cx="4646142" cy="2031325"/>
          </a:xfrm>
          <a:prstGeom prst="rect">
            <a:avLst/>
          </a:prstGeom>
          <a:noFill/>
        </p:spPr>
        <p:txBody>
          <a:bodyPr wrap="square">
            <a:spAutoFit/>
          </a:bodyPr>
          <a:lstStyle/>
          <a:p>
            <a:pPr marL="285750" indent="-285750">
              <a:buFont typeface="Arial" panose="020B0604020202020204" pitchFamily="34" charset="0"/>
              <a:buChar char="•"/>
            </a:pPr>
            <a:r>
              <a:rPr lang="en-US" sz="1400" b="1" dirty="0"/>
              <a:t>Accuracy as a Measure</a:t>
            </a:r>
            <a:r>
              <a:rPr lang="en-US" sz="1400" dirty="0"/>
              <a:t>: Simple to compute and interpret, but can be misleading.</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Imbalanced Data Issue</a:t>
            </a:r>
            <a:r>
              <a:rPr lang="en-US" sz="1400" dirty="0"/>
              <a:t>: Classifying all emails as "Not Spam" could yield 85% accuracy despite poor performance.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Need for Better Metrics</a:t>
            </a:r>
            <a:r>
              <a:rPr lang="en-US" sz="1400" dirty="0"/>
              <a:t>: Imbalanced datasets require alternative performance measures beyond accuracy.</a:t>
            </a:r>
            <a:endParaRPr lang="en-TR" sz="1400" dirty="0"/>
          </a:p>
        </p:txBody>
      </p:sp>
      <p:pic>
        <p:nvPicPr>
          <p:cNvPr id="2052" name="Picture 4" descr="The Confusion Matrix">
            <a:extLst>
              <a:ext uri="{FF2B5EF4-FFF2-40B4-BE49-F238E27FC236}">
                <a16:creationId xmlns:a16="http://schemas.microsoft.com/office/drawing/2014/main" id="{A99C96F6-D4DA-2A35-62CD-C53802D5699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849" t="3563" r="30154" b="8493"/>
          <a:stretch/>
        </p:blipFill>
        <p:spPr bwMode="auto">
          <a:xfrm>
            <a:off x="8369053" y="311520"/>
            <a:ext cx="2856134" cy="328608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161640F-8F7B-F567-EE99-4A2343405A2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978" t="9317" r="12383"/>
          <a:stretch/>
        </p:blipFill>
        <p:spPr bwMode="auto">
          <a:xfrm>
            <a:off x="6831408" y="3737770"/>
            <a:ext cx="5043435" cy="3039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717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645A6-403A-35FC-6AF8-4E6A5FBA015B}"/>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9D75693B-7B5B-41C4-8761-B26D5BE8565F}"/>
              </a:ext>
            </a:extLst>
          </p:cNvPr>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a:extLst>
              <a:ext uri="{FF2B5EF4-FFF2-40B4-BE49-F238E27FC236}">
                <a16:creationId xmlns:a16="http://schemas.microsoft.com/office/drawing/2014/main" id="{2B065BA5-4424-AF75-2208-143D89DD039A}"/>
              </a:ext>
            </a:extLst>
          </p:cNvPr>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Classification</a:t>
            </a:r>
            <a:endParaRPr lang="tr-TR" sz="2400" b="1" dirty="0">
              <a:solidFill>
                <a:srgbClr val="8316B5"/>
              </a:solidFill>
              <a:ea typeface="Arial" charset="0"/>
              <a:cs typeface="Arial" charset="0"/>
            </a:endParaRPr>
          </a:p>
        </p:txBody>
      </p:sp>
      <p:pic>
        <p:nvPicPr>
          <p:cNvPr id="3074" name="Picture 2" descr="Precision calculation">
            <a:extLst>
              <a:ext uri="{FF2B5EF4-FFF2-40B4-BE49-F238E27FC236}">
                <a16:creationId xmlns:a16="http://schemas.microsoft.com/office/drawing/2014/main" id="{FCF6BF39-F19A-CFCA-FC14-A2B95A3348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382" t="8375" r="16679" b="14508"/>
          <a:stretch/>
        </p:blipFill>
        <p:spPr bwMode="auto">
          <a:xfrm>
            <a:off x="273866" y="848898"/>
            <a:ext cx="4868563" cy="29770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C8C8022-9B87-6C97-4054-1FA6922D83FD}"/>
              </a:ext>
            </a:extLst>
          </p:cNvPr>
          <p:cNvSpPr txBox="1"/>
          <p:nvPr/>
        </p:nvSpPr>
        <p:spPr>
          <a:xfrm>
            <a:off x="399624" y="4193220"/>
            <a:ext cx="4399006" cy="1815882"/>
          </a:xfrm>
          <a:prstGeom prst="rect">
            <a:avLst/>
          </a:prstGeom>
          <a:noFill/>
        </p:spPr>
        <p:txBody>
          <a:bodyPr wrap="square">
            <a:spAutoFit/>
          </a:bodyPr>
          <a:lstStyle/>
          <a:p>
            <a:r>
              <a:rPr lang="en-US" sz="1400" b="1" dirty="0"/>
              <a:t>Precision vs. Accuracy</a:t>
            </a:r>
            <a:r>
              <a:rPr lang="en-US" sz="1400" dirty="0"/>
              <a:t>: Precision emphasizes True Positives and False Positives, excluding True Negatives.</a:t>
            </a:r>
          </a:p>
          <a:p>
            <a:endParaRPr lang="en-US" sz="1400" b="1" dirty="0"/>
          </a:p>
          <a:p>
            <a:r>
              <a:rPr lang="en-US" sz="1400" b="1" dirty="0"/>
              <a:t>Misleading Metrics</a:t>
            </a:r>
            <a:r>
              <a:rPr lang="en-US" sz="1400" dirty="0"/>
              <a:t>: Accuracy may appear high (75%), but Precision reveals a lower rate (25%).</a:t>
            </a:r>
          </a:p>
          <a:p>
            <a:endParaRPr lang="en-US" sz="1400" b="1" dirty="0"/>
          </a:p>
          <a:p>
            <a:r>
              <a:rPr lang="en-US" sz="1400" b="1" dirty="0"/>
              <a:t>Importance of Precision</a:t>
            </a:r>
            <a:r>
              <a:rPr lang="en-US" sz="1400" dirty="0"/>
              <a:t>: Highlights the need for accurate classification, often overlooked in Accuracy.</a:t>
            </a:r>
            <a:endParaRPr lang="en-TR" sz="1400" dirty="0"/>
          </a:p>
        </p:txBody>
      </p:sp>
      <p:pic>
        <p:nvPicPr>
          <p:cNvPr id="3076" name="Picture 4" descr="Recall calculation">
            <a:extLst>
              <a:ext uri="{FF2B5EF4-FFF2-40B4-BE49-F238E27FC236}">
                <a16:creationId xmlns:a16="http://schemas.microsoft.com/office/drawing/2014/main" id="{B2C4A82D-39C6-B7C7-82B7-6BAF4A38B90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683" t="7908" r="17297" b="16327"/>
          <a:stretch/>
        </p:blipFill>
        <p:spPr bwMode="auto">
          <a:xfrm>
            <a:off x="6893361" y="819836"/>
            <a:ext cx="4868561" cy="300614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A525E19-C500-1415-674D-11AE14A228DA}"/>
              </a:ext>
            </a:extLst>
          </p:cNvPr>
          <p:cNvSpPr txBox="1"/>
          <p:nvPr/>
        </p:nvSpPr>
        <p:spPr>
          <a:xfrm>
            <a:off x="6866063" y="4083025"/>
            <a:ext cx="4868561" cy="2246769"/>
          </a:xfrm>
          <a:prstGeom prst="rect">
            <a:avLst/>
          </a:prstGeom>
          <a:noFill/>
        </p:spPr>
        <p:txBody>
          <a:bodyPr wrap="square">
            <a:spAutoFit/>
          </a:bodyPr>
          <a:lstStyle/>
          <a:p>
            <a:r>
              <a:rPr lang="en-US" sz="1400" b="1" dirty="0"/>
              <a:t>Precision vs. Recall Tradeoff</a:t>
            </a:r>
            <a:r>
              <a:rPr lang="en-US" sz="1400" dirty="0"/>
              <a:t>: Optimizing one metric typically worsens the other (e.g., improving Precision increases False Negatives).</a:t>
            </a:r>
          </a:p>
          <a:p>
            <a:endParaRPr lang="en-US" sz="1400" dirty="0"/>
          </a:p>
          <a:p>
            <a:r>
              <a:rPr lang="en-US" sz="1400" b="1" dirty="0"/>
              <a:t>Task Dependency</a:t>
            </a:r>
            <a:r>
              <a:rPr lang="en-US" sz="1400" dirty="0"/>
              <a:t>: Prioritization depends on the specific task and its implications for performance.</a:t>
            </a:r>
          </a:p>
          <a:p>
            <a:endParaRPr lang="en-US" sz="1400" b="1" dirty="0"/>
          </a:p>
          <a:p>
            <a:r>
              <a:rPr lang="en-US" sz="1400" b="1" dirty="0"/>
              <a:t>Spam Classification Example</a:t>
            </a:r>
            <a:r>
              <a:rPr lang="en-US" sz="1400" dirty="0"/>
              <a:t>: High Precision minimizes important emails flagged as spam, making it preferable over high Recall in this context.</a:t>
            </a:r>
            <a:endParaRPr lang="en-TR" sz="1400" dirty="0"/>
          </a:p>
        </p:txBody>
      </p:sp>
    </p:spTree>
    <p:extLst>
      <p:ext uri="{BB962C8B-B14F-4D97-AF65-F5344CB8AC3E}">
        <p14:creationId xmlns:p14="http://schemas.microsoft.com/office/powerpoint/2010/main" val="3156064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82311-6C0B-1ACB-0D0C-DD593DE1B2A6}"/>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1B960540-44C1-2F17-012B-814486E4448F}"/>
              </a:ext>
            </a:extLst>
          </p:cNvPr>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a:extLst>
              <a:ext uri="{FF2B5EF4-FFF2-40B4-BE49-F238E27FC236}">
                <a16:creationId xmlns:a16="http://schemas.microsoft.com/office/drawing/2014/main" id="{694C6F00-F8CF-5D15-CD19-252449485226}"/>
              </a:ext>
            </a:extLst>
          </p:cNvPr>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Classification</a:t>
            </a:r>
            <a:endParaRPr lang="tr-TR" sz="2400" b="1" dirty="0">
              <a:solidFill>
                <a:srgbClr val="8316B5"/>
              </a:solidFill>
              <a:ea typeface="Arial" charset="0"/>
              <a:cs typeface="Arial" charset="0"/>
            </a:endParaRPr>
          </a:p>
        </p:txBody>
      </p:sp>
      <p:pic>
        <p:nvPicPr>
          <p:cNvPr id="4098" name="Picture 2">
            <a:extLst>
              <a:ext uri="{FF2B5EF4-FFF2-40B4-BE49-F238E27FC236}">
                <a16:creationId xmlns:a16="http://schemas.microsoft.com/office/drawing/2014/main" id="{E1381972-7627-303C-045F-8DED785E4C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845" t="7908" r="13142" b="32347"/>
          <a:stretch/>
        </p:blipFill>
        <p:spPr bwMode="auto">
          <a:xfrm>
            <a:off x="2754292" y="1075038"/>
            <a:ext cx="6428458" cy="28420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47478DE-705D-592F-6214-2E8A04648E68}"/>
              </a:ext>
            </a:extLst>
          </p:cNvPr>
          <p:cNvSpPr txBox="1"/>
          <p:nvPr/>
        </p:nvSpPr>
        <p:spPr>
          <a:xfrm>
            <a:off x="2919492" y="4305634"/>
            <a:ext cx="6098058" cy="2062103"/>
          </a:xfrm>
          <a:prstGeom prst="rect">
            <a:avLst/>
          </a:prstGeom>
          <a:noFill/>
        </p:spPr>
        <p:txBody>
          <a:bodyPr wrap="square">
            <a:spAutoFit/>
          </a:bodyPr>
          <a:lstStyle/>
          <a:p>
            <a:r>
              <a:rPr lang="en-US" sz="1600" b="1" dirty="0"/>
              <a:t>Balancing Precision and Recall</a:t>
            </a:r>
            <a:r>
              <a:rPr lang="en-US" sz="1600" dirty="0"/>
              <a:t>: Use the F1 score when both metrics are important for your classifier.</a:t>
            </a:r>
          </a:p>
          <a:p>
            <a:endParaRPr lang="en-US" sz="1600" b="1" dirty="0"/>
          </a:p>
          <a:p>
            <a:r>
              <a:rPr lang="en-US" sz="1600" b="1" dirty="0"/>
              <a:t>F1 Score Overview</a:t>
            </a:r>
            <a:r>
              <a:rPr lang="en-US" sz="1600" dirty="0"/>
              <a:t>: Combines Precision and Recall to provide a balanced measure of performance.</a:t>
            </a:r>
          </a:p>
          <a:p>
            <a:endParaRPr lang="en-US" sz="1600" b="1" dirty="0"/>
          </a:p>
          <a:p>
            <a:r>
              <a:rPr lang="en-US" sz="1600" b="1" dirty="0"/>
              <a:t>F-Score Variants</a:t>
            </a:r>
            <a:r>
              <a:rPr lang="en-US" sz="1600" dirty="0"/>
              <a:t>: Consider different F-scores for weighting Precision or Recall, but F1 is a solid starting point.</a:t>
            </a:r>
            <a:endParaRPr lang="en-TR" sz="1600" dirty="0"/>
          </a:p>
        </p:txBody>
      </p:sp>
    </p:spTree>
    <p:extLst>
      <p:ext uri="{BB962C8B-B14F-4D97-AF65-F5344CB8AC3E}">
        <p14:creationId xmlns:p14="http://schemas.microsoft.com/office/powerpoint/2010/main" val="3261484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6A555-97D9-A623-001C-EC18843CE622}"/>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1F3431FA-0C57-AF00-FE0B-699FF9D09FEC}"/>
              </a:ext>
            </a:extLst>
          </p:cNvPr>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a:extLst>
              <a:ext uri="{FF2B5EF4-FFF2-40B4-BE49-F238E27FC236}">
                <a16:creationId xmlns:a16="http://schemas.microsoft.com/office/drawing/2014/main" id="{2FE7CAA9-823D-3517-CDD9-4ADB5CD1ECDD}"/>
              </a:ext>
            </a:extLst>
          </p:cNvPr>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Classification</a:t>
            </a:r>
            <a:endParaRPr lang="tr-TR" sz="2400" b="1" dirty="0">
              <a:solidFill>
                <a:srgbClr val="8316B5"/>
              </a:solidFill>
              <a:ea typeface="Arial" charset="0"/>
              <a:cs typeface="Arial" charset="0"/>
            </a:endParaRPr>
          </a:p>
        </p:txBody>
      </p:sp>
      <p:pic>
        <p:nvPicPr>
          <p:cNvPr id="5122" name="Picture 2">
            <a:extLst>
              <a:ext uri="{FF2B5EF4-FFF2-40B4-BE49-F238E27FC236}">
                <a16:creationId xmlns:a16="http://schemas.microsoft.com/office/drawing/2014/main" id="{C7839E4D-9179-463B-8005-0754D18684D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965" r="32202" b="6181"/>
          <a:stretch/>
        </p:blipFill>
        <p:spPr bwMode="auto">
          <a:xfrm>
            <a:off x="1274322" y="1086782"/>
            <a:ext cx="3433865" cy="413425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E684F7D-2B47-FC79-AC9E-8687B8FB5F78}"/>
              </a:ext>
            </a:extLst>
          </p:cNvPr>
          <p:cNvSpPr txBox="1"/>
          <p:nvPr/>
        </p:nvSpPr>
        <p:spPr>
          <a:xfrm>
            <a:off x="1867711" y="542353"/>
            <a:ext cx="2400785" cy="369332"/>
          </a:xfrm>
          <a:prstGeom prst="rect">
            <a:avLst/>
          </a:prstGeom>
          <a:noFill/>
        </p:spPr>
        <p:txBody>
          <a:bodyPr wrap="none" rtlCol="0">
            <a:spAutoFit/>
          </a:bodyPr>
          <a:lstStyle/>
          <a:p>
            <a:r>
              <a:rPr lang="en-TR" dirty="0"/>
              <a:t>Multiclass Classification</a:t>
            </a:r>
          </a:p>
        </p:txBody>
      </p:sp>
      <p:pic>
        <p:nvPicPr>
          <p:cNvPr id="5124" name="Picture 4" descr="Precision calculation for class 0 - Shipping">
            <a:extLst>
              <a:ext uri="{FF2B5EF4-FFF2-40B4-BE49-F238E27FC236}">
                <a16:creationId xmlns:a16="http://schemas.microsoft.com/office/drawing/2014/main" id="{BC018F8F-AE1A-7356-6479-A9C376AC94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5388" y="1456433"/>
            <a:ext cx="6433225" cy="361868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Precision, Recall, and F1 for all three classes">
            <a:extLst>
              <a:ext uri="{FF2B5EF4-FFF2-40B4-BE49-F238E27FC236}">
                <a16:creationId xmlns:a16="http://schemas.microsoft.com/office/drawing/2014/main" id="{04ECAC60-89B1-794D-3CC0-3BEECCFC4E0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319" t="23870" r="18458" b="25532"/>
          <a:stretch/>
        </p:blipFill>
        <p:spPr bwMode="auto">
          <a:xfrm>
            <a:off x="3810981" y="5075122"/>
            <a:ext cx="4074088" cy="1750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641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830997"/>
          </a:xfrm>
          <a:prstGeom prst="rect">
            <a:avLst/>
          </a:prstGeom>
          <a:noFill/>
        </p:spPr>
        <p:txBody>
          <a:bodyPr wrap="square" lIns="91440" tIns="45720" rIns="91440" bIns="45720" rtlCol="0" anchor="t">
            <a:spAutoFit/>
          </a:bodyPr>
          <a:lstStyle/>
          <a:p>
            <a:pPr algn="ctr"/>
            <a:r>
              <a:rPr lang="tr-TR" sz="2400" b="1" dirty="0">
                <a:solidFill>
                  <a:srgbClr val="8316B5"/>
                </a:solidFill>
                <a:ea typeface="Arial" charset="0"/>
                <a:cs typeface="Arial"/>
              </a:rPr>
              <a:t>Best </a:t>
            </a:r>
            <a:r>
              <a:rPr lang="tr-TR" sz="2400" b="1" dirty="0" err="1">
                <a:solidFill>
                  <a:srgbClr val="8316B5"/>
                </a:solidFill>
                <a:ea typeface="Arial" charset="0"/>
                <a:cs typeface="Arial"/>
              </a:rPr>
              <a:t>Practices</a:t>
            </a:r>
            <a:r>
              <a:rPr lang="tr-TR" sz="2400" b="1" dirty="0">
                <a:solidFill>
                  <a:srgbClr val="8316B5"/>
                </a:solidFill>
                <a:ea typeface="Arial" charset="0"/>
                <a:cs typeface="Arial"/>
              </a:rPr>
              <a:t> </a:t>
            </a:r>
            <a:r>
              <a:rPr lang="tr-TR" sz="2400" b="1" dirty="0" err="1">
                <a:solidFill>
                  <a:srgbClr val="8316B5"/>
                </a:solidFill>
                <a:ea typeface="Arial" charset="0"/>
                <a:cs typeface="Arial"/>
              </a:rPr>
              <a:t>for</a:t>
            </a:r>
            <a:r>
              <a:rPr lang="tr-TR" sz="2400" b="1" dirty="0">
                <a:solidFill>
                  <a:srgbClr val="8316B5"/>
                </a:solidFill>
                <a:ea typeface="Arial" charset="0"/>
                <a:cs typeface="Arial"/>
              </a:rPr>
              <a:t> Real World Applications</a:t>
            </a: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606903"/>
            <a:ext cx="6096000" cy="261610"/>
          </a:xfrm>
          <a:prstGeom prst="rect">
            <a:avLst/>
          </a:prstGeom>
          <a:noFill/>
        </p:spPr>
        <p:txBody>
          <a:bodyPr wrap="square">
            <a:spAutoFit/>
          </a:bodyPr>
          <a:lstStyle/>
          <a:p>
            <a:r>
              <a:rPr lang="en-US" sz="1050" dirty="0"/>
              <a:t>Slide credit: Kavita Ganesan</a:t>
            </a:r>
            <a:endParaRPr lang="en-TR" sz="1050" dirty="0"/>
          </a:p>
        </p:txBody>
      </p:sp>
      <p:sp>
        <p:nvSpPr>
          <p:cNvPr id="3" name="TextBox 2">
            <a:extLst>
              <a:ext uri="{FF2B5EF4-FFF2-40B4-BE49-F238E27FC236}">
                <a16:creationId xmlns:a16="http://schemas.microsoft.com/office/drawing/2014/main" id="{750EB79C-C44E-05D7-0AB8-74A2D1AB5CC9}"/>
              </a:ext>
            </a:extLst>
          </p:cNvPr>
          <p:cNvSpPr txBox="1"/>
          <p:nvPr/>
        </p:nvSpPr>
        <p:spPr>
          <a:xfrm>
            <a:off x="749730" y="1120676"/>
            <a:ext cx="10692540" cy="4001095"/>
          </a:xfrm>
          <a:prstGeom prst="rect">
            <a:avLst/>
          </a:prstGeom>
          <a:noFill/>
        </p:spPr>
        <p:txBody>
          <a:bodyPr wrap="square" rtlCol="0">
            <a:spAutoFit/>
          </a:bodyPr>
          <a:lstStyle/>
          <a:p>
            <a:pPr marL="342900" indent="-342900">
              <a:buAutoNum type="arabicPeriod"/>
            </a:pPr>
            <a:r>
              <a:rPr lang="en-US" b="1" i="0" dirty="0">
                <a:solidFill>
                  <a:srgbClr val="3A3A3A"/>
                </a:solidFill>
                <a:effectLst/>
                <a:latin typeface="Poppins" pitchFamily="2" charset="77"/>
              </a:rPr>
              <a:t>Make sure to pay attention to your evaluation metric.</a:t>
            </a:r>
          </a:p>
          <a:p>
            <a:pPr lvl="1"/>
            <a:r>
              <a:rPr lang="en-US" b="1" dirty="0">
                <a:solidFill>
                  <a:srgbClr val="3A3A3A"/>
                </a:solidFill>
                <a:latin typeface="Public Sans"/>
              </a:rPr>
              <a:t>H</a:t>
            </a:r>
            <a:r>
              <a:rPr lang="en-US" b="1" i="0" dirty="0">
                <a:solidFill>
                  <a:srgbClr val="3A3A3A"/>
                </a:solidFill>
                <a:effectLst/>
                <a:latin typeface="Public Sans"/>
              </a:rPr>
              <a:t>ow you will evaluate the quality of your classifier? Accuracy? Often insufficient</a:t>
            </a:r>
          </a:p>
          <a:p>
            <a:pPr lvl="1"/>
            <a:endParaRPr lang="en-US" b="0" i="0" dirty="0">
              <a:solidFill>
                <a:srgbClr val="3A3A3A"/>
              </a:solidFill>
              <a:effectLst/>
              <a:latin typeface="Poppins" pitchFamily="2" charset="77"/>
            </a:endParaRPr>
          </a:p>
          <a:p>
            <a:pPr marL="800100" lvl="1" indent="-342900">
              <a:buAutoNum type="alphaLcPeriod"/>
            </a:pPr>
            <a:r>
              <a:rPr lang="en-US" b="0" i="0" dirty="0">
                <a:solidFill>
                  <a:srgbClr val="3A3A3A"/>
                </a:solidFill>
                <a:effectLst/>
                <a:latin typeface="Poppins" pitchFamily="2" charset="77"/>
              </a:rPr>
              <a:t>Understand what you are trying to optimize</a:t>
            </a:r>
          </a:p>
          <a:p>
            <a:pPr marL="742950" lvl="1" indent="-285750">
              <a:buFont typeface="Arial" panose="020B0604020202020204" pitchFamily="34" charset="0"/>
              <a:buChar char="•"/>
            </a:pPr>
            <a:r>
              <a:rPr lang="en-US" sz="1600" dirty="0">
                <a:solidFill>
                  <a:srgbClr val="3A3A3A"/>
                </a:solidFill>
              </a:rPr>
              <a:t>In a customer experience improvement task for example, you may be interested in detecting all the negative customer comments and may not be too worried about other comments that are neutral or positive. </a:t>
            </a:r>
            <a:endParaRPr lang="en-US" sz="1600" b="0" i="0" dirty="0">
              <a:solidFill>
                <a:srgbClr val="3A3A3A"/>
              </a:solidFill>
              <a:effectLst/>
            </a:endParaRPr>
          </a:p>
          <a:p>
            <a:pPr marL="742950" lvl="1" indent="-285750">
              <a:buFont typeface="Arial" panose="020B0604020202020204" pitchFamily="34" charset="0"/>
              <a:buChar char="•"/>
            </a:pPr>
            <a:r>
              <a:rPr lang="en-US" sz="1600" dirty="0">
                <a:solidFill>
                  <a:srgbClr val="3A3A3A"/>
                </a:solidFill>
              </a:rPr>
              <a:t>Search Engine - &gt; </a:t>
            </a:r>
            <a:r>
              <a:rPr lang="en-US" sz="1600" dirty="0" err="1">
                <a:solidFill>
                  <a:srgbClr val="3A3A3A"/>
                </a:solidFill>
              </a:rPr>
              <a:t>presicion@k</a:t>
            </a:r>
            <a:r>
              <a:rPr lang="en-US" sz="1600" dirty="0">
                <a:solidFill>
                  <a:srgbClr val="3A3A3A"/>
                </a:solidFill>
              </a:rPr>
              <a:t> / recall</a:t>
            </a:r>
          </a:p>
          <a:p>
            <a:pPr lvl="1"/>
            <a:endParaRPr lang="en-US" sz="1600" b="0" i="0" dirty="0">
              <a:solidFill>
                <a:srgbClr val="3A3A3A"/>
              </a:solidFill>
              <a:effectLst/>
              <a:latin typeface="Poppins" pitchFamily="2" charset="77"/>
            </a:endParaRPr>
          </a:p>
          <a:p>
            <a:pPr lvl="1"/>
            <a:r>
              <a:rPr lang="en-US" dirty="0">
                <a:solidFill>
                  <a:srgbClr val="3A3A3A"/>
                </a:solidFill>
                <a:latin typeface="Poppins" pitchFamily="2" charset="77"/>
              </a:rPr>
              <a:t>b. Use different angles for evaluation</a:t>
            </a:r>
          </a:p>
          <a:p>
            <a:pPr marL="742950" lvl="1" indent="-285750">
              <a:buFont typeface="Arial" panose="020B0604020202020204" pitchFamily="34" charset="0"/>
              <a:buChar char="•"/>
            </a:pPr>
            <a:r>
              <a:rPr lang="en-US" sz="1600" dirty="0">
                <a:solidFill>
                  <a:srgbClr val="3A3A3A"/>
                </a:solidFill>
                <a:latin typeface="Calibri" panose="020F0502020204030204" pitchFamily="34" charset="0"/>
                <a:cs typeface="Calibri" panose="020F0502020204030204" pitchFamily="34" charset="0"/>
              </a:rPr>
              <a:t>Class imbalance, incorrect labeling,</a:t>
            </a:r>
          </a:p>
          <a:p>
            <a:pPr lvl="1"/>
            <a:endParaRPr lang="en-US" sz="1600" b="0" i="0" dirty="0">
              <a:solidFill>
                <a:srgbClr val="3A3A3A"/>
              </a:solidFill>
              <a:effectLst/>
              <a:latin typeface="Calibri" panose="020F0502020204030204" pitchFamily="34" charset="0"/>
              <a:cs typeface="Calibri" panose="020F0502020204030204" pitchFamily="34" charset="0"/>
            </a:endParaRPr>
          </a:p>
          <a:p>
            <a:pPr lvl="1"/>
            <a:r>
              <a:rPr lang="en-US" dirty="0">
                <a:solidFill>
                  <a:srgbClr val="3A3A3A"/>
                </a:solidFill>
                <a:latin typeface=""/>
                <a:cs typeface="Calibri" panose="020F0502020204030204" pitchFamily="34" charset="0"/>
              </a:rPr>
              <a:t>c. Be creative in handling evaluation obstacles</a:t>
            </a:r>
          </a:p>
          <a:p>
            <a:pPr marL="742950" lvl="1" indent="-285750">
              <a:buFont typeface="Arial" panose="020B0604020202020204" pitchFamily="34" charset="0"/>
              <a:buChar char="•"/>
            </a:pPr>
            <a:r>
              <a:rPr lang="en-US" sz="1600" b="1" dirty="0"/>
              <a:t>accuracy</a:t>
            </a:r>
            <a:r>
              <a:rPr lang="en-US" sz="1600" dirty="0"/>
              <a:t> and </a:t>
            </a:r>
            <a:r>
              <a:rPr lang="en-US" sz="1600" b="1" dirty="0">
                <a:hlinkClick r:id="rId3"/>
              </a:rPr>
              <a:t>mean reciprocal rank</a:t>
            </a:r>
            <a:r>
              <a:rPr lang="en-US" sz="1600" b="1" dirty="0"/>
              <a:t> (MRR) </a:t>
            </a:r>
            <a:r>
              <a:rPr lang="en-US" sz="1600" dirty="0"/>
              <a:t>which also looks at the </a:t>
            </a:r>
            <a:r>
              <a:rPr lang="en-US" sz="1600" b="1" dirty="0"/>
              <a:t>position </a:t>
            </a:r>
            <a:r>
              <a:rPr lang="en-US" sz="1600" dirty="0"/>
              <a:t>of the “hit”</a:t>
            </a:r>
          </a:p>
          <a:p>
            <a:pPr lvl="1"/>
            <a:endParaRPr lang="en-US" sz="1600" dirty="0"/>
          </a:p>
          <a:p>
            <a:pPr marL="800100" lvl="1" indent="-342900">
              <a:buAutoNum type="alphaLcPeriod"/>
            </a:pPr>
            <a:endParaRPr lang="en-US" b="0" i="0" dirty="0">
              <a:solidFill>
                <a:srgbClr val="3A3A3A"/>
              </a:solidFill>
              <a:effectLst/>
              <a:latin typeface="Poppins" pitchFamily="2" charset="77"/>
            </a:endParaRPr>
          </a:p>
        </p:txBody>
      </p:sp>
      <p:grpSp>
        <p:nvGrpSpPr>
          <p:cNvPr id="7" name="Group 6">
            <a:extLst>
              <a:ext uri="{FF2B5EF4-FFF2-40B4-BE49-F238E27FC236}">
                <a16:creationId xmlns:a16="http://schemas.microsoft.com/office/drawing/2014/main" id="{BE428D33-590E-564A-DB0D-151CF8A2115A}"/>
              </a:ext>
            </a:extLst>
          </p:cNvPr>
          <p:cNvGrpSpPr/>
          <p:nvPr/>
        </p:nvGrpSpPr>
        <p:grpSpPr>
          <a:xfrm>
            <a:off x="7174206" y="2450844"/>
            <a:ext cx="5017794" cy="1340934"/>
            <a:chOff x="6933004" y="2438389"/>
            <a:chExt cx="5017794" cy="1340934"/>
          </a:xfrm>
        </p:grpSpPr>
        <p:sp>
          <p:nvSpPr>
            <p:cNvPr id="6" name="TextBox 5">
              <a:extLst>
                <a:ext uri="{FF2B5EF4-FFF2-40B4-BE49-F238E27FC236}">
                  <a16:creationId xmlns:a16="http://schemas.microsoft.com/office/drawing/2014/main" id="{2AD7FD79-4487-88CB-7A2D-34068E03B566}"/>
                </a:ext>
              </a:extLst>
            </p:cNvPr>
            <p:cNvSpPr txBox="1"/>
            <p:nvPr/>
          </p:nvSpPr>
          <p:spPr>
            <a:xfrm>
              <a:off x="8766132" y="2438389"/>
              <a:ext cx="2970756" cy="338554"/>
            </a:xfrm>
            <a:prstGeom prst="rect">
              <a:avLst/>
            </a:prstGeom>
            <a:noFill/>
          </p:spPr>
          <p:txBody>
            <a:bodyPr wrap="square">
              <a:spAutoFit/>
            </a:bodyPr>
            <a:lstStyle/>
            <a:p>
              <a:r>
                <a:rPr lang="en-US" sz="1600" b="0" i="0" dirty="0">
                  <a:solidFill>
                    <a:srgbClr val="FF0000"/>
                  </a:solidFill>
                  <a:effectLst/>
                  <a:latin typeface="Public Sans"/>
                </a:rPr>
                <a:t>per class precision and recall </a:t>
              </a:r>
              <a:endParaRPr lang="en-TR" sz="1600" dirty="0"/>
            </a:p>
          </p:txBody>
        </p:sp>
        <p:pic>
          <p:nvPicPr>
            <p:cNvPr id="7170" name="Picture 2" descr="per class precision recall example">
              <a:extLst>
                <a:ext uri="{FF2B5EF4-FFF2-40B4-BE49-F238E27FC236}">
                  <a16:creationId xmlns:a16="http://schemas.microsoft.com/office/drawing/2014/main" id="{BE6234C4-86F7-4AA4-54CA-6351055502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3004" y="2776943"/>
              <a:ext cx="5017794" cy="10023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9636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Classification</a:t>
            </a:r>
            <a:endParaRPr lang="tr-TR" sz="2400" b="1" dirty="0">
              <a:solidFill>
                <a:srgbClr val="8316B5"/>
              </a:solidFill>
              <a:ea typeface="Arial" charset="0"/>
              <a:cs typeface="Arial" charset="0"/>
            </a:endParaRP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606903"/>
            <a:ext cx="6096000" cy="261610"/>
          </a:xfrm>
          <a:prstGeom prst="rect">
            <a:avLst/>
          </a:prstGeom>
          <a:noFill/>
        </p:spPr>
        <p:txBody>
          <a:bodyPr wrap="square">
            <a:spAutoFit/>
          </a:bodyPr>
          <a:lstStyle/>
          <a:p>
            <a:r>
              <a:rPr lang="en-US" sz="1050" dirty="0"/>
              <a:t>Slide credit: Kavita Ganesan</a:t>
            </a:r>
            <a:endParaRPr lang="en-TR" sz="1050" dirty="0"/>
          </a:p>
        </p:txBody>
      </p:sp>
      <p:sp>
        <p:nvSpPr>
          <p:cNvPr id="6" name="TextBox 5">
            <a:extLst>
              <a:ext uri="{FF2B5EF4-FFF2-40B4-BE49-F238E27FC236}">
                <a16:creationId xmlns:a16="http://schemas.microsoft.com/office/drawing/2014/main" id="{CD8E0060-980D-0244-D0D1-984A06483C6A}"/>
              </a:ext>
            </a:extLst>
          </p:cNvPr>
          <p:cNvSpPr txBox="1"/>
          <p:nvPr/>
        </p:nvSpPr>
        <p:spPr>
          <a:xfrm>
            <a:off x="858033" y="936413"/>
            <a:ext cx="6100174" cy="369332"/>
          </a:xfrm>
          <a:prstGeom prst="rect">
            <a:avLst/>
          </a:prstGeom>
          <a:noFill/>
        </p:spPr>
        <p:txBody>
          <a:bodyPr wrap="square">
            <a:spAutoFit/>
          </a:bodyPr>
          <a:lstStyle/>
          <a:p>
            <a:pPr marL="342900" indent="-342900">
              <a:buFont typeface="+mj-lt"/>
              <a:buAutoNum type="arabicPeriod" startAt="2"/>
            </a:pPr>
            <a:r>
              <a:rPr lang="en-US" b="1" dirty="0">
                <a:latin typeface=""/>
              </a:rPr>
              <a:t>Utilize high-quality training data.</a:t>
            </a:r>
          </a:p>
        </p:txBody>
      </p:sp>
      <p:pic>
        <p:nvPicPr>
          <p:cNvPr id="7" name="Picture 4" descr="good quality training data - properties">
            <a:extLst>
              <a:ext uri="{FF2B5EF4-FFF2-40B4-BE49-F238E27FC236}">
                <a16:creationId xmlns:a16="http://schemas.microsoft.com/office/drawing/2014/main" id="{C6E55473-ED9B-BC5E-483B-936B63EB73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760" t="12941" r="3424" b="4806"/>
          <a:stretch/>
        </p:blipFill>
        <p:spPr bwMode="auto">
          <a:xfrm>
            <a:off x="299480" y="1891430"/>
            <a:ext cx="5377181" cy="224216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incompatible training data and target application">
            <a:extLst>
              <a:ext uri="{FF2B5EF4-FFF2-40B4-BE49-F238E27FC236}">
                <a16:creationId xmlns:a16="http://schemas.microsoft.com/office/drawing/2014/main" id="{DC9AB7CF-91F2-F048-7944-A42CEC4568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3722" y="1489337"/>
            <a:ext cx="5793018" cy="269435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6B7B6CC-D7F4-57DD-98AA-5AA82200FAAB}"/>
              </a:ext>
            </a:extLst>
          </p:cNvPr>
          <p:cNvSpPr txBox="1"/>
          <p:nvPr/>
        </p:nvSpPr>
        <p:spPr>
          <a:xfrm>
            <a:off x="6156518" y="1699805"/>
            <a:ext cx="6100174" cy="2862322"/>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A3A3A"/>
                </a:solidFill>
                <a:effectLst/>
                <a:latin typeface="Public Sans"/>
              </a:rPr>
              <a:t>Ensure that your dataset is representative of reality. This starts with understanding the dataset that you will be using.</a:t>
            </a:r>
          </a:p>
          <a:p>
            <a:pPr marL="285750" indent="-285750">
              <a:buFont typeface="Arial" panose="020B0604020202020204" pitchFamily="34" charset="0"/>
              <a:buChar char="•"/>
            </a:pPr>
            <a:r>
              <a:rPr lang="en-US" b="0" i="0" dirty="0">
                <a:solidFill>
                  <a:srgbClr val="3A3A3A"/>
                </a:solidFill>
                <a:effectLst/>
                <a:latin typeface="Public Sans"/>
              </a:rPr>
              <a:t>How was it created? </a:t>
            </a:r>
          </a:p>
          <a:p>
            <a:pPr marL="285750" indent="-285750">
              <a:buFont typeface="Arial" panose="020B0604020202020204" pitchFamily="34" charset="0"/>
              <a:buChar char="•"/>
            </a:pPr>
            <a:r>
              <a:rPr lang="en-US" b="0" i="0" dirty="0">
                <a:solidFill>
                  <a:srgbClr val="3A3A3A"/>
                </a:solidFill>
                <a:effectLst/>
                <a:latin typeface="Public Sans"/>
              </a:rPr>
              <a:t>Does the dataset identify any subpopulations (e.g. by geographical location)?</a:t>
            </a:r>
          </a:p>
          <a:p>
            <a:pPr marL="285750" indent="-285750">
              <a:buFont typeface="Arial" panose="020B0604020202020204" pitchFamily="34" charset="0"/>
              <a:buChar char="•"/>
            </a:pPr>
            <a:r>
              <a:rPr lang="en-US" b="0" i="0" dirty="0">
                <a:solidFill>
                  <a:srgbClr val="3A3A3A"/>
                </a:solidFill>
                <a:effectLst/>
                <a:latin typeface="Public Sans"/>
              </a:rPr>
              <a:t> Who created this dataset and why?</a:t>
            </a:r>
          </a:p>
          <a:p>
            <a:pPr marL="285750" indent="-285750">
              <a:buFont typeface="Arial" panose="020B0604020202020204" pitchFamily="34" charset="0"/>
              <a:buChar char="•"/>
            </a:pPr>
            <a:endParaRPr lang="en-US" dirty="0">
              <a:solidFill>
                <a:srgbClr val="3A3A3A"/>
              </a:solidFill>
              <a:latin typeface="Public Sans"/>
            </a:endParaRPr>
          </a:p>
          <a:p>
            <a:pPr marL="285750" indent="-285750">
              <a:buFont typeface="Arial" panose="020B0604020202020204" pitchFamily="34" charset="0"/>
              <a:buChar char="•"/>
            </a:pPr>
            <a:r>
              <a:rPr lang="en-US" b="0" i="0" dirty="0">
                <a:solidFill>
                  <a:srgbClr val="3A3A3A"/>
                </a:solidFill>
                <a:effectLst/>
                <a:latin typeface="Public Sans"/>
              </a:rPr>
              <a:t> For example, by </a:t>
            </a:r>
            <a:r>
              <a:rPr lang="en-US" b="0" i="1" dirty="0">
                <a:solidFill>
                  <a:srgbClr val="3A3A3A"/>
                </a:solidFill>
                <a:effectLst/>
                <a:latin typeface="Public Sans"/>
              </a:rPr>
              <a:t>gathering additional data</a:t>
            </a:r>
            <a:r>
              <a:rPr lang="en-US" b="0" i="0" dirty="0">
                <a:solidFill>
                  <a:srgbClr val="3A3A3A"/>
                </a:solidFill>
                <a:effectLst/>
                <a:latin typeface="Public Sans"/>
              </a:rPr>
              <a:t> to offset the bias, </a:t>
            </a:r>
            <a:r>
              <a:rPr lang="en-US" b="0" i="1" dirty="0">
                <a:solidFill>
                  <a:srgbClr val="3A3A3A"/>
                </a:solidFill>
                <a:effectLst/>
                <a:latin typeface="Public Sans"/>
              </a:rPr>
              <a:t>better preprocessing</a:t>
            </a:r>
            <a:r>
              <a:rPr lang="en-US" b="0" i="0" dirty="0">
                <a:solidFill>
                  <a:srgbClr val="3A3A3A"/>
                </a:solidFill>
                <a:effectLst/>
                <a:latin typeface="Public Sans"/>
              </a:rPr>
              <a:t> or introducing a </a:t>
            </a:r>
            <a:r>
              <a:rPr lang="en-US" b="0" i="1" dirty="0">
                <a:solidFill>
                  <a:srgbClr val="3A3A3A"/>
                </a:solidFill>
                <a:effectLst/>
                <a:latin typeface="Public Sans"/>
              </a:rPr>
              <a:t>post processing layer </a:t>
            </a:r>
            <a:r>
              <a:rPr lang="en-US" b="0" i="0" dirty="0">
                <a:solidFill>
                  <a:srgbClr val="3A3A3A"/>
                </a:solidFill>
                <a:effectLst/>
                <a:latin typeface="Public Sans"/>
              </a:rPr>
              <a:t>where humans validate certain predictions.</a:t>
            </a:r>
            <a:endParaRPr lang="en-TR" dirty="0"/>
          </a:p>
        </p:txBody>
      </p:sp>
    </p:spTree>
    <p:extLst>
      <p:ext uri="{BB962C8B-B14F-4D97-AF65-F5344CB8AC3E}">
        <p14:creationId xmlns:p14="http://schemas.microsoft.com/office/powerpoint/2010/main" val="339276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218"/>
                                        </p:tgtEl>
                                        <p:attrNameLst>
                                          <p:attrName>style.visibility</p:attrName>
                                        </p:attrNameLst>
                                      </p:cBhvr>
                                      <p:to>
                                        <p:strVal val="hidden"/>
                                      </p:to>
                                    </p:set>
                                  </p:childTnLst>
                                </p:cTn>
                              </p:par>
                              <p:par>
                                <p:cTn id="11" presetID="1" presetClass="entr" presetSubtype="0" fill="hold" grpId="1"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Classification</a:t>
            </a:r>
            <a:endParaRPr lang="tr-TR" sz="2400" b="1" dirty="0">
              <a:solidFill>
                <a:srgbClr val="8316B5"/>
              </a:solidFill>
              <a:ea typeface="Arial" charset="0"/>
              <a:cs typeface="Arial" charset="0"/>
            </a:endParaRP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606903"/>
            <a:ext cx="6096000" cy="261610"/>
          </a:xfrm>
          <a:prstGeom prst="rect">
            <a:avLst/>
          </a:prstGeom>
          <a:noFill/>
        </p:spPr>
        <p:txBody>
          <a:bodyPr wrap="square">
            <a:spAutoFit/>
          </a:bodyPr>
          <a:lstStyle/>
          <a:p>
            <a:r>
              <a:rPr lang="en-US" sz="1050" dirty="0"/>
              <a:t>Slide credit: Kavita Ganesan</a:t>
            </a:r>
            <a:endParaRPr lang="en-TR" sz="1050" dirty="0"/>
          </a:p>
        </p:txBody>
      </p:sp>
      <p:sp>
        <p:nvSpPr>
          <p:cNvPr id="4" name="TextBox 3">
            <a:extLst>
              <a:ext uri="{FF2B5EF4-FFF2-40B4-BE49-F238E27FC236}">
                <a16:creationId xmlns:a16="http://schemas.microsoft.com/office/drawing/2014/main" id="{F87D8268-E662-7080-F562-0D5CC72A38C8}"/>
              </a:ext>
            </a:extLst>
          </p:cNvPr>
          <p:cNvSpPr txBox="1"/>
          <p:nvPr/>
        </p:nvSpPr>
        <p:spPr>
          <a:xfrm>
            <a:off x="858032" y="936413"/>
            <a:ext cx="10227501" cy="646331"/>
          </a:xfrm>
          <a:prstGeom prst="rect">
            <a:avLst/>
          </a:prstGeom>
          <a:noFill/>
        </p:spPr>
        <p:txBody>
          <a:bodyPr wrap="square">
            <a:spAutoFit/>
          </a:bodyPr>
          <a:lstStyle/>
          <a:p>
            <a:pPr marL="342900" indent="-342900">
              <a:buFont typeface="+mj-lt"/>
              <a:buAutoNum type="arabicPeriod" startAt="3"/>
            </a:pPr>
            <a:r>
              <a:rPr lang="en-US" b="1" dirty="0">
                <a:latin typeface=""/>
              </a:rPr>
              <a:t>Prioritize understanding the problem before choosing </a:t>
            </a:r>
            <a:r>
              <a:rPr lang="en-US" b="1" dirty="0"/>
              <a:t>techniques</a:t>
            </a:r>
            <a:r>
              <a:rPr lang="en-US" b="1" dirty="0">
                <a:latin typeface=""/>
              </a:rPr>
              <a:t> to address it.</a:t>
            </a:r>
          </a:p>
          <a:p>
            <a:pPr marL="342900" indent="-342900">
              <a:buFont typeface="+mj-lt"/>
              <a:buAutoNum type="arabicPeriod" startAt="3"/>
            </a:pPr>
            <a:endParaRPr lang="en-US" b="1" dirty="0">
              <a:latin typeface=""/>
            </a:endParaRPr>
          </a:p>
        </p:txBody>
      </p:sp>
      <p:sp>
        <p:nvSpPr>
          <p:cNvPr id="7" name="TextBox 6">
            <a:extLst>
              <a:ext uri="{FF2B5EF4-FFF2-40B4-BE49-F238E27FC236}">
                <a16:creationId xmlns:a16="http://schemas.microsoft.com/office/drawing/2014/main" id="{579441E2-8F5F-9F66-865A-416E198A7035}"/>
              </a:ext>
            </a:extLst>
          </p:cNvPr>
          <p:cNvSpPr txBox="1"/>
          <p:nvPr/>
        </p:nvSpPr>
        <p:spPr>
          <a:xfrm>
            <a:off x="820454" y="2343836"/>
            <a:ext cx="10390339" cy="4247317"/>
          </a:xfrm>
          <a:prstGeom prst="rect">
            <a:avLst/>
          </a:prstGeom>
          <a:noFill/>
        </p:spPr>
        <p:txBody>
          <a:bodyPr wrap="square">
            <a:spAutoFit/>
          </a:bodyPr>
          <a:lstStyle/>
          <a:p>
            <a:pPr marL="400050" indent="-400050" algn="l" fontAlgn="base">
              <a:buFont typeface="+mj-lt"/>
              <a:buAutoNum type="romanLcPeriod"/>
            </a:pPr>
            <a:r>
              <a:rPr lang="en-US" b="1" i="0" dirty="0">
                <a:solidFill>
                  <a:srgbClr val="3A3A3A"/>
                </a:solidFill>
                <a:effectLst/>
                <a:latin typeface="Public Sans"/>
              </a:rPr>
              <a:t>What exactly are you trying to predict? </a:t>
            </a:r>
            <a:endParaRPr lang="en-US" b="0" i="0" dirty="0">
              <a:solidFill>
                <a:srgbClr val="3A3A3A"/>
              </a:solidFill>
              <a:effectLst/>
              <a:latin typeface="Public Sans"/>
            </a:endParaRPr>
          </a:p>
          <a:p>
            <a:pPr marL="400050" indent="-400050" algn="l" fontAlgn="base">
              <a:buFont typeface="+mj-lt"/>
              <a:buAutoNum type="romanLcPeriod"/>
            </a:pPr>
            <a:r>
              <a:rPr lang="en-US" b="1" i="0" dirty="0">
                <a:solidFill>
                  <a:srgbClr val="3A3A3A"/>
                </a:solidFill>
                <a:effectLst/>
                <a:latin typeface="Public Sans"/>
              </a:rPr>
              <a:t>Why is the automation necessary?</a:t>
            </a:r>
            <a:br>
              <a:rPr lang="en-US" b="0" i="0" dirty="0">
                <a:solidFill>
                  <a:srgbClr val="3A3A3A"/>
                </a:solidFill>
                <a:effectLst/>
                <a:latin typeface="Public Sans"/>
              </a:rPr>
            </a:br>
            <a:r>
              <a:rPr lang="en-US" b="0" i="0" dirty="0">
                <a:solidFill>
                  <a:srgbClr val="3A3A3A"/>
                </a:solidFill>
                <a:effectLst/>
                <a:latin typeface="Public Sans"/>
              </a:rPr>
              <a:t>	Are you trying to reduce costs or time or both? Are you trying to reduce human error?</a:t>
            </a:r>
            <a:br>
              <a:rPr lang="en-US" b="0" i="1" dirty="0">
                <a:solidFill>
                  <a:srgbClr val="3A3A3A"/>
                </a:solidFill>
                <a:effectLst/>
                <a:latin typeface="Public Sans"/>
              </a:rPr>
            </a:br>
            <a:endParaRPr lang="en-US" b="0" i="0" dirty="0">
              <a:solidFill>
                <a:srgbClr val="3A3A3A"/>
              </a:solidFill>
              <a:effectLst/>
              <a:latin typeface="Public Sans"/>
            </a:endParaRPr>
          </a:p>
          <a:p>
            <a:pPr marL="400050" indent="-400050" algn="l" fontAlgn="base">
              <a:buFont typeface="+mj-lt"/>
              <a:buAutoNum type="romanLcPeriod"/>
            </a:pPr>
            <a:r>
              <a:rPr lang="en-US" b="1" i="0" dirty="0">
                <a:solidFill>
                  <a:srgbClr val="3A3A3A"/>
                </a:solidFill>
                <a:effectLst/>
                <a:latin typeface="Public Sans"/>
              </a:rPr>
              <a:t>How much do you expect to gain in terms of reduction in costs, time, human error or others with the automation?</a:t>
            </a:r>
            <a:endParaRPr lang="en-US" b="0" i="0" dirty="0">
              <a:solidFill>
                <a:srgbClr val="3A3A3A"/>
              </a:solidFill>
              <a:effectLst/>
              <a:latin typeface="Public Sans"/>
            </a:endParaRPr>
          </a:p>
          <a:p>
            <a:pPr marL="400050" indent="-400050" algn="l" fontAlgn="base">
              <a:buFont typeface="+mj-lt"/>
              <a:buAutoNum type="romanLcPeriod"/>
            </a:pPr>
            <a:r>
              <a:rPr lang="en-US" b="1" i="0" dirty="0">
                <a:solidFill>
                  <a:srgbClr val="3A3A3A"/>
                </a:solidFill>
                <a:effectLst/>
                <a:latin typeface="Public Sans"/>
              </a:rPr>
              <a:t>What are the ramifications in getting predictions wrong? (Results)</a:t>
            </a:r>
            <a:br>
              <a:rPr lang="en-US" b="0" i="0" dirty="0">
                <a:solidFill>
                  <a:srgbClr val="3A3A3A"/>
                </a:solidFill>
                <a:effectLst/>
                <a:latin typeface="Public Sans"/>
              </a:rPr>
            </a:br>
            <a:r>
              <a:rPr lang="en-US" b="0" i="0" dirty="0">
                <a:solidFill>
                  <a:srgbClr val="3A3A3A"/>
                </a:solidFill>
                <a:effectLst/>
                <a:latin typeface="Public Sans"/>
              </a:rPr>
              <a:t>	Will it entail someone not getting a loan or a job because of it? Will it prevent someone from 	getting treatment for a deadly disease?</a:t>
            </a:r>
          </a:p>
          <a:p>
            <a:pPr marL="400050" indent="-400050" algn="l" fontAlgn="base">
              <a:buFont typeface="+mj-lt"/>
              <a:buAutoNum type="romanLcPeriod"/>
            </a:pPr>
            <a:r>
              <a:rPr lang="en-US" b="1" i="0" dirty="0">
                <a:solidFill>
                  <a:srgbClr val="3A3A3A"/>
                </a:solidFill>
                <a:effectLst/>
                <a:latin typeface="Public Sans"/>
              </a:rPr>
              <a:t>How is the problem currently being solved?</a:t>
            </a:r>
            <a:br>
              <a:rPr lang="en-US" b="0" i="0" dirty="0">
                <a:solidFill>
                  <a:srgbClr val="3A3A3A"/>
                </a:solidFill>
                <a:effectLst/>
                <a:latin typeface="Public Sans"/>
              </a:rPr>
            </a:br>
            <a:r>
              <a:rPr lang="en-US" b="0" i="0" dirty="0">
                <a:solidFill>
                  <a:srgbClr val="3A3A3A"/>
                </a:solidFill>
                <a:effectLst/>
                <a:latin typeface="Public Sans"/>
              </a:rPr>
              <a:t>	What is the manual process? Are results from this manual process being collected somewhere?</a:t>
            </a:r>
          </a:p>
          <a:p>
            <a:pPr marL="400050" indent="-400050" algn="l" fontAlgn="base">
              <a:buFont typeface="+mj-lt"/>
              <a:buAutoNum type="romanLcPeriod"/>
            </a:pPr>
            <a:r>
              <a:rPr lang="en-US" b="1" i="0" dirty="0">
                <a:solidFill>
                  <a:srgbClr val="3A3A3A"/>
                </a:solidFill>
                <a:effectLst/>
                <a:latin typeface="Public Sans"/>
              </a:rPr>
              <a:t>How will the automated solution be used?</a:t>
            </a:r>
            <a:br>
              <a:rPr lang="en-US" b="0" i="0" dirty="0">
                <a:solidFill>
                  <a:srgbClr val="3A3A3A"/>
                </a:solidFill>
                <a:effectLst/>
                <a:latin typeface="Public Sans"/>
              </a:rPr>
            </a:br>
            <a:r>
              <a:rPr lang="en-US" b="0" i="0" dirty="0">
                <a:solidFill>
                  <a:srgbClr val="3A3A3A"/>
                </a:solidFill>
                <a:effectLst/>
                <a:latin typeface="Public Sans"/>
              </a:rPr>
              <a:t>	Will it be reviewed by humans before release or would the predictions directly affect users?</a:t>
            </a:r>
          </a:p>
          <a:p>
            <a:pPr marL="400050" indent="-400050" algn="l" fontAlgn="base">
              <a:buFont typeface="+mj-lt"/>
              <a:buAutoNum type="romanLcPeriod"/>
            </a:pPr>
            <a:r>
              <a:rPr lang="en-US" b="1" i="0" dirty="0">
                <a:solidFill>
                  <a:srgbClr val="3A3A3A"/>
                </a:solidFill>
                <a:effectLst/>
                <a:latin typeface="Public Sans"/>
              </a:rPr>
              <a:t>What are the potential data sources for this specific problem?</a:t>
            </a:r>
            <a:endParaRPr lang="en-US" b="0" i="0" dirty="0">
              <a:solidFill>
                <a:srgbClr val="3A3A3A"/>
              </a:solidFill>
              <a:effectLst/>
              <a:latin typeface="Public Sans"/>
            </a:endParaRPr>
          </a:p>
          <a:p>
            <a:pPr marL="400050" indent="-400050" algn="l" fontAlgn="base">
              <a:buFont typeface="+mj-lt"/>
              <a:buAutoNum type="romanLcPeriod"/>
            </a:pPr>
            <a:r>
              <a:rPr lang="en-US" b="1" i="0" dirty="0">
                <a:solidFill>
                  <a:srgbClr val="3A3A3A"/>
                </a:solidFill>
                <a:effectLst/>
                <a:latin typeface="Public Sans"/>
              </a:rPr>
              <a:t>Do you have the budget and time to be able to acquire labeled data if needed?</a:t>
            </a:r>
            <a:endParaRPr lang="en-US" b="0" i="0" dirty="0">
              <a:solidFill>
                <a:srgbClr val="3A3A3A"/>
              </a:solidFill>
              <a:effectLst/>
              <a:latin typeface="Public Sans"/>
            </a:endParaRPr>
          </a:p>
        </p:txBody>
      </p:sp>
      <p:sp>
        <p:nvSpPr>
          <p:cNvPr id="9" name="TextBox 8">
            <a:extLst>
              <a:ext uri="{FF2B5EF4-FFF2-40B4-BE49-F238E27FC236}">
                <a16:creationId xmlns:a16="http://schemas.microsoft.com/office/drawing/2014/main" id="{02294415-722B-9FBB-8231-3B5AECFBCEDF}"/>
              </a:ext>
            </a:extLst>
          </p:cNvPr>
          <p:cNvSpPr txBox="1"/>
          <p:nvPr/>
        </p:nvSpPr>
        <p:spPr>
          <a:xfrm>
            <a:off x="3263030" y="1607472"/>
            <a:ext cx="6100174" cy="369332"/>
          </a:xfrm>
          <a:prstGeom prst="rect">
            <a:avLst/>
          </a:prstGeom>
          <a:noFill/>
        </p:spPr>
        <p:txBody>
          <a:bodyPr wrap="square">
            <a:spAutoFit/>
          </a:bodyPr>
          <a:lstStyle/>
          <a:p>
            <a:r>
              <a:rPr lang="en-US" b="0" i="1" dirty="0">
                <a:solidFill>
                  <a:srgbClr val="000000"/>
                </a:solidFill>
                <a:effectLst/>
                <a:latin typeface="Public Sans"/>
              </a:rPr>
              <a:t>More complexity does not mean more meaningful results</a:t>
            </a:r>
            <a:endParaRPr lang="en-US" b="1" dirty="0">
              <a:latin typeface=""/>
            </a:endParaRPr>
          </a:p>
        </p:txBody>
      </p:sp>
    </p:spTree>
    <p:extLst>
      <p:ext uri="{BB962C8B-B14F-4D97-AF65-F5344CB8AC3E}">
        <p14:creationId xmlns:p14="http://schemas.microsoft.com/office/powerpoint/2010/main" val="2005949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Classification</a:t>
            </a:r>
            <a:endParaRPr lang="tr-TR" sz="2400" b="1" dirty="0">
              <a:solidFill>
                <a:srgbClr val="8316B5"/>
              </a:solidFill>
              <a:ea typeface="Arial" charset="0"/>
              <a:cs typeface="Arial" charset="0"/>
            </a:endParaRPr>
          </a:p>
        </p:txBody>
      </p:sp>
      <p:pic>
        <p:nvPicPr>
          <p:cNvPr id="1026" name="Picture 2" descr="Topic classification">
            <a:extLst>
              <a:ext uri="{FF2B5EF4-FFF2-40B4-BE49-F238E27FC236}">
                <a16:creationId xmlns:a16="http://schemas.microsoft.com/office/drawing/2014/main" id="{BC2E2958-ACAD-5CBF-B3B8-9B5FB85192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1554" y="3288996"/>
            <a:ext cx="3808867" cy="190294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A58CDE7-D9AB-C5FA-98F1-2E5BFE19C610}"/>
              </a:ext>
            </a:extLst>
          </p:cNvPr>
          <p:cNvSpPr txBox="1"/>
          <p:nvPr/>
        </p:nvSpPr>
        <p:spPr>
          <a:xfrm>
            <a:off x="1107311" y="1505288"/>
            <a:ext cx="6096000" cy="2031325"/>
          </a:xfrm>
          <a:prstGeom prst="rect">
            <a:avLst/>
          </a:prstGeom>
          <a:noFill/>
        </p:spPr>
        <p:txBody>
          <a:bodyPr wrap="square">
            <a:spAutoFit/>
          </a:bodyPr>
          <a:lstStyle/>
          <a:p>
            <a:pPr marL="285750" indent="-285750">
              <a:buFont typeface="Arial" panose="020B0604020202020204" pitchFamily="34" charset="0"/>
              <a:buChar char="•"/>
            </a:pPr>
            <a:r>
              <a:rPr lang="en-US" b="0" dirty="0">
                <a:solidFill>
                  <a:srgbClr val="000000"/>
                </a:solidFill>
                <a:effectLst/>
                <a:latin typeface="Calibri" panose="020F0502020204030204" pitchFamily="34" charset="0"/>
                <a:cs typeface="Calibri" panose="020F0502020204030204" pitchFamily="34" charset="0"/>
              </a:rPr>
              <a:t>How can we identify particular features of language data that are salient for classifying it?</a:t>
            </a:r>
          </a:p>
          <a:p>
            <a:pPr marL="285750" indent="-285750">
              <a:buFont typeface="Arial" panose="020B0604020202020204" pitchFamily="34" charset="0"/>
              <a:buChar char="•"/>
            </a:pPr>
            <a:endParaRPr lang="en-US" b="0" dirty="0">
              <a:solidFill>
                <a:srgbClr val="000000"/>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dirty="0">
                <a:solidFill>
                  <a:srgbClr val="000000"/>
                </a:solidFill>
                <a:effectLst/>
                <a:latin typeface="Calibri" panose="020F0502020204030204" pitchFamily="34" charset="0"/>
                <a:cs typeface="Calibri" panose="020F0502020204030204" pitchFamily="34" charset="0"/>
              </a:rPr>
              <a:t>How can we construct models of language that can be used to perform language processing tasks automatically?</a:t>
            </a:r>
          </a:p>
          <a:p>
            <a:pPr marL="285750" indent="-285750">
              <a:buFont typeface="Arial" panose="020B0604020202020204" pitchFamily="34" charset="0"/>
              <a:buChar char="•"/>
            </a:pPr>
            <a:endParaRPr lang="en-US" b="0" dirty="0">
              <a:solidFill>
                <a:srgbClr val="000000"/>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dirty="0">
                <a:solidFill>
                  <a:srgbClr val="000000"/>
                </a:solidFill>
                <a:effectLst/>
                <a:latin typeface="Calibri" panose="020F0502020204030204" pitchFamily="34" charset="0"/>
                <a:cs typeface="Calibri" panose="020F0502020204030204" pitchFamily="34" charset="0"/>
              </a:rPr>
              <a:t>What can we learn about language from these models?</a:t>
            </a:r>
          </a:p>
        </p:txBody>
      </p:sp>
      <p:pic>
        <p:nvPicPr>
          <p:cNvPr id="1028" name="Picture 4" descr="Example of text classification labels for customer support tickets">
            <a:extLst>
              <a:ext uri="{FF2B5EF4-FFF2-40B4-BE49-F238E27FC236}">
                <a16:creationId xmlns:a16="http://schemas.microsoft.com/office/drawing/2014/main" id="{5A2C4D51-EC97-DC5B-4A7F-714C8EB506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4275" y="684870"/>
            <a:ext cx="3387468" cy="237910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opic classification">
            <a:extLst>
              <a:ext uri="{FF2B5EF4-FFF2-40B4-BE49-F238E27FC236}">
                <a16:creationId xmlns:a16="http://schemas.microsoft.com/office/drawing/2014/main" id="{731AC739-9A16-ACCC-405E-6ED3363160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5532" y="5191942"/>
            <a:ext cx="7591711" cy="1460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299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Classification</a:t>
            </a:r>
            <a:endParaRPr lang="tr-TR" sz="2400" b="1" dirty="0">
              <a:solidFill>
                <a:srgbClr val="8316B5"/>
              </a:solidFill>
              <a:ea typeface="Arial" charset="0"/>
              <a:cs typeface="Arial" charset="0"/>
            </a:endParaRP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606903"/>
            <a:ext cx="6096000" cy="261610"/>
          </a:xfrm>
          <a:prstGeom prst="rect">
            <a:avLst/>
          </a:prstGeom>
          <a:noFill/>
        </p:spPr>
        <p:txBody>
          <a:bodyPr wrap="square">
            <a:spAutoFit/>
          </a:bodyPr>
          <a:lstStyle/>
          <a:p>
            <a:r>
              <a:rPr lang="en-US" sz="1050" dirty="0"/>
              <a:t>Slide credit: Kavita Ganesan</a:t>
            </a:r>
            <a:endParaRPr lang="en-TR" sz="1050" dirty="0"/>
          </a:p>
        </p:txBody>
      </p:sp>
      <p:sp>
        <p:nvSpPr>
          <p:cNvPr id="7" name="TextBox 6">
            <a:extLst>
              <a:ext uri="{FF2B5EF4-FFF2-40B4-BE49-F238E27FC236}">
                <a16:creationId xmlns:a16="http://schemas.microsoft.com/office/drawing/2014/main" id="{F848276D-694D-9AA2-C715-87DFECC294CB}"/>
              </a:ext>
            </a:extLst>
          </p:cNvPr>
          <p:cNvSpPr txBox="1"/>
          <p:nvPr/>
        </p:nvSpPr>
        <p:spPr>
          <a:xfrm>
            <a:off x="858032" y="936413"/>
            <a:ext cx="10114767" cy="646331"/>
          </a:xfrm>
          <a:prstGeom prst="rect">
            <a:avLst/>
          </a:prstGeom>
          <a:noFill/>
        </p:spPr>
        <p:txBody>
          <a:bodyPr wrap="square">
            <a:spAutoFit/>
          </a:bodyPr>
          <a:lstStyle/>
          <a:p>
            <a:pPr marL="342900" indent="-342900">
              <a:buFont typeface="+mj-lt"/>
              <a:buAutoNum type="arabicPeriod" startAt="4"/>
            </a:pPr>
            <a:r>
              <a:rPr lang="en-US" b="1" dirty="0">
                <a:latin typeface="Calibri" panose="020F0502020204030204" pitchFamily="34" charset="0"/>
                <a:cs typeface="Calibri" panose="020F0502020204030204" pitchFamily="34" charset="0"/>
              </a:rPr>
              <a:t>Prioritize </a:t>
            </a:r>
            <a:r>
              <a:rPr lang="en-US" b="1" i="0" dirty="0">
                <a:effectLst/>
                <a:latin typeface="Calibri" panose="020F0502020204030204" pitchFamily="34" charset="0"/>
                <a:cs typeface="Calibri" panose="020F0502020204030204" pitchFamily="34" charset="0"/>
              </a:rPr>
              <a:t>Take advantage of domain knowledge when extracting features.</a:t>
            </a:r>
          </a:p>
          <a:p>
            <a:pPr marL="342900" indent="-342900">
              <a:buFont typeface="+mj-lt"/>
              <a:buAutoNum type="arabicPeriod" startAt="4"/>
            </a:pPr>
            <a:endParaRPr lang="en-US" b="1"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209E086D-4FB8-FA8A-9D69-165F8800C946}"/>
              </a:ext>
            </a:extLst>
          </p:cNvPr>
          <p:cNvSpPr txBox="1"/>
          <p:nvPr/>
        </p:nvSpPr>
        <p:spPr>
          <a:xfrm>
            <a:off x="1002082" y="2435258"/>
            <a:ext cx="10722280" cy="2031325"/>
          </a:xfrm>
          <a:prstGeom prst="rect">
            <a:avLst/>
          </a:prstGeom>
          <a:noFill/>
        </p:spPr>
        <p:txBody>
          <a:bodyPr wrap="square">
            <a:spAutoFit/>
          </a:bodyPr>
          <a:lstStyle/>
          <a:p>
            <a:pPr algn="l" fontAlgn="base"/>
            <a:r>
              <a:rPr lang="en-US" b="0" i="0" dirty="0">
                <a:solidFill>
                  <a:srgbClr val="3A3A3A"/>
                </a:solidFill>
                <a:effectLst/>
                <a:latin typeface="Public Sans"/>
              </a:rPr>
              <a:t>For example, for a </a:t>
            </a:r>
            <a:r>
              <a:rPr lang="en-US" b="0" i="0" u="none" strike="noStrike" dirty="0">
                <a:solidFill>
                  <a:srgbClr val="9F1F53"/>
                </a:solidFill>
                <a:effectLst/>
                <a:latin typeface="Public Sans"/>
                <a:hlinkClick r:id="rId3"/>
              </a:rPr>
              <a:t>programming language classification</a:t>
            </a:r>
            <a:r>
              <a:rPr lang="en-US" b="0" i="0" dirty="0">
                <a:solidFill>
                  <a:srgbClr val="3A3A3A"/>
                </a:solidFill>
                <a:effectLst/>
                <a:latin typeface="Public Sans"/>
              </a:rPr>
              <a:t> task, we know that programming languages have differences in </a:t>
            </a:r>
            <a:r>
              <a:rPr lang="en-US" b="1" i="0" dirty="0">
                <a:solidFill>
                  <a:srgbClr val="3A3A3A"/>
                </a:solidFill>
                <a:effectLst/>
                <a:latin typeface="Public Sans"/>
              </a:rPr>
              <a:t>vocabulary</a:t>
            </a:r>
            <a:r>
              <a:rPr lang="en-US" b="0" i="0" dirty="0">
                <a:solidFill>
                  <a:srgbClr val="3A3A3A"/>
                </a:solidFill>
                <a:effectLst/>
                <a:latin typeface="Public Sans"/>
              </a:rPr>
              <a:t>, </a:t>
            </a:r>
            <a:r>
              <a:rPr lang="en-US" b="1" i="0" dirty="0">
                <a:solidFill>
                  <a:srgbClr val="3A3A3A"/>
                </a:solidFill>
                <a:effectLst/>
                <a:latin typeface="Public Sans"/>
              </a:rPr>
              <a:t>commenting style</a:t>
            </a:r>
            <a:r>
              <a:rPr lang="en-US" b="0" i="0" dirty="0">
                <a:solidFill>
                  <a:srgbClr val="3A3A3A"/>
                </a:solidFill>
                <a:effectLst/>
                <a:latin typeface="Public Sans"/>
              </a:rPr>
              <a:t>, </a:t>
            </a:r>
            <a:r>
              <a:rPr lang="en-US" b="1" i="0" dirty="0">
                <a:solidFill>
                  <a:srgbClr val="3A3A3A"/>
                </a:solidFill>
                <a:effectLst/>
                <a:latin typeface="Public Sans"/>
              </a:rPr>
              <a:t>file extensions</a:t>
            </a:r>
            <a:r>
              <a:rPr lang="en-US" b="0" i="0" dirty="0">
                <a:solidFill>
                  <a:srgbClr val="3A3A3A"/>
                </a:solidFill>
                <a:effectLst/>
                <a:latin typeface="Public Sans"/>
              </a:rPr>
              <a:t>, </a:t>
            </a:r>
            <a:r>
              <a:rPr lang="en-US" b="1" i="0" dirty="0">
                <a:solidFill>
                  <a:srgbClr val="3A3A3A"/>
                </a:solidFill>
                <a:effectLst/>
                <a:latin typeface="Public Sans"/>
              </a:rPr>
              <a:t>structure</a:t>
            </a:r>
            <a:r>
              <a:rPr lang="en-US" b="0" i="0" dirty="0">
                <a:solidFill>
                  <a:srgbClr val="3A3A3A"/>
                </a:solidFill>
                <a:effectLst/>
                <a:latin typeface="Public Sans"/>
              </a:rPr>
              <a:t>, </a:t>
            </a:r>
            <a:r>
              <a:rPr lang="en-US" b="1" i="0" dirty="0">
                <a:solidFill>
                  <a:srgbClr val="3A3A3A"/>
                </a:solidFill>
                <a:effectLst/>
                <a:latin typeface="Public Sans"/>
              </a:rPr>
              <a:t>libraries import style</a:t>
            </a:r>
            <a:r>
              <a:rPr lang="en-US" b="0" i="0" dirty="0">
                <a:solidFill>
                  <a:srgbClr val="3A3A3A"/>
                </a:solidFill>
                <a:effectLst/>
                <a:latin typeface="Public Sans"/>
              </a:rPr>
              <a:t> and other minor differences. </a:t>
            </a:r>
          </a:p>
          <a:p>
            <a:pPr algn="l" fontAlgn="base"/>
            <a:endParaRPr lang="en-US" dirty="0">
              <a:solidFill>
                <a:srgbClr val="3A3A3A"/>
              </a:solidFill>
              <a:latin typeface="Public Sans"/>
            </a:endParaRPr>
          </a:p>
          <a:p>
            <a:pPr algn="l" fontAlgn="base"/>
            <a:r>
              <a:rPr lang="en-US" b="0" i="0" dirty="0">
                <a:solidFill>
                  <a:srgbClr val="3A3A3A"/>
                </a:solidFill>
                <a:effectLst/>
                <a:latin typeface="Public Sans"/>
              </a:rPr>
              <a:t>This is the </a:t>
            </a:r>
            <a:r>
              <a:rPr lang="en-US" b="1" i="1" dirty="0">
                <a:solidFill>
                  <a:srgbClr val="3A3A3A"/>
                </a:solidFill>
                <a:effectLst/>
                <a:latin typeface="Public Sans"/>
              </a:rPr>
              <a:t>domain</a:t>
            </a:r>
            <a:r>
              <a:rPr lang="en-US" b="0" i="1" dirty="0">
                <a:solidFill>
                  <a:srgbClr val="3A3A3A"/>
                </a:solidFill>
                <a:effectLst/>
                <a:latin typeface="Public Sans"/>
              </a:rPr>
              <a:t> </a:t>
            </a:r>
            <a:r>
              <a:rPr lang="en-US" b="1" i="1" dirty="0">
                <a:solidFill>
                  <a:srgbClr val="3A3A3A"/>
                </a:solidFill>
                <a:effectLst/>
                <a:latin typeface="Public Sans"/>
              </a:rPr>
              <a:t>knowledge.</a:t>
            </a:r>
            <a:endParaRPr lang="en-US" b="0" i="0" dirty="0">
              <a:solidFill>
                <a:srgbClr val="3A3A3A"/>
              </a:solidFill>
              <a:effectLst/>
              <a:latin typeface="Public Sans"/>
            </a:endParaRPr>
          </a:p>
          <a:p>
            <a:br>
              <a:rPr lang="en-US" dirty="0"/>
            </a:br>
            <a:endParaRPr lang="en-TR" dirty="0"/>
          </a:p>
        </p:txBody>
      </p:sp>
    </p:spTree>
    <p:extLst>
      <p:ext uri="{BB962C8B-B14F-4D97-AF65-F5344CB8AC3E}">
        <p14:creationId xmlns:p14="http://schemas.microsoft.com/office/powerpoint/2010/main" val="3997222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a:solidFill>
                  <a:srgbClr val="8316B5"/>
                </a:solidFill>
                <a:ea typeface="Arial" charset="0"/>
                <a:cs typeface="Arial"/>
              </a:rPr>
              <a:t>THE END</a:t>
            </a:r>
            <a:endParaRPr lang="tr-TR" sz="2400" b="1" dirty="0">
              <a:solidFill>
                <a:srgbClr val="8316B5"/>
              </a:solidFill>
              <a:ea typeface="Arial" charset="0"/>
              <a:cs typeface="Arial" charset="0"/>
            </a:endParaRPr>
          </a:p>
        </p:txBody>
      </p:sp>
      <p:sp>
        <p:nvSpPr>
          <p:cNvPr id="3" name="TextBox 2">
            <a:extLst>
              <a:ext uri="{FF2B5EF4-FFF2-40B4-BE49-F238E27FC236}">
                <a16:creationId xmlns:a16="http://schemas.microsoft.com/office/drawing/2014/main" id="{AFB1884B-C5D1-F45B-3D8A-217080E44F81}"/>
              </a:ext>
            </a:extLst>
          </p:cNvPr>
          <p:cNvSpPr txBox="1"/>
          <p:nvPr/>
        </p:nvSpPr>
        <p:spPr>
          <a:xfrm>
            <a:off x="5376672" y="2414016"/>
            <a:ext cx="1608004" cy="461665"/>
          </a:xfrm>
          <a:prstGeom prst="rect">
            <a:avLst/>
          </a:prstGeom>
          <a:noFill/>
        </p:spPr>
        <p:txBody>
          <a:bodyPr wrap="none" rtlCol="0">
            <a:spAutoFit/>
          </a:bodyPr>
          <a:lstStyle/>
          <a:p>
            <a:r>
              <a:rPr lang="en-TR" sz="2400" dirty="0"/>
              <a:t>HomeWork</a:t>
            </a:r>
          </a:p>
        </p:txBody>
      </p:sp>
      <p:sp>
        <p:nvSpPr>
          <p:cNvPr id="4" name="TextBox 3">
            <a:extLst>
              <a:ext uri="{FF2B5EF4-FFF2-40B4-BE49-F238E27FC236}">
                <a16:creationId xmlns:a16="http://schemas.microsoft.com/office/drawing/2014/main" id="{4C2BE697-A410-7FDD-86E0-C4A9EB4D08B0}"/>
              </a:ext>
            </a:extLst>
          </p:cNvPr>
          <p:cNvSpPr txBox="1"/>
          <p:nvPr/>
        </p:nvSpPr>
        <p:spPr>
          <a:xfrm>
            <a:off x="2417523" y="3244334"/>
            <a:ext cx="8885959" cy="1200329"/>
          </a:xfrm>
          <a:prstGeom prst="rect">
            <a:avLst/>
          </a:prstGeom>
          <a:noFill/>
        </p:spPr>
        <p:txBody>
          <a:bodyPr wrap="none" rtlCol="0">
            <a:spAutoFit/>
          </a:bodyPr>
          <a:lstStyle/>
          <a:p>
            <a:pPr marL="285750" indent="-285750">
              <a:buFont typeface="Arial" panose="020B0604020202020204" pitchFamily="34" charset="0"/>
              <a:buChar char="•"/>
            </a:pPr>
            <a:r>
              <a:rPr lang="en-TR" dirty="0"/>
              <a:t>Download new files ends with _sub.csv</a:t>
            </a:r>
          </a:p>
          <a:p>
            <a:pPr marL="285750" indent="-285750">
              <a:buFont typeface="Arial" panose="020B0604020202020204" pitchFamily="34" charset="0"/>
              <a:buChar char="•"/>
            </a:pPr>
            <a:r>
              <a:rPr lang="en-TR" dirty="0"/>
              <a:t>Your target label -&gt; </a:t>
            </a:r>
            <a:r>
              <a:rPr lang="en-US" sz="1800" dirty="0">
                <a:solidFill>
                  <a:srgbClr val="9876AA"/>
                </a:solidFill>
                <a:effectLst/>
                <a:latin typeface="JetBrains Mono"/>
              </a:rPr>
              <a:t>sub-classification</a:t>
            </a:r>
            <a:endParaRPr lang="en-US" sz="1800" dirty="0">
              <a:solidFill>
                <a:srgbClr val="A9B7C6"/>
              </a:solidFill>
              <a:effectLst/>
              <a:latin typeface="JetBrains Mono"/>
            </a:endParaRPr>
          </a:p>
          <a:p>
            <a:pPr marL="285750" indent="-285750">
              <a:buFont typeface="Arial" panose="020B0604020202020204" pitchFamily="34" charset="0"/>
              <a:buChar char="•"/>
            </a:pPr>
            <a:r>
              <a:rPr lang="en-TR" dirty="0">
                <a:solidFill>
                  <a:srgbClr val="FF0000"/>
                </a:solidFill>
              </a:rPr>
              <a:t>Send your .ipynb files to me with header “ANLP – Homework 1” </a:t>
            </a:r>
            <a:r>
              <a:rPr lang="en-TR" dirty="0"/>
              <a:t>until 25 Oct 2024 – 11:00</a:t>
            </a:r>
          </a:p>
          <a:p>
            <a:pPr marL="285750" indent="-285750">
              <a:buFont typeface="Arial" panose="020B0604020202020204" pitchFamily="34" charset="0"/>
              <a:buChar char="•"/>
            </a:pPr>
            <a:r>
              <a:rPr lang="en-US" dirty="0"/>
              <a:t>c</a:t>
            </a:r>
            <a:r>
              <a:rPr lang="en-TR" dirty="0"/>
              <a:t>an.kara@flo.com.tr</a:t>
            </a:r>
          </a:p>
        </p:txBody>
      </p:sp>
    </p:spTree>
    <p:extLst>
      <p:ext uri="{BB962C8B-B14F-4D97-AF65-F5344CB8AC3E}">
        <p14:creationId xmlns:p14="http://schemas.microsoft.com/office/powerpoint/2010/main" val="389906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1200329"/>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What</a:t>
            </a:r>
            <a:r>
              <a:rPr lang="tr-TR" sz="2400" b="1" dirty="0">
                <a:solidFill>
                  <a:srgbClr val="8316B5"/>
                </a:solidFill>
                <a:ea typeface="Arial" charset="0"/>
                <a:cs typeface="Arial"/>
              </a:rPr>
              <a:t> </a:t>
            </a:r>
            <a:r>
              <a:rPr lang="tr-TR" sz="2400" b="1" dirty="0" err="1">
                <a:solidFill>
                  <a:srgbClr val="8316B5"/>
                </a:solidFill>
                <a:ea typeface="Arial" charset="0"/>
                <a:cs typeface="Arial"/>
              </a:rPr>
              <a:t>distinguishes</a:t>
            </a:r>
            <a:r>
              <a:rPr lang="tr-TR" sz="2400" b="1" dirty="0">
                <a:solidFill>
                  <a:srgbClr val="8316B5"/>
                </a:solidFill>
                <a:ea typeface="Arial" charset="0"/>
                <a:cs typeface="Arial"/>
              </a:rPr>
              <a:t> a </a:t>
            </a:r>
            <a:r>
              <a:rPr lang="tr-TR" sz="2400" b="1" dirty="0" err="1">
                <a:solidFill>
                  <a:srgbClr val="8316B5"/>
                </a:solidFill>
                <a:ea typeface="Arial" charset="0"/>
                <a:cs typeface="Arial"/>
              </a:rPr>
              <a:t>classifier</a:t>
            </a:r>
            <a:r>
              <a:rPr lang="tr-TR" sz="2400" b="1" dirty="0">
                <a:solidFill>
                  <a:srgbClr val="8316B5"/>
                </a:solidFill>
                <a:ea typeface="Arial" charset="0"/>
                <a:cs typeface="Arial"/>
              </a:rPr>
              <a:t> </a:t>
            </a:r>
            <a:r>
              <a:rPr lang="tr-TR" sz="2400" b="1" dirty="0" err="1">
                <a:solidFill>
                  <a:srgbClr val="8316B5"/>
                </a:solidFill>
                <a:ea typeface="Arial" charset="0"/>
                <a:cs typeface="Arial"/>
              </a:rPr>
              <a:t>from</a:t>
            </a:r>
            <a:r>
              <a:rPr lang="tr-TR" sz="2400" b="1" dirty="0">
                <a:solidFill>
                  <a:srgbClr val="8316B5"/>
                </a:solidFill>
                <a:ea typeface="Arial" charset="0"/>
                <a:cs typeface="Arial"/>
              </a:rPr>
              <a:t> a model?</a:t>
            </a:r>
            <a:endParaRPr lang="tr-TR" sz="2400" b="1" dirty="0">
              <a:solidFill>
                <a:srgbClr val="8316B5"/>
              </a:solidFill>
              <a:ea typeface="Arial" charset="0"/>
              <a:cs typeface="Arial" charset="0"/>
            </a:endParaRPr>
          </a:p>
          <a:p>
            <a:pPr algn="ctr"/>
            <a:endParaRPr lang="tr-TR" sz="2400" b="1" dirty="0">
              <a:solidFill>
                <a:srgbClr val="8316B5"/>
              </a:solidFill>
              <a:ea typeface="Arial" charset="0"/>
              <a:cs typeface="Arial" charset="0"/>
            </a:endParaRPr>
          </a:p>
        </p:txBody>
      </p:sp>
      <p:sp>
        <p:nvSpPr>
          <p:cNvPr id="4" name="TextBox 3">
            <a:extLst>
              <a:ext uri="{FF2B5EF4-FFF2-40B4-BE49-F238E27FC236}">
                <a16:creationId xmlns:a16="http://schemas.microsoft.com/office/drawing/2014/main" id="{8452D93C-E7AE-AEA7-0616-768B92FC8854}"/>
              </a:ext>
            </a:extLst>
          </p:cNvPr>
          <p:cNvSpPr txBox="1"/>
          <p:nvPr/>
        </p:nvSpPr>
        <p:spPr>
          <a:xfrm>
            <a:off x="651641" y="1093076"/>
            <a:ext cx="10331669" cy="3139321"/>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F0236"/>
                </a:solidFill>
                <a:effectLst/>
                <a:latin typeface="Calibri" panose="020F0502020204030204" pitchFamily="34" charset="0"/>
                <a:cs typeface="Calibri" panose="020F0502020204030204" pitchFamily="34" charset="0"/>
              </a:rPr>
              <a:t>In some contexts, the terms "classifier" and "model" are synonymous. However, there is a subtle difference between the two.</a:t>
            </a:r>
          </a:p>
          <a:p>
            <a:pPr marL="285750" indent="-285750" algn="l">
              <a:buFont typeface="Arial" panose="020B0604020202020204" pitchFamily="34" charset="0"/>
              <a:buChar char="•"/>
            </a:pPr>
            <a:endParaRPr lang="en-US" b="0" i="0" dirty="0">
              <a:solidFill>
                <a:srgbClr val="0F0236"/>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b="0" i="0" dirty="0">
                <a:solidFill>
                  <a:srgbClr val="0F0236"/>
                </a:solidFill>
                <a:effectLst/>
                <a:latin typeface="Calibri" panose="020F0502020204030204" pitchFamily="34" charset="0"/>
                <a:cs typeface="Calibri" panose="020F0502020204030204" pitchFamily="34" charset="0"/>
              </a:rPr>
              <a:t>The algorithm is known as a classifier. An SVM, Naïve Bayes, or even a Neural Network classifier can be used. </a:t>
            </a:r>
          </a:p>
          <a:p>
            <a:pPr marL="742950" lvl="1" indent="-285750">
              <a:buFont typeface="Arial" panose="020B0604020202020204" pitchFamily="34" charset="0"/>
              <a:buChar char="•"/>
            </a:pPr>
            <a:r>
              <a:rPr lang="en-US" b="0" i="0" dirty="0">
                <a:solidFill>
                  <a:srgbClr val="0F0236"/>
                </a:solidFill>
                <a:effectLst/>
                <a:latin typeface="Calibri" panose="020F0502020204030204" pitchFamily="34" charset="0"/>
                <a:cs typeface="Calibri" panose="020F0502020204030204" pitchFamily="34" charset="0"/>
              </a:rPr>
              <a:t>Essentially, it's an extensive "collection of rules" for how you want to categorize your data.</a:t>
            </a:r>
          </a:p>
          <a:p>
            <a:pPr marL="285750" indent="-285750" algn="l">
              <a:buFont typeface="Arial" panose="020B0604020202020204" pitchFamily="34" charset="0"/>
              <a:buChar char="•"/>
            </a:pPr>
            <a:endParaRPr lang="en-US" b="0" i="0" dirty="0">
              <a:solidFill>
                <a:srgbClr val="0F0236"/>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b="0" i="0" dirty="0">
                <a:solidFill>
                  <a:srgbClr val="0F0236"/>
                </a:solidFill>
                <a:effectLst/>
                <a:latin typeface="Calibri" panose="020F0502020204030204" pitchFamily="34" charset="0"/>
                <a:cs typeface="Calibri" panose="020F0502020204030204" pitchFamily="34" charset="0"/>
              </a:rPr>
              <a:t>A model is what you have after training your classifier. </a:t>
            </a:r>
          </a:p>
          <a:p>
            <a:pPr marL="742950" lvl="1" indent="-285750">
              <a:buFont typeface="Arial" panose="020B0604020202020204" pitchFamily="34" charset="0"/>
              <a:buChar char="•"/>
            </a:pPr>
            <a:r>
              <a:rPr lang="en-US" b="0" i="0" dirty="0">
                <a:solidFill>
                  <a:srgbClr val="0F0236"/>
                </a:solidFill>
                <a:effectLst/>
                <a:latin typeface="Calibri" panose="020F0502020204030204" pitchFamily="34" charset="0"/>
                <a:cs typeface="Calibri" panose="020F0502020204030204" pitchFamily="34" charset="0"/>
              </a:rPr>
              <a:t>In Machine Learning language, it is like an intelligent black box into which you feed samples for it to output a label.</a:t>
            </a:r>
          </a:p>
          <a:p>
            <a:pPr marL="285750" indent="-285750" algn="l">
              <a:buFont typeface="Arial" panose="020B0604020202020204" pitchFamily="34" charset="0"/>
              <a:buChar char="•"/>
            </a:pPr>
            <a:endParaRPr lang="en-US" b="0" i="0" dirty="0">
              <a:solidFill>
                <a:srgbClr val="0F0236"/>
              </a:solidFill>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C4932DBA-19B9-D16B-D772-DF76E25C7C22}"/>
              </a:ext>
            </a:extLst>
          </p:cNvPr>
          <p:cNvSpPr txBox="1"/>
          <p:nvPr/>
        </p:nvSpPr>
        <p:spPr>
          <a:xfrm>
            <a:off x="1460938" y="4487917"/>
            <a:ext cx="2110771" cy="369332"/>
          </a:xfrm>
          <a:prstGeom prst="rect">
            <a:avLst/>
          </a:prstGeom>
          <a:noFill/>
        </p:spPr>
        <p:txBody>
          <a:bodyPr wrap="none" rtlCol="0">
            <a:spAutoFit/>
          </a:bodyPr>
          <a:lstStyle/>
          <a:p>
            <a:r>
              <a:rPr lang="en-TR" b="1" dirty="0"/>
              <a:t>Explain These Terms</a:t>
            </a:r>
          </a:p>
        </p:txBody>
      </p:sp>
      <p:sp>
        <p:nvSpPr>
          <p:cNvPr id="8" name="TextBox 7">
            <a:extLst>
              <a:ext uri="{FF2B5EF4-FFF2-40B4-BE49-F238E27FC236}">
                <a16:creationId xmlns:a16="http://schemas.microsoft.com/office/drawing/2014/main" id="{78031AA7-FDC7-65B1-13B6-181940B3E1BF}"/>
              </a:ext>
            </a:extLst>
          </p:cNvPr>
          <p:cNvSpPr txBox="1"/>
          <p:nvPr/>
        </p:nvSpPr>
        <p:spPr>
          <a:xfrm>
            <a:off x="1460938" y="4980094"/>
            <a:ext cx="2879834" cy="830997"/>
          </a:xfrm>
          <a:prstGeom prst="rect">
            <a:avLst/>
          </a:prstGeom>
          <a:noFill/>
        </p:spPr>
        <p:txBody>
          <a:bodyPr wrap="square">
            <a:spAutoFit/>
          </a:bodyPr>
          <a:lstStyle/>
          <a:p>
            <a:pPr marL="285750" indent="-285750" algn="l">
              <a:buFont typeface="Arial" panose="020B0604020202020204" pitchFamily="34" charset="0"/>
              <a:buChar char="•"/>
            </a:pPr>
            <a:r>
              <a:rPr lang="en-US" sz="1600" i="0" dirty="0">
                <a:solidFill>
                  <a:srgbClr val="0F0236"/>
                </a:solidFill>
                <a:effectLst/>
                <a:latin typeface="Calibri" panose="020F0502020204030204" pitchFamily="34" charset="0"/>
                <a:cs typeface="Calibri" panose="020F0502020204030204" pitchFamily="34" charset="0"/>
              </a:rPr>
              <a:t>Training sample</a:t>
            </a:r>
          </a:p>
          <a:p>
            <a:pPr marL="285750" indent="-285750">
              <a:buFont typeface="Arial" panose="020B0604020202020204" pitchFamily="34" charset="0"/>
              <a:buChar char="•"/>
            </a:pPr>
            <a:r>
              <a:rPr lang="en-US" sz="1600" i="0" dirty="0">
                <a:solidFill>
                  <a:srgbClr val="0F0236"/>
                </a:solidFill>
                <a:effectLst/>
                <a:latin typeface="Calibri" panose="020F0502020204030204" pitchFamily="34" charset="0"/>
                <a:cs typeface="Calibri" panose="020F0502020204030204" pitchFamily="34" charset="0"/>
              </a:rPr>
              <a:t>Target function</a:t>
            </a:r>
          </a:p>
          <a:p>
            <a:pPr marL="285750" indent="-285750">
              <a:buFont typeface="Arial" panose="020B0604020202020204" pitchFamily="34" charset="0"/>
              <a:buChar char="•"/>
            </a:pPr>
            <a:r>
              <a:rPr lang="en-US" sz="1600" i="0" dirty="0">
                <a:solidFill>
                  <a:srgbClr val="0F0236"/>
                </a:solidFill>
                <a:effectLst/>
                <a:latin typeface="Calibri" panose="020F0502020204030204" pitchFamily="34" charset="0"/>
                <a:cs typeface="Calibri" panose="020F0502020204030204" pitchFamily="34" charset="0"/>
              </a:rPr>
              <a:t>Learning algorithm</a:t>
            </a:r>
          </a:p>
        </p:txBody>
      </p:sp>
      <p:sp>
        <p:nvSpPr>
          <p:cNvPr id="10" name="TextBox 9">
            <a:extLst>
              <a:ext uri="{FF2B5EF4-FFF2-40B4-BE49-F238E27FC236}">
                <a16:creationId xmlns:a16="http://schemas.microsoft.com/office/drawing/2014/main" id="{C08D19D5-27DE-06A9-CCFB-B37A84EC4521}"/>
              </a:ext>
            </a:extLst>
          </p:cNvPr>
          <p:cNvSpPr txBox="1"/>
          <p:nvPr/>
        </p:nvSpPr>
        <p:spPr>
          <a:xfrm>
            <a:off x="3571709" y="4990604"/>
            <a:ext cx="7012208" cy="738664"/>
          </a:xfrm>
          <a:prstGeom prst="rect">
            <a:avLst/>
          </a:prstGeom>
          <a:noFill/>
        </p:spPr>
        <p:txBody>
          <a:bodyPr wrap="square">
            <a:spAutoFit/>
          </a:bodyPr>
          <a:lstStyle/>
          <a:p>
            <a:pPr marL="285750" indent="-285750">
              <a:buFont typeface="Arial" panose="020B0604020202020204" pitchFamily="34" charset="0"/>
              <a:buChar char="•"/>
            </a:pPr>
            <a:r>
              <a:rPr lang="en-US" sz="1400" dirty="0">
                <a:solidFill>
                  <a:srgbClr val="0F0236"/>
                </a:solidFill>
                <a:latin typeface="sofia-pro"/>
              </a:rPr>
              <a:t>S</a:t>
            </a:r>
            <a:r>
              <a:rPr lang="en-US" sz="1400" b="0" i="0" dirty="0">
                <a:solidFill>
                  <a:srgbClr val="0F0236"/>
                </a:solidFill>
                <a:effectLst/>
                <a:latin typeface="sofia-pro"/>
              </a:rPr>
              <a:t>ingle data point (x) from a training</a:t>
            </a:r>
          </a:p>
          <a:p>
            <a:pPr marL="285750" indent="-285750">
              <a:buFont typeface="Arial" panose="020B0604020202020204" pitchFamily="34" charset="0"/>
              <a:buChar char="•"/>
            </a:pPr>
            <a:r>
              <a:rPr lang="en-US" sz="1400" b="0" i="0" dirty="0">
                <a:solidFill>
                  <a:srgbClr val="0F0236"/>
                </a:solidFill>
                <a:effectLst/>
                <a:latin typeface="sofia-pro"/>
              </a:rPr>
              <a:t>The proper function f that we want to model is the target function f(x) = y. </a:t>
            </a:r>
          </a:p>
          <a:p>
            <a:pPr marL="285750" indent="-285750">
              <a:buFont typeface="Arial" panose="020B0604020202020204" pitchFamily="34" charset="0"/>
              <a:buChar char="•"/>
            </a:pPr>
            <a:r>
              <a:rPr lang="en-US" sz="1400" dirty="0">
                <a:solidFill>
                  <a:srgbClr val="0F0236"/>
                </a:solidFill>
                <a:latin typeface="sofia-pro"/>
              </a:rPr>
              <a:t>Gradient Descent</a:t>
            </a:r>
          </a:p>
        </p:txBody>
      </p:sp>
    </p:spTree>
    <p:extLst>
      <p:ext uri="{BB962C8B-B14F-4D97-AF65-F5344CB8AC3E}">
        <p14:creationId xmlns:p14="http://schemas.microsoft.com/office/powerpoint/2010/main" val="104924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a:solidFill>
                  <a:srgbClr val="8316B5"/>
                </a:solidFill>
                <a:ea typeface="Arial" charset="0"/>
                <a:cs typeface="Arial"/>
              </a:rPr>
              <a:t>Training &amp; </a:t>
            </a:r>
            <a:r>
              <a:rPr lang="tr-TR" sz="2400" b="1" dirty="0" err="1">
                <a:solidFill>
                  <a:srgbClr val="8316B5"/>
                </a:solidFill>
                <a:ea typeface="Arial" charset="0"/>
                <a:cs typeface="Arial"/>
              </a:rPr>
              <a:t>Prediction</a:t>
            </a:r>
            <a:endParaRPr lang="tr-TR" sz="2400" b="1" dirty="0">
              <a:solidFill>
                <a:srgbClr val="8316B5"/>
              </a:solidFill>
              <a:ea typeface="Arial" charset="0"/>
              <a:cs typeface="Arial" charset="0"/>
            </a:endParaRPr>
          </a:p>
        </p:txBody>
      </p:sp>
      <p:pic>
        <p:nvPicPr>
          <p:cNvPr id="3" name="Picture 2">
            <a:extLst>
              <a:ext uri="{FF2B5EF4-FFF2-40B4-BE49-F238E27FC236}">
                <a16:creationId xmlns:a16="http://schemas.microsoft.com/office/drawing/2014/main" id="{44F453B4-E459-AC51-E226-E7044E7BEBBC}"/>
              </a:ext>
            </a:extLst>
          </p:cNvPr>
          <p:cNvPicPr>
            <a:picLocks noChangeAspect="1"/>
          </p:cNvPicPr>
          <p:nvPr/>
        </p:nvPicPr>
        <p:blipFill>
          <a:blip r:embed="rId3"/>
          <a:stretch>
            <a:fillRect/>
          </a:stretch>
        </p:blipFill>
        <p:spPr>
          <a:xfrm>
            <a:off x="2209800" y="1497969"/>
            <a:ext cx="7772400" cy="3862062"/>
          </a:xfrm>
          <a:prstGeom prst="rect">
            <a:avLst/>
          </a:prstGeom>
        </p:spPr>
      </p:pic>
    </p:spTree>
    <p:extLst>
      <p:ext uri="{BB962C8B-B14F-4D97-AF65-F5344CB8AC3E}">
        <p14:creationId xmlns:p14="http://schemas.microsoft.com/office/powerpoint/2010/main" val="155543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3731172" y="80688"/>
            <a:ext cx="5055475" cy="830997"/>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Algorithm</a:t>
            </a:r>
            <a:r>
              <a:rPr lang="tr-TR" sz="2400" b="1" dirty="0">
                <a:solidFill>
                  <a:srgbClr val="8316B5"/>
                </a:solidFill>
                <a:ea typeface="Arial" charset="0"/>
                <a:cs typeface="Arial"/>
              </a:rPr>
              <a:t> </a:t>
            </a:r>
            <a:r>
              <a:rPr lang="tr-TR" sz="2400" b="1" dirty="0" err="1">
                <a:solidFill>
                  <a:srgbClr val="8316B5"/>
                </a:solidFill>
                <a:ea typeface="Arial" charset="0"/>
                <a:cs typeface="Arial"/>
              </a:rPr>
              <a:t>for</a:t>
            </a:r>
            <a:r>
              <a:rPr lang="tr-TR" sz="2400" b="1" dirty="0">
                <a:solidFill>
                  <a:srgbClr val="8316B5"/>
                </a:solidFill>
                <a:ea typeface="Arial" charset="0"/>
                <a:cs typeface="Arial"/>
              </a:rPr>
              <a:t> Data </a:t>
            </a:r>
            <a:r>
              <a:rPr lang="tr-TR" sz="2400" b="1" dirty="0" err="1">
                <a:solidFill>
                  <a:srgbClr val="8316B5"/>
                </a:solidFill>
                <a:ea typeface="Arial" charset="0"/>
                <a:cs typeface="Arial"/>
              </a:rPr>
              <a:t>Preparation</a:t>
            </a:r>
            <a:r>
              <a:rPr lang="tr-TR" sz="2400" b="1" dirty="0">
                <a:solidFill>
                  <a:srgbClr val="8316B5"/>
                </a:solidFill>
                <a:ea typeface="Arial" charset="0"/>
                <a:cs typeface="Arial"/>
              </a:rPr>
              <a:t> </a:t>
            </a:r>
            <a:r>
              <a:rPr lang="tr-TR" sz="2400" b="1" dirty="0" err="1">
                <a:solidFill>
                  <a:srgbClr val="8316B5"/>
                </a:solidFill>
                <a:ea typeface="Arial" charset="0"/>
                <a:cs typeface="Arial"/>
              </a:rPr>
              <a:t>and</a:t>
            </a:r>
            <a:r>
              <a:rPr lang="tr-TR" sz="2400" b="1" dirty="0">
                <a:solidFill>
                  <a:srgbClr val="8316B5"/>
                </a:solidFill>
                <a:ea typeface="Arial" charset="0"/>
                <a:cs typeface="Arial"/>
              </a:rPr>
              <a:t> Model </a:t>
            </a:r>
            <a:r>
              <a:rPr lang="tr-TR" sz="2400" b="1" dirty="0" err="1">
                <a:solidFill>
                  <a:srgbClr val="8316B5"/>
                </a:solidFill>
                <a:ea typeface="Arial" charset="0"/>
                <a:cs typeface="Arial"/>
              </a:rPr>
              <a:t>Building</a:t>
            </a:r>
            <a:endParaRPr lang="tr-TR" sz="2400" b="1" dirty="0">
              <a:solidFill>
                <a:srgbClr val="8316B5"/>
              </a:solidFill>
              <a:ea typeface="Arial" charset="0"/>
              <a:cs typeface="Arial"/>
            </a:endParaRP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596389"/>
            <a:ext cx="6096000" cy="261610"/>
          </a:xfrm>
          <a:prstGeom prst="rect">
            <a:avLst/>
          </a:prstGeom>
          <a:noFill/>
        </p:spPr>
        <p:txBody>
          <a:bodyPr wrap="square">
            <a:spAutoFit/>
          </a:bodyPr>
          <a:lstStyle/>
          <a:p>
            <a:r>
              <a:rPr lang="en-US" sz="1050" dirty="0"/>
              <a:t>Slide credit: </a:t>
            </a:r>
            <a:r>
              <a:rPr lang="en-US" sz="1050" dirty="0">
                <a:hlinkClick r:id="rId3"/>
              </a:rPr>
              <a:t>https://developers.google.com/machine-learning/guides/text-classification/step-2-5</a:t>
            </a:r>
            <a:r>
              <a:rPr lang="en-US" sz="1050" dirty="0"/>
              <a:t> </a:t>
            </a:r>
            <a:endParaRPr lang="en-TR" sz="1050" dirty="0"/>
          </a:p>
        </p:txBody>
      </p:sp>
      <p:pic>
        <p:nvPicPr>
          <p:cNvPr id="6" name="Picture 5">
            <a:extLst>
              <a:ext uri="{FF2B5EF4-FFF2-40B4-BE49-F238E27FC236}">
                <a16:creationId xmlns:a16="http://schemas.microsoft.com/office/drawing/2014/main" id="{A5FF26F6-001C-2C30-B8F9-131B13FAF753}"/>
              </a:ext>
            </a:extLst>
          </p:cNvPr>
          <p:cNvPicPr>
            <a:picLocks noChangeAspect="1"/>
          </p:cNvPicPr>
          <p:nvPr/>
        </p:nvPicPr>
        <p:blipFill>
          <a:blip r:embed="rId4"/>
          <a:stretch>
            <a:fillRect/>
          </a:stretch>
        </p:blipFill>
        <p:spPr>
          <a:xfrm>
            <a:off x="324551" y="1297772"/>
            <a:ext cx="11663933" cy="4630061"/>
          </a:xfrm>
          <a:prstGeom prst="rect">
            <a:avLst/>
          </a:prstGeom>
        </p:spPr>
      </p:pic>
      <p:sp>
        <p:nvSpPr>
          <p:cNvPr id="10" name="TextBox 9">
            <a:extLst>
              <a:ext uri="{FF2B5EF4-FFF2-40B4-BE49-F238E27FC236}">
                <a16:creationId xmlns:a16="http://schemas.microsoft.com/office/drawing/2014/main" id="{73EB380D-30AC-8FB7-BD79-909317990A8B}"/>
              </a:ext>
            </a:extLst>
          </p:cNvPr>
          <p:cNvSpPr txBox="1"/>
          <p:nvPr/>
        </p:nvSpPr>
        <p:spPr>
          <a:xfrm>
            <a:off x="10060617" y="6239766"/>
            <a:ext cx="1217449" cy="369332"/>
          </a:xfrm>
          <a:prstGeom prst="rect">
            <a:avLst/>
          </a:prstGeom>
          <a:noFill/>
        </p:spPr>
        <p:txBody>
          <a:bodyPr wrap="none" rtlCol="0">
            <a:spAutoFit/>
          </a:bodyPr>
          <a:lstStyle/>
          <a:p>
            <a:r>
              <a:rPr lang="en-TR" dirty="0"/>
              <a:t>Next Class!</a:t>
            </a:r>
          </a:p>
        </p:txBody>
      </p:sp>
      <p:sp>
        <p:nvSpPr>
          <p:cNvPr id="11" name="Bent-Up Arrow 10">
            <a:extLst>
              <a:ext uri="{FF2B5EF4-FFF2-40B4-BE49-F238E27FC236}">
                <a16:creationId xmlns:a16="http://schemas.microsoft.com/office/drawing/2014/main" id="{96E4713B-5504-91AE-6F23-91A64D92C60E}"/>
              </a:ext>
            </a:extLst>
          </p:cNvPr>
          <p:cNvSpPr/>
          <p:nvPr/>
        </p:nvSpPr>
        <p:spPr>
          <a:xfrm rot="10800000" flipH="1">
            <a:off x="10119360" y="3294285"/>
            <a:ext cx="755904" cy="2932771"/>
          </a:xfrm>
          <a:prstGeom prst="ben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Tree>
    <p:extLst>
      <p:ext uri="{BB962C8B-B14F-4D97-AF65-F5344CB8AC3E}">
        <p14:creationId xmlns:p14="http://schemas.microsoft.com/office/powerpoint/2010/main" val="95614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Classification</a:t>
            </a:r>
            <a:endParaRPr lang="tr-TR" sz="2400" b="1" dirty="0">
              <a:solidFill>
                <a:srgbClr val="8316B5"/>
              </a:solidFill>
              <a:ea typeface="Arial" charset="0"/>
              <a:cs typeface="Arial" charset="0"/>
            </a:endParaRP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606903"/>
            <a:ext cx="6096000" cy="253916"/>
          </a:xfrm>
          <a:prstGeom prst="rect">
            <a:avLst/>
          </a:prstGeom>
          <a:noFill/>
        </p:spPr>
        <p:txBody>
          <a:bodyPr wrap="square">
            <a:spAutoFit/>
          </a:bodyPr>
          <a:lstStyle/>
          <a:p>
            <a:r>
              <a:rPr lang="en-US" sz="1050" dirty="0"/>
              <a:t>Slide credit: Google</a:t>
            </a:r>
          </a:p>
        </p:txBody>
      </p:sp>
      <p:pic>
        <p:nvPicPr>
          <p:cNvPr id="3" name="Picture 2">
            <a:extLst>
              <a:ext uri="{FF2B5EF4-FFF2-40B4-BE49-F238E27FC236}">
                <a16:creationId xmlns:a16="http://schemas.microsoft.com/office/drawing/2014/main" id="{E9F6ACB1-8729-BE0B-4144-F0F6F3F7CB90}"/>
              </a:ext>
            </a:extLst>
          </p:cNvPr>
          <p:cNvPicPr>
            <a:picLocks noChangeAspect="1"/>
          </p:cNvPicPr>
          <p:nvPr/>
        </p:nvPicPr>
        <p:blipFill>
          <a:blip r:embed="rId3"/>
          <a:stretch>
            <a:fillRect/>
          </a:stretch>
        </p:blipFill>
        <p:spPr>
          <a:xfrm>
            <a:off x="320051" y="1156225"/>
            <a:ext cx="5576934" cy="4251269"/>
          </a:xfrm>
          <a:prstGeom prst="rect">
            <a:avLst/>
          </a:prstGeom>
        </p:spPr>
      </p:pic>
      <p:pic>
        <p:nvPicPr>
          <p:cNvPr id="4" name="Picture 3">
            <a:extLst>
              <a:ext uri="{FF2B5EF4-FFF2-40B4-BE49-F238E27FC236}">
                <a16:creationId xmlns:a16="http://schemas.microsoft.com/office/drawing/2014/main" id="{87EEAC54-AFC8-ED1F-D1C3-418A51D8294F}"/>
              </a:ext>
            </a:extLst>
          </p:cNvPr>
          <p:cNvPicPr>
            <a:picLocks noChangeAspect="1"/>
          </p:cNvPicPr>
          <p:nvPr/>
        </p:nvPicPr>
        <p:blipFill>
          <a:blip r:embed="rId4"/>
          <a:stretch>
            <a:fillRect/>
          </a:stretch>
        </p:blipFill>
        <p:spPr>
          <a:xfrm>
            <a:off x="5896985" y="1511082"/>
            <a:ext cx="6056107" cy="3822297"/>
          </a:xfrm>
          <a:prstGeom prst="rect">
            <a:avLst/>
          </a:prstGeom>
        </p:spPr>
      </p:pic>
      <p:sp>
        <p:nvSpPr>
          <p:cNvPr id="9" name="Freeform 8">
            <a:extLst>
              <a:ext uri="{FF2B5EF4-FFF2-40B4-BE49-F238E27FC236}">
                <a16:creationId xmlns:a16="http://schemas.microsoft.com/office/drawing/2014/main" id="{07BFF4EE-5092-2A7C-D6CC-7F0DD6846E29}"/>
              </a:ext>
            </a:extLst>
          </p:cNvPr>
          <p:cNvSpPr/>
          <p:nvPr/>
        </p:nvSpPr>
        <p:spPr>
          <a:xfrm>
            <a:off x="4719145" y="157660"/>
            <a:ext cx="5801710" cy="5738648"/>
          </a:xfrm>
          <a:custGeom>
            <a:avLst/>
            <a:gdLst>
              <a:gd name="connsiteX0" fmla="*/ 0 w 4933492"/>
              <a:gd name="connsiteY0" fmla="*/ 5297214 h 5738648"/>
              <a:gd name="connsiteX1" fmla="*/ 21021 w 4933492"/>
              <a:gd name="connsiteY1" fmla="*/ 5402317 h 5738648"/>
              <a:gd name="connsiteX2" fmla="*/ 115614 w 4933492"/>
              <a:gd name="connsiteY2" fmla="*/ 5538952 h 5738648"/>
              <a:gd name="connsiteX3" fmla="*/ 168165 w 4933492"/>
              <a:gd name="connsiteY3" fmla="*/ 5612524 h 5738648"/>
              <a:gd name="connsiteX4" fmla="*/ 262758 w 4933492"/>
              <a:gd name="connsiteY4" fmla="*/ 5707117 h 5738648"/>
              <a:gd name="connsiteX5" fmla="*/ 367862 w 4933492"/>
              <a:gd name="connsiteY5" fmla="*/ 5738648 h 5738648"/>
              <a:gd name="connsiteX6" fmla="*/ 420414 w 4933492"/>
              <a:gd name="connsiteY6" fmla="*/ 5728138 h 5738648"/>
              <a:gd name="connsiteX7" fmla="*/ 578069 w 4933492"/>
              <a:gd name="connsiteY7" fmla="*/ 5559972 h 5738648"/>
              <a:gd name="connsiteX8" fmla="*/ 672662 w 4933492"/>
              <a:gd name="connsiteY8" fmla="*/ 5381297 h 5738648"/>
              <a:gd name="connsiteX9" fmla="*/ 861848 w 4933492"/>
              <a:gd name="connsiteY9" fmla="*/ 4855779 h 5738648"/>
              <a:gd name="connsiteX10" fmla="*/ 945931 w 4933492"/>
              <a:gd name="connsiteY10" fmla="*/ 4435366 h 5738648"/>
              <a:gd name="connsiteX11" fmla="*/ 1019503 w 4933492"/>
              <a:gd name="connsiteY11" fmla="*/ 3941379 h 5738648"/>
              <a:gd name="connsiteX12" fmla="*/ 1103586 w 4933492"/>
              <a:gd name="connsiteY12" fmla="*/ 3121572 h 5738648"/>
              <a:gd name="connsiteX13" fmla="*/ 1198179 w 4933492"/>
              <a:gd name="connsiteY13" fmla="*/ 2270234 h 5738648"/>
              <a:gd name="connsiteX14" fmla="*/ 1271752 w 4933492"/>
              <a:gd name="connsiteY14" fmla="*/ 1902372 h 5738648"/>
              <a:gd name="connsiteX15" fmla="*/ 1460938 w 4933492"/>
              <a:gd name="connsiteY15" fmla="*/ 1271752 h 5738648"/>
              <a:gd name="connsiteX16" fmla="*/ 1566041 w 4933492"/>
              <a:gd name="connsiteY16" fmla="*/ 1051034 h 5738648"/>
              <a:gd name="connsiteX17" fmla="*/ 1755227 w 4933492"/>
              <a:gd name="connsiteY17" fmla="*/ 746234 h 5738648"/>
              <a:gd name="connsiteX18" fmla="*/ 1954924 w 4933492"/>
              <a:gd name="connsiteY18" fmla="*/ 546538 h 5738648"/>
              <a:gd name="connsiteX19" fmla="*/ 2154621 w 4933492"/>
              <a:gd name="connsiteY19" fmla="*/ 388883 h 5738648"/>
              <a:gd name="connsiteX20" fmla="*/ 2259724 w 4933492"/>
              <a:gd name="connsiteY20" fmla="*/ 325821 h 5738648"/>
              <a:gd name="connsiteX21" fmla="*/ 2543503 w 4933492"/>
              <a:gd name="connsiteY21" fmla="*/ 157655 h 5738648"/>
              <a:gd name="connsiteX22" fmla="*/ 2648607 w 4933492"/>
              <a:gd name="connsiteY22" fmla="*/ 105103 h 5738648"/>
              <a:gd name="connsiteX23" fmla="*/ 2858814 w 4933492"/>
              <a:gd name="connsiteY23" fmla="*/ 31531 h 5738648"/>
              <a:gd name="connsiteX24" fmla="*/ 3100552 w 4933492"/>
              <a:gd name="connsiteY24" fmla="*/ 0 h 5738648"/>
              <a:gd name="connsiteX25" fmla="*/ 3731172 w 4933492"/>
              <a:gd name="connsiteY25" fmla="*/ 21021 h 5738648"/>
              <a:gd name="connsiteX26" fmla="*/ 3920358 w 4933492"/>
              <a:gd name="connsiteY26" fmla="*/ 73572 h 5738648"/>
              <a:gd name="connsiteX27" fmla="*/ 3993931 w 4933492"/>
              <a:gd name="connsiteY27" fmla="*/ 94593 h 5738648"/>
              <a:gd name="connsiteX28" fmla="*/ 4088524 w 4933492"/>
              <a:gd name="connsiteY28" fmla="*/ 147145 h 5738648"/>
              <a:gd name="connsiteX29" fmla="*/ 4162096 w 4933492"/>
              <a:gd name="connsiteY29" fmla="*/ 210207 h 5738648"/>
              <a:gd name="connsiteX30" fmla="*/ 4277710 w 4933492"/>
              <a:gd name="connsiteY30" fmla="*/ 315310 h 5738648"/>
              <a:gd name="connsiteX31" fmla="*/ 4361793 w 4933492"/>
              <a:gd name="connsiteY31" fmla="*/ 430924 h 5738648"/>
              <a:gd name="connsiteX32" fmla="*/ 4414345 w 4933492"/>
              <a:gd name="connsiteY32" fmla="*/ 493986 h 5738648"/>
              <a:gd name="connsiteX33" fmla="*/ 4466896 w 4933492"/>
              <a:gd name="connsiteY33" fmla="*/ 578069 h 5738648"/>
              <a:gd name="connsiteX34" fmla="*/ 4572000 w 4933492"/>
              <a:gd name="connsiteY34" fmla="*/ 704193 h 5738648"/>
              <a:gd name="connsiteX35" fmla="*/ 4614041 w 4933492"/>
              <a:gd name="connsiteY35" fmla="*/ 756745 h 5738648"/>
              <a:gd name="connsiteX36" fmla="*/ 4656083 w 4933492"/>
              <a:gd name="connsiteY36" fmla="*/ 798786 h 5738648"/>
              <a:gd name="connsiteX37" fmla="*/ 4687614 w 4933492"/>
              <a:gd name="connsiteY37" fmla="*/ 840828 h 5738648"/>
              <a:gd name="connsiteX38" fmla="*/ 4729655 w 4933492"/>
              <a:gd name="connsiteY38" fmla="*/ 872359 h 5738648"/>
              <a:gd name="connsiteX39" fmla="*/ 4803227 w 4933492"/>
              <a:gd name="connsiteY39" fmla="*/ 956441 h 5738648"/>
              <a:gd name="connsiteX40" fmla="*/ 4897821 w 4933492"/>
              <a:gd name="connsiteY40" fmla="*/ 1061545 h 5738648"/>
              <a:gd name="connsiteX41" fmla="*/ 4918841 w 4933492"/>
              <a:gd name="connsiteY41" fmla="*/ 1103586 h 5738648"/>
              <a:gd name="connsiteX42" fmla="*/ 4929352 w 4933492"/>
              <a:gd name="connsiteY42" fmla="*/ 1429407 h 573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933492" h="5738648">
                <a:moveTo>
                  <a:pt x="0" y="5297214"/>
                </a:moveTo>
                <a:cubicBezTo>
                  <a:pt x="7007" y="5332248"/>
                  <a:pt x="5606" y="5370085"/>
                  <a:pt x="21021" y="5402317"/>
                </a:cubicBezTo>
                <a:cubicBezTo>
                  <a:pt x="44921" y="5452290"/>
                  <a:pt x="83847" y="5493571"/>
                  <a:pt x="115614" y="5538952"/>
                </a:cubicBezTo>
                <a:cubicBezTo>
                  <a:pt x="132897" y="5563642"/>
                  <a:pt x="149338" y="5588991"/>
                  <a:pt x="168165" y="5612524"/>
                </a:cubicBezTo>
                <a:cubicBezTo>
                  <a:pt x="202660" y="5655642"/>
                  <a:pt x="214250" y="5678012"/>
                  <a:pt x="262758" y="5707117"/>
                </a:cubicBezTo>
                <a:cubicBezTo>
                  <a:pt x="297328" y="5727859"/>
                  <a:pt x="329541" y="5730984"/>
                  <a:pt x="367862" y="5738648"/>
                </a:cubicBezTo>
                <a:cubicBezTo>
                  <a:pt x="385379" y="5735145"/>
                  <a:pt x="404436" y="5736127"/>
                  <a:pt x="420414" y="5728138"/>
                </a:cubicBezTo>
                <a:cubicBezTo>
                  <a:pt x="496501" y="5690094"/>
                  <a:pt x="533593" y="5633226"/>
                  <a:pt x="578069" y="5559972"/>
                </a:cubicBezTo>
                <a:cubicBezTo>
                  <a:pt x="613043" y="5502368"/>
                  <a:pt x="644422" y="5442484"/>
                  <a:pt x="672662" y="5381297"/>
                </a:cubicBezTo>
                <a:cubicBezTo>
                  <a:pt x="738973" y="5237622"/>
                  <a:pt x="825038" y="5003017"/>
                  <a:pt x="861848" y="4855779"/>
                </a:cubicBezTo>
                <a:cubicBezTo>
                  <a:pt x="896510" y="4717133"/>
                  <a:pt x="921649" y="4576201"/>
                  <a:pt x="945931" y="4435366"/>
                </a:cubicBezTo>
                <a:cubicBezTo>
                  <a:pt x="974217" y="4271308"/>
                  <a:pt x="999668" y="4106672"/>
                  <a:pt x="1019503" y="3941379"/>
                </a:cubicBezTo>
                <a:cubicBezTo>
                  <a:pt x="1052232" y="3668633"/>
                  <a:pt x="1076252" y="3394911"/>
                  <a:pt x="1103586" y="3121572"/>
                </a:cubicBezTo>
                <a:cubicBezTo>
                  <a:pt x="1133255" y="2824879"/>
                  <a:pt x="1150532" y="2564055"/>
                  <a:pt x="1198179" y="2270234"/>
                </a:cubicBezTo>
                <a:cubicBezTo>
                  <a:pt x="1218196" y="2146797"/>
                  <a:pt x="1244038" y="2024311"/>
                  <a:pt x="1271752" y="1902372"/>
                </a:cubicBezTo>
                <a:cubicBezTo>
                  <a:pt x="1320910" y="1686076"/>
                  <a:pt x="1378462" y="1477942"/>
                  <a:pt x="1460938" y="1271752"/>
                </a:cubicBezTo>
                <a:cubicBezTo>
                  <a:pt x="1491202" y="1196092"/>
                  <a:pt x="1529598" y="1123919"/>
                  <a:pt x="1566041" y="1051034"/>
                </a:cubicBezTo>
                <a:cubicBezTo>
                  <a:pt x="1633770" y="915576"/>
                  <a:pt x="1660764" y="865556"/>
                  <a:pt x="1755227" y="746234"/>
                </a:cubicBezTo>
                <a:cubicBezTo>
                  <a:pt x="1814022" y="671967"/>
                  <a:pt x="1882116" y="606793"/>
                  <a:pt x="1954924" y="546538"/>
                </a:cubicBezTo>
                <a:cubicBezTo>
                  <a:pt x="2020261" y="492466"/>
                  <a:pt x="2081897" y="432517"/>
                  <a:pt x="2154621" y="388883"/>
                </a:cubicBezTo>
                <a:cubicBezTo>
                  <a:pt x="2189655" y="367862"/>
                  <a:pt x="2225180" y="347638"/>
                  <a:pt x="2259724" y="325821"/>
                </a:cubicBezTo>
                <a:cubicBezTo>
                  <a:pt x="2406261" y="233271"/>
                  <a:pt x="2336573" y="261120"/>
                  <a:pt x="2543503" y="157655"/>
                </a:cubicBezTo>
                <a:cubicBezTo>
                  <a:pt x="2578538" y="140138"/>
                  <a:pt x="2612887" y="121177"/>
                  <a:pt x="2648607" y="105103"/>
                </a:cubicBezTo>
                <a:cubicBezTo>
                  <a:pt x="2708875" y="77983"/>
                  <a:pt x="2793951" y="46273"/>
                  <a:pt x="2858814" y="31531"/>
                </a:cubicBezTo>
                <a:cubicBezTo>
                  <a:pt x="2950093" y="10786"/>
                  <a:pt x="3008784" y="8342"/>
                  <a:pt x="3100552" y="0"/>
                </a:cubicBezTo>
                <a:cubicBezTo>
                  <a:pt x="3310759" y="7007"/>
                  <a:pt x="3521191" y="9022"/>
                  <a:pt x="3731172" y="21021"/>
                </a:cubicBezTo>
                <a:cubicBezTo>
                  <a:pt x="3817251" y="25940"/>
                  <a:pt x="3843353" y="47903"/>
                  <a:pt x="3920358" y="73572"/>
                </a:cubicBezTo>
                <a:cubicBezTo>
                  <a:pt x="3944555" y="81638"/>
                  <a:pt x="3969407" y="87586"/>
                  <a:pt x="3993931" y="94593"/>
                </a:cubicBezTo>
                <a:cubicBezTo>
                  <a:pt x="4102179" y="175780"/>
                  <a:pt x="3964656" y="78329"/>
                  <a:pt x="4088524" y="147145"/>
                </a:cubicBezTo>
                <a:cubicBezTo>
                  <a:pt x="4132201" y="171410"/>
                  <a:pt x="4126880" y="180022"/>
                  <a:pt x="4162096" y="210207"/>
                </a:cubicBezTo>
                <a:cubicBezTo>
                  <a:pt x="4223290" y="262659"/>
                  <a:pt x="4208765" y="229130"/>
                  <a:pt x="4277710" y="315310"/>
                </a:cubicBezTo>
                <a:cubicBezTo>
                  <a:pt x="4432288" y="508531"/>
                  <a:pt x="4198347" y="212996"/>
                  <a:pt x="4361793" y="430924"/>
                </a:cubicBezTo>
                <a:cubicBezTo>
                  <a:pt x="4378211" y="452814"/>
                  <a:pt x="4398441" y="471720"/>
                  <a:pt x="4414345" y="493986"/>
                </a:cubicBezTo>
                <a:cubicBezTo>
                  <a:pt x="4433556" y="520881"/>
                  <a:pt x="4447065" y="551628"/>
                  <a:pt x="4466896" y="578069"/>
                </a:cubicBezTo>
                <a:cubicBezTo>
                  <a:pt x="4499731" y="621850"/>
                  <a:pt x="4537210" y="661949"/>
                  <a:pt x="4572000" y="704193"/>
                </a:cubicBezTo>
                <a:cubicBezTo>
                  <a:pt x="4586261" y="721510"/>
                  <a:pt x="4598178" y="740883"/>
                  <a:pt x="4614041" y="756745"/>
                </a:cubicBezTo>
                <a:cubicBezTo>
                  <a:pt x="4628055" y="770759"/>
                  <a:pt x="4643032" y="783871"/>
                  <a:pt x="4656083" y="798786"/>
                </a:cubicBezTo>
                <a:cubicBezTo>
                  <a:pt x="4667618" y="811969"/>
                  <a:pt x="4675227" y="828441"/>
                  <a:pt x="4687614" y="840828"/>
                </a:cubicBezTo>
                <a:cubicBezTo>
                  <a:pt x="4700000" y="853215"/>
                  <a:pt x="4716562" y="860721"/>
                  <a:pt x="4729655" y="872359"/>
                </a:cubicBezTo>
                <a:cubicBezTo>
                  <a:pt x="4879710" y="1005740"/>
                  <a:pt x="4723304" y="867637"/>
                  <a:pt x="4803227" y="956441"/>
                </a:cubicBezTo>
                <a:cubicBezTo>
                  <a:pt x="4856822" y="1015992"/>
                  <a:pt x="4868091" y="1009517"/>
                  <a:pt x="4897821" y="1061545"/>
                </a:cubicBezTo>
                <a:cubicBezTo>
                  <a:pt x="4905594" y="1075148"/>
                  <a:pt x="4911834" y="1089572"/>
                  <a:pt x="4918841" y="1103586"/>
                </a:cubicBezTo>
                <a:cubicBezTo>
                  <a:pt x="4943752" y="1253042"/>
                  <a:pt x="4929352" y="1145337"/>
                  <a:pt x="4929352" y="1429407"/>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TR"/>
          </a:p>
        </p:txBody>
      </p:sp>
      <p:sp>
        <p:nvSpPr>
          <p:cNvPr id="10" name="Freeform 9">
            <a:extLst>
              <a:ext uri="{FF2B5EF4-FFF2-40B4-BE49-F238E27FC236}">
                <a16:creationId xmlns:a16="http://schemas.microsoft.com/office/drawing/2014/main" id="{BDC9C7A5-AAA2-8078-3841-10B27CEA3B3C}"/>
              </a:ext>
            </a:extLst>
          </p:cNvPr>
          <p:cNvSpPr/>
          <p:nvPr/>
        </p:nvSpPr>
        <p:spPr>
          <a:xfrm>
            <a:off x="2270234" y="315315"/>
            <a:ext cx="5391807" cy="5507421"/>
          </a:xfrm>
          <a:custGeom>
            <a:avLst/>
            <a:gdLst>
              <a:gd name="connsiteX0" fmla="*/ 0 w 5391807"/>
              <a:gd name="connsiteY0" fmla="*/ 5192111 h 5507421"/>
              <a:gd name="connsiteX1" fmla="*/ 168166 w 5391807"/>
              <a:gd name="connsiteY1" fmla="*/ 5349766 h 5507421"/>
              <a:gd name="connsiteX2" fmla="*/ 462456 w 5391807"/>
              <a:gd name="connsiteY2" fmla="*/ 5486400 h 5507421"/>
              <a:gd name="connsiteX3" fmla="*/ 578069 w 5391807"/>
              <a:gd name="connsiteY3" fmla="*/ 5507421 h 5507421"/>
              <a:gd name="connsiteX4" fmla="*/ 1030014 w 5391807"/>
              <a:gd name="connsiteY4" fmla="*/ 5444359 h 5507421"/>
              <a:gd name="connsiteX5" fmla="*/ 1460938 w 5391807"/>
              <a:gd name="connsiteY5" fmla="*/ 5129048 h 5507421"/>
              <a:gd name="connsiteX6" fmla="*/ 1933904 w 5391807"/>
              <a:gd name="connsiteY6" fmla="*/ 4603531 h 5507421"/>
              <a:gd name="connsiteX7" fmla="*/ 2196663 w 5391807"/>
              <a:gd name="connsiteY7" fmla="*/ 4193628 h 5507421"/>
              <a:gd name="connsiteX8" fmla="*/ 2806263 w 5391807"/>
              <a:gd name="connsiteY8" fmla="*/ 2890345 h 5507421"/>
              <a:gd name="connsiteX9" fmla="*/ 2984938 w 5391807"/>
              <a:gd name="connsiteY9" fmla="*/ 2511973 h 5507421"/>
              <a:gd name="connsiteX10" fmla="*/ 3384332 w 5391807"/>
              <a:gd name="connsiteY10" fmla="*/ 1734207 h 5507421"/>
              <a:gd name="connsiteX11" fmla="*/ 3563007 w 5391807"/>
              <a:gd name="connsiteY11" fmla="*/ 1408386 h 5507421"/>
              <a:gd name="connsiteX12" fmla="*/ 4193628 w 5391807"/>
              <a:gd name="connsiteY12" fmla="*/ 515007 h 5507421"/>
              <a:gd name="connsiteX13" fmla="*/ 4519449 w 5391807"/>
              <a:gd name="connsiteY13" fmla="*/ 189186 h 5507421"/>
              <a:gd name="connsiteX14" fmla="*/ 4603532 w 5391807"/>
              <a:gd name="connsiteY14" fmla="*/ 126124 h 5507421"/>
              <a:gd name="connsiteX15" fmla="*/ 4740166 w 5391807"/>
              <a:gd name="connsiteY15" fmla="*/ 52552 h 5507421"/>
              <a:gd name="connsiteX16" fmla="*/ 4803228 w 5391807"/>
              <a:gd name="connsiteY16" fmla="*/ 31531 h 5507421"/>
              <a:gd name="connsiteX17" fmla="*/ 4855780 w 5391807"/>
              <a:gd name="connsiteY17" fmla="*/ 10511 h 5507421"/>
              <a:gd name="connsiteX18" fmla="*/ 4939863 w 5391807"/>
              <a:gd name="connsiteY18" fmla="*/ 0 h 5507421"/>
              <a:gd name="connsiteX19" fmla="*/ 5097518 w 5391807"/>
              <a:gd name="connsiteY19" fmla="*/ 31531 h 5507421"/>
              <a:gd name="connsiteX20" fmla="*/ 5160580 w 5391807"/>
              <a:gd name="connsiteY20" fmla="*/ 105104 h 5507421"/>
              <a:gd name="connsiteX21" fmla="*/ 5181600 w 5391807"/>
              <a:gd name="connsiteY21" fmla="*/ 157655 h 5507421"/>
              <a:gd name="connsiteX22" fmla="*/ 5234152 w 5391807"/>
              <a:gd name="connsiteY22" fmla="*/ 294290 h 5507421"/>
              <a:gd name="connsiteX23" fmla="*/ 5286704 w 5391807"/>
              <a:gd name="connsiteY23" fmla="*/ 451945 h 5507421"/>
              <a:gd name="connsiteX24" fmla="*/ 5328745 w 5391807"/>
              <a:gd name="connsiteY24" fmla="*/ 599090 h 5507421"/>
              <a:gd name="connsiteX25" fmla="*/ 5349766 w 5391807"/>
              <a:gd name="connsiteY25" fmla="*/ 798786 h 5507421"/>
              <a:gd name="connsiteX26" fmla="*/ 5360276 w 5391807"/>
              <a:gd name="connsiteY26" fmla="*/ 1166648 h 5507421"/>
              <a:gd name="connsiteX27" fmla="*/ 5381297 w 5391807"/>
              <a:gd name="connsiteY27" fmla="*/ 1271752 h 5507421"/>
              <a:gd name="connsiteX28" fmla="*/ 5391807 w 5391807"/>
              <a:gd name="connsiteY28" fmla="*/ 1313793 h 550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91807" h="5507421">
                <a:moveTo>
                  <a:pt x="0" y="5192111"/>
                </a:moveTo>
                <a:cubicBezTo>
                  <a:pt x="27972" y="5220083"/>
                  <a:pt x="125539" y="5322485"/>
                  <a:pt x="168166" y="5349766"/>
                </a:cubicBezTo>
                <a:cubicBezTo>
                  <a:pt x="289940" y="5427701"/>
                  <a:pt x="338646" y="5456921"/>
                  <a:pt x="462456" y="5486400"/>
                </a:cubicBezTo>
                <a:cubicBezTo>
                  <a:pt x="500560" y="5495473"/>
                  <a:pt x="539531" y="5500414"/>
                  <a:pt x="578069" y="5507421"/>
                </a:cubicBezTo>
                <a:cubicBezTo>
                  <a:pt x="752923" y="5500696"/>
                  <a:pt x="873158" y="5518430"/>
                  <a:pt x="1030014" y="5444359"/>
                </a:cubicBezTo>
                <a:cubicBezTo>
                  <a:pt x="1166141" y="5380077"/>
                  <a:pt x="1355692" y="5222600"/>
                  <a:pt x="1460938" y="5129048"/>
                </a:cubicBezTo>
                <a:cubicBezTo>
                  <a:pt x="1674622" y="4939107"/>
                  <a:pt x="1766036" y="4842832"/>
                  <a:pt x="1933904" y="4603531"/>
                </a:cubicBezTo>
                <a:cubicBezTo>
                  <a:pt x="2027108" y="4470665"/>
                  <a:pt x="2116141" y="4334541"/>
                  <a:pt x="2196663" y="4193628"/>
                </a:cubicBezTo>
                <a:cubicBezTo>
                  <a:pt x="2431749" y="3782228"/>
                  <a:pt x="2613607" y="3316411"/>
                  <a:pt x="2806263" y="2890345"/>
                </a:cubicBezTo>
                <a:cubicBezTo>
                  <a:pt x="2863730" y="2763254"/>
                  <a:pt x="2923921" y="2637398"/>
                  <a:pt x="2984938" y="2511973"/>
                </a:cubicBezTo>
                <a:cubicBezTo>
                  <a:pt x="3124560" y="2224973"/>
                  <a:pt x="3233827" y="2014314"/>
                  <a:pt x="3384332" y="1734207"/>
                </a:cubicBezTo>
                <a:cubicBezTo>
                  <a:pt x="3442959" y="1625095"/>
                  <a:pt x="3496637" y="1512969"/>
                  <a:pt x="3563007" y="1408386"/>
                </a:cubicBezTo>
                <a:cubicBezTo>
                  <a:pt x="3970441" y="766370"/>
                  <a:pt x="3786682" y="1007626"/>
                  <a:pt x="4193628" y="515007"/>
                </a:cubicBezTo>
                <a:cubicBezTo>
                  <a:pt x="4306653" y="378187"/>
                  <a:pt x="4365199" y="304873"/>
                  <a:pt x="4519449" y="189186"/>
                </a:cubicBezTo>
                <a:cubicBezTo>
                  <a:pt x="4547477" y="168165"/>
                  <a:pt x="4574381" y="145558"/>
                  <a:pt x="4603532" y="126124"/>
                </a:cubicBezTo>
                <a:cubicBezTo>
                  <a:pt x="4626324" y="110930"/>
                  <a:pt x="4711071" y="64675"/>
                  <a:pt x="4740166" y="52552"/>
                </a:cubicBezTo>
                <a:cubicBezTo>
                  <a:pt x="4760619" y="44030"/>
                  <a:pt x="4782404" y="39103"/>
                  <a:pt x="4803228" y="31531"/>
                </a:cubicBezTo>
                <a:cubicBezTo>
                  <a:pt x="4820959" y="25084"/>
                  <a:pt x="4837397" y="14753"/>
                  <a:pt x="4855780" y="10511"/>
                </a:cubicBezTo>
                <a:cubicBezTo>
                  <a:pt x="4883302" y="4160"/>
                  <a:pt x="4911835" y="3504"/>
                  <a:pt x="4939863" y="0"/>
                </a:cubicBezTo>
                <a:cubicBezTo>
                  <a:pt x="5005997" y="6013"/>
                  <a:pt x="5047216" y="-4398"/>
                  <a:pt x="5097518" y="31531"/>
                </a:cubicBezTo>
                <a:cubicBezTo>
                  <a:pt x="5115126" y="44108"/>
                  <a:pt x="5151137" y="88107"/>
                  <a:pt x="5160580" y="105104"/>
                </a:cubicBezTo>
                <a:cubicBezTo>
                  <a:pt x="5169742" y="121596"/>
                  <a:pt x="5173793" y="140480"/>
                  <a:pt x="5181600" y="157655"/>
                </a:cubicBezTo>
                <a:cubicBezTo>
                  <a:pt x="5268391" y="348593"/>
                  <a:pt x="5159085" y="84099"/>
                  <a:pt x="5234152" y="294290"/>
                </a:cubicBezTo>
                <a:cubicBezTo>
                  <a:pt x="5309937" y="506492"/>
                  <a:pt x="5223616" y="220623"/>
                  <a:pt x="5286704" y="451945"/>
                </a:cubicBezTo>
                <a:cubicBezTo>
                  <a:pt x="5300126" y="501159"/>
                  <a:pt x="5321530" y="548592"/>
                  <a:pt x="5328745" y="599090"/>
                </a:cubicBezTo>
                <a:cubicBezTo>
                  <a:pt x="5345223" y="714425"/>
                  <a:pt x="5337199" y="647975"/>
                  <a:pt x="5349766" y="798786"/>
                </a:cubicBezTo>
                <a:cubicBezTo>
                  <a:pt x="5353269" y="921407"/>
                  <a:pt x="5352116" y="1044249"/>
                  <a:pt x="5360276" y="1166648"/>
                </a:cubicBezTo>
                <a:cubicBezTo>
                  <a:pt x="5362653" y="1202297"/>
                  <a:pt x="5372632" y="1237090"/>
                  <a:pt x="5381297" y="1271752"/>
                </a:cubicBezTo>
                <a:lnTo>
                  <a:pt x="5391807" y="1313793"/>
                </a:ln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TR"/>
          </a:p>
        </p:txBody>
      </p:sp>
      <p:sp>
        <p:nvSpPr>
          <p:cNvPr id="11" name="TextBox 10">
            <a:extLst>
              <a:ext uri="{FF2B5EF4-FFF2-40B4-BE49-F238E27FC236}">
                <a16:creationId xmlns:a16="http://schemas.microsoft.com/office/drawing/2014/main" id="{D9286B8D-B1ED-A615-7A7A-62550DC7DCA6}"/>
              </a:ext>
            </a:extLst>
          </p:cNvPr>
          <p:cNvSpPr txBox="1"/>
          <p:nvPr/>
        </p:nvSpPr>
        <p:spPr>
          <a:xfrm>
            <a:off x="1755227" y="5927551"/>
            <a:ext cx="9711558" cy="877163"/>
          </a:xfrm>
          <a:prstGeom prst="rect">
            <a:avLst/>
          </a:prstGeom>
          <a:noFill/>
        </p:spPr>
        <p:txBody>
          <a:bodyPr wrap="square">
            <a:spAutoFit/>
          </a:bodyPr>
          <a:lstStyle/>
          <a:p>
            <a:pPr marL="342900" indent="-342900">
              <a:buFont typeface="+mj-lt"/>
              <a:buAutoNum type="arabicPeriod"/>
            </a:pPr>
            <a:r>
              <a:rPr lang="en-US" sz="1700" b="0" i="0" dirty="0">
                <a:effectLst/>
                <a:latin typeface="Calibri" panose="020F0502020204030204" pitchFamily="34" charset="0"/>
                <a:cs typeface="Calibri" panose="020F0502020204030204" pitchFamily="34" charset="0"/>
              </a:rPr>
              <a:t>Which learning algorithm or model should we use? </a:t>
            </a:r>
          </a:p>
          <a:p>
            <a:pPr marL="342900" indent="-342900">
              <a:buFont typeface="+mj-lt"/>
              <a:buAutoNum type="arabicPeriod"/>
            </a:pPr>
            <a:endParaRPr lang="en-US" sz="1700" b="0" i="0" dirty="0">
              <a:effectLst/>
              <a:latin typeface="Calibri" panose="020F0502020204030204" pitchFamily="34" charset="0"/>
              <a:cs typeface="Calibri" panose="020F0502020204030204" pitchFamily="34" charset="0"/>
            </a:endParaRPr>
          </a:p>
          <a:p>
            <a:pPr marL="342900" indent="-342900">
              <a:buFont typeface="+mj-lt"/>
              <a:buAutoNum type="arabicPeriod"/>
            </a:pPr>
            <a:r>
              <a:rPr lang="en-US" sz="1700" b="0" i="0" dirty="0">
                <a:effectLst/>
                <a:latin typeface="Calibri" panose="020F0502020204030204" pitchFamily="34" charset="0"/>
                <a:cs typeface="Calibri" panose="020F0502020204030204" pitchFamily="34" charset="0"/>
              </a:rPr>
              <a:t>How should we prepare the data to efficiently learn the relationship between text and label?</a:t>
            </a:r>
            <a:endParaRPr lang="en-TR" sz="17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7991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Preparing</a:t>
            </a:r>
            <a:r>
              <a:rPr lang="tr-TR" sz="2400" b="1" dirty="0">
                <a:solidFill>
                  <a:srgbClr val="8316B5"/>
                </a:solidFill>
                <a:ea typeface="Arial" charset="0"/>
                <a:cs typeface="Arial"/>
              </a:rPr>
              <a:t> Data</a:t>
            </a:r>
            <a:endParaRPr lang="tr-TR" sz="2400" b="1" dirty="0">
              <a:solidFill>
                <a:srgbClr val="8316B5"/>
              </a:solidFill>
              <a:ea typeface="Arial" charset="0"/>
              <a:cs typeface="Arial" charset="0"/>
            </a:endParaRPr>
          </a:p>
        </p:txBody>
      </p:sp>
      <p:sp>
        <p:nvSpPr>
          <p:cNvPr id="6" name="TextBox 5">
            <a:extLst>
              <a:ext uri="{FF2B5EF4-FFF2-40B4-BE49-F238E27FC236}">
                <a16:creationId xmlns:a16="http://schemas.microsoft.com/office/drawing/2014/main" id="{C93CC669-03D2-E2A5-B195-E6CD8D86F7B9}"/>
              </a:ext>
            </a:extLst>
          </p:cNvPr>
          <p:cNvSpPr txBox="1"/>
          <p:nvPr/>
        </p:nvSpPr>
        <p:spPr>
          <a:xfrm>
            <a:off x="1163782" y="1413164"/>
            <a:ext cx="4414029" cy="3139321"/>
          </a:xfrm>
          <a:prstGeom prst="rect">
            <a:avLst/>
          </a:prstGeom>
          <a:noFill/>
        </p:spPr>
        <p:txBody>
          <a:bodyPr wrap="none" rtlCol="0">
            <a:spAutoFit/>
          </a:bodyPr>
          <a:lstStyle/>
          <a:p>
            <a:pPr marL="342900" indent="-342900">
              <a:buFont typeface="+mj-lt"/>
              <a:buAutoNum type="arabicPeriod"/>
            </a:pPr>
            <a:r>
              <a:rPr lang="en-TR" dirty="0"/>
              <a:t>Shuffle the data. Then split train and test.</a:t>
            </a:r>
          </a:p>
          <a:p>
            <a:pPr marL="342900" indent="-342900">
              <a:buFont typeface="+mj-lt"/>
              <a:buAutoNum type="arabicPeriod"/>
            </a:pPr>
            <a:r>
              <a:rPr lang="en-TR" dirty="0"/>
              <a:t>Text to numerical vectors</a:t>
            </a:r>
          </a:p>
          <a:p>
            <a:pPr marL="800100" lvl="1" indent="-342900">
              <a:buAutoNum type="alphaLcPeriod"/>
            </a:pPr>
            <a:r>
              <a:rPr lang="en-TR" dirty="0"/>
              <a:t>Tokenization </a:t>
            </a:r>
          </a:p>
          <a:p>
            <a:pPr lvl="2"/>
            <a:r>
              <a:rPr lang="en-US" dirty="0"/>
              <a:t>U</a:t>
            </a:r>
            <a:r>
              <a:rPr lang="en-TR" dirty="0"/>
              <a:t>nigrams + bigrams</a:t>
            </a:r>
          </a:p>
          <a:p>
            <a:pPr lvl="1"/>
            <a:endParaRPr lang="en-TR" dirty="0"/>
          </a:p>
          <a:p>
            <a:pPr lvl="1"/>
            <a:endParaRPr lang="en-TR" dirty="0"/>
          </a:p>
          <a:p>
            <a:pPr lvl="1"/>
            <a:endParaRPr lang="en-TR" dirty="0"/>
          </a:p>
          <a:p>
            <a:pPr lvl="1"/>
            <a:endParaRPr lang="en-TR" dirty="0"/>
          </a:p>
          <a:p>
            <a:pPr lvl="1"/>
            <a:endParaRPr lang="en-TR" dirty="0"/>
          </a:p>
          <a:p>
            <a:pPr lvl="1"/>
            <a:r>
              <a:rPr lang="en-TR" dirty="0"/>
              <a:t>b. Vectorization</a:t>
            </a:r>
          </a:p>
          <a:p>
            <a:pPr lvl="1"/>
            <a:r>
              <a:rPr lang="en-TR" dirty="0"/>
              <a:t>	One hot encoding</a:t>
            </a:r>
          </a:p>
        </p:txBody>
      </p:sp>
      <p:pic>
        <p:nvPicPr>
          <p:cNvPr id="7" name="Picture 6">
            <a:extLst>
              <a:ext uri="{FF2B5EF4-FFF2-40B4-BE49-F238E27FC236}">
                <a16:creationId xmlns:a16="http://schemas.microsoft.com/office/drawing/2014/main" id="{2A9577C1-8D78-E2CD-ACB9-4C62BABAE47C}"/>
              </a:ext>
            </a:extLst>
          </p:cNvPr>
          <p:cNvPicPr>
            <a:picLocks noChangeAspect="1"/>
          </p:cNvPicPr>
          <p:nvPr/>
        </p:nvPicPr>
        <p:blipFill>
          <a:blip r:embed="rId3"/>
          <a:stretch>
            <a:fillRect/>
          </a:stretch>
        </p:blipFill>
        <p:spPr>
          <a:xfrm>
            <a:off x="2202083" y="2621007"/>
            <a:ext cx="7772400" cy="984581"/>
          </a:xfrm>
          <a:prstGeom prst="rect">
            <a:avLst/>
          </a:prstGeom>
        </p:spPr>
      </p:pic>
      <p:pic>
        <p:nvPicPr>
          <p:cNvPr id="8" name="Picture 7">
            <a:extLst>
              <a:ext uri="{FF2B5EF4-FFF2-40B4-BE49-F238E27FC236}">
                <a16:creationId xmlns:a16="http://schemas.microsoft.com/office/drawing/2014/main" id="{2104D828-43E2-1889-8214-36CF6B932A59}"/>
              </a:ext>
            </a:extLst>
          </p:cNvPr>
          <p:cNvPicPr>
            <a:picLocks noChangeAspect="1"/>
          </p:cNvPicPr>
          <p:nvPr/>
        </p:nvPicPr>
        <p:blipFill>
          <a:blip r:embed="rId4"/>
          <a:stretch>
            <a:fillRect/>
          </a:stretch>
        </p:blipFill>
        <p:spPr>
          <a:xfrm>
            <a:off x="2202083" y="4579420"/>
            <a:ext cx="7391400" cy="368300"/>
          </a:xfrm>
          <a:prstGeom prst="rect">
            <a:avLst/>
          </a:prstGeom>
        </p:spPr>
      </p:pic>
      <p:sp>
        <p:nvSpPr>
          <p:cNvPr id="12" name="TextBox 11">
            <a:extLst>
              <a:ext uri="{FF2B5EF4-FFF2-40B4-BE49-F238E27FC236}">
                <a16:creationId xmlns:a16="http://schemas.microsoft.com/office/drawing/2014/main" id="{C61A0C14-B20D-3AFE-798E-EB7359CE1A15}"/>
              </a:ext>
            </a:extLst>
          </p:cNvPr>
          <p:cNvSpPr txBox="1"/>
          <p:nvPr/>
        </p:nvSpPr>
        <p:spPr>
          <a:xfrm>
            <a:off x="2093699" y="5156985"/>
            <a:ext cx="1658596" cy="369332"/>
          </a:xfrm>
          <a:prstGeom prst="rect">
            <a:avLst/>
          </a:prstGeom>
          <a:noFill/>
        </p:spPr>
        <p:txBody>
          <a:bodyPr wrap="none" rtlCol="0">
            <a:spAutoFit/>
          </a:bodyPr>
          <a:lstStyle/>
          <a:p>
            <a:r>
              <a:rPr lang="en-TR" dirty="0"/>
              <a:t>Count Encoding</a:t>
            </a:r>
          </a:p>
        </p:txBody>
      </p:sp>
      <p:pic>
        <p:nvPicPr>
          <p:cNvPr id="13" name="Picture 12">
            <a:extLst>
              <a:ext uri="{FF2B5EF4-FFF2-40B4-BE49-F238E27FC236}">
                <a16:creationId xmlns:a16="http://schemas.microsoft.com/office/drawing/2014/main" id="{89E2DA3A-659D-2A84-748D-319C94A83730}"/>
              </a:ext>
            </a:extLst>
          </p:cNvPr>
          <p:cNvPicPr>
            <a:picLocks noChangeAspect="1"/>
          </p:cNvPicPr>
          <p:nvPr/>
        </p:nvPicPr>
        <p:blipFill>
          <a:blip r:embed="rId5"/>
          <a:stretch>
            <a:fillRect/>
          </a:stretch>
        </p:blipFill>
        <p:spPr>
          <a:xfrm>
            <a:off x="2202083" y="5681593"/>
            <a:ext cx="7391400" cy="368300"/>
          </a:xfrm>
          <a:prstGeom prst="rect">
            <a:avLst/>
          </a:prstGeom>
        </p:spPr>
      </p:pic>
      <p:sp>
        <p:nvSpPr>
          <p:cNvPr id="3" name="TextBox 2">
            <a:extLst>
              <a:ext uri="{FF2B5EF4-FFF2-40B4-BE49-F238E27FC236}">
                <a16:creationId xmlns:a16="http://schemas.microsoft.com/office/drawing/2014/main" id="{9AC6EF97-4C1B-EBB3-B905-BFDD3DD77409}"/>
              </a:ext>
            </a:extLst>
          </p:cNvPr>
          <p:cNvSpPr txBox="1"/>
          <p:nvPr/>
        </p:nvSpPr>
        <p:spPr>
          <a:xfrm>
            <a:off x="2772383" y="6261807"/>
            <a:ext cx="1774012" cy="369332"/>
          </a:xfrm>
          <a:prstGeom prst="rect">
            <a:avLst/>
          </a:prstGeom>
          <a:noFill/>
        </p:spPr>
        <p:txBody>
          <a:bodyPr wrap="none" rtlCol="0">
            <a:spAutoFit/>
          </a:bodyPr>
          <a:lstStyle/>
          <a:p>
            <a:r>
              <a:rPr lang="en-TR" dirty="0"/>
              <a:t>Mouse ran down</a:t>
            </a:r>
          </a:p>
        </p:txBody>
      </p:sp>
    </p:spTree>
    <p:extLst>
      <p:ext uri="{BB962C8B-B14F-4D97-AF65-F5344CB8AC3E}">
        <p14:creationId xmlns:p14="http://schemas.microsoft.com/office/powerpoint/2010/main" val="913507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Preparing</a:t>
            </a:r>
            <a:r>
              <a:rPr lang="tr-TR" sz="2400" b="1" dirty="0">
                <a:solidFill>
                  <a:srgbClr val="8316B5"/>
                </a:solidFill>
                <a:ea typeface="Arial" charset="0"/>
                <a:cs typeface="Arial"/>
              </a:rPr>
              <a:t> Data</a:t>
            </a:r>
            <a:endParaRPr lang="tr-TR" sz="2400" b="1" dirty="0">
              <a:solidFill>
                <a:srgbClr val="8316B5"/>
              </a:solidFill>
              <a:ea typeface="Arial" charset="0"/>
              <a:cs typeface="Arial" charset="0"/>
            </a:endParaRP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606903"/>
            <a:ext cx="6096000" cy="253916"/>
          </a:xfrm>
          <a:prstGeom prst="rect">
            <a:avLst/>
          </a:prstGeom>
          <a:noFill/>
        </p:spPr>
        <p:txBody>
          <a:bodyPr wrap="square">
            <a:spAutoFit/>
          </a:bodyPr>
          <a:lstStyle/>
          <a:p>
            <a:r>
              <a:rPr lang="en-US" sz="1050" dirty="0"/>
              <a:t>Slide credit: Rahul Agarwal</a:t>
            </a:r>
          </a:p>
        </p:txBody>
      </p:sp>
      <p:sp>
        <p:nvSpPr>
          <p:cNvPr id="6" name="TextBox 5">
            <a:extLst>
              <a:ext uri="{FF2B5EF4-FFF2-40B4-BE49-F238E27FC236}">
                <a16:creationId xmlns:a16="http://schemas.microsoft.com/office/drawing/2014/main" id="{C93CC669-03D2-E2A5-B195-E6CD8D86F7B9}"/>
              </a:ext>
            </a:extLst>
          </p:cNvPr>
          <p:cNvSpPr txBox="1"/>
          <p:nvPr/>
        </p:nvSpPr>
        <p:spPr>
          <a:xfrm>
            <a:off x="1163782" y="1413164"/>
            <a:ext cx="4414029" cy="2031325"/>
          </a:xfrm>
          <a:prstGeom prst="rect">
            <a:avLst/>
          </a:prstGeom>
          <a:noFill/>
        </p:spPr>
        <p:txBody>
          <a:bodyPr wrap="none" rtlCol="0">
            <a:spAutoFit/>
          </a:bodyPr>
          <a:lstStyle/>
          <a:p>
            <a:pPr marL="342900" indent="-342900">
              <a:buFont typeface="+mj-lt"/>
              <a:buAutoNum type="arabicPeriod"/>
            </a:pPr>
            <a:r>
              <a:rPr lang="en-TR" dirty="0"/>
              <a:t>Shuffle the data. Then split train and test.</a:t>
            </a:r>
          </a:p>
          <a:p>
            <a:pPr marL="342900" indent="-342900">
              <a:buFont typeface="+mj-lt"/>
              <a:buAutoNum type="arabicPeriod"/>
            </a:pPr>
            <a:r>
              <a:rPr lang="en-TR" dirty="0"/>
              <a:t>Text to numerical vectors</a:t>
            </a:r>
          </a:p>
          <a:p>
            <a:pPr marL="800100" lvl="1" indent="-342900">
              <a:buAutoNum type="alphaLcPeriod"/>
            </a:pPr>
            <a:r>
              <a:rPr lang="en-TR" dirty="0"/>
              <a:t>Tokenization </a:t>
            </a:r>
          </a:p>
          <a:p>
            <a:pPr lvl="2"/>
            <a:r>
              <a:rPr lang="en-US" dirty="0"/>
              <a:t>U</a:t>
            </a:r>
            <a:r>
              <a:rPr lang="en-TR" dirty="0"/>
              <a:t>nigrams + bigrams</a:t>
            </a:r>
          </a:p>
          <a:p>
            <a:pPr lvl="1"/>
            <a:endParaRPr lang="en-TR" dirty="0"/>
          </a:p>
          <a:p>
            <a:pPr lvl="1"/>
            <a:r>
              <a:rPr lang="en-TR" dirty="0"/>
              <a:t>b. Vectorization</a:t>
            </a:r>
          </a:p>
          <a:p>
            <a:pPr lvl="1"/>
            <a:r>
              <a:rPr lang="en-TR" dirty="0"/>
              <a:t>	One hot encoding</a:t>
            </a:r>
          </a:p>
        </p:txBody>
      </p:sp>
      <p:sp>
        <p:nvSpPr>
          <p:cNvPr id="12" name="TextBox 11">
            <a:extLst>
              <a:ext uri="{FF2B5EF4-FFF2-40B4-BE49-F238E27FC236}">
                <a16:creationId xmlns:a16="http://schemas.microsoft.com/office/drawing/2014/main" id="{C61A0C14-B20D-3AFE-798E-EB7359CE1A15}"/>
              </a:ext>
            </a:extLst>
          </p:cNvPr>
          <p:cNvSpPr txBox="1"/>
          <p:nvPr/>
        </p:nvSpPr>
        <p:spPr>
          <a:xfrm>
            <a:off x="2093699" y="3310676"/>
            <a:ext cx="1658596" cy="369332"/>
          </a:xfrm>
          <a:prstGeom prst="rect">
            <a:avLst/>
          </a:prstGeom>
          <a:noFill/>
        </p:spPr>
        <p:txBody>
          <a:bodyPr wrap="none" rtlCol="0">
            <a:spAutoFit/>
          </a:bodyPr>
          <a:lstStyle/>
          <a:p>
            <a:r>
              <a:rPr lang="en-TR" dirty="0"/>
              <a:t>Count Encoding</a:t>
            </a:r>
          </a:p>
        </p:txBody>
      </p:sp>
      <p:sp>
        <p:nvSpPr>
          <p:cNvPr id="3" name="TextBox 2">
            <a:extLst>
              <a:ext uri="{FF2B5EF4-FFF2-40B4-BE49-F238E27FC236}">
                <a16:creationId xmlns:a16="http://schemas.microsoft.com/office/drawing/2014/main" id="{C9D42E1B-4C87-6503-83DE-CCAD314416C8}"/>
              </a:ext>
            </a:extLst>
          </p:cNvPr>
          <p:cNvSpPr txBox="1"/>
          <p:nvPr/>
        </p:nvSpPr>
        <p:spPr>
          <a:xfrm>
            <a:off x="2093699" y="3590800"/>
            <a:ext cx="1587166" cy="369332"/>
          </a:xfrm>
          <a:prstGeom prst="rect">
            <a:avLst/>
          </a:prstGeom>
          <a:noFill/>
        </p:spPr>
        <p:txBody>
          <a:bodyPr wrap="none" rtlCol="0">
            <a:spAutoFit/>
          </a:bodyPr>
          <a:lstStyle/>
          <a:p>
            <a:r>
              <a:rPr lang="en-TR" dirty="0"/>
              <a:t>Tf-idf Encoding</a:t>
            </a:r>
          </a:p>
        </p:txBody>
      </p:sp>
      <p:pic>
        <p:nvPicPr>
          <p:cNvPr id="4" name="Picture 3">
            <a:extLst>
              <a:ext uri="{FF2B5EF4-FFF2-40B4-BE49-F238E27FC236}">
                <a16:creationId xmlns:a16="http://schemas.microsoft.com/office/drawing/2014/main" id="{E97390A9-94B4-EBA5-9E0D-C3ED8841A27A}"/>
              </a:ext>
            </a:extLst>
          </p:cNvPr>
          <p:cNvPicPr>
            <a:picLocks noChangeAspect="1"/>
          </p:cNvPicPr>
          <p:nvPr/>
        </p:nvPicPr>
        <p:blipFill>
          <a:blip r:embed="rId3"/>
          <a:stretch>
            <a:fillRect/>
          </a:stretch>
        </p:blipFill>
        <p:spPr>
          <a:xfrm>
            <a:off x="361875" y="4132576"/>
            <a:ext cx="5990157" cy="326414"/>
          </a:xfrm>
          <a:prstGeom prst="rect">
            <a:avLst/>
          </a:prstGeom>
        </p:spPr>
      </p:pic>
      <p:pic>
        <p:nvPicPr>
          <p:cNvPr id="9" name="Picture 8">
            <a:extLst>
              <a:ext uri="{FF2B5EF4-FFF2-40B4-BE49-F238E27FC236}">
                <a16:creationId xmlns:a16="http://schemas.microsoft.com/office/drawing/2014/main" id="{C1B13AE3-4F48-21BC-173A-F4DB9A6AEA8E}"/>
              </a:ext>
            </a:extLst>
          </p:cNvPr>
          <p:cNvPicPr>
            <a:picLocks noChangeAspect="1"/>
          </p:cNvPicPr>
          <p:nvPr/>
        </p:nvPicPr>
        <p:blipFill>
          <a:blip r:embed="rId4"/>
          <a:stretch>
            <a:fillRect/>
          </a:stretch>
        </p:blipFill>
        <p:spPr>
          <a:xfrm>
            <a:off x="7439963" y="674857"/>
            <a:ext cx="3226588" cy="4132576"/>
          </a:xfrm>
          <a:prstGeom prst="rect">
            <a:avLst/>
          </a:prstGeom>
        </p:spPr>
      </p:pic>
      <p:pic>
        <p:nvPicPr>
          <p:cNvPr id="10" name="Picture 9">
            <a:extLst>
              <a:ext uri="{FF2B5EF4-FFF2-40B4-BE49-F238E27FC236}">
                <a16:creationId xmlns:a16="http://schemas.microsoft.com/office/drawing/2014/main" id="{B4E0E559-688D-0A4C-F0A4-67488671C662}"/>
              </a:ext>
            </a:extLst>
          </p:cNvPr>
          <p:cNvPicPr>
            <a:picLocks noChangeAspect="1"/>
          </p:cNvPicPr>
          <p:nvPr/>
        </p:nvPicPr>
        <p:blipFill>
          <a:blip r:embed="rId5"/>
          <a:stretch>
            <a:fillRect/>
          </a:stretch>
        </p:blipFill>
        <p:spPr>
          <a:xfrm>
            <a:off x="7439963" y="5378512"/>
            <a:ext cx="4081939" cy="1132269"/>
          </a:xfrm>
          <a:prstGeom prst="rect">
            <a:avLst/>
          </a:prstGeom>
        </p:spPr>
      </p:pic>
      <p:pic>
        <p:nvPicPr>
          <p:cNvPr id="8198" name="Picture 6">
            <a:extLst>
              <a:ext uri="{FF2B5EF4-FFF2-40B4-BE49-F238E27FC236}">
                <a16:creationId xmlns:a16="http://schemas.microsoft.com/office/drawing/2014/main" id="{34373D78-6F9D-4DFA-C626-445D99F3B8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307" y="5235322"/>
            <a:ext cx="5336211" cy="603798"/>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006FEAF3-6245-6A19-B88E-2C1B52D5B0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3216" y="5965550"/>
            <a:ext cx="5235297" cy="40559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EEECB0A-8C9B-B1B8-C063-E445E7BC5CDA}"/>
              </a:ext>
            </a:extLst>
          </p:cNvPr>
          <p:cNvSpPr txBox="1"/>
          <p:nvPr/>
        </p:nvSpPr>
        <p:spPr>
          <a:xfrm>
            <a:off x="3108518" y="5780884"/>
            <a:ext cx="300082" cy="369332"/>
          </a:xfrm>
          <a:prstGeom prst="rect">
            <a:avLst/>
          </a:prstGeom>
          <a:noFill/>
        </p:spPr>
        <p:txBody>
          <a:bodyPr wrap="none" rtlCol="0">
            <a:spAutoFit/>
          </a:bodyPr>
          <a:lstStyle/>
          <a:p>
            <a:r>
              <a:rPr lang="en-TR" dirty="0"/>
              <a:t>*</a:t>
            </a:r>
          </a:p>
        </p:txBody>
      </p:sp>
      <p:cxnSp>
        <p:nvCxnSpPr>
          <p:cNvPr id="17" name="Straight Arrow Connector 16">
            <a:extLst>
              <a:ext uri="{FF2B5EF4-FFF2-40B4-BE49-F238E27FC236}">
                <a16:creationId xmlns:a16="http://schemas.microsoft.com/office/drawing/2014/main" id="{872DDE2F-0468-4FE8-6690-6875B8801917}"/>
              </a:ext>
            </a:extLst>
          </p:cNvPr>
          <p:cNvCxnSpPr/>
          <p:nvPr/>
        </p:nvCxnSpPr>
        <p:spPr>
          <a:xfrm flipV="1">
            <a:off x="5577811" y="3429000"/>
            <a:ext cx="510472" cy="703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0A30F07-A831-48FF-969D-4CA6085C3D1B}"/>
              </a:ext>
            </a:extLst>
          </p:cNvPr>
          <p:cNvSpPr txBox="1"/>
          <p:nvPr/>
        </p:nvSpPr>
        <p:spPr>
          <a:xfrm>
            <a:off x="5998464" y="3108960"/>
            <a:ext cx="1124154" cy="492443"/>
          </a:xfrm>
          <a:prstGeom prst="rect">
            <a:avLst/>
          </a:prstGeom>
          <a:noFill/>
        </p:spPr>
        <p:txBody>
          <a:bodyPr wrap="none" rtlCol="0">
            <a:spAutoFit/>
          </a:bodyPr>
          <a:lstStyle/>
          <a:p>
            <a:r>
              <a:rPr lang="en-TR" sz="1300" dirty="0">
                <a:solidFill>
                  <a:srgbClr val="FF0000"/>
                </a:solidFill>
              </a:rPr>
              <a:t>Floating point</a:t>
            </a:r>
          </a:p>
          <a:p>
            <a:r>
              <a:rPr lang="en-TR" sz="1300" dirty="0">
                <a:solidFill>
                  <a:srgbClr val="FF0000"/>
                </a:solidFill>
              </a:rPr>
              <a:t>Any problem?</a:t>
            </a:r>
          </a:p>
        </p:txBody>
      </p:sp>
    </p:spTree>
    <p:extLst>
      <p:ext uri="{BB962C8B-B14F-4D97-AF65-F5344CB8AC3E}">
        <p14:creationId xmlns:p14="http://schemas.microsoft.com/office/powerpoint/2010/main" val="7910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Feature</a:t>
            </a:r>
            <a:r>
              <a:rPr lang="tr-TR" sz="2400" b="1" dirty="0">
                <a:solidFill>
                  <a:srgbClr val="8316B5"/>
                </a:solidFill>
                <a:ea typeface="Arial" charset="0"/>
                <a:cs typeface="Arial"/>
              </a:rPr>
              <a:t> </a:t>
            </a:r>
            <a:r>
              <a:rPr lang="tr-TR" sz="2400" b="1" dirty="0" err="1">
                <a:solidFill>
                  <a:srgbClr val="8316B5"/>
                </a:solidFill>
                <a:ea typeface="Arial" charset="0"/>
                <a:cs typeface="Arial"/>
              </a:rPr>
              <a:t>Selection</a:t>
            </a:r>
            <a:endParaRPr lang="tr-TR" sz="2400" b="1" dirty="0">
              <a:solidFill>
                <a:srgbClr val="8316B5"/>
              </a:solidFill>
              <a:ea typeface="Arial" charset="0"/>
              <a:cs typeface="Arial" charset="0"/>
            </a:endParaRP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606903"/>
            <a:ext cx="6096000" cy="261610"/>
          </a:xfrm>
          <a:prstGeom prst="rect">
            <a:avLst/>
          </a:prstGeom>
          <a:noFill/>
        </p:spPr>
        <p:txBody>
          <a:bodyPr wrap="square">
            <a:spAutoFit/>
          </a:bodyPr>
          <a:lstStyle/>
          <a:p>
            <a:r>
              <a:rPr lang="en-US" sz="1050" dirty="0"/>
              <a:t>Image credit: </a:t>
            </a:r>
            <a:r>
              <a:rPr lang="en-US" sz="1050" dirty="0" err="1"/>
              <a:t>developers.google.com</a:t>
            </a:r>
            <a:r>
              <a:rPr lang="en-US" sz="1050" dirty="0"/>
              <a:t> </a:t>
            </a:r>
            <a:endParaRPr lang="en-TR" sz="1050" dirty="0"/>
          </a:p>
        </p:txBody>
      </p:sp>
      <p:sp>
        <p:nvSpPr>
          <p:cNvPr id="4" name="TextBox 3">
            <a:extLst>
              <a:ext uri="{FF2B5EF4-FFF2-40B4-BE49-F238E27FC236}">
                <a16:creationId xmlns:a16="http://schemas.microsoft.com/office/drawing/2014/main" id="{87F41D25-791B-8E79-C39F-03B1065D1433}"/>
              </a:ext>
            </a:extLst>
          </p:cNvPr>
          <p:cNvSpPr txBox="1"/>
          <p:nvPr/>
        </p:nvSpPr>
        <p:spPr>
          <a:xfrm>
            <a:off x="268224" y="644591"/>
            <a:ext cx="11923776" cy="2062103"/>
          </a:xfrm>
          <a:prstGeom prst="rect">
            <a:avLst/>
          </a:prstGeom>
          <a:noFill/>
        </p:spPr>
        <p:txBody>
          <a:bodyPr wrap="square">
            <a:spAutoFit/>
          </a:bodyPr>
          <a:lstStyle/>
          <a:p>
            <a:pPr marL="285750" indent="-285750">
              <a:buFont typeface="Arial" panose="020B0604020202020204" pitchFamily="34" charset="0"/>
              <a:buChar char="•"/>
            </a:pPr>
            <a:r>
              <a:rPr lang="en-US" sz="1600" dirty="0"/>
              <a:t>Converting text dataset into </a:t>
            </a:r>
            <a:r>
              <a:rPr lang="en-US" sz="1600" dirty="0" err="1"/>
              <a:t>uni+bigram</a:t>
            </a:r>
            <a:r>
              <a:rPr lang="en-US" sz="1600" dirty="0"/>
              <a:t> tokens can result in tens of thousands of tokens</a:t>
            </a:r>
          </a:p>
          <a:p>
            <a:pPr marL="285750" indent="-285750">
              <a:buFont typeface="Arial" panose="020B0604020202020204" pitchFamily="34" charset="0"/>
              <a:buChar char="•"/>
            </a:pPr>
            <a:r>
              <a:rPr lang="en-US" sz="1600" dirty="0"/>
              <a:t>Not all tokens contribute to label prediction, so dropping certain tokens is necessary</a:t>
            </a:r>
          </a:p>
          <a:p>
            <a:pPr marL="285750" indent="-285750">
              <a:buFont typeface="Arial" panose="020B0604020202020204" pitchFamily="34" charset="0"/>
              <a:buChar char="•"/>
            </a:pPr>
            <a:r>
              <a:rPr lang="en-US" sz="1600" dirty="0"/>
              <a:t>Only the most informative tokens should be included</a:t>
            </a:r>
          </a:p>
          <a:p>
            <a:pPr marL="742950" lvl="1" indent="-285750">
              <a:buFont typeface="Arial" panose="020B0604020202020204" pitchFamily="34" charset="0"/>
              <a:buChar char="•"/>
            </a:pPr>
            <a:r>
              <a:rPr lang="en-US" sz="1600" dirty="0"/>
              <a:t>Replace n-grams </a:t>
            </a:r>
            <a:r>
              <a:rPr lang="en-US" sz="1600" dirty="0" err="1"/>
              <a:t>inplace</a:t>
            </a:r>
            <a:endParaRPr lang="en-US" sz="1600" dirty="0"/>
          </a:p>
          <a:p>
            <a:pPr marL="742950" lvl="1" indent="-285750">
              <a:buFont typeface="Arial" panose="020B0604020202020204" pitchFamily="34" charset="0"/>
              <a:buChar char="•"/>
            </a:pPr>
            <a:r>
              <a:rPr lang="en-US" sz="1600" dirty="0"/>
              <a:t>Rarely occurring tokens can be dropped</a:t>
            </a:r>
          </a:p>
          <a:p>
            <a:pPr marL="742950" lvl="1" indent="-285750">
              <a:buFont typeface="Arial" panose="020B0604020202020204" pitchFamily="34" charset="0"/>
              <a:buChar char="•"/>
            </a:pPr>
            <a:r>
              <a:rPr lang="en-US" sz="1600" dirty="0"/>
              <a:t>Feature importance can be measured using statistical functions such as </a:t>
            </a:r>
            <a:r>
              <a:rPr lang="en-US" sz="1600" dirty="0" err="1"/>
              <a:t>f_classif</a:t>
            </a:r>
            <a:r>
              <a:rPr lang="en-US" sz="1600" dirty="0"/>
              <a:t> and chi2</a:t>
            </a:r>
          </a:p>
          <a:p>
            <a:pPr marL="285750" indent="-285750">
              <a:buFont typeface="Arial" panose="020B0604020202020204" pitchFamily="34" charset="0"/>
              <a:buChar char="•"/>
            </a:pPr>
            <a:r>
              <a:rPr lang="en-US" sz="1600" dirty="0"/>
              <a:t>Accuracy peaks at around 20,000 features for many datasets </a:t>
            </a:r>
          </a:p>
          <a:p>
            <a:pPr marL="285750" indent="-285750">
              <a:buFont typeface="Arial" panose="020B0604020202020204" pitchFamily="34" charset="0"/>
              <a:buChar char="•"/>
            </a:pPr>
            <a:r>
              <a:rPr lang="en-US" sz="1600" dirty="0"/>
              <a:t>Adding more features over this threshold contributes very little and can lead to overfitting and degraded performance</a:t>
            </a:r>
          </a:p>
        </p:txBody>
      </p:sp>
      <p:pic>
        <p:nvPicPr>
          <p:cNvPr id="8" name="Picture 7">
            <a:extLst>
              <a:ext uri="{FF2B5EF4-FFF2-40B4-BE49-F238E27FC236}">
                <a16:creationId xmlns:a16="http://schemas.microsoft.com/office/drawing/2014/main" id="{6D618AE0-1EB6-B446-2083-15D547C4E4F1}"/>
              </a:ext>
            </a:extLst>
          </p:cNvPr>
          <p:cNvPicPr>
            <a:picLocks noChangeAspect="1"/>
          </p:cNvPicPr>
          <p:nvPr/>
        </p:nvPicPr>
        <p:blipFill>
          <a:blip r:embed="rId3"/>
          <a:stretch>
            <a:fillRect/>
          </a:stretch>
        </p:blipFill>
        <p:spPr>
          <a:xfrm>
            <a:off x="2419491" y="2653200"/>
            <a:ext cx="7337584" cy="4204800"/>
          </a:xfrm>
          <a:prstGeom prst="rect">
            <a:avLst/>
          </a:prstGeom>
        </p:spPr>
      </p:pic>
    </p:spTree>
    <p:extLst>
      <p:ext uri="{BB962C8B-B14F-4D97-AF65-F5344CB8AC3E}">
        <p14:creationId xmlns:p14="http://schemas.microsoft.com/office/powerpoint/2010/main" val="3247060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4636</TotalTime>
  <Words>1383</Words>
  <Application>Microsoft Macintosh PowerPoint</Application>
  <PresentationFormat>Widescreen</PresentationFormat>
  <Paragraphs>184</Paragraphs>
  <Slides>21</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Calibri Light</vt:lpstr>
      <vt:lpstr>CohereText</vt:lpstr>
      <vt:lpstr>JetBrains Mono</vt:lpstr>
      <vt:lpstr>Poppins</vt:lpstr>
      <vt:lpstr>Public Sans</vt:lpstr>
      <vt:lpstr>sofia-pro</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Kemal Can Kara</dc:creator>
  <cp:lastModifiedBy>Kemal Can KARA</cp:lastModifiedBy>
  <cp:revision>83</cp:revision>
  <dcterms:created xsi:type="dcterms:W3CDTF">2023-05-05T15:50:07Z</dcterms:created>
  <dcterms:modified xsi:type="dcterms:W3CDTF">2024-10-18T13:11:12Z</dcterms:modified>
</cp:coreProperties>
</file>