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Relationship Id="rId4" Type="http://schemas.openxmlformats.org/officeDocument/2006/relationships/hyperlink" Target="http://gnuradio.org/data/grcon11/02-ge-gr_network_layer.pdf" TargetMode="External"/><Relationship Id="rId5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Relationship Id="rId4" Type="http://schemas.openxmlformats.org/officeDocument/2006/relationships/image" Target="../media/image01.png"/><Relationship Id="rId5" Type="http://schemas.openxmlformats.org/officeDocument/2006/relationships/image" Target="../media/image04.png"/><Relationship Id="rId6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Relationship Id="rId4" Type="http://schemas.openxmlformats.org/officeDocument/2006/relationships/image" Target="../media/image06.png"/><Relationship Id="rId5" Type="http://schemas.openxmlformats.org/officeDocument/2006/relationships/hyperlink" Target="http://www.ni.com/white-paper/52382/en/?cid=Social-Company-Corporate-sf29667469" TargetMode="External"/><Relationship Id="rId6" Type="http://schemas.openxmlformats.org/officeDocument/2006/relationships/hyperlink" Target="http://sine.ni.com/nips/cds/view/p/lang/en/nid/212692" TargetMode="External"/><Relationship Id="rId7" Type="http://schemas.openxmlformats.org/officeDocument/2006/relationships/hyperlink" Target="http://sine.ni.com/nips/cds/view/p/lang/en/nid/210545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866775" y="393700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Multi-tier Optimization of 5G Heterogeneous Networks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914400" y="2266950"/>
            <a:ext cx="7962899" cy="21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Major Goals of the Proposal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Throughput Optimization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Secrecy and Secure Routing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Reliability and Failure Recovery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228600" y="549275"/>
            <a:ext cx="10515599" cy="4351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to ETTUS</a:t>
            </a: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7142"/>
              <a:buFont typeface="Arial"/>
              <a:buChar char="•"/>
            </a:pPr>
            <a:r>
              <a:rPr b="0" i="0" lang="en-US" sz="13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want to build testbed to simulate/emulate 5G network.  Can we do this? If not, what can we implement partially? What can't we implement? </a:t>
            </a: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7142"/>
              <a:buFont typeface="Arial"/>
              <a:buChar char="•"/>
            </a:pPr>
            <a:r>
              <a:rPr b="0" i="0" lang="en-US" sz="13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configuration and setup do you recommend for the testbed?</a:t>
            </a: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7142"/>
              <a:buFont typeface="Arial"/>
              <a:buChar char="•"/>
            </a:pPr>
            <a:r>
              <a:rPr b="0" i="0" lang="en-US" sz="13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Can we implement/program MAC layer functionalities? If so how?</a:t>
            </a: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7142"/>
              <a:buFont typeface="Arial"/>
              <a:buChar char="•"/>
            </a:pPr>
            <a:r>
              <a:rPr b="0" i="0" lang="en-US" sz="13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Can we alter/program  PHY layer? If so how? </a:t>
            </a: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7142"/>
              <a:buFont typeface="Arial"/>
              <a:buChar char="•"/>
            </a:pPr>
            <a:r>
              <a:rPr b="0" i="0" lang="en-US" sz="13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have any relevant white papers or case studies? </a:t>
            </a: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7142"/>
              <a:buFont typeface="Arial"/>
              <a:buChar char="•"/>
            </a:pPr>
            <a:r>
              <a:rPr b="0" i="0" lang="en-US" sz="13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"program" or simulate any security attacks? </a:t>
            </a: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7142"/>
              <a:buFont typeface="Arial"/>
              <a:buChar char="•"/>
            </a:pPr>
            <a:r>
              <a:rPr b="0" i="0" lang="en-US" sz="13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two products-- FPGA based and SoC based.  What are the differences and which one is recommended for our purpose? </a:t>
            </a: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7142"/>
              <a:buFont typeface="Arial"/>
              <a:buChar char="•"/>
            </a:pPr>
            <a:r>
              <a:rPr b="0" i="0" lang="en-US" sz="13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would to measure throughput and reliability of the network. What tools can we use for this purpose?</a:t>
            </a:r>
          </a:p>
          <a:p>
            <a:pPr indent="-182880" lvl="0" marL="18288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7142"/>
              <a:buFont typeface="Arial"/>
              <a:buChar char="•"/>
            </a:pPr>
            <a:r>
              <a:rPr b="0" i="0" lang="en-US" sz="13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Waveform generators -- is waveform generation in built or can be customize it by programming</a:t>
            </a:r>
          </a:p>
          <a:p>
            <a:pPr indent="-182880" lvl="0" marL="18288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7142"/>
              <a:buFont typeface="Arial"/>
              <a:buChar char="•"/>
            </a:pPr>
            <a:r>
              <a:rPr b="0" i="0" lang="en-US" sz="13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do power analysis of transmission algorithms? (FPGA power)? </a:t>
            </a:r>
          </a:p>
          <a:p>
            <a:pPr indent="-182880" lvl="0" marL="18288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7142"/>
              <a:buFont typeface="Arial"/>
              <a:buChar char="•"/>
            </a:pPr>
            <a:r>
              <a:rPr b="0" i="0" lang="en-US" sz="13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do jitter analysis?</a:t>
            </a:r>
          </a:p>
          <a:p>
            <a:pPr indent="-182880" lvl="0" marL="18288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7142"/>
              <a:buFont typeface="Arial"/>
              <a:buChar char="•"/>
            </a:pPr>
            <a:r>
              <a:rPr b="0" i="0" lang="en-US" sz="13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it support antenna with 100+ m range. </a:t>
            </a:r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13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78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purposes </a:t>
            </a:r>
          </a:p>
          <a:p>
            <a:pPr indent="-182880" lvl="0" marL="18288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7142"/>
              <a:buFont typeface="Arial"/>
              <a:buChar char="•"/>
            </a:pPr>
            <a:r>
              <a:rPr b="0" i="0" lang="en-US" sz="13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we have a channel noise generator? Dr. Arslan's lab has it (according to Thomas)</a:t>
            </a:r>
          </a:p>
          <a:p>
            <a:pPr indent="-182880" lvl="0" marL="182880" marR="0" rtl="0" algn="l">
              <a:lnSpc>
                <a:spcPct val="70000"/>
              </a:lnSpc>
              <a:spcBef>
                <a:spcPts val="600"/>
              </a:spcBef>
              <a:buClr>
                <a:schemeClr val="dk1"/>
              </a:buClr>
              <a:buSzPct val="97142"/>
              <a:buFont typeface="Arial"/>
              <a:buNone/>
            </a:pPr>
            <a:r>
              <a:t/>
            </a:r>
            <a:endParaRPr b="0" i="0" sz="13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075" y="729800"/>
            <a:ext cx="4553099" cy="38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/>
          <p:nvPr/>
        </p:nvSpPr>
        <p:spPr>
          <a:xfrm>
            <a:off x="600075" y="5020360"/>
            <a:ext cx="112586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409573" y="5191125"/>
            <a:ext cx="9267899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Picture taken from </a:t>
            </a:r>
            <a:r>
              <a:rPr lang="en-US" sz="1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http://gnuradio.org/data/grcon11/02-ge-gr_network_layer.pdf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65987" y="1725036"/>
            <a:ext cx="4733999" cy="23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769675" y="2400300"/>
            <a:ext cx="3398699" cy="3368099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0757" y="3656475"/>
            <a:ext cx="638099" cy="62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8966" y="2965736"/>
            <a:ext cx="911700" cy="1120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657224" y="285750"/>
            <a:ext cx="6886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Network Throughput Optimization in 5G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Scenario 1a: D2D Communication (Indoor Setting)</a:t>
            </a:r>
          </a:p>
        </p:txBody>
      </p:sp>
      <p:sp>
        <p:nvSpPr>
          <p:cNvPr id="107" name="Shape 107"/>
          <p:cNvSpPr/>
          <p:nvPr/>
        </p:nvSpPr>
        <p:spPr>
          <a:xfrm>
            <a:off x="7010400" y="1390649"/>
            <a:ext cx="2533800" cy="3000300"/>
          </a:xfrm>
          <a:prstGeom prst="rect">
            <a:avLst/>
          </a:prstGeom>
          <a:solidFill>
            <a:schemeClr val="lt1"/>
          </a:solidFill>
          <a:ln cap="flat" cmpd="sng" w="6985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8892100" y="1577300"/>
            <a:ext cx="1305000" cy="62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door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657225" y="1095375"/>
            <a:ext cx="6038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 Selection Problem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UE relay another UE’s tranmissions in UL or DL?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incentive he has?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361950" y="5657850"/>
            <a:ext cx="6038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5G Cellular Networks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Dual-mode UE can relay if there is an incentive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6153150" y="5048250"/>
            <a:ext cx="6038700" cy="2062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Test Environment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the conditions when UE1 need to relay for UE2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Channel conditions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Interference conditions 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budget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Incentives (Scheduling)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 theory and coalitions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29463" y="1592644"/>
            <a:ext cx="966899" cy="86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/>
          <p:nvPr/>
        </p:nvSpPr>
        <p:spPr>
          <a:xfrm>
            <a:off x="6724650" y="3924300"/>
            <a:ext cx="1305000" cy="43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room</a:t>
            </a: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01063" y="3488119"/>
            <a:ext cx="966899" cy="86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/>
          <p:nvPr/>
        </p:nvSpPr>
        <p:spPr>
          <a:xfrm>
            <a:off x="8401050" y="4419600"/>
            <a:ext cx="1305000" cy="43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UE2</a:t>
            </a:r>
          </a:p>
        </p:txBody>
      </p:sp>
      <p:sp>
        <p:nvSpPr>
          <p:cNvPr id="116" name="Shape 116"/>
          <p:cNvSpPr/>
          <p:nvPr/>
        </p:nvSpPr>
        <p:spPr>
          <a:xfrm>
            <a:off x="6867525" y="2400300"/>
            <a:ext cx="1305000" cy="43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UE1</a:t>
            </a:r>
          </a:p>
        </p:txBody>
      </p:sp>
      <p:sp>
        <p:nvSpPr>
          <p:cNvPr id="117" name="Shape 117"/>
          <p:cNvSpPr/>
          <p:nvPr/>
        </p:nvSpPr>
        <p:spPr>
          <a:xfrm>
            <a:off x="10515600" y="2219325"/>
            <a:ext cx="1305000" cy="43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BS</a:t>
            </a: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67713" y="1459294"/>
            <a:ext cx="966899" cy="86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86106" y="4848325"/>
            <a:ext cx="73500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657225" y="285750"/>
            <a:ext cx="7524599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Network Throughput Optimization in 5G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Scenario 1b: D2D Communication (Outdoor Setting)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4991100" y="2352675"/>
            <a:ext cx="60387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Lightweight Distributed Algorithms for Relay Selection 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UE1 and BS are spatially separated by a building 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multiple UEs that can relay 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 fast and distributed algorithms for the optimum network performance</a:t>
            </a: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637" y="3869119"/>
            <a:ext cx="966899" cy="86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5138" y="3926269"/>
            <a:ext cx="966899" cy="86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/>
          <p:nvPr/>
        </p:nvSpPr>
        <p:spPr>
          <a:xfrm>
            <a:off x="2800350" y="4724400"/>
            <a:ext cx="1305000" cy="43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UE2</a:t>
            </a:r>
          </a:p>
        </p:txBody>
      </p:sp>
      <p:sp>
        <p:nvSpPr>
          <p:cNvPr id="129" name="Shape 129"/>
          <p:cNvSpPr/>
          <p:nvPr/>
        </p:nvSpPr>
        <p:spPr>
          <a:xfrm>
            <a:off x="266700" y="4676775"/>
            <a:ext cx="1305000" cy="43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UE1</a:t>
            </a:r>
          </a:p>
        </p:txBody>
      </p:sp>
      <p:sp>
        <p:nvSpPr>
          <p:cNvPr id="130" name="Shape 130"/>
          <p:cNvSpPr/>
          <p:nvPr/>
        </p:nvSpPr>
        <p:spPr>
          <a:xfrm>
            <a:off x="2533650" y="3352800"/>
            <a:ext cx="1305000" cy="43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BS</a:t>
            </a: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4138" y="2592768"/>
            <a:ext cx="966899" cy="86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962" y="2707068"/>
            <a:ext cx="966899" cy="86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638175" y="3505200"/>
            <a:ext cx="1305000" cy="43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UE3</a:t>
            </a:r>
          </a:p>
        </p:txBody>
      </p:sp>
      <p:sp>
        <p:nvSpPr>
          <p:cNvPr id="134" name="Shape 134"/>
          <p:cNvSpPr/>
          <p:nvPr/>
        </p:nvSpPr>
        <p:spPr>
          <a:xfrm>
            <a:off x="1663014" y="2354991"/>
            <a:ext cx="1458000" cy="2010000"/>
          </a:xfrm>
          <a:prstGeom prst="cube">
            <a:avLst>
              <a:gd fmla="val 25000" name="adj"/>
            </a:avLst>
          </a:prstGeom>
          <a:solidFill>
            <a:srgbClr val="BBD6EE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7525" y="688775"/>
            <a:ext cx="5654475" cy="5510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1498"/>
            <a:ext cx="6495624" cy="470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82400" y="4980975"/>
            <a:ext cx="6631799" cy="16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Massive MIMO prototype at Lund University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>
                <a:solidFill>
                  <a:schemeClr val="dk1"/>
                </a:solidFill>
              </a:rPr>
              <a:t>Whitepaper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http://www.ni.com/white-paper/52382/en/?cid=Social-Company-Corporate-sf29667469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>
                <a:solidFill>
                  <a:schemeClr val="dk1"/>
                </a:solidFill>
              </a:rPr>
              <a:t>Equipment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64 USRP RIO (Each contributing 2 antennas to make 128 antennas overall)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PXIe-7976R FPGA(</a:t>
            </a:r>
            <a:r>
              <a:rPr lang="en-US" u="sng">
                <a:solidFill>
                  <a:schemeClr val="hlink"/>
                </a:solidFill>
                <a:hlinkClick r:id="rId6"/>
              </a:rPr>
              <a:t>http://sine.ni.com/nips/cds/view/p/lang/en/nid/212692</a:t>
            </a:r>
            <a:r>
              <a:rPr lang="en-US"/>
              <a:t>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PXIe-8135 (</a:t>
            </a:r>
            <a:r>
              <a:rPr lang="en-US" u="sng">
                <a:solidFill>
                  <a:schemeClr val="hlink"/>
                </a:solidFill>
                <a:hlinkClick r:id="rId7"/>
              </a:rPr>
              <a:t>http://sine.ni.com/nips/cds/view/p/lang/en/nid/210545</a:t>
            </a:r>
            <a:r>
              <a:rPr lang="en-US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