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555" r:id="rId2"/>
    <p:sldId id="569" r:id="rId3"/>
    <p:sldId id="706" r:id="rId4"/>
    <p:sldId id="689" r:id="rId5"/>
    <p:sldId id="735" r:id="rId6"/>
    <p:sldId id="738" r:id="rId7"/>
    <p:sldId id="731" r:id="rId8"/>
    <p:sldId id="691" r:id="rId9"/>
    <p:sldId id="659" r:id="rId10"/>
    <p:sldId id="692" r:id="rId11"/>
    <p:sldId id="713" r:id="rId12"/>
    <p:sldId id="709" r:id="rId13"/>
    <p:sldId id="667" r:id="rId14"/>
    <p:sldId id="710" r:id="rId15"/>
    <p:sldId id="711" r:id="rId16"/>
    <p:sldId id="728" r:id="rId17"/>
    <p:sldId id="733" r:id="rId18"/>
    <p:sldId id="729" r:id="rId19"/>
    <p:sldId id="734" r:id="rId20"/>
    <p:sldId id="736" r:id="rId21"/>
    <p:sldId id="730" r:id="rId22"/>
    <p:sldId id="716" r:id="rId23"/>
    <p:sldId id="717" r:id="rId24"/>
    <p:sldId id="719" r:id="rId25"/>
    <p:sldId id="699" r:id="rId26"/>
    <p:sldId id="721" r:id="rId27"/>
    <p:sldId id="732" r:id="rId28"/>
    <p:sldId id="722" r:id="rId29"/>
    <p:sldId id="723" r:id="rId30"/>
    <p:sldId id="724" r:id="rId31"/>
    <p:sldId id="707" r:id="rId32"/>
    <p:sldId id="611" r:id="rId33"/>
    <p:sldId id="704" r:id="rId34"/>
    <p:sldId id="616" r:id="rId35"/>
    <p:sldId id="705" r:id="rId36"/>
    <p:sldId id="622" r:id="rId37"/>
    <p:sldId id="737" r:id="rId38"/>
    <p:sldId id="725"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yamnath gollakota" initials="sg" lastIdx="0"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CC"/>
    <a:srgbClr val="0070C0"/>
    <a:srgbClr val="C2F3FF"/>
    <a:srgbClr val="FFD1F6"/>
    <a:srgbClr val="CC00FF"/>
    <a:srgbClr val="CC66FF"/>
    <a:srgbClr val="F6DAF2"/>
    <a:srgbClr val="CC000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1" autoAdjust="0"/>
    <p:restoredTop sz="78653" autoAdjust="0"/>
  </p:normalViewPr>
  <p:slideViewPr>
    <p:cSldViewPr snapToGrid="0">
      <p:cViewPr>
        <p:scale>
          <a:sx n="50" d="100"/>
          <a:sy n="50" d="100"/>
        </p:scale>
        <p:origin x="-1728" y="-235"/>
      </p:cViewPr>
      <p:guideLst>
        <p:guide orient="horz" pos="2680"/>
        <p:guide pos="281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4"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4"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spPr>
            <a:ln w="38100">
              <a:solidFill>
                <a:srgbClr val="0000FF"/>
              </a:solidFill>
            </a:ln>
          </c:spPr>
          <c:marker>
            <c:symbol val="none"/>
          </c:marker>
          <c:yVal>
            <c:numRef>
              <c:f>Sheet1!$A$1:$GS$1</c:f>
              <c:numCache>
                <c:formatCode>0.00E+00</c:formatCode>
                <c:ptCount val="201"/>
                <c:pt idx="0">
                  <c:v>7.6945986000000006E-23</c:v>
                </c:pt>
                <c:pt idx="1">
                  <c:v>2.0811768E-22</c:v>
                </c:pt>
                <c:pt idx="2">
                  <c:v>5.5730000000000001E-22</c:v>
                </c:pt>
                <c:pt idx="3">
                  <c:v>1.4774955000000001E-21</c:v>
                </c:pt>
                <c:pt idx="4">
                  <c:v>3.8781118999999999E-21</c:v>
                </c:pt>
                <c:pt idx="5">
                  <c:v>1.0077935E-20</c:v>
                </c:pt>
                <c:pt idx="6">
                  <c:v>2.5928647E-20</c:v>
                </c:pt>
                <c:pt idx="7">
                  <c:v>6.6045799000000005E-20</c:v>
                </c:pt>
                <c:pt idx="8">
                  <c:v>1.665588E-19</c:v>
                </c:pt>
                <c:pt idx="9">
                  <c:v>4.1585989999999999E-19</c:v>
                </c:pt>
                <c:pt idx="10">
                  <c:v>1.0279774E-18</c:v>
                </c:pt>
                <c:pt idx="11">
                  <c:v>2.5158057999999998E-18</c:v>
                </c:pt>
                <c:pt idx="12">
                  <c:v>6.0957580999999997E-18</c:v>
                </c:pt>
                <c:pt idx="13">
                  <c:v>1.4622963999999999E-17</c:v>
                </c:pt>
                <c:pt idx="14">
                  <c:v>3.4729627000000001E-17</c:v>
                </c:pt>
                <c:pt idx="15">
                  <c:v>8.1662355999999995E-17</c:v>
                </c:pt>
                <c:pt idx="16">
                  <c:v>1.9010815000000001E-16</c:v>
                </c:pt>
                <c:pt idx="17">
                  <c:v>4.3816393999999999E-16</c:v>
                </c:pt>
                <c:pt idx="18">
                  <c:v>9.9983787000000008E-16</c:v>
                </c:pt>
                <c:pt idx="19">
                  <c:v>2.2588093999999998E-15</c:v>
                </c:pt>
                <c:pt idx="20">
                  <c:v>5.0522711000000002E-15</c:v>
                </c:pt>
                <c:pt idx="21">
                  <c:v>1.1187956E-14</c:v>
                </c:pt>
                <c:pt idx="22">
                  <c:v>2.4528552999999999E-14</c:v>
                </c:pt>
                <c:pt idx="23">
                  <c:v>5.3241484E-14</c:v>
                </c:pt>
                <c:pt idx="24">
                  <c:v>1.1441564999999999E-13</c:v>
                </c:pt>
                <c:pt idx="25">
                  <c:v>2.4343204999999998E-13</c:v>
                </c:pt>
                <c:pt idx="26">
                  <c:v>5.1277535999999999E-13</c:v>
                </c:pt>
                <c:pt idx="27">
                  <c:v>1.0693838E-12</c:v>
                </c:pt>
                <c:pt idx="28">
                  <c:v>2.2079900000000002E-12</c:v>
                </c:pt>
                <c:pt idx="29">
                  <c:v>4.5135437000000003E-12</c:v>
                </c:pt>
                <c:pt idx="30">
                  <c:v>9.1347203999999995E-12</c:v>
                </c:pt>
                <c:pt idx="31">
                  <c:v>1.8303321999999999E-11</c:v>
                </c:pt>
                <c:pt idx="32">
                  <c:v>3.6309614999999999E-11</c:v>
                </c:pt>
                <c:pt idx="33">
                  <c:v>7.1313280999999998E-11</c:v>
                </c:pt>
                <c:pt idx="34">
                  <c:v>1.3866800000000001E-10</c:v>
                </c:pt>
                <c:pt idx="35">
                  <c:v>2.6695565999999998E-10</c:v>
                </c:pt>
                <c:pt idx="36">
                  <c:v>5.0881402999999999E-10</c:v>
                </c:pt>
                <c:pt idx="37">
                  <c:v>9.6014333999999994E-10</c:v>
                </c:pt>
                <c:pt idx="38">
                  <c:v>1.7937839E-9</c:v>
                </c:pt>
                <c:pt idx="39">
                  <c:v>3.3178841999999998E-9</c:v>
                </c:pt>
                <c:pt idx="40">
                  <c:v>6.0758828E-9</c:v>
                </c:pt>
                <c:pt idx="41">
                  <c:v>1.1015764E-8</c:v>
                </c:pt>
                <c:pt idx="42">
                  <c:v>1.9773196000000001E-8</c:v>
                </c:pt>
                <c:pt idx="43">
                  <c:v>3.5139551000000001E-8</c:v>
                </c:pt>
                <c:pt idx="44">
                  <c:v>6.1826205000000003E-8</c:v>
                </c:pt>
                <c:pt idx="45">
                  <c:v>1.0769759999999999E-7</c:v>
                </c:pt>
                <c:pt idx="46">
                  <c:v>1.8573618000000001E-7</c:v>
                </c:pt>
                <c:pt idx="47">
                  <c:v>3.1713491999999999E-7</c:v>
                </c:pt>
                <c:pt idx="48">
                  <c:v>5.3610353000000004E-7</c:v>
                </c:pt>
                <c:pt idx="49">
                  <c:v>8.9724351999999996E-7</c:v>
                </c:pt>
                <c:pt idx="50">
                  <c:v>1.4867194999999999E-6</c:v>
                </c:pt>
                <c:pt idx="51">
                  <c:v>2.4389607E-6</c:v>
                </c:pt>
                <c:pt idx="52">
                  <c:v>3.9612991000000002E-6</c:v>
                </c:pt>
                <c:pt idx="53">
                  <c:v>6.3698252000000003E-6</c:v>
                </c:pt>
                <c:pt idx="54">
                  <c:v>1.0140852E-5</c:v>
                </c:pt>
                <c:pt idx="55">
                  <c:v>1.5983741E-5</c:v>
                </c:pt>
                <c:pt idx="56">
                  <c:v>2.4942471000000001E-5</c:v>
                </c:pt>
                <c:pt idx="57">
                  <c:v>3.8535197000000002E-5</c:v>
                </c:pt>
                <c:pt idx="58">
                  <c:v>5.8943068000000001E-5</c:v>
                </c:pt>
                <c:pt idx="59">
                  <c:v>8.9261657000000002E-5</c:v>
                </c:pt>
                <c:pt idx="60">
                  <c:v>1.3383022999999999E-4</c:v>
                </c:pt>
                <c:pt idx="61">
                  <c:v>1.9865546999999999E-4</c:v>
                </c:pt>
                <c:pt idx="62">
                  <c:v>2.9194692999999998E-4</c:v>
                </c:pt>
                <c:pt idx="63">
                  <c:v>4.2478026999999999E-4</c:v>
                </c:pt>
                <c:pt idx="64">
                  <c:v>6.1190192999999995E-4</c:v>
                </c:pt>
                <c:pt idx="65">
                  <c:v>8.7268269999999997E-4</c:v>
                </c:pt>
                <c:pt idx="66">
                  <c:v>1.2322192E-3</c:v>
                </c:pt>
                <c:pt idx="67">
                  <c:v>1.7225688999999999E-3</c:v>
                </c:pt>
                <c:pt idx="68">
                  <c:v>2.3840882E-3</c:v>
                </c:pt>
                <c:pt idx="69">
                  <c:v>3.2668190999999998E-3</c:v>
                </c:pt>
                <c:pt idx="70">
                  <c:v>4.4318483999999997E-3</c:v>
                </c:pt>
                <c:pt idx="71">
                  <c:v>5.9525324000000001E-3</c:v>
                </c:pt>
                <c:pt idx="72">
                  <c:v>7.9154515999999998E-3</c:v>
                </c:pt>
                <c:pt idx="73">
                  <c:v>1.0420934999999999E-2</c:v>
                </c:pt>
                <c:pt idx="74">
                  <c:v>1.3582969E-2</c:v>
                </c:pt>
                <c:pt idx="75">
                  <c:v>1.75283E-2</c:v>
                </c:pt>
                <c:pt idx="76">
                  <c:v>2.2394529999999999E-2</c:v>
                </c:pt>
                <c:pt idx="77">
                  <c:v>2.8327037999999999E-2</c:v>
                </c:pt>
                <c:pt idx="78">
                  <c:v>3.5474592999999999E-2</c:v>
                </c:pt>
                <c:pt idx="79">
                  <c:v>4.3983596E-2</c:v>
                </c:pt>
                <c:pt idx="80">
                  <c:v>5.3990967000000001E-2</c:v>
                </c:pt>
                <c:pt idx="81">
                  <c:v>6.5615814999999994E-2</c:v>
                </c:pt>
                <c:pt idx="82">
                  <c:v>7.8950158000000006E-2</c:v>
                </c:pt>
                <c:pt idx="83">
                  <c:v>9.4049076999999995E-2</c:v>
                </c:pt>
                <c:pt idx="84">
                  <c:v>0.11092083</c:v>
                </c:pt>
                <c:pt idx="85">
                  <c:v>0.12951760000000001</c:v>
                </c:pt>
                <c:pt idx="86">
                  <c:v>0.14972747</c:v>
                </c:pt>
                <c:pt idx="87">
                  <c:v>0.17136858999999999</c:v>
                </c:pt>
                <c:pt idx="88">
                  <c:v>0.19418605</c:v>
                </c:pt>
                <c:pt idx="89">
                  <c:v>0.21785218000000001</c:v>
                </c:pt>
                <c:pt idx="90">
                  <c:v>0.24197072</c:v>
                </c:pt>
                <c:pt idx="91">
                  <c:v>0.26608525</c:v>
                </c:pt>
                <c:pt idx="92">
                  <c:v>0.28969155000000002</c:v>
                </c:pt>
                <c:pt idx="93">
                  <c:v>0.31225393000000001</c:v>
                </c:pt>
                <c:pt idx="94">
                  <c:v>0.33322459999999998</c:v>
                </c:pt>
                <c:pt idx="95">
                  <c:v>0.35206533000000001</c:v>
                </c:pt>
                <c:pt idx="96">
                  <c:v>0.36827014000000002</c:v>
                </c:pt>
                <c:pt idx="97">
                  <c:v>0.38138781999999999</c:v>
                </c:pt>
                <c:pt idx="98">
                  <c:v>0.39104269000000003</c:v>
                </c:pt>
                <c:pt idx="99">
                  <c:v>0.39695255000000002</c:v>
                </c:pt>
                <c:pt idx="100">
                  <c:v>0.39894227999999998</c:v>
                </c:pt>
                <c:pt idx="101">
                  <c:v>0.39695255000000002</c:v>
                </c:pt>
                <c:pt idx="102">
                  <c:v>0.39104269000000003</c:v>
                </c:pt>
                <c:pt idx="103">
                  <c:v>0.38138781999999999</c:v>
                </c:pt>
                <c:pt idx="104">
                  <c:v>0.36827014000000002</c:v>
                </c:pt>
                <c:pt idx="105">
                  <c:v>0.35206533000000001</c:v>
                </c:pt>
                <c:pt idx="106">
                  <c:v>0.33322459999999998</c:v>
                </c:pt>
                <c:pt idx="107">
                  <c:v>0.31225393000000001</c:v>
                </c:pt>
                <c:pt idx="108">
                  <c:v>0.28969155000000002</c:v>
                </c:pt>
                <c:pt idx="109">
                  <c:v>0.26608525</c:v>
                </c:pt>
                <c:pt idx="110">
                  <c:v>0.24197072</c:v>
                </c:pt>
                <c:pt idx="111">
                  <c:v>0.21785218000000001</c:v>
                </c:pt>
                <c:pt idx="112">
                  <c:v>0.19418605</c:v>
                </c:pt>
                <c:pt idx="113">
                  <c:v>0.17136858999999999</c:v>
                </c:pt>
                <c:pt idx="114">
                  <c:v>0.14972747</c:v>
                </c:pt>
                <c:pt idx="115">
                  <c:v>0.12951760000000001</c:v>
                </c:pt>
                <c:pt idx="116">
                  <c:v>0.11092083</c:v>
                </c:pt>
                <c:pt idx="117">
                  <c:v>9.4049076999999995E-2</c:v>
                </c:pt>
                <c:pt idx="118">
                  <c:v>7.8950158000000006E-2</c:v>
                </c:pt>
                <c:pt idx="119">
                  <c:v>6.5615814999999994E-2</c:v>
                </c:pt>
                <c:pt idx="120">
                  <c:v>5.3990967000000001E-2</c:v>
                </c:pt>
                <c:pt idx="121">
                  <c:v>4.3983596E-2</c:v>
                </c:pt>
                <c:pt idx="122">
                  <c:v>3.5474592999999999E-2</c:v>
                </c:pt>
                <c:pt idx="123">
                  <c:v>2.8327037999999999E-2</c:v>
                </c:pt>
                <c:pt idx="124">
                  <c:v>2.2394529999999999E-2</c:v>
                </c:pt>
                <c:pt idx="125">
                  <c:v>1.75283E-2</c:v>
                </c:pt>
                <c:pt idx="126">
                  <c:v>1.3582969E-2</c:v>
                </c:pt>
                <c:pt idx="127">
                  <c:v>1.0420934999999999E-2</c:v>
                </c:pt>
                <c:pt idx="128">
                  <c:v>7.9154515999999998E-3</c:v>
                </c:pt>
                <c:pt idx="129">
                  <c:v>5.9525324000000001E-3</c:v>
                </c:pt>
                <c:pt idx="130">
                  <c:v>4.4318483999999997E-3</c:v>
                </c:pt>
                <c:pt idx="131">
                  <c:v>3.2668190999999998E-3</c:v>
                </c:pt>
                <c:pt idx="132">
                  <c:v>2.3840882E-3</c:v>
                </c:pt>
                <c:pt idx="133">
                  <c:v>1.7225688999999999E-3</c:v>
                </c:pt>
                <c:pt idx="134">
                  <c:v>1.2322192E-3</c:v>
                </c:pt>
                <c:pt idx="135">
                  <c:v>8.7268269999999997E-4</c:v>
                </c:pt>
                <c:pt idx="136">
                  <c:v>6.1190192999999995E-4</c:v>
                </c:pt>
                <c:pt idx="137">
                  <c:v>4.2478026999999999E-4</c:v>
                </c:pt>
                <c:pt idx="138">
                  <c:v>2.9194692999999998E-4</c:v>
                </c:pt>
                <c:pt idx="139">
                  <c:v>1.9865546999999999E-4</c:v>
                </c:pt>
                <c:pt idx="140">
                  <c:v>1.3383022999999999E-4</c:v>
                </c:pt>
                <c:pt idx="141">
                  <c:v>8.9261657000000002E-5</c:v>
                </c:pt>
                <c:pt idx="142">
                  <c:v>5.8943068000000001E-5</c:v>
                </c:pt>
                <c:pt idx="143">
                  <c:v>3.8535197000000002E-5</c:v>
                </c:pt>
                <c:pt idx="144">
                  <c:v>2.4942471000000001E-5</c:v>
                </c:pt>
                <c:pt idx="145">
                  <c:v>1.5983741E-5</c:v>
                </c:pt>
                <c:pt idx="146">
                  <c:v>1.0140852E-5</c:v>
                </c:pt>
                <c:pt idx="147">
                  <c:v>6.3698252000000003E-6</c:v>
                </c:pt>
                <c:pt idx="148">
                  <c:v>3.9612991000000002E-6</c:v>
                </c:pt>
                <c:pt idx="149">
                  <c:v>2.4389607E-6</c:v>
                </c:pt>
                <c:pt idx="150">
                  <c:v>1.4867194999999999E-6</c:v>
                </c:pt>
                <c:pt idx="151">
                  <c:v>8.9724351999999996E-7</c:v>
                </c:pt>
                <c:pt idx="152">
                  <c:v>5.3610353000000004E-7</c:v>
                </c:pt>
                <c:pt idx="153">
                  <c:v>3.1713491999999999E-7</c:v>
                </c:pt>
                <c:pt idx="154">
                  <c:v>1.8573618000000001E-7</c:v>
                </c:pt>
                <c:pt idx="155">
                  <c:v>1.0769759999999999E-7</c:v>
                </c:pt>
                <c:pt idx="156">
                  <c:v>6.1826205000000003E-8</c:v>
                </c:pt>
                <c:pt idx="157">
                  <c:v>3.5139551000000001E-8</c:v>
                </c:pt>
                <c:pt idx="158">
                  <c:v>1.9773196000000001E-8</c:v>
                </c:pt>
                <c:pt idx="159">
                  <c:v>1.1015764E-8</c:v>
                </c:pt>
                <c:pt idx="160">
                  <c:v>6.0758828E-9</c:v>
                </c:pt>
                <c:pt idx="161">
                  <c:v>3.3178841999999998E-9</c:v>
                </c:pt>
                <c:pt idx="162">
                  <c:v>1.7937839E-9</c:v>
                </c:pt>
                <c:pt idx="163">
                  <c:v>9.6014333999999994E-10</c:v>
                </c:pt>
                <c:pt idx="164">
                  <c:v>5.0881402999999999E-10</c:v>
                </c:pt>
                <c:pt idx="165">
                  <c:v>2.6695565999999998E-10</c:v>
                </c:pt>
                <c:pt idx="166">
                  <c:v>1.3866800000000001E-10</c:v>
                </c:pt>
                <c:pt idx="167">
                  <c:v>7.1313280999999998E-11</c:v>
                </c:pt>
                <c:pt idx="168">
                  <c:v>3.6309614999999999E-11</c:v>
                </c:pt>
                <c:pt idx="169">
                  <c:v>1.8303321999999999E-11</c:v>
                </c:pt>
                <c:pt idx="170">
                  <c:v>9.1347203999999995E-12</c:v>
                </c:pt>
                <c:pt idx="171">
                  <c:v>4.5135437000000003E-12</c:v>
                </c:pt>
                <c:pt idx="172">
                  <c:v>2.2079900000000002E-12</c:v>
                </c:pt>
                <c:pt idx="173">
                  <c:v>1.0693838E-12</c:v>
                </c:pt>
                <c:pt idx="174">
                  <c:v>5.1277535999999999E-13</c:v>
                </c:pt>
                <c:pt idx="175">
                  <c:v>2.4343204999999998E-13</c:v>
                </c:pt>
                <c:pt idx="176">
                  <c:v>1.1441564999999999E-13</c:v>
                </c:pt>
                <c:pt idx="177">
                  <c:v>5.3241484E-14</c:v>
                </c:pt>
                <c:pt idx="178">
                  <c:v>2.4528552999999999E-14</c:v>
                </c:pt>
                <c:pt idx="179">
                  <c:v>1.1187956E-14</c:v>
                </c:pt>
                <c:pt idx="180">
                  <c:v>5.0522711000000002E-15</c:v>
                </c:pt>
                <c:pt idx="181">
                  <c:v>2.2588093999999998E-15</c:v>
                </c:pt>
                <c:pt idx="182">
                  <c:v>9.9983787000000008E-16</c:v>
                </c:pt>
                <c:pt idx="183">
                  <c:v>4.3816393999999999E-16</c:v>
                </c:pt>
                <c:pt idx="184">
                  <c:v>1.9010815000000001E-16</c:v>
                </c:pt>
                <c:pt idx="185">
                  <c:v>8.1662355999999995E-17</c:v>
                </c:pt>
                <c:pt idx="186">
                  <c:v>3.4729627000000001E-17</c:v>
                </c:pt>
                <c:pt idx="187">
                  <c:v>1.4622963999999999E-17</c:v>
                </c:pt>
                <c:pt idx="188">
                  <c:v>6.0957580999999997E-18</c:v>
                </c:pt>
                <c:pt idx="189">
                  <c:v>2.5158057999999998E-18</c:v>
                </c:pt>
                <c:pt idx="190">
                  <c:v>1.0279774E-18</c:v>
                </c:pt>
                <c:pt idx="191">
                  <c:v>4.1585989999999999E-19</c:v>
                </c:pt>
                <c:pt idx="192">
                  <c:v>1.665588E-19</c:v>
                </c:pt>
                <c:pt idx="193">
                  <c:v>6.6045799000000005E-20</c:v>
                </c:pt>
                <c:pt idx="194">
                  <c:v>2.5928647E-20</c:v>
                </c:pt>
                <c:pt idx="195">
                  <c:v>1.0077935E-20</c:v>
                </c:pt>
                <c:pt idx="196">
                  <c:v>3.8781118999999999E-21</c:v>
                </c:pt>
                <c:pt idx="197">
                  <c:v>1.4774955000000001E-21</c:v>
                </c:pt>
                <c:pt idx="198">
                  <c:v>5.5730000000000001E-22</c:v>
                </c:pt>
                <c:pt idx="199">
                  <c:v>2.0811768E-22</c:v>
                </c:pt>
                <c:pt idx="200">
                  <c:v>7.6945986000000006E-23</c:v>
                </c:pt>
              </c:numCache>
            </c:numRef>
          </c:yVal>
          <c:smooth val="1"/>
        </c:ser>
        <c:dLbls>
          <c:showLegendKey val="0"/>
          <c:showVal val="0"/>
          <c:showCatName val="0"/>
          <c:showSerName val="0"/>
          <c:showPercent val="0"/>
          <c:showBubbleSize val="0"/>
        </c:dLbls>
        <c:axId val="83987840"/>
        <c:axId val="89064576"/>
      </c:scatterChart>
      <c:valAx>
        <c:axId val="83987840"/>
        <c:scaling>
          <c:orientation val="minMax"/>
        </c:scaling>
        <c:delete val="1"/>
        <c:axPos val="b"/>
        <c:majorTickMark val="out"/>
        <c:minorTickMark val="none"/>
        <c:tickLblPos val="nextTo"/>
        <c:crossAx val="89064576"/>
        <c:crosses val="autoZero"/>
        <c:crossBetween val="midCat"/>
      </c:valAx>
      <c:valAx>
        <c:axId val="89064576"/>
        <c:scaling>
          <c:orientation val="minMax"/>
        </c:scaling>
        <c:delete val="1"/>
        <c:axPos val="l"/>
        <c:numFmt formatCode="0.00E+00" sourceLinked="1"/>
        <c:majorTickMark val="out"/>
        <c:minorTickMark val="none"/>
        <c:tickLblPos val="nextTo"/>
        <c:crossAx val="83987840"/>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spPr>
            <a:ln>
              <a:noFill/>
            </a:ln>
          </c:spPr>
          <c:marker>
            <c:symbol val="none"/>
          </c:marker>
          <c:val>
            <c:numRef>
              <c:f>Sheet1!$A$1:$GS$1</c:f>
              <c:numCache>
                <c:formatCode>0.00E+00</c:formatCode>
                <c:ptCount val="201"/>
                <c:pt idx="0">
                  <c:v>7.6945986000000006E-23</c:v>
                </c:pt>
                <c:pt idx="1">
                  <c:v>2.0811768E-22</c:v>
                </c:pt>
                <c:pt idx="2">
                  <c:v>5.5730000000000001E-22</c:v>
                </c:pt>
                <c:pt idx="3">
                  <c:v>1.4774955000000001E-21</c:v>
                </c:pt>
                <c:pt idx="4">
                  <c:v>3.8781118999999999E-21</c:v>
                </c:pt>
                <c:pt idx="5">
                  <c:v>1.0077935E-20</c:v>
                </c:pt>
                <c:pt idx="6">
                  <c:v>2.5928647E-20</c:v>
                </c:pt>
                <c:pt idx="7">
                  <c:v>6.6045799000000005E-20</c:v>
                </c:pt>
                <c:pt idx="8">
                  <c:v>1.665588E-19</c:v>
                </c:pt>
                <c:pt idx="9">
                  <c:v>4.1585989999999999E-19</c:v>
                </c:pt>
                <c:pt idx="10">
                  <c:v>1.0279774E-18</c:v>
                </c:pt>
                <c:pt idx="11">
                  <c:v>2.5158057999999998E-18</c:v>
                </c:pt>
                <c:pt idx="12">
                  <c:v>6.0957580999999997E-18</c:v>
                </c:pt>
                <c:pt idx="13">
                  <c:v>1.4622963999999999E-17</c:v>
                </c:pt>
                <c:pt idx="14">
                  <c:v>3.4729627000000001E-17</c:v>
                </c:pt>
                <c:pt idx="15">
                  <c:v>8.1662355999999995E-17</c:v>
                </c:pt>
                <c:pt idx="16">
                  <c:v>1.9010815000000001E-16</c:v>
                </c:pt>
                <c:pt idx="17">
                  <c:v>4.3816393999999999E-16</c:v>
                </c:pt>
                <c:pt idx="18">
                  <c:v>9.9983787000000008E-16</c:v>
                </c:pt>
                <c:pt idx="19">
                  <c:v>2.2588093999999998E-15</c:v>
                </c:pt>
                <c:pt idx="20">
                  <c:v>5.0522711000000002E-15</c:v>
                </c:pt>
                <c:pt idx="21">
                  <c:v>1.1187956E-14</c:v>
                </c:pt>
                <c:pt idx="22">
                  <c:v>2.4528552999999999E-14</c:v>
                </c:pt>
                <c:pt idx="23">
                  <c:v>5.3241484E-14</c:v>
                </c:pt>
                <c:pt idx="24">
                  <c:v>1.1441564999999999E-13</c:v>
                </c:pt>
                <c:pt idx="25">
                  <c:v>2.4343204999999998E-13</c:v>
                </c:pt>
                <c:pt idx="26">
                  <c:v>5.1277535999999999E-13</c:v>
                </c:pt>
                <c:pt idx="27">
                  <c:v>1.0693838E-12</c:v>
                </c:pt>
                <c:pt idx="28">
                  <c:v>2.2079900000000002E-12</c:v>
                </c:pt>
                <c:pt idx="29">
                  <c:v>4.5135437000000003E-12</c:v>
                </c:pt>
                <c:pt idx="30">
                  <c:v>9.1347203999999995E-12</c:v>
                </c:pt>
                <c:pt idx="31">
                  <c:v>1.8303321999999999E-11</c:v>
                </c:pt>
                <c:pt idx="32">
                  <c:v>3.6309614999999999E-11</c:v>
                </c:pt>
                <c:pt idx="33">
                  <c:v>7.1313280999999998E-11</c:v>
                </c:pt>
                <c:pt idx="34">
                  <c:v>1.3866800000000001E-10</c:v>
                </c:pt>
                <c:pt idx="35">
                  <c:v>2.6695565999999998E-10</c:v>
                </c:pt>
                <c:pt idx="36">
                  <c:v>5.0881402999999999E-10</c:v>
                </c:pt>
                <c:pt idx="37">
                  <c:v>9.6014333999999994E-10</c:v>
                </c:pt>
                <c:pt idx="38">
                  <c:v>1.7937839E-9</c:v>
                </c:pt>
                <c:pt idx="39">
                  <c:v>3.3178841999999998E-9</c:v>
                </c:pt>
                <c:pt idx="40">
                  <c:v>6.0758828E-9</c:v>
                </c:pt>
                <c:pt idx="41">
                  <c:v>1.1015764E-8</c:v>
                </c:pt>
                <c:pt idx="42">
                  <c:v>1.9773196000000001E-8</c:v>
                </c:pt>
                <c:pt idx="43">
                  <c:v>3.5139551000000001E-8</c:v>
                </c:pt>
                <c:pt idx="44">
                  <c:v>6.1826205000000003E-8</c:v>
                </c:pt>
                <c:pt idx="45">
                  <c:v>1.0769759999999999E-7</c:v>
                </c:pt>
                <c:pt idx="46">
                  <c:v>1.8573618000000001E-7</c:v>
                </c:pt>
                <c:pt idx="47">
                  <c:v>3.1713491999999999E-7</c:v>
                </c:pt>
                <c:pt idx="48">
                  <c:v>5.3610353000000004E-7</c:v>
                </c:pt>
                <c:pt idx="49">
                  <c:v>8.9724351999999996E-7</c:v>
                </c:pt>
                <c:pt idx="50">
                  <c:v>1.4867194999999999E-6</c:v>
                </c:pt>
                <c:pt idx="51">
                  <c:v>2.4389607E-6</c:v>
                </c:pt>
                <c:pt idx="52">
                  <c:v>3.9612991000000002E-6</c:v>
                </c:pt>
                <c:pt idx="53">
                  <c:v>6.3698252000000003E-6</c:v>
                </c:pt>
                <c:pt idx="54">
                  <c:v>1.0140852E-5</c:v>
                </c:pt>
                <c:pt idx="55">
                  <c:v>1.5983741E-5</c:v>
                </c:pt>
                <c:pt idx="56">
                  <c:v>2.4942471000000001E-5</c:v>
                </c:pt>
                <c:pt idx="57">
                  <c:v>3.8535197000000002E-5</c:v>
                </c:pt>
                <c:pt idx="58">
                  <c:v>5.8943068000000001E-5</c:v>
                </c:pt>
                <c:pt idx="59">
                  <c:v>8.9261657000000002E-5</c:v>
                </c:pt>
                <c:pt idx="60">
                  <c:v>1.3383022999999999E-4</c:v>
                </c:pt>
                <c:pt idx="61">
                  <c:v>1.9865546999999999E-4</c:v>
                </c:pt>
                <c:pt idx="62">
                  <c:v>2.9194692999999998E-4</c:v>
                </c:pt>
                <c:pt idx="63">
                  <c:v>4.2478026999999999E-4</c:v>
                </c:pt>
                <c:pt idx="64">
                  <c:v>6.1190192999999995E-4</c:v>
                </c:pt>
                <c:pt idx="65">
                  <c:v>8.7268269999999997E-4</c:v>
                </c:pt>
                <c:pt idx="66">
                  <c:v>1.2322192E-3</c:v>
                </c:pt>
                <c:pt idx="67">
                  <c:v>1.7225688999999999E-3</c:v>
                </c:pt>
                <c:pt idx="68">
                  <c:v>2.3840882E-3</c:v>
                </c:pt>
                <c:pt idx="69">
                  <c:v>3.2668190999999998E-3</c:v>
                </c:pt>
                <c:pt idx="70">
                  <c:v>4.4318483999999997E-3</c:v>
                </c:pt>
                <c:pt idx="71">
                  <c:v>5.9525324000000001E-3</c:v>
                </c:pt>
                <c:pt idx="72">
                  <c:v>7.9154515999999998E-3</c:v>
                </c:pt>
                <c:pt idx="73">
                  <c:v>1.0420934999999999E-2</c:v>
                </c:pt>
                <c:pt idx="74">
                  <c:v>1.3582969E-2</c:v>
                </c:pt>
                <c:pt idx="75">
                  <c:v>1.75283E-2</c:v>
                </c:pt>
                <c:pt idx="76">
                  <c:v>2.2394529999999999E-2</c:v>
                </c:pt>
                <c:pt idx="77">
                  <c:v>2.8327037999999999E-2</c:v>
                </c:pt>
                <c:pt idx="78">
                  <c:v>3.5474592999999999E-2</c:v>
                </c:pt>
                <c:pt idx="79">
                  <c:v>4.3983596E-2</c:v>
                </c:pt>
                <c:pt idx="80">
                  <c:v>5.3990967000000001E-2</c:v>
                </c:pt>
                <c:pt idx="81">
                  <c:v>6.5615814999999994E-2</c:v>
                </c:pt>
                <c:pt idx="82">
                  <c:v>7.8950158000000006E-2</c:v>
                </c:pt>
                <c:pt idx="83">
                  <c:v>9.4049076999999995E-2</c:v>
                </c:pt>
                <c:pt idx="84">
                  <c:v>0.11092083</c:v>
                </c:pt>
                <c:pt idx="85">
                  <c:v>0.12951760000000001</c:v>
                </c:pt>
                <c:pt idx="86">
                  <c:v>0.14972747</c:v>
                </c:pt>
                <c:pt idx="87">
                  <c:v>0.17136858999999999</c:v>
                </c:pt>
                <c:pt idx="88">
                  <c:v>0.19418605</c:v>
                </c:pt>
                <c:pt idx="89">
                  <c:v>0.21785218000000001</c:v>
                </c:pt>
                <c:pt idx="90">
                  <c:v>0.24197072</c:v>
                </c:pt>
                <c:pt idx="91">
                  <c:v>0.26608525</c:v>
                </c:pt>
                <c:pt idx="92">
                  <c:v>0.28969155000000002</c:v>
                </c:pt>
                <c:pt idx="93">
                  <c:v>0.31225393000000001</c:v>
                </c:pt>
                <c:pt idx="94">
                  <c:v>0.33322459999999998</c:v>
                </c:pt>
                <c:pt idx="95">
                  <c:v>0.35206533000000001</c:v>
                </c:pt>
                <c:pt idx="96">
                  <c:v>0.36827014000000002</c:v>
                </c:pt>
                <c:pt idx="97">
                  <c:v>0.38138781999999999</c:v>
                </c:pt>
                <c:pt idx="98">
                  <c:v>0.39104269000000003</c:v>
                </c:pt>
                <c:pt idx="99">
                  <c:v>0.39695255000000002</c:v>
                </c:pt>
                <c:pt idx="100">
                  <c:v>0.39894227999999998</c:v>
                </c:pt>
                <c:pt idx="101">
                  <c:v>0.39695255000000002</c:v>
                </c:pt>
                <c:pt idx="102">
                  <c:v>0.39104269000000003</c:v>
                </c:pt>
                <c:pt idx="103">
                  <c:v>0.38138781999999999</c:v>
                </c:pt>
                <c:pt idx="104">
                  <c:v>0.36827014000000002</c:v>
                </c:pt>
                <c:pt idx="105">
                  <c:v>0.35206533000000001</c:v>
                </c:pt>
                <c:pt idx="106">
                  <c:v>0.33322459999999998</c:v>
                </c:pt>
                <c:pt idx="107">
                  <c:v>0.31225393000000001</c:v>
                </c:pt>
                <c:pt idx="108">
                  <c:v>0.28969155000000002</c:v>
                </c:pt>
                <c:pt idx="109">
                  <c:v>0.26608525</c:v>
                </c:pt>
                <c:pt idx="110">
                  <c:v>0.24197072</c:v>
                </c:pt>
                <c:pt idx="111">
                  <c:v>0.21785218000000001</c:v>
                </c:pt>
                <c:pt idx="112">
                  <c:v>0.19418605</c:v>
                </c:pt>
                <c:pt idx="113">
                  <c:v>0.17136858999999999</c:v>
                </c:pt>
                <c:pt idx="114">
                  <c:v>0.14972747</c:v>
                </c:pt>
                <c:pt idx="115">
                  <c:v>0.12951760000000001</c:v>
                </c:pt>
                <c:pt idx="116">
                  <c:v>0.11092083</c:v>
                </c:pt>
                <c:pt idx="117">
                  <c:v>9.4049076999999995E-2</c:v>
                </c:pt>
                <c:pt idx="118">
                  <c:v>7.8950158000000006E-2</c:v>
                </c:pt>
                <c:pt idx="119">
                  <c:v>6.5615814999999994E-2</c:v>
                </c:pt>
                <c:pt idx="120">
                  <c:v>5.3990967000000001E-2</c:v>
                </c:pt>
                <c:pt idx="121">
                  <c:v>4.3983596E-2</c:v>
                </c:pt>
                <c:pt idx="122">
                  <c:v>3.5474592999999999E-2</c:v>
                </c:pt>
                <c:pt idx="123">
                  <c:v>2.8327037999999999E-2</c:v>
                </c:pt>
                <c:pt idx="124">
                  <c:v>2.2394529999999999E-2</c:v>
                </c:pt>
                <c:pt idx="125">
                  <c:v>1.75283E-2</c:v>
                </c:pt>
                <c:pt idx="126">
                  <c:v>1.3582969E-2</c:v>
                </c:pt>
                <c:pt idx="127">
                  <c:v>1.0420934999999999E-2</c:v>
                </c:pt>
                <c:pt idx="128">
                  <c:v>7.9154515999999998E-3</c:v>
                </c:pt>
                <c:pt idx="129">
                  <c:v>5.9525324000000001E-3</c:v>
                </c:pt>
                <c:pt idx="130">
                  <c:v>4.4318483999999997E-3</c:v>
                </c:pt>
                <c:pt idx="131">
                  <c:v>3.2668190999999998E-3</c:v>
                </c:pt>
                <c:pt idx="132">
                  <c:v>2.3840882E-3</c:v>
                </c:pt>
                <c:pt idx="133">
                  <c:v>1.7225688999999999E-3</c:v>
                </c:pt>
                <c:pt idx="134">
                  <c:v>1.2322192E-3</c:v>
                </c:pt>
                <c:pt idx="135">
                  <c:v>8.7268269999999997E-4</c:v>
                </c:pt>
                <c:pt idx="136">
                  <c:v>6.1190192999999995E-4</c:v>
                </c:pt>
                <c:pt idx="137">
                  <c:v>4.2478026999999999E-4</c:v>
                </c:pt>
                <c:pt idx="138">
                  <c:v>2.9194692999999998E-4</c:v>
                </c:pt>
                <c:pt idx="139">
                  <c:v>1.9865546999999999E-4</c:v>
                </c:pt>
                <c:pt idx="140">
                  <c:v>1.3383022999999999E-4</c:v>
                </c:pt>
                <c:pt idx="141">
                  <c:v>8.9261657000000002E-5</c:v>
                </c:pt>
                <c:pt idx="142">
                  <c:v>5.8943068000000001E-5</c:v>
                </c:pt>
                <c:pt idx="143">
                  <c:v>3.8535197000000002E-5</c:v>
                </c:pt>
                <c:pt idx="144">
                  <c:v>2.4942471000000001E-5</c:v>
                </c:pt>
                <c:pt idx="145">
                  <c:v>1.5983741E-5</c:v>
                </c:pt>
                <c:pt idx="146">
                  <c:v>1.0140852E-5</c:v>
                </c:pt>
                <c:pt idx="147">
                  <c:v>6.3698252000000003E-6</c:v>
                </c:pt>
                <c:pt idx="148">
                  <c:v>3.9612991000000002E-6</c:v>
                </c:pt>
                <c:pt idx="149">
                  <c:v>2.4389607E-6</c:v>
                </c:pt>
                <c:pt idx="150">
                  <c:v>1.4867194999999999E-6</c:v>
                </c:pt>
                <c:pt idx="151">
                  <c:v>8.9724351999999996E-7</c:v>
                </c:pt>
                <c:pt idx="152">
                  <c:v>5.3610353000000004E-7</c:v>
                </c:pt>
                <c:pt idx="153">
                  <c:v>3.1713491999999999E-7</c:v>
                </c:pt>
                <c:pt idx="154">
                  <c:v>1.8573618000000001E-7</c:v>
                </c:pt>
                <c:pt idx="155">
                  <c:v>1.0769759999999999E-7</c:v>
                </c:pt>
                <c:pt idx="156">
                  <c:v>6.1826205000000003E-8</c:v>
                </c:pt>
                <c:pt idx="157">
                  <c:v>3.5139551000000001E-8</c:v>
                </c:pt>
                <c:pt idx="158">
                  <c:v>1.9773196000000001E-8</c:v>
                </c:pt>
                <c:pt idx="159">
                  <c:v>1.1015764E-8</c:v>
                </c:pt>
                <c:pt idx="160">
                  <c:v>6.0758828E-9</c:v>
                </c:pt>
                <c:pt idx="161">
                  <c:v>3.3178841999999998E-9</c:v>
                </c:pt>
                <c:pt idx="162">
                  <c:v>1.7937839E-9</c:v>
                </c:pt>
                <c:pt idx="163">
                  <c:v>9.6014333999999994E-10</c:v>
                </c:pt>
                <c:pt idx="164">
                  <c:v>5.0881402999999999E-10</c:v>
                </c:pt>
                <c:pt idx="165">
                  <c:v>2.6695565999999998E-10</c:v>
                </c:pt>
                <c:pt idx="166">
                  <c:v>1.3866800000000001E-10</c:v>
                </c:pt>
                <c:pt idx="167">
                  <c:v>7.1313280999999998E-11</c:v>
                </c:pt>
                <c:pt idx="168">
                  <c:v>3.6309614999999999E-11</c:v>
                </c:pt>
                <c:pt idx="169">
                  <c:v>1.8303321999999999E-11</c:v>
                </c:pt>
                <c:pt idx="170">
                  <c:v>9.1347203999999995E-12</c:v>
                </c:pt>
                <c:pt idx="171">
                  <c:v>4.5135437000000003E-12</c:v>
                </c:pt>
                <c:pt idx="172">
                  <c:v>2.2079900000000002E-12</c:v>
                </c:pt>
                <c:pt idx="173">
                  <c:v>1.0693838E-12</c:v>
                </c:pt>
                <c:pt idx="174">
                  <c:v>5.1277535999999999E-13</c:v>
                </c:pt>
                <c:pt idx="175">
                  <c:v>2.4343204999999998E-13</c:v>
                </c:pt>
                <c:pt idx="176">
                  <c:v>1.1441564999999999E-13</c:v>
                </c:pt>
                <c:pt idx="177">
                  <c:v>5.3241484E-14</c:v>
                </c:pt>
                <c:pt idx="178">
                  <c:v>2.4528552999999999E-14</c:v>
                </c:pt>
                <c:pt idx="179">
                  <c:v>1.1187956E-14</c:v>
                </c:pt>
                <c:pt idx="180">
                  <c:v>5.0522711000000002E-15</c:v>
                </c:pt>
                <c:pt idx="181">
                  <c:v>2.2588093999999998E-15</c:v>
                </c:pt>
                <c:pt idx="182">
                  <c:v>9.9983787000000008E-16</c:v>
                </c:pt>
                <c:pt idx="183">
                  <c:v>4.3816393999999999E-16</c:v>
                </c:pt>
                <c:pt idx="184">
                  <c:v>1.9010815000000001E-16</c:v>
                </c:pt>
                <c:pt idx="185">
                  <c:v>8.1662355999999995E-17</c:v>
                </c:pt>
                <c:pt idx="186">
                  <c:v>3.4729627000000001E-17</c:v>
                </c:pt>
                <c:pt idx="187">
                  <c:v>1.4622963999999999E-17</c:v>
                </c:pt>
                <c:pt idx="188">
                  <c:v>6.0957580999999997E-18</c:v>
                </c:pt>
                <c:pt idx="189">
                  <c:v>2.5158057999999998E-18</c:v>
                </c:pt>
                <c:pt idx="190">
                  <c:v>1.0279774E-18</c:v>
                </c:pt>
                <c:pt idx="191">
                  <c:v>4.1585989999999999E-19</c:v>
                </c:pt>
                <c:pt idx="192">
                  <c:v>1.665588E-19</c:v>
                </c:pt>
                <c:pt idx="193">
                  <c:v>6.6045799000000005E-20</c:v>
                </c:pt>
                <c:pt idx="194">
                  <c:v>2.5928647E-20</c:v>
                </c:pt>
                <c:pt idx="195">
                  <c:v>1.0077935E-20</c:v>
                </c:pt>
                <c:pt idx="196">
                  <c:v>3.8781118999999999E-21</c:v>
                </c:pt>
                <c:pt idx="197">
                  <c:v>1.4774955000000001E-21</c:v>
                </c:pt>
                <c:pt idx="198">
                  <c:v>5.5730000000000001E-22</c:v>
                </c:pt>
                <c:pt idx="199">
                  <c:v>2.0811768E-22</c:v>
                </c:pt>
                <c:pt idx="200">
                  <c:v>7.6945986000000006E-23</c:v>
                </c:pt>
              </c:numCache>
            </c:numRef>
          </c:val>
          <c:smooth val="0"/>
        </c:ser>
        <c:ser>
          <c:idx val="1"/>
          <c:order val="1"/>
          <c:spPr>
            <a:ln w="38100">
              <a:solidFill>
                <a:srgbClr val="FF0000"/>
              </a:solidFill>
            </a:ln>
          </c:spPr>
          <c:marker>
            <c:symbol val="none"/>
          </c:marker>
          <c:val>
            <c:numRef>
              <c:f>Sheet1!$A$2:$GS$2</c:f>
              <c:numCache>
                <c:formatCode>0.00E+00</c:formatCode>
                <c:ptCount val="201"/>
                <c:pt idx="0">
                  <c:v>5.1409299999999997E-4</c:v>
                </c:pt>
                <c:pt idx="1">
                  <c:v>5.7418965000000002E-4</c:v>
                </c:pt>
                <c:pt idx="2">
                  <c:v>6.4059931999999997E-4</c:v>
                </c:pt>
                <c:pt idx="3">
                  <c:v>7.1389616000000001E-4</c:v>
                </c:pt>
                <c:pt idx="4">
                  <c:v>7.9469606999999995E-4</c:v>
                </c:pt>
                <c:pt idx="5">
                  <c:v>8.8365864999999995E-4</c:v>
                </c:pt>
                <c:pt idx="6">
                  <c:v>9.8148903999999994E-4</c:v>
                </c:pt>
                <c:pt idx="7">
                  <c:v>1.0889396999999999E-3</c:v>
                </c:pt>
                <c:pt idx="8">
                  <c:v>1.2068121000000001E-3</c:v>
                </c:pt>
                <c:pt idx="9">
                  <c:v>1.3359584000000001E-3</c:v>
                </c:pt>
                <c:pt idx="10">
                  <c:v>1.4772828E-3</c:v>
                </c:pt>
                <c:pt idx="11">
                  <c:v>1.6317432E-3</c:v>
                </c:pt>
                <c:pt idx="12">
                  <c:v>1.8003521000000001E-3</c:v>
                </c:pt>
                <c:pt idx="13">
                  <c:v>1.9841774999999999E-3</c:v>
                </c:pt>
                <c:pt idx="14">
                  <c:v>2.184344E-3</c:v>
                </c:pt>
                <c:pt idx="15">
                  <c:v>2.4020333000000001E-3</c:v>
                </c:pt>
                <c:pt idx="16">
                  <c:v>2.6384838999999999E-3</c:v>
                </c:pt>
                <c:pt idx="17">
                  <c:v>2.8949917000000002E-3</c:v>
                </c:pt>
                <c:pt idx="18">
                  <c:v>3.1729091999999999E-3</c:v>
                </c:pt>
                <c:pt idx="19">
                  <c:v>3.4736449E-3</c:v>
                </c:pt>
                <c:pt idx="20">
                  <c:v>3.798662E-3</c:v>
                </c:pt>
                <c:pt idx="21">
                  <c:v>4.1494766999999998E-3</c:v>
                </c:pt>
                <c:pt idx="22">
                  <c:v>4.5276563999999998E-3</c:v>
                </c:pt>
                <c:pt idx="23">
                  <c:v>4.9348168999999997E-3</c:v>
                </c:pt>
                <c:pt idx="24">
                  <c:v>5.3726193999999996E-3</c:v>
                </c:pt>
                <c:pt idx="25">
                  <c:v>5.8427668000000004E-3</c:v>
                </c:pt>
                <c:pt idx="26">
                  <c:v>6.3469998000000001E-3</c:v>
                </c:pt>
                <c:pt idx="27">
                  <c:v>6.8870918E-3</c:v>
                </c:pt>
                <c:pt idx="28">
                  <c:v>7.4648433999999998E-3</c:v>
                </c:pt>
                <c:pt idx="29">
                  <c:v>8.0820770999999996E-3</c:v>
                </c:pt>
                <c:pt idx="30">
                  <c:v>8.7406297000000004E-3</c:v>
                </c:pt>
                <c:pt idx="31">
                  <c:v>9.4423458999999994E-3</c:v>
                </c:pt>
                <c:pt idx="32">
                  <c:v>1.018907E-2</c:v>
                </c:pt>
                <c:pt idx="33">
                  <c:v>1.0982637E-2</c:v>
                </c:pt>
                <c:pt idx="34">
                  <c:v>1.1824863999999999E-2</c:v>
                </c:pt>
                <c:pt idx="35">
                  <c:v>1.2717541000000001E-2</c:v>
                </c:pt>
                <c:pt idx="36">
                  <c:v>1.3662419E-2</c:v>
                </c:pt>
                <c:pt idx="37">
                  <c:v>1.4661199E-2</c:v>
                </c:pt>
                <c:pt idx="38">
                  <c:v>1.5715521999999999E-2</c:v>
                </c:pt>
                <c:pt idx="39">
                  <c:v>1.6826957999999999E-2</c:v>
                </c:pt>
                <c:pt idx="40">
                  <c:v>1.7996989000000001E-2</c:v>
                </c:pt>
                <c:pt idx="41">
                  <c:v>1.9227001000000001E-2</c:v>
                </c:pt>
                <c:pt idx="42">
                  <c:v>2.0518267E-2</c:v>
                </c:pt>
                <c:pt idx="43">
                  <c:v>2.1871938E-2</c:v>
                </c:pt>
                <c:pt idx="44">
                  <c:v>2.3289025000000001E-2</c:v>
                </c:pt>
                <c:pt idx="45">
                  <c:v>2.4770388000000001E-2</c:v>
                </c:pt>
                <c:pt idx="46">
                  <c:v>2.6316718999999999E-2</c:v>
                </c:pt>
                <c:pt idx="47">
                  <c:v>2.7928534000000001E-2</c:v>
                </c:pt>
                <c:pt idx="48">
                  <c:v>2.9606153999999999E-2</c:v>
                </c:pt>
                <c:pt idx="49">
                  <c:v>3.1349691999999998E-2</c:v>
                </c:pt>
                <c:pt idx="50">
                  <c:v>3.3159045999999998E-2</c:v>
                </c:pt>
                <c:pt idx="51">
                  <c:v>3.5033878999999997E-2</c:v>
                </c:pt>
                <c:pt idx="52">
                  <c:v>3.6973612000000003E-2</c:v>
                </c:pt>
                <c:pt idx="53">
                  <c:v>3.8977409999999997E-2</c:v>
                </c:pt>
                <c:pt idx="54">
                  <c:v>4.1044174000000003E-2</c:v>
                </c:pt>
                <c:pt idx="55">
                  <c:v>4.3172532E-2</c:v>
                </c:pt>
                <c:pt idx="56">
                  <c:v>4.5360826999999999E-2</c:v>
                </c:pt>
                <c:pt idx="57">
                  <c:v>4.7607114999999998E-2</c:v>
                </c:pt>
                <c:pt idx="58">
                  <c:v>4.9909154999999997E-2</c:v>
                </c:pt>
                <c:pt idx="59">
                  <c:v>5.2264405999999999E-2</c:v>
                </c:pt>
                <c:pt idx="60">
                  <c:v>5.4670024999999997E-2</c:v>
                </c:pt>
                <c:pt idx="61">
                  <c:v>5.7122864000000002E-2</c:v>
                </c:pt>
                <c:pt idx="62">
                  <c:v>5.9619472E-2</c:v>
                </c:pt>
                <c:pt idx="63">
                  <c:v>6.2156096000000001E-2</c:v>
                </c:pt>
                <c:pt idx="64">
                  <c:v>6.4728684999999994E-2</c:v>
                </c:pt>
                <c:pt idx="65">
                  <c:v>6.7332895000000004E-2</c:v>
                </c:pt>
                <c:pt idx="66">
                  <c:v>6.9964099000000002E-2</c:v>
                </c:pt>
                <c:pt idx="67">
                  <c:v>7.2617392000000003E-2</c:v>
                </c:pt>
                <c:pt idx="68">
                  <c:v>7.5287609000000005E-2</c:v>
                </c:pt>
                <c:pt idx="69">
                  <c:v>7.7969332000000002E-2</c:v>
                </c:pt>
                <c:pt idx="70">
                  <c:v>8.0656907999999999E-2</c:v>
                </c:pt>
                <c:pt idx="71">
                  <c:v>8.3344468000000005E-2</c:v>
                </c:pt>
                <c:pt idx="72">
                  <c:v>8.6025941999999994E-2</c:v>
                </c:pt>
                <c:pt idx="73">
                  <c:v>8.8695082999999994E-2</c:v>
                </c:pt>
                <c:pt idx="74">
                  <c:v>9.1345489000000002E-2</c:v>
                </c:pt>
                <c:pt idx="75">
                  <c:v>9.3970625000000002E-2</c:v>
                </c:pt>
                <c:pt idx="76">
                  <c:v>9.6563851000000006E-2</c:v>
                </c:pt>
                <c:pt idx="77">
                  <c:v>9.9118446999999998E-2</c:v>
                </c:pt>
                <c:pt idx="78">
                  <c:v>0.10162764000000001</c:v>
                </c:pt>
                <c:pt idx="79">
                  <c:v>0.10408464000000001</c:v>
                </c:pt>
                <c:pt idx="80">
                  <c:v>0.10648267</c:v>
                </c:pt>
                <c:pt idx="81">
                  <c:v>0.10881497</c:v>
                </c:pt>
                <c:pt idx="82">
                  <c:v>0.11107487000000001</c:v>
                </c:pt>
                <c:pt idx="83">
                  <c:v>0.11325579</c:v>
                </c:pt>
                <c:pt idx="84">
                  <c:v>0.1153513</c:v>
                </c:pt>
                <c:pt idx="85">
                  <c:v>0.11735511</c:v>
                </c:pt>
                <c:pt idx="86">
                  <c:v>0.11926114</c:v>
                </c:pt>
                <c:pt idx="87">
                  <c:v>0.12106354</c:v>
                </c:pt>
                <c:pt idx="88">
                  <c:v>0.12275671</c:v>
                </c:pt>
                <c:pt idx="89">
                  <c:v>0.12433534</c:v>
                </c:pt>
                <c:pt idx="90">
                  <c:v>0.12579441</c:v>
                </c:pt>
                <c:pt idx="91">
                  <c:v>0.12712926999999999</c:v>
                </c:pt>
                <c:pt idx="92">
                  <c:v>0.12833562000000001</c:v>
                </c:pt>
                <c:pt idx="93">
                  <c:v>0.12940956000000001</c:v>
                </c:pt>
                <c:pt idx="94">
                  <c:v>0.13034756</c:v>
                </c:pt>
                <c:pt idx="95">
                  <c:v>0.13114656999999999</c:v>
                </c:pt>
                <c:pt idx="96">
                  <c:v>0.13180395</c:v>
                </c:pt>
                <c:pt idx="97">
                  <c:v>0.13231751999999999</c:v>
                </c:pt>
                <c:pt idx="98">
                  <c:v>0.13268558</c:v>
                </c:pt>
                <c:pt idx="99">
                  <c:v>0.13290689999999999</c:v>
                </c:pt>
                <c:pt idx="100">
                  <c:v>0.13298076</c:v>
                </c:pt>
                <c:pt idx="101">
                  <c:v>0.13290689999999999</c:v>
                </c:pt>
                <c:pt idx="102">
                  <c:v>0.13268558</c:v>
                </c:pt>
                <c:pt idx="103">
                  <c:v>0.13231751999999999</c:v>
                </c:pt>
                <c:pt idx="104">
                  <c:v>0.13180395</c:v>
                </c:pt>
                <c:pt idx="105">
                  <c:v>0.13114656999999999</c:v>
                </c:pt>
                <c:pt idx="106">
                  <c:v>0.13034756</c:v>
                </c:pt>
                <c:pt idx="107">
                  <c:v>0.12940956000000001</c:v>
                </c:pt>
                <c:pt idx="108">
                  <c:v>0.12833562000000001</c:v>
                </c:pt>
                <c:pt idx="109">
                  <c:v>0.12712926999999999</c:v>
                </c:pt>
                <c:pt idx="110">
                  <c:v>0.12579441</c:v>
                </c:pt>
                <c:pt idx="111">
                  <c:v>0.12433534</c:v>
                </c:pt>
                <c:pt idx="112">
                  <c:v>0.12275671</c:v>
                </c:pt>
                <c:pt idx="113">
                  <c:v>0.12106354</c:v>
                </c:pt>
                <c:pt idx="114">
                  <c:v>0.11926114</c:v>
                </c:pt>
                <c:pt idx="115">
                  <c:v>0.11735511</c:v>
                </c:pt>
                <c:pt idx="116">
                  <c:v>0.1153513</c:v>
                </c:pt>
                <c:pt idx="117">
                  <c:v>0.11325579</c:v>
                </c:pt>
                <c:pt idx="118">
                  <c:v>0.11107487000000001</c:v>
                </c:pt>
                <c:pt idx="119">
                  <c:v>0.10881497</c:v>
                </c:pt>
                <c:pt idx="120">
                  <c:v>0.10648267</c:v>
                </c:pt>
                <c:pt idx="121">
                  <c:v>0.10408464000000001</c:v>
                </c:pt>
                <c:pt idx="122">
                  <c:v>0.10162764000000001</c:v>
                </c:pt>
                <c:pt idx="123">
                  <c:v>9.9118446999999998E-2</c:v>
                </c:pt>
                <c:pt idx="124">
                  <c:v>9.6563851000000006E-2</c:v>
                </c:pt>
                <c:pt idx="125">
                  <c:v>9.3970625000000002E-2</c:v>
                </c:pt>
                <c:pt idx="126">
                  <c:v>9.1345489000000002E-2</c:v>
                </c:pt>
                <c:pt idx="127">
                  <c:v>8.8695082999999994E-2</c:v>
                </c:pt>
                <c:pt idx="128">
                  <c:v>8.6025941999999994E-2</c:v>
                </c:pt>
                <c:pt idx="129">
                  <c:v>8.3344468000000005E-2</c:v>
                </c:pt>
                <c:pt idx="130">
                  <c:v>8.0656907999999999E-2</c:v>
                </c:pt>
                <c:pt idx="131">
                  <c:v>7.7969332000000002E-2</c:v>
                </c:pt>
                <c:pt idx="132">
                  <c:v>7.5287609000000005E-2</c:v>
                </c:pt>
                <c:pt idx="133">
                  <c:v>7.2617392000000003E-2</c:v>
                </c:pt>
                <c:pt idx="134">
                  <c:v>6.9964099000000002E-2</c:v>
                </c:pt>
                <c:pt idx="135">
                  <c:v>6.7332895000000004E-2</c:v>
                </c:pt>
                <c:pt idx="136">
                  <c:v>6.4728684999999994E-2</c:v>
                </c:pt>
                <c:pt idx="137">
                  <c:v>6.2156096000000001E-2</c:v>
                </c:pt>
                <c:pt idx="138">
                  <c:v>5.9619472E-2</c:v>
                </c:pt>
                <c:pt idx="139">
                  <c:v>5.7122864000000002E-2</c:v>
                </c:pt>
                <c:pt idx="140">
                  <c:v>5.4670024999999997E-2</c:v>
                </c:pt>
                <c:pt idx="141">
                  <c:v>5.2264405999999999E-2</c:v>
                </c:pt>
                <c:pt idx="142">
                  <c:v>4.9909154999999997E-2</c:v>
                </c:pt>
                <c:pt idx="143">
                  <c:v>4.7607114999999998E-2</c:v>
                </c:pt>
                <c:pt idx="144">
                  <c:v>4.5360826999999999E-2</c:v>
                </c:pt>
                <c:pt idx="145">
                  <c:v>4.3172532E-2</c:v>
                </c:pt>
                <c:pt idx="146">
                  <c:v>4.1044174000000003E-2</c:v>
                </c:pt>
                <c:pt idx="147">
                  <c:v>3.8977409999999997E-2</c:v>
                </c:pt>
                <c:pt idx="148">
                  <c:v>3.6973612000000003E-2</c:v>
                </c:pt>
                <c:pt idx="149">
                  <c:v>3.5033878999999997E-2</c:v>
                </c:pt>
                <c:pt idx="150">
                  <c:v>3.3159045999999998E-2</c:v>
                </c:pt>
                <c:pt idx="151">
                  <c:v>3.1349691999999998E-2</c:v>
                </c:pt>
                <c:pt idx="152">
                  <c:v>2.9606153999999999E-2</c:v>
                </c:pt>
                <c:pt idx="153">
                  <c:v>2.7928534000000001E-2</c:v>
                </c:pt>
                <c:pt idx="154">
                  <c:v>2.6316718999999999E-2</c:v>
                </c:pt>
                <c:pt idx="155">
                  <c:v>2.4770388000000001E-2</c:v>
                </c:pt>
                <c:pt idx="156">
                  <c:v>2.3289025000000001E-2</c:v>
                </c:pt>
                <c:pt idx="157">
                  <c:v>2.1871938E-2</c:v>
                </c:pt>
                <c:pt idx="158">
                  <c:v>2.0518267E-2</c:v>
                </c:pt>
                <c:pt idx="159">
                  <c:v>1.9227001000000001E-2</c:v>
                </c:pt>
                <c:pt idx="160">
                  <c:v>1.7996989000000001E-2</c:v>
                </c:pt>
                <c:pt idx="161">
                  <c:v>1.6826957999999999E-2</c:v>
                </c:pt>
                <c:pt idx="162">
                  <c:v>1.5715521999999999E-2</c:v>
                </c:pt>
                <c:pt idx="163">
                  <c:v>1.4661199E-2</c:v>
                </c:pt>
                <c:pt idx="164">
                  <c:v>1.3662419E-2</c:v>
                </c:pt>
                <c:pt idx="165">
                  <c:v>1.2717541000000001E-2</c:v>
                </c:pt>
                <c:pt idx="166">
                  <c:v>1.1824863999999999E-2</c:v>
                </c:pt>
                <c:pt idx="167">
                  <c:v>1.0982637E-2</c:v>
                </c:pt>
                <c:pt idx="168">
                  <c:v>1.018907E-2</c:v>
                </c:pt>
                <c:pt idx="169">
                  <c:v>9.4423458999999994E-3</c:v>
                </c:pt>
                <c:pt idx="170">
                  <c:v>8.7406297000000004E-3</c:v>
                </c:pt>
                <c:pt idx="171">
                  <c:v>8.0820770999999996E-3</c:v>
                </c:pt>
                <c:pt idx="172">
                  <c:v>7.4648433999999998E-3</c:v>
                </c:pt>
                <c:pt idx="173">
                  <c:v>6.8870918E-3</c:v>
                </c:pt>
                <c:pt idx="174">
                  <c:v>6.3469998000000001E-3</c:v>
                </c:pt>
                <c:pt idx="175">
                  <c:v>5.8427668000000004E-3</c:v>
                </c:pt>
                <c:pt idx="176">
                  <c:v>5.3726193999999996E-3</c:v>
                </c:pt>
                <c:pt idx="177">
                  <c:v>4.9348168999999997E-3</c:v>
                </c:pt>
                <c:pt idx="178">
                  <c:v>4.5276563999999998E-3</c:v>
                </c:pt>
                <c:pt idx="179">
                  <c:v>4.1494766999999998E-3</c:v>
                </c:pt>
                <c:pt idx="180">
                  <c:v>3.798662E-3</c:v>
                </c:pt>
                <c:pt idx="181">
                  <c:v>3.4736449E-3</c:v>
                </c:pt>
                <c:pt idx="182">
                  <c:v>3.1729091999999999E-3</c:v>
                </c:pt>
                <c:pt idx="183">
                  <c:v>2.8949917000000002E-3</c:v>
                </c:pt>
                <c:pt idx="184">
                  <c:v>2.6384838999999999E-3</c:v>
                </c:pt>
                <c:pt idx="185">
                  <c:v>2.4020333000000001E-3</c:v>
                </c:pt>
                <c:pt idx="186">
                  <c:v>2.184344E-3</c:v>
                </c:pt>
                <c:pt idx="187">
                  <c:v>1.9841774999999999E-3</c:v>
                </c:pt>
                <c:pt idx="188">
                  <c:v>1.8003521000000001E-3</c:v>
                </c:pt>
                <c:pt idx="189">
                  <c:v>1.6317432E-3</c:v>
                </c:pt>
                <c:pt idx="190">
                  <c:v>1.4772828E-3</c:v>
                </c:pt>
                <c:pt idx="191">
                  <c:v>1.3359584000000001E-3</c:v>
                </c:pt>
                <c:pt idx="192">
                  <c:v>1.2068121000000001E-3</c:v>
                </c:pt>
                <c:pt idx="193">
                  <c:v>1.0889396999999999E-3</c:v>
                </c:pt>
                <c:pt idx="194">
                  <c:v>9.8148903999999994E-4</c:v>
                </c:pt>
                <c:pt idx="195">
                  <c:v>8.8365864999999995E-4</c:v>
                </c:pt>
                <c:pt idx="196">
                  <c:v>7.9469606999999995E-4</c:v>
                </c:pt>
                <c:pt idx="197">
                  <c:v>7.1389616000000001E-4</c:v>
                </c:pt>
                <c:pt idx="198">
                  <c:v>6.4059931999999997E-4</c:v>
                </c:pt>
                <c:pt idx="199">
                  <c:v>5.7418965000000002E-4</c:v>
                </c:pt>
                <c:pt idx="200">
                  <c:v>5.1409299999999997E-4</c:v>
                </c:pt>
              </c:numCache>
            </c:numRef>
          </c:val>
          <c:smooth val="0"/>
        </c:ser>
        <c:dLbls>
          <c:showLegendKey val="0"/>
          <c:showVal val="0"/>
          <c:showCatName val="0"/>
          <c:showSerName val="0"/>
          <c:showPercent val="0"/>
          <c:showBubbleSize val="0"/>
        </c:dLbls>
        <c:marker val="1"/>
        <c:smooth val="0"/>
        <c:axId val="89089152"/>
        <c:axId val="89090688"/>
      </c:lineChart>
      <c:catAx>
        <c:axId val="89089152"/>
        <c:scaling>
          <c:orientation val="minMax"/>
        </c:scaling>
        <c:delete val="1"/>
        <c:axPos val="b"/>
        <c:majorTickMark val="out"/>
        <c:minorTickMark val="none"/>
        <c:tickLblPos val="nextTo"/>
        <c:crossAx val="89090688"/>
        <c:crosses val="autoZero"/>
        <c:auto val="1"/>
        <c:lblAlgn val="ctr"/>
        <c:lblOffset val="100"/>
        <c:noMultiLvlLbl val="0"/>
      </c:catAx>
      <c:valAx>
        <c:axId val="89090688"/>
        <c:scaling>
          <c:orientation val="minMax"/>
        </c:scaling>
        <c:delete val="1"/>
        <c:axPos val="l"/>
        <c:numFmt formatCode="0.00E+00" sourceLinked="1"/>
        <c:majorTickMark val="out"/>
        <c:minorTickMark val="none"/>
        <c:tickLblPos val="nextTo"/>
        <c:crossAx val="89089152"/>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111FF8-0FA7-C14D-9B9E-E3672BC9CBF1}" type="datetimeFigureOut">
              <a:rPr lang="en-US" smtClean="0"/>
              <a:pPr/>
              <a:t>4/18/2011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512C98-7ABB-554D-A908-746B5A8F3E0B}" type="slidenum">
              <a:rPr lang="en-US" smtClean="0"/>
              <a:pPr/>
              <a:t>‹#›</a:t>
            </a:fld>
            <a:endParaRPr lang="en-US" dirty="0"/>
          </a:p>
        </p:txBody>
      </p:sp>
    </p:spTree>
    <p:extLst>
      <p:ext uri="{BB962C8B-B14F-4D97-AF65-F5344CB8AC3E}">
        <p14:creationId xmlns:p14="http://schemas.microsoft.com/office/powerpoint/2010/main" val="336958077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noFill/>
          <a:ln cap="flat">
            <a:solidFill>
              <a:schemeClr val="tx1"/>
            </a:solidFill>
            <a:miter lim="800000"/>
            <a:headEnd type="none" w="med" len="med"/>
            <a:tailEnd type="none" w="med" len="med"/>
          </a:ln>
        </p:spPr>
      </p:sp>
      <p:sp>
        <p:nvSpPr>
          <p:cNvPr id="28675" name="Rectangle 3"/>
          <p:cNvSpPr>
            <a:spLocks noGrp="1" noChangeArrowheads="1"/>
          </p:cNvSpPr>
          <p:nvPr>
            <p:ph type="body" idx="1"/>
          </p:nvPr>
        </p:nvSpPr>
        <p:spPr>
          <a:noFill/>
          <a:ln/>
        </p:spPr>
        <p:txBody>
          <a:bodyPr/>
          <a:lstStyle/>
          <a:p>
            <a:pPr eaLnBrk="1" hangingPunct="1"/>
            <a:endParaRPr lang="en-US" baseline="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For each digital sample in</a:t>
            </a:r>
            <a:r>
              <a:rPr lang="en-US" baseline="0" dirty="0" smtClean="0"/>
              <a:t> these repeated transmissions, the receiver randomly jams either the sample in the original transmission, or the corresponding sample in the repetition.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For example, for the first digital sample, the receiver jams the sample in the first transmission.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For the second digital sample, the receiver jams the sample in the repetition.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For the third, the receiver jams the repetition,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and so on.</a:t>
            </a:r>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Since the</a:t>
            </a:r>
            <a:r>
              <a:rPr lang="en-US" baseline="0" dirty="0" smtClean="0"/>
              <a:t> receiver</a:t>
            </a:r>
            <a:r>
              <a:rPr lang="en-US" dirty="0" smtClean="0"/>
              <a:t> knows</a:t>
            </a:r>
            <a:r>
              <a:rPr lang="en-US" baseline="0" dirty="0" smtClean="0"/>
              <a:t> which samples it jammed, it can pick the clean samples from the signal and its repetition and rearrange them to get a clean signal.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Once it has the clean signal it can decode using standard methods.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An eavesdropper, on the other hand, does not know which signal sample is jammed and which one is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clean, and hence can not correctly decode the data.</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Thus,</a:t>
            </a:r>
            <a:r>
              <a:rPr lang="en-US" baseline="0" dirty="0" smtClean="0"/>
              <a:t> iJam enables the exchange of secret messages without </a:t>
            </a:r>
            <a:r>
              <a:rPr lang="en-US" baseline="0" dirty="0" smtClean="0"/>
              <a:t>requiring </a:t>
            </a:r>
            <a:r>
              <a:rPr lang="en-US" baseline="0" dirty="0" smtClean="0"/>
              <a:t>any channel changes. This allows iJam to generate secret bits faster.</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b="1" baseline="0" dirty="0" smtClean="0"/>
          </a:p>
          <a:p>
            <a:endParaRPr lang="en-US" baseline="0" dirty="0" smtClean="0"/>
          </a:p>
        </p:txBody>
      </p:sp>
      <p:sp>
        <p:nvSpPr>
          <p:cNvPr id="4" name="Slide Number Placeholder 3"/>
          <p:cNvSpPr>
            <a:spLocks noGrp="1"/>
          </p:cNvSpPr>
          <p:nvPr>
            <p:ph type="sldNum" sz="quarter" idx="10"/>
          </p:nvPr>
        </p:nvSpPr>
        <p:spPr/>
        <p:txBody>
          <a:bodyPr/>
          <a:lstStyle/>
          <a:p>
            <a:fld id="{8B512C98-7ABB-554D-A908-746B5A8F3E0B}"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65887">
              <a:lnSpc>
                <a:spcPct val="90000"/>
              </a:lnSpc>
              <a:spcBef>
                <a:spcPct val="0"/>
              </a:spcBef>
              <a:defRPr/>
            </a:pPr>
            <a:endParaRPr lang="en-US" dirty="0" smtClean="0"/>
          </a:p>
          <a:p>
            <a:pPr defTabSz="465887">
              <a:lnSpc>
                <a:spcPct val="90000"/>
              </a:lnSpc>
              <a:spcBef>
                <a:spcPct val="0"/>
              </a:spcBef>
              <a:defRPr/>
            </a:pPr>
            <a:r>
              <a:rPr lang="en-US" dirty="0" smtClean="0"/>
              <a:t>The first challenge</a:t>
            </a:r>
            <a:r>
              <a:rPr lang="en-US" baseline="0" dirty="0" smtClean="0"/>
              <a:t> is how can we make the clean samples indistinguishable from the jammed samples at the eavesdropper. </a:t>
            </a:r>
            <a:r>
              <a:rPr lang="en-US" dirty="0" smtClean="0"/>
              <a:t>If we jam a signal, the structure</a:t>
            </a:r>
            <a:r>
              <a:rPr lang="en-US" baseline="0" dirty="0" smtClean="0"/>
              <a:t> of the signal changes and hence eavesdropper can identified the jammed samples and ignore them.</a:t>
            </a:r>
          </a:p>
          <a:p>
            <a:pPr defTabSz="465887">
              <a:lnSpc>
                <a:spcPct val="90000"/>
              </a:lnSpc>
              <a:spcBef>
                <a:spcPct val="0"/>
              </a:spcBef>
              <a:defRPr/>
            </a:pPr>
            <a:endParaRPr lang="en-US" dirty="0" smtClean="0"/>
          </a:p>
          <a:p>
            <a:pPr defTabSz="465887">
              <a:lnSpc>
                <a:spcPct val="90000"/>
              </a:lnSpc>
              <a:spcBef>
                <a:spcPct val="0"/>
              </a:spcBef>
              <a:defRPr/>
            </a:pPr>
            <a:r>
              <a:rPr lang="en-US" dirty="0" smtClean="0"/>
              <a:t>Let</a:t>
            </a:r>
            <a:r>
              <a:rPr lang="en-US" baseline="0" dirty="0" smtClean="0"/>
              <a:t> me show u an example of how this could occur. Lets us consider he BPSK modulation that is commonly used in sensor networks. Here a 0 bit is modulated as the real number +1 and the 1 bit is modulated as the real number -1.</a:t>
            </a:r>
          </a:p>
          <a:p>
            <a:pPr defTabSz="465887">
              <a:lnSpc>
                <a:spcPct val="90000"/>
              </a:lnSpc>
              <a:spcBef>
                <a:spcPct val="0"/>
              </a:spcBef>
              <a:defRPr/>
            </a:pPr>
            <a:r>
              <a:rPr lang="en-US" baseline="0" dirty="0" smtClean="0"/>
              <a:t>Thus, as shown on the signal, a BPSK signal takes only two values (-1,+1) and hence is highly structured. </a:t>
            </a:r>
          </a:p>
          <a:p>
            <a:pPr defTabSz="465887">
              <a:lnSpc>
                <a:spcPct val="90000"/>
              </a:lnSpc>
              <a:spcBef>
                <a:spcPct val="0"/>
              </a:spcBef>
              <a:defRPr/>
            </a:pPr>
            <a:endParaRPr lang="en-US" baseline="0" dirty="0" smtClean="0"/>
          </a:p>
          <a:p>
            <a:pPr defTabSz="465887">
              <a:lnSpc>
                <a:spcPct val="90000"/>
              </a:lnSpc>
              <a:spcBef>
                <a:spcPct val="0"/>
              </a:spcBef>
              <a:defRPr/>
            </a:pPr>
            <a:r>
              <a:rPr lang="en-US" baseline="0" dirty="0" smtClean="0"/>
              <a:t>Now, say the receiver jams one of these samples. As we can see the jammed sample stands out and hence it is relatively easy for an eavesdropper to identify jammed samples.  More generally, to ensure that the eavesdropper can not decode the secret message, jamming should not significantly  change the transmitted signal. </a:t>
            </a:r>
          </a:p>
        </p:txBody>
      </p:sp>
      <p:sp>
        <p:nvSpPr>
          <p:cNvPr id="4" name="Slide Number Placeholder 3"/>
          <p:cNvSpPr>
            <a:spLocks noGrp="1"/>
          </p:cNvSpPr>
          <p:nvPr>
            <p:ph type="sldNum" sz="quarter" idx="10"/>
          </p:nvPr>
        </p:nvSpPr>
        <p:spPr/>
        <p:txBody>
          <a:bodyPr/>
          <a:lstStyle/>
          <a:p>
            <a:fld id="{8B512C98-7ABB-554D-A908-746B5A8F3E0B}"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address this challenge,</a:t>
            </a:r>
            <a:r>
              <a:rPr lang="en-US" baseline="0" dirty="0" smtClean="0"/>
              <a:t> iJam exploits the fundamental characteristics of OFDM </a:t>
            </a:r>
            <a:r>
              <a:rPr lang="en-US" b="0" baseline="0" dirty="0" smtClean="0"/>
              <a:t>which is the transmission scheme of choice in most modern wireless systems like </a:t>
            </a:r>
            <a:r>
              <a:rPr lang="en-US" b="0" baseline="0" dirty="0" err="1" smtClean="0"/>
              <a:t>WiFi</a:t>
            </a:r>
            <a:r>
              <a:rPr lang="en-US" b="0" baseline="0" dirty="0" smtClean="0"/>
              <a:t>, </a:t>
            </a:r>
            <a:r>
              <a:rPr lang="en-US" b="0" baseline="0" dirty="0" err="1" smtClean="0"/>
              <a:t>WiMAx</a:t>
            </a:r>
            <a:r>
              <a:rPr lang="en-US" b="0" baseline="0" dirty="0" smtClean="0"/>
              <a:t> and LTE.</a:t>
            </a:r>
          </a:p>
          <a:p>
            <a:endParaRPr lang="en-US" baseline="0" dirty="0" smtClean="0"/>
          </a:p>
          <a:p>
            <a:r>
              <a:rPr lang="en-US" baseline="0" dirty="0" smtClean="0"/>
              <a:t>At a high level, OFDM works as follows.  Instead of directly transmitting the modulated bits on the channel as we have seen in BPSK, in OFDM the modulated bits are first combined together using inverse fast Fourier transform and the sample transmitted on the channel are the output of this IFFT. </a:t>
            </a:r>
          </a:p>
          <a:p>
            <a:endParaRPr lang="en-US" baseline="0" dirty="0" smtClean="0"/>
          </a:p>
          <a:p>
            <a:endParaRPr lang="en-US" baseline="0" dirty="0" smtClean="0"/>
          </a:p>
          <a:p>
            <a:r>
              <a:rPr lang="en-US" baseline="0" dirty="0" smtClean="0"/>
              <a:t>Here is a sample snapshot of these transmitted samples. As we can see the samples are pretty random with no obvious structure. This is because the transmitted signal is a linear combination of modulated bits. </a:t>
            </a:r>
          </a:p>
          <a:p>
            <a:endParaRPr lang="en-US" baseline="0" dirty="0" smtClean="0"/>
          </a:p>
          <a:p>
            <a:r>
              <a:rPr lang="en-US" baseline="0" dirty="0" smtClean="0"/>
              <a:t>Thus, by central limit theorem, each of the time samples approximately take values from a random Gaussian distribution.</a:t>
            </a:r>
          </a:p>
          <a:p>
            <a:endParaRPr lang="en-US" baseline="0" dirty="0" smtClean="0"/>
          </a:p>
          <a:p>
            <a:r>
              <a:rPr lang="en-US" baseline="0" dirty="0" smtClean="0"/>
              <a:t>Thus, if we jam using a Gaussian distribution, the  resulting signal structure after jamming does not change. This is because the linear combination of two independent Gaussians is also Gaussians. </a:t>
            </a:r>
          </a:p>
          <a:p>
            <a:endParaRPr lang="en-US" baseline="0" dirty="0" smtClean="0"/>
          </a:p>
          <a:p>
            <a:r>
              <a:rPr lang="en-US" baseline="0" dirty="0" smtClean="0"/>
              <a:t>This would make it hard for the eavesdropper to distinguish jammed samples from clean samples.</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However, there is still a problem.</a:t>
            </a:r>
            <a:r>
              <a:rPr lang="en-US" baseline="0" dirty="0" smtClean="0"/>
              <a:t> </a:t>
            </a:r>
            <a:r>
              <a:rPr lang="en-US" dirty="0" smtClean="0"/>
              <a:t>While</a:t>
            </a:r>
            <a:r>
              <a:rPr lang="en-US" baseline="0" dirty="0" smtClean="0"/>
              <a:t> jamming in this way does not allow the eavesdropper to deterministically identify jammed samples, the eavesdropper can still exploit signal statistics to probabilistically guess the jammed samples.</a:t>
            </a:r>
          </a:p>
          <a:p>
            <a:endParaRPr lang="en-US" dirty="0" smtClean="0"/>
          </a:p>
          <a:p>
            <a:r>
              <a:rPr lang="en-US" dirty="0" smtClean="0"/>
              <a:t>To see how this can be done,</a:t>
            </a:r>
            <a:r>
              <a:rPr lang="en-US" baseline="0" dirty="0" smtClean="0"/>
              <a:t> let us plot the probability of the transmitted OFDM sample. Since the transmitted OFDM samples approximately take ways from a Gaussian distribution, its probability distribution  looks like a Gaussian. </a:t>
            </a:r>
          </a:p>
          <a:p>
            <a:endParaRPr lang="en-US" baseline="0" dirty="0" smtClean="0"/>
          </a:p>
          <a:p>
            <a:r>
              <a:rPr lang="en-US" baseline="0" dirty="0" smtClean="0"/>
              <a:t>Next lets look at the probability </a:t>
            </a:r>
            <a:r>
              <a:rPr lang="en-US" baseline="0" dirty="0" err="1" smtClean="0"/>
              <a:t>distn</a:t>
            </a:r>
            <a:r>
              <a:rPr lang="en-US" baseline="0" dirty="0" smtClean="0"/>
              <a:t> of the jammed samples. Since the jammed samples are a sum of the jamming signal and the transmitted OFDM samples, both of which are  Gaussian, there sum also is Gaussian. </a:t>
            </a:r>
          </a:p>
          <a:p>
            <a:endParaRPr lang="en-US" baseline="0" dirty="0" smtClean="0"/>
          </a:p>
          <a:p>
            <a:r>
              <a:rPr lang="en-US" baseline="0" dirty="0" smtClean="0"/>
              <a:t>However, the jammed samples have a larger variance than the transmitted samples. This is expected because the variance of the sum of two Gaussians is the sum of two respective variances Thus, the jammed samples have a higher variance. </a:t>
            </a:r>
          </a:p>
          <a:p>
            <a:endParaRPr lang="en-US" baseline="0" dirty="0" smtClean="0"/>
          </a:p>
          <a:p>
            <a:r>
              <a:rPr lang="en-US" baseline="0" dirty="0" smtClean="0"/>
              <a:t>Hence an eavesdropper can exploit this property to design  an optimal hypothesis testing algorithm. Using such an algorithm,  it can then probabilistically guess the jammed samples.</a:t>
            </a:r>
          </a:p>
        </p:txBody>
      </p:sp>
      <p:sp>
        <p:nvSpPr>
          <p:cNvPr id="4" name="Slide Number Placeholder 3"/>
          <p:cNvSpPr>
            <a:spLocks noGrp="1"/>
          </p:cNvSpPr>
          <p:nvPr>
            <p:ph type="sldNum" sz="quarter" idx="10"/>
          </p:nvPr>
        </p:nvSpPr>
        <p:spPr/>
        <p:txBody>
          <a:bodyPr/>
          <a:lstStyle/>
          <a:p>
            <a:fld id="{8B512C98-7ABB-554D-A908-746B5A8F3E0B}"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More than 60 years ago, even before cryptography was introduced, Shannon introduced  the concept of physical layer security which enables two nodes to communicate securely in the presence of eavesdropper without cryptography.</a:t>
            </a:r>
          </a:p>
          <a:p>
            <a:endParaRPr lang="en-US" baseline="0" dirty="0" smtClean="0"/>
          </a:p>
          <a:p>
            <a:r>
              <a:rPr lang="en-US" baseline="0" dirty="0" smtClean="0"/>
              <a:t>At a very high level, existing PLS works as follows.  Say we have a sender and receiver that are interested in exchanging a secret message in the presence of an eavesdropper.  physical layer security exploits that the wireless channel between the sender and receiver experiences unpredictably variations that can only be measured by the sender and the receiver.   Thus, one can use these unpredictable variations to communicate a secret message between the sender and the receiver even in the presence of eavesdropper.</a:t>
            </a:r>
          </a:p>
        </p:txBody>
      </p:sp>
      <p:sp>
        <p:nvSpPr>
          <p:cNvPr id="4" name="Slide Number Placeholder 3"/>
          <p:cNvSpPr>
            <a:spLocks noGrp="1"/>
          </p:cNvSpPr>
          <p:nvPr>
            <p:ph type="sldNum" sz="quarter" idx="10"/>
          </p:nvPr>
        </p:nvSpPr>
        <p:spPr/>
        <p:txBody>
          <a:bodyPr/>
          <a:lstStyle/>
          <a:p>
            <a:fld id="{8B512C98-7ABB-554D-A908-746B5A8F3E0B}"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To address this problem, by using </a:t>
            </a:r>
            <a:r>
              <a:rPr lang="en-US" baseline="0" dirty="0" err="1" smtClean="0"/>
              <a:t>xoring</a:t>
            </a:r>
            <a:r>
              <a:rPr lang="en-US" baseline="0" dirty="0" smtClean="0"/>
              <a:t> to reduce the guessing capability of an eavesdropper.</a:t>
            </a:r>
          </a:p>
          <a:p>
            <a:endParaRPr lang="en-US" baseline="0" dirty="0" smtClean="0"/>
          </a:p>
          <a:p>
            <a:r>
              <a:rPr lang="en-US" baseline="0" dirty="0" smtClean="0"/>
              <a:t>In particular, we send N random bit sequences, each sent using iJam. We then </a:t>
            </a:r>
            <a:r>
              <a:rPr lang="en-US" baseline="0" dirty="0" err="1" smtClean="0"/>
              <a:t>xor</a:t>
            </a:r>
            <a:r>
              <a:rPr lang="en-US" baseline="0" dirty="0" smtClean="0"/>
              <a:t> all these $N$ sequences to generate the secret bits. </a:t>
            </a:r>
          </a:p>
          <a:p>
            <a:endParaRPr lang="en-US" baseline="0" dirty="0" smtClean="0"/>
          </a:p>
          <a:p>
            <a:r>
              <a:rPr lang="en-US" baseline="0" dirty="0" smtClean="0"/>
              <a:t>Now say the eavesdropper can guess the jammed bits with a probability $p$ in each of these $N$ bit sequences. </a:t>
            </a:r>
          </a:p>
          <a:p>
            <a:endParaRPr lang="en-US" baseline="0" dirty="0" smtClean="0"/>
          </a:p>
          <a:p>
            <a:r>
              <a:rPr lang="en-US" baseline="0" dirty="0" smtClean="0"/>
              <a:t>Since the secret is generated by </a:t>
            </a:r>
            <a:r>
              <a:rPr lang="en-US" baseline="0" dirty="0" err="1" smtClean="0"/>
              <a:t>xoring</a:t>
            </a:r>
            <a:r>
              <a:rPr lang="en-US" baseline="0" dirty="0" smtClean="0"/>
              <a:t> all these N bit sequences, the probability of guessing  is now in the order off p to the power of N. </a:t>
            </a:r>
          </a:p>
          <a:p>
            <a:endParaRPr lang="en-US" baseline="0" dirty="0" smtClean="0"/>
          </a:p>
          <a:p>
            <a:r>
              <a:rPr lang="en-US" baseline="0" dirty="0" smtClean="0"/>
              <a:t>The probabilities for which goes down exponentially with n. Thus, with a couple of </a:t>
            </a:r>
            <a:r>
              <a:rPr lang="en-US" baseline="0" dirty="0" err="1" smtClean="0"/>
              <a:t>xors</a:t>
            </a:r>
            <a:r>
              <a:rPr lang="en-US" baseline="0" dirty="0" smtClean="0"/>
              <a:t>, we can dramatically reduce the ability of the eavesdropper to get any information about the secret.</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a:t>
            </a:r>
            <a:r>
              <a:rPr lang="en-US" baseline="0" dirty="0" smtClean="0"/>
              <a:t> we need to ensure that jamming is effective independent of the eavesdropper Location</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What I explained till now works when the eavesdropper is far from the sender. But c</a:t>
            </a:r>
            <a:r>
              <a:rPr lang="en-US" dirty="0" smtClean="0"/>
              <a:t>onsider</a:t>
            </a:r>
            <a:r>
              <a:rPr lang="en-US" baseline="0" dirty="0" smtClean="0"/>
              <a:t> a scenario where the eavesdropper </a:t>
            </a:r>
            <a:r>
              <a:rPr lang="en-US" dirty="0" smtClean="0"/>
              <a:t> is</a:t>
            </a:r>
            <a:r>
              <a:rPr lang="en-US" baseline="0" dirty="0" smtClean="0"/>
              <a:t> much closer to the sender than it is to the receiver.  </a:t>
            </a:r>
          </a:p>
          <a:p>
            <a:endParaRPr lang="en-US" baseline="0" dirty="0" smtClean="0"/>
          </a:p>
          <a:p>
            <a:r>
              <a:rPr lang="en-US" baseline="0" dirty="0" smtClean="0"/>
              <a:t>In this case, the  signal from the sender has much higher power  than the jamming signal  from the receiver. Thus, the eavesdropper can decode the sender’s message with low errors despite jamming,</a:t>
            </a:r>
          </a:p>
          <a:p>
            <a:endParaRPr lang="en-US" baseline="0" dirty="0" smtClean="0"/>
          </a:p>
          <a:p>
            <a:r>
              <a:rPr lang="en-US" baseline="0" dirty="0" smtClean="0"/>
              <a:t>and hence jamming is ineffective.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512C98-7ABB-554D-A908-746B5A8F3E0B}"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solution is to use iJam in both the directions.</a:t>
            </a:r>
          </a:p>
          <a:p>
            <a:endParaRPr lang="en-US" baseline="0" dirty="0" smtClean="0"/>
          </a:p>
          <a:p>
            <a:r>
              <a:rPr lang="en-US" baseline="0" dirty="0" smtClean="0"/>
              <a:t>The receiver first picks a random mask which it then transmits using iJam where the sender jams the mask. </a:t>
            </a:r>
          </a:p>
          <a:p>
            <a:endParaRPr lang="en-US" baseline="0" dirty="0" smtClean="0"/>
          </a:p>
          <a:p>
            <a:r>
              <a:rPr lang="en-US" baseline="0" dirty="0" smtClean="0"/>
              <a:t>Since the mask is send using </a:t>
            </a:r>
            <a:r>
              <a:rPr lang="en-US" baseline="0" dirty="0" err="1" smtClean="0"/>
              <a:t>ijam</a:t>
            </a:r>
            <a:r>
              <a:rPr lang="en-US" baseline="0" dirty="0" smtClean="0"/>
              <a:t>, the sender can decode it. However, since the eavesdropper is close to the jammer, the receiver’s mask is drowned by the jamming signal and hence can not be decode.</a:t>
            </a:r>
          </a:p>
          <a:p>
            <a:endParaRPr lang="en-US" baseline="0" dirty="0" smtClean="0"/>
          </a:p>
          <a:p>
            <a:r>
              <a:rPr lang="en-US" baseline="0" dirty="0" smtClean="0"/>
              <a:t>Now, in the second direction, the sender </a:t>
            </a:r>
            <a:r>
              <a:rPr lang="en-US" baseline="0" dirty="0" err="1" smtClean="0"/>
              <a:t>exors</a:t>
            </a:r>
            <a:r>
              <a:rPr lang="en-US" baseline="0" dirty="0" smtClean="0"/>
              <a:t> its secret message with the receiver’s mask and then </a:t>
            </a:r>
            <a:r>
              <a:rPr lang="en-US" baseline="0" dirty="0" smtClean="0"/>
              <a:t>transmits </a:t>
            </a:r>
            <a:r>
              <a:rPr lang="en-US" baseline="0" dirty="0" smtClean="0"/>
              <a:t>it using iJam where the receiver jams the </a:t>
            </a:r>
            <a:r>
              <a:rPr lang="en-US" baseline="0" dirty="0" err="1" smtClean="0"/>
              <a:t>xor</a:t>
            </a:r>
            <a:r>
              <a:rPr lang="en-US" baseline="0" dirty="0" smtClean="0"/>
              <a:t> message.</a:t>
            </a:r>
          </a:p>
          <a:p>
            <a:endParaRPr lang="en-US" baseline="0" dirty="0" smtClean="0"/>
          </a:p>
          <a:p>
            <a:r>
              <a:rPr lang="en-US" baseline="0" dirty="0" smtClean="0"/>
              <a:t>Again the receiver can decode the message. Since in this case, the jamming signal is much weaker than the sender’s signal, the eavesdropper can easily decode the </a:t>
            </a:r>
            <a:r>
              <a:rPr lang="en-US" baseline="0" dirty="0" err="1" smtClean="0"/>
              <a:t>exored</a:t>
            </a:r>
            <a:r>
              <a:rPr lang="en-US" baseline="0" dirty="0" smtClean="0"/>
              <a:t> message.</a:t>
            </a:r>
          </a:p>
          <a:p>
            <a:endParaRPr lang="en-US" baseline="0" dirty="0" smtClean="0"/>
          </a:p>
          <a:p>
            <a:r>
              <a:rPr lang="en-US" baseline="0" dirty="0" smtClean="0"/>
              <a:t> Since the receiver picked the random mask, he can decode the secret S by </a:t>
            </a:r>
            <a:r>
              <a:rPr lang="en-US" baseline="0" dirty="0" err="1" smtClean="0"/>
              <a:t>exoring</a:t>
            </a:r>
            <a:r>
              <a:rPr lang="en-US" baseline="0" dirty="0" smtClean="0"/>
              <a:t> the received message with the mask.</a:t>
            </a:r>
          </a:p>
          <a:p>
            <a:endParaRPr lang="en-US" baseline="0" dirty="0" smtClean="0"/>
          </a:p>
          <a:p>
            <a:r>
              <a:rPr lang="en-US" baseline="0" dirty="0" smtClean="0"/>
              <a:t>The eavesdropper, on the other hand, has the </a:t>
            </a:r>
            <a:r>
              <a:rPr lang="en-US" baseline="0" dirty="0" err="1" smtClean="0"/>
              <a:t>xor</a:t>
            </a:r>
            <a:r>
              <a:rPr lang="en-US" baseline="0" dirty="0" smtClean="0"/>
              <a:t> of the mask and the secret, but does not know the mask. Hence, from information theory, he can get no information about the secret message S. Thus, the two way iJam mechanism allows the sender to communicate a secret message S to the receiver independent of the location of the eavesdropper.</a:t>
            </a:r>
          </a:p>
          <a:p>
            <a:endParaRPr lang="en-US" baseline="0" dirty="0" smtClean="0"/>
          </a:p>
          <a:p>
            <a:endParaRPr lang="en-US"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8B512C98-7ABB-554D-A908-746B5A8F3E0B}"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r>
              <a:rPr lang="en-US" dirty="0" smtClean="0"/>
              <a:t>Finally,</a:t>
            </a:r>
            <a:r>
              <a:rPr lang="en-US" baseline="0" dirty="0" smtClean="0"/>
              <a:t> how can iJam stich together samples across the two transmissions?</a:t>
            </a:r>
          </a:p>
          <a:p>
            <a:endParaRPr lang="en-US" baseline="0" dirty="0" smtClean="0"/>
          </a:p>
          <a:p>
            <a:r>
              <a:rPr lang="en-US" baseline="0" dirty="0" smtClean="0"/>
              <a:t>Ideally, the digital samples must be in the same in both the transmissions. </a:t>
            </a:r>
          </a:p>
          <a:p>
            <a:endParaRPr lang="en-US" baseline="0" dirty="0" smtClean="0"/>
          </a:p>
          <a:p>
            <a:r>
              <a:rPr lang="en-US" baseline="0" dirty="0" smtClean="0"/>
              <a:t>However, in practice, the channel may change between the two transmissions. As a results, the digital samples in the two transmission  are different and the receiver can not decode by simply combining them.</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B512C98-7ABB-554D-A908-746B5A8F3E0B}"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8B512C98-7ABB-554D-A908-746B5A8F3E0B}"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Further, because the sender and the receiver are not synchronized, the phase of the oscillator changes between the two symbols.  As a result, the signal in the second transmission also has a different phase from the first transmission.</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B512C98-7ABB-554D-A908-746B5A8F3E0B}"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How do we deal with this?</a:t>
            </a:r>
          </a:p>
          <a:p>
            <a:r>
              <a:rPr lang="en-US" baseline="0" dirty="0" smtClean="0"/>
              <a:t>The solution to this problem is to send them back-to-back within in the same transmission. </a:t>
            </a:r>
          </a:p>
          <a:p>
            <a:endParaRPr lang="en-US" baseline="0" dirty="0" smtClean="0"/>
          </a:p>
          <a:p>
            <a:r>
              <a:rPr lang="en-US" baseline="0" dirty="0" smtClean="0"/>
              <a:t>To prevent the from suffering different channels, we put the repetition immediately after the first transmission.</a:t>
            </a:r>
          </a:p>
          <a:p>
            <a:endParaRPr lang="en-US" baseline="0" dirty="0" smtClean="0"/>
          </a:p>
          <a:p>
            <a:r>
              <a:rPr lang="en-US" baseline="0" dirty="0" smtClean="0"/>
              <a:t>the channel for the two consecutive symbols is the same</a:t>
            </a:r>
          </a:p>
          <a:p>
            <a:endParaRPr lang="en-US" baseline="0" dirty="0" smtClean="0"/>
          </a:p>
          <a:p>
            <a:r>
              <a:rPr lang="en-US" baseline="0" dirty="0" smtClean="0"/>
              <a:t>However, this on its own does not solve the problem. Due to lack of synchronization, the phase of the repetition is still different.</a:t>
            </a:r>
          </a:p>
          <a:p>
            <a:endParaRPr lang="en-US" baseline="0" dirty="0" smtClean="0"/>
          </a:p>
          <a:p>
            <a:r>
              <a:rPr lang="en-US" baseline="0" dirty="0" smtClean="0"/>
              <a:t> In particular, because the sender and the receiver are not synchronized, the phase of the oscillator changes between the two symbols.  As a result, the signal in the second transmission has a different phase from the first transmission.</a:t>
            </a:r>
          </a:p>
          <a:p>
            <a:endParaRPr lang="en-US" baseline="0" dirty="0" smtClean="0"/>
          </a:p>
          <a:p>
            <a:r>
              <a:rPr lang="en-US" baseline="0" dirty="0" smtClean="0"/>
              <a:t>Thus, we need to estimate and correct for the oscillator phase across the two symbols. This can easily be due using the pilot subcarriers which are part of every OFDM symbol. </a:t>
            </a:r>
          </a:p>
          <a:p>
            <a:endParaRPr lang="en-US" baseline="0" dirty="0" smtClean="0"/>
          </a:p>
          <a:p>
            <a:r>
              <a:rPr lang="en-US" baseline="0" dirty="0" smtClean="0"/>
              <a:t>After correcting for this phase, we now have a signal which is identical to the first transmission and hence the receiver can combine samples across the two symbols to decode.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B512C98-7ABB-554D-A908-746B5A8F3E0B}"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8B512C98-7ABB-554D-A908-746B5A8F3E0B}"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Such an approach is interesting for multiple reasons.</a:t>
            </a:r>
          </a:p>
          <a:p>
            <a:endParaRPr lang="en-US" baseline="0" dirty="0" smtClean="0"/>
          </a:p>
          <a:p>
            <a:r>
              <a:rPr lang="en-US" baseline="0" dirty="0" smtClean="0"/>
              <a:t>First, unlike cryptography, which is computation hardness assumptions such the hardness of factoring numbers, </a:t>
            </a:r>
            <a:r>
              <a:rPr lang="en-US" baseline="0" dirty="0" smtClean="0"/>
              <a:t>physical </a:t>
            </a:r>
            <a:r>
              <a:rPr lang="en-US" baseline="0" dirty="0" smtClean="0"/>
              <a:t>layer security does not require any such assumptions. </a:t>
            </a:r>
          </a:p>
          <a:p>
            <a:endParaRPr lang="en-US" baseline="0" dirty="0" smtClean="0"/>
          </a:p>
          <a:p>
            <a:r>
              <a:rPr lang="en-US" baseline="0" dirty="0" smtClean="0"/>
              <a:t>Second, physical layer security comes free from the wireless channel. Hence, it makes sense to exploit it to provide security.</a:t>
            </a:r>
          </a:p>
          <a:p>
            <a:endParaRPr lang="en-US" baseline="0" dirty="0" smtClean="0"/>
          </a:p>
          <a:p>
            <a:r>
              <a:rPr lang="en-US" baseline="0" dirty="0" smtClean="0"/>
              <a:t>Finally, since the assumptions and mechanism underlying PLS are independent of cryptography, PLS can be combined with crypto to provide stronger security.</a:t>
            </a:r>
          </a:p>
        </p:txBody>
      </p:sp>
      <p:sp>
        <p:nvSpPr>
          <p:cNvPr id="4" name="Slide Number Placeholder 3"/>
          <p:cNvSpPr>
            <a:spLocks noGrp="1"/>
          </p:cNvSpPr>
          <p:nvPr>
            <p:ph type="sldNum" sz="quarter" idx="10"/>
          </p:nvPr>
        </p:nvSpPr>
        <p:spPr/>
        <p:txBody>
          <a:bodyPr/>
          <a:lstStyle/>
          <a:p>
            <a:fld id="{8B512C98-7ABB-554D-A908-746B5A8F3E0B}" type="slidenum">
              <a:rPr lang="en-US" smtClean="0"/>
              <a:pPr/>
              <a:t>3</a:t>
            </a:fld>
            <a:endParaRPr lang="en-US" dirty="0"/>
          </a:p>
        </p:txBody>
      </p:sp>
    </p:spTree>
    <p:extLst>
      <p:ext uri="{BB962C8B-B14F-4D97-AF65-F5344CB8AC3E}">
        <p14:creationId xmlns:p14="http://schemas.microsoft.com/office/powerpoint/2010/main" val="33223344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8B512C98-7ABB-554D-A908-746B5A8F3E0B}"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512C98-7ABB-554D-A908-746B5A8F3E0B}" type="slidenum">
              <a:rPr lang="en-US" smtClean="0"/>
              <a:pPr/>
              <a:t>31</a:t>
            </a:fld>
            <a:endParaRPr lang="en-US" dirty="0"/>
          </a:p>
        </p:txBody>
      </p:sp>
    </p:spTree>
    <p:extLst>
      <p:ext uri="{BB962C8B-B14F-4D97-AF65-F5344CB8AC3E}">
        <p14:creationId xmlns:p14="http://schemas.microsoft.com/office/powerpoint/2010/main" val="35687596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implemented </a:t>
            </a:r>
            <a:r>
              <a:rPr lang="en-US" baseline="0" dirty="0" smtClean="0"/>
              <a:t>iJam using software radios. We use the USRP hardware and operates at 2.4GHz. It uses OFDM and the various QAM modulations</a:t>
            </a:r>
          </a:p>
        </p:txBody>
      </p:sp>
      <p:sp>
        <p:nvSpPr>
          <p:cNvPr id="4" name="Slide Number Placeholder 3"/>
          <p:cNvSpPr>
            <a:spLocks noGrp="1"/>
          </p:cNvSpPr>
          <p:nvPr>
            <p:ph type="sldNum" sz="quarter" idx="10"/>
          </p:nvPr>
        </p:nvSpPr>
        <p:spPr/>
        <p:txBody>
          <a:bodyPr/>
          <a:lstStyle/>
          <a:p>
            <a:fld id="{8B512C98-7ABB-554D-A908-746B5A8F3E0B}"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a:lstStyle/>
          <a:p>
            <a:endParaRPr lang="en-US" dirty="0" smtClean="0"/>
          </a:p>
        </p:txBody>
      </p:sp>
      <p:sp>
        <p:nvSpPr>
          <p:cNvPr id="75780" name="Slide Number Placeholder 3"/>
          <p:cNvSpPr>
            <a:spLocks noGrp="1"/>
          </p:cNvSpPr>
          <p:nvPr>
            <p:ph type="sldNum" sz="quarter" idx="5"/>
          </p:nvPr>
        </p:nvSpPr>
        <p:spPr bwMode="auto">
          <a:ln>
            <a:miter lim="800000"/>
            <a:headEnd/>
            <a:tailEnd/>
          </a:ln>
        </p:spPr>
        <p:txBody>
          <a:bodyPr/>
          <a:lstStyle/>
          <a:p>
            <a:fld id="{45A1B539-8FEC-4CA3-B8F8-651CA285FE9D}" type="slidenum">
              <a:rPr lang="en-US"/>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a:t>
            </a:r>
            <a:r>
              <a:rPr lang="en-US" baseline="0" dirty="0" smtClean="0"/>
              <a:t> thing we want to check is that the eavesdropper does not get any information. </a:t>
            </a:r>
          </a:p>
          <a:p>
            <a:r>
              <a:rPr lang="en-US" baseline="0" dirty="0" smtClean="0"/>
              <a:t>Ideally, the eavesdropper should do no better  than randomly guessing the bits which is equivalent to getting a bit error rate of  50%. So lets see how close to 50% we can get.</a:t>
            </a:r>
          </a:p>
          <a:p>
            <a:endParaRPr lang="en-US" baseline="0" dirty="0" smtClean="0"/>
          </a:p>
          <a:p>
            <a:endParaRPr lang="en-US" baseline="0" dirty="0" smtClean="0"/>
          </a:p>
          <a:p>
            <a:r>
              <a:rPr lang="en-US" baseline="0" dirty="0" smtClean="0"/>
              <a:t>So we plot the CDF of the bit error rat the eavesdropper across the eavesdropper locations. </a:t>
            </a:r>
          </a:p>
          <a:p>
            <a:r>
              <a:rPr lang="en-US" baseline="0" dirty="0" smtClean="0"/>
              <a:t>Here are the results. The plot shows that the median BER is about 50%. Further, the bit error rate across the location, is between about 0.4 and .6.</a:t>
            </a:r>
          </a:p>
          <a:p>
            <a:endParaRPr lang="en-US" baseline="0" dirty="0" smtClean="0"/>
          </a:p>
          <a:p>
            <a:r>
              <a:rPr lang="en-US" baseline="0" dirty="0" smtClean="0"/>
              <a:t>Thus, we conclude that independent of the location, the eavesdropper</a:t>
            </a:r>
          </a:p>
        </p:txBody>
      </p:sp>
      <p:sp>
        <p:nvSpPr>
          <p:cNvPr id="4" name="Slide Number Placeholder 3"/>
          <p:cNvSpPr>
            <a:spLocks noGrp="1"/>
          </p:cNvSpPr>
          <p:nvPr>
            <p:ph type="sldNum" sz="quarter" idx="10"/>
          </p:nvPr>
        </p:nvSpPr>
        <p:spPr/>
        <p:txBody>
          <a:bodyPr/>
          <a:lstStyle/>
          <a:p>
            <a:fld id="{8B512C98-7ABB-554D-A908-746B5A8F3E0B}"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And here are the bit error when the packets are jammed and decoded using iJam.</a:t>
            </a:r>
          </a:p>
          <a:p>
            <a:endParaRPr lang="en-US" baseline="0" dirty="0" smtClean="0"/>
          </a:p>
          <a:p>
            <a:r>
              <a:rPr lang="en-US" baseline="0" dirty="0" smtClean="0"/>
              <a:t> As we can see, the BER with iJam is close to that without jamming. This is expected because after correcting for the oscillator phase, the digital samples in the two transmissions in iJam are identical. Hence combining samples across them has a negligible impact on the </a:t>
            </a:r>
            <a:r>
              <a:rPr lang="en-US" baseline="0" dirty="0" err="1" smtClean="0"/>
              <a:t>ber</a:t>
            </a:r>
            <a:r>
              <a:rPr lang="en-US" baseline="0" dirty="0" smtClean="0"/>
              <a:t>. </a:t>
            </a:r>
          </a:p>
          <a:p>
            <a:endParaRPr lang="en-US" baseline="0" dirty="0" smtClean="0"/>
          </a:p>
          <a:p>
            <a:r>
              <a:rPr lang="en-US" baseline="0" dirty="0" smtClean="0"/>
              <a:t>Thus, the receiver can decode despite jamming.</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B512C98-7ABB-554D-A908-746B5A8F3E0B}"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8B512C98-7ABB-554D-A908-746B5A8F3E0B}"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8B512C98-7ABB-554D-A908-746B5A8F3E0B}"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8B512C98-7ABB-554D-A908-746B5A8F3E0B}" type="slidenum">
              <a:rPr lang="en-US" smtClean="0"/>
              <a:pPr/>
              <a:t>38</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There has been a lot of theoretical interest in understanding physical layer security and characterizing its properties.</a:t>
            </a:r>
          </a:p>
          <a:p>
            <a:endParaRPr lang="en-US" baseline="0" dirty="0" smtClean="0"/>
          </a:p>
          <a:p>
            <a:r>
              <a:rPr lang="en-US" baseline="0" dirty="0" smtClean="0"/>
              <a:t>However, for  a long time people did not know how to create these secret bits in practice, Until in 2006, when we started seeing initial results about seeing these concepts in practical systems.</a:t>
            </a:r>
          </a:p>
          <a:p>
            <a:endParaRPr lang="en-US" baseline="0" dirty="0" smtClean="0"/>
          </a:p>
          <a:p>
            <a:r>
              <a:rPr lang="en-US" baseline="0" dirty="0" smtClean="0"/>
              <a:t>Since then, there has been a lot of interest in developing these concepts and making them work in actual systems.</a:t>
            </a:r>
          </a:p>
        </p:txBody>
      </p:sp>
      <p:sp>
        <p:nvSpPr>
          <p:cNvPr id="4" name="Slide Number Placeholder 3"/>
          <p:cNvSpPr>
            <a:spLocks noGrp="1"/>
          </p:cNvSpPr>
          <p:nvPr>
            <p:ph type="sldNum" sz="quarter" idx="10"/>
          </p:nvPr>
        </p:nvSpPr>
        <p:spPr/>
        <p:txBody>
          <a:bodyPr/>
          <a:lstStyle/>
          <a:p>
            <a:fld id="{8B512C98-7ABB-554D-A908-746B5A8F3E0B}"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All this is great, main limitation is that existing practical approaches are limited by how fast the channel changes.</a:t>
            </a:r>
          </a:p>
          <a:p>
            <a:endParaRPr lang="en-US" baseline="0" dirty="0" smtClean="0"/>
          </a:p>
          <a:p>
            <a:r>
              <a:rPr lang="en-US" baseline="0" dirty="0" smtClean="0"/>
              <a:t>In fact, even for mobile channels where there is a lot of channel variations, the best they can deliver is about 44 secret bits per second. Thus, to generate a practical key of length 2048 bits, it takes more than three quarters of a minute.</a:t>
            </a:r>
          </a:p>
          <a:p>
            <a:endParaRPr lang="en-US" baseline="0" dirty="0" smtClean="0"/>
          </a:p>
          <a:p>
            <a:endParaRPr lang="en-US" baseline="0" dirty="0" smtClean="0"/>
          </a:p>
          <a:p>
            <a:r>
              <a:rPr lang="en-US" baseline="0" dirty="0" smtClean="0"/>
              <a:t>In static channels this is even worse at about 1 secret bit per second. This translates to more than 30minutes  to generate the 2048 bit long secret key.</a:t>
            </a:r>
          </a:p>
        </p:txBody>
      </p:sp>
      <p:sp>
        <p:nvSpPr>
          <p:cNvPr id="4" name="Slide Number Placeholder 3"/>
          <p:cNvSpPr>
            <a:spLocks noGrp="1"/>
          </p:cNvSpPr>
          <p:nvPr>
            <p:ph type="sldNum" sz="quarter" idx="10"/>
          </p:nvPr>
        </p:nvSpPr>
        <p:spPr/>
        <p:txBody>
          <a:bodyPr/>
          <a:lstStyle/>
          <a:p>
            <a:fld id="{8B512C98-7ABB-554D-A908-746B5A8F3E0B}"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8B512C98-7ABB-554D-A908-746B5A8F3E0B}"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main reason for such a slow performance is that all prior practical work relies on the channel changing. In particular, at a high level this is how existing practical approaches work. </a:t>
            </a:r>
          </a:p>
          <a:p>
            <a:endParaRPr lang="en-US" baseline="0" dirty="0" smtClean="0"/>
          </a:p>
          <a:p>
            <a:r>
              <a:rPr lang="en-US" baseline="0" dirty="0" smtClean="0"/>
              <a:t>The sender transmits a packet which the receiver uses to measure the channel. </a:t>
            </a:r>
          </a:p>
          <a:p>
            <a:endParaRPr lang="en-US" baseline="0" dirty="0" smtClean="0"/>
          </a:p>
          <a:p>
            <a:r>
              <a:rPr lang="en-US" baseline="0" dirty="0" smtClean="0"/>
              <a:t>The receiver, then transmits a random packet which is used by the sender to measure the channel. </a:t>
            </a:r>
          </a:p>
          <a:p>
            <a:endParaRPr lang="en-US" baseline="0" dirty="0" smtClean="0"/>
          </a:p>
          <a:p>
            <a:r>
              <a:rPr lang="en-US" baseline="0" dirty="0" smtClean="0"/>
              <a:t>Since by channel reciprocity, the channel in the forward direction is the same as the channel in backward direction, the sender and receiver can compute the same values.  Secret bits are then generated using this common change. </a:t>
            </a:r>
          </a:p>
          <a:p>
            <a:endParaRPr lang="en-US" baseline="0" dirty="0" smtClean="0"/>
          </a:p>
          <a:p>
            <a:r>
              <a:rPr lang="en-US" baseline="0" dirty="0" smtClean="0"/>
              <a:t>However</a:t>
            </a:r>
            <a:r>
              <a:rPr lang="en-US" b="0" baseline="0" dirty="0" smtClean="0"/>
              <a:t>,  since secret bits come rom channel values, generating new secret bits requires the channel to change. Thus, existing practical work is limited by how fast the channel changes.</a:t>
            </a:r>
          </a:p>
        </p:txBody>
      </p:sp>
      <p:sp>
        <p:nvSpPr>
          <p:cNvPr id="4" name="Slide Number Placeholder 3"/>
          <p:cNvSpPr>
            <a:spLocks noGrp="1"/>
          </p:cNvSpPr>
          <p:nvPr>
            <p:ph type="sldNum" sz="quarter" idx="10"/>
          </p:nvPr>
        </p:nvSpPr>
        <p:spPr/>
        <p:txBody>
          <a:bodyPr/>
          <a:lstStyle/>
          <a:p>
            <a:fld id="{8B512C98-7ABB-554D-A908-746B5A8F3E0B}"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So the question, we ask is how can we make physical layer security fast?</a:t>
            </a:r>
          </a:p>
          <a:p>
            <a:endParaRPr lang="en-US" baseline="0" dirty="0" smtClean="0"/>
          </a:p>
          <a:p>
            <a:r>
              <a:rPr lang="en-US" baseline="0" dirty="0" smtClean="0"/>
              <a:t>It is never going to fast  as long as it depends on the channel. So the key to achieving this goal is to develop a mechanism that does not rely on channel changes. Instead of relying on the channel to change, we are going to introduce these changes ourselves by jamming.</a:t>
            </a:r>
          </a:p>
        </p:txBody>
      </p:sp>
      <p:sp>
        <p:nvSpPr>
          <p:cNvPr id="4" name="Slide Number Placeholder 3"/>
          <p:cNvSpPr>
            <a:spLocks noGrp="1"/>
          </p:cNvSpPr>
          <p:nvPr>
            <p:ph type="sldNum" sz="quarter" idx="10"/>
          </p:nvPr>
        </p:nvSpPr>
        <p:spPr/>
        <p:txBody>
          <a:bodyPr/>
          <a:lstStyle/>
          <a:p>
            <a:fld id="{8B512C98-7ABB-554D-A908-746B5A8F3E0B}"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Our solution is called iJam.</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 give an idea,  say a senders transmits the signal unencrypted. We want to jam that eavesdropper so that it does not decode the signal.</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Jamming on its own, however, is not interesting, because we still need the intended receiver to  decode the signal. Here is how do we do it?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Say, this is the sender transmitted signal[animate] which is a sequence of digital samples.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 make the sender repeats its signal twice, and this is the repetition of the signal.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B512C98-7ABB-554D-A908-746B5A8F3E0B}"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AC5D7B-3276-124E-898C-A81CDBEC5011}" type="datetimeFigureOut">
              <a:rPr lang="en-US" smtClean="0"/>
              <a:pPr/>
              <a:t>4/18/2011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081DBD-7DA4-C443-9A7E-26FD2E73ED7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AC5D7B-3276-124E-898C-A81CDBEC5011}" type="datetimeFigureOut">
              <a:rPr lang="en-US" smtClean="0"/>
              <a:pPr/>
              <a:t>4/18/2011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081DBD-7DA4-C443-9A7E-26FD2E73ED7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AC5D7B-3276-124E-898C-A81CDBEC5011}" type="datetimeFigureOut">
              <a:rPr lang="en-US" smtClean="0"/>
              <a:pPr/>
              <a:t>4/18/2011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081DBD-7DA4-C443-9A7E-26FD2E73ED74}"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4638"/>
            <a:ext cx="8229600" cy="724429"/>
          </a:xfrm>
        </p:spPr>
        <p:txBody>
          <a:bodyPr rtlCol="0"/>
          <a:lstStyle>
            <a:lvl1pPr>
              <a:defRPr b="1">
                <a:solidFill>
                  <a:srgbClr val="0078C0"/>
                </a:solidFill>
              </a:defRPr>
            </a:lvl1pPr>
          </a:lstStyle>
          <a:p>
            <a:r>
              <a:rPr lang="en-US" dirty="0"/>
              <a:t>Click to edit Master title style</a:t>
            </a:r>
          </a:p>
        </p:txBody>
      </p:sp>
      <p:sp>
        <p:nvSpPr>
          <p:cNvPr id="3" name="Rectangle 2"/>
          <p:cNvSpPr>
            <a:spLocks noGrp="1"/>
          </p:cNvSpPr>
          <p:nvPr>
            <p:ph type="body" idx="1"/>
          </p:nvPr>
        </p:nvSpPr>
        <p:spPr>
          <a:xfrm>
            <a:off x="457200" y="1286934"/>
            <a:ext cx="8229600" cy="4839230"/>
          </a:xfrm>
        </p:spPr>
        <p:txBody>
          <a:bodyPr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6E3E026C-9B7C-964A-9AB0-21B2B0C30D06}"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0066CC"/>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9AC5D7B-3276-124E-898C-A81CDBEC5011}" type="datetimeFigureOut">
              <a:rPr lang="en-US" smtClean="0"/>
              <a:pPr/>
              <a:t>4/18/2011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081DBD-7DA4-C443-9A7E-26FD2E73ED74}"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AC5D7B-3276-124E-898C-A81CDBEC5011}" type="datetimeFigureOut">
              <a:rPr lang="en-US" smtClean="0"/>
              <a:pPr/>
              <a:t>4/18/2011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081DBD-7DA4-C443-9A7E-26FD2E73ED7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AC5D7B-3276-124E-898C-A81CDBEC5011}" type="datetimeFigureOut">
              <a:rPr lang="en-US" smtClean="0"/>
              <a:pPr/>
              <a:t>4/18/2011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081DBD-7DA4-C443-9A7E-26FD2E73ED7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AC5D7B-3276-124E-898C-A81CDBEC5011}" type="datetimeFigureOut">
              <a:rPr lang="en-US" smtClean="0"/>
              <a:pPr/>
              <a:t>4/18/2011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1081DBD-7DA4-C443-9A7E-26FD2E73ED7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AC5D7B-3276-124E-898C-A81CDBEC5011}" type="datetimeFigureOut">
              <a:rPr lang="en-US" smtClean="0"/>
              <a:pPr/>
              <a:t>4/18/2011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1081DBD-7DA4-C443-9A7E-26FD2E73ED7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AC5D7B-3276-124E-898C-A81CDBEC5011}" type="datetimeFigureOut">
              <a:rPr lang="en-US" smtClean="0"/>
              <a:pPr/>
              <a:t>4/18/2011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1081DBD-7DA4-C443-9A7E-26FD2E73ED7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AC5D7B-3276-124E-898C-A81CDBEC5011}" type="datetimeFigureOut">
              <a:rPr lang="en-US" smtClean="0"/>
              <a:pPr/>
              <a:t>4/18/2011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081DBD-7DA4-C443-9A7E-26FD2E73ED7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AC5D7B-3276-124E-898C-A81CDBEC5011}" type="datetimeFigureOut">
              <a:rPr lang="en-US" smtClean="0"/>
              <a:pPr/>
              <a:t>4/18/2011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081DBD-7DA4-C443-9A7E-26FD2E73ED7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AC5D7B-3276-124E-898C-A81CDBEC5011}" type="datetimeFigureOut">
              <a:rPr lang="en-US" smtClean="0"/>
              <a:pPr/>
              <a:t>4/18/2011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081DBD-7DA4-C443-9A7E-26FD2E73ED7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3600" kern="1200">
          <a:solidFill>
            <a:srgbClr val="3366FF"/>
          </a:solidFill>
          <a:latin typeface="Comic Sans MS"/>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Comic Sans MS"/>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Comic Sans MS"/>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Comic Sans MS"/>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Comic Sans MS"/>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Comic Sans M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tags" Target="../tags/tag1.xml"/><Relationship Id="rId5" Type="http://schemas.openxmlformats.org/officeDocument/2006/relationships/image" Target="../media/image2.JPG"/><Relationship Id="rId4" Type="http://schemas.openxmlformats.org/officeDocument/2006/relationships/image" Target="../media/image8.JPG"/></Relationships>
</file>

<file path=ppt/slides/_rels/slide3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298450" y="1427046"/>
            <a:ext cx="8443913" cy="1752600"/>
          </a:xfrm>
          <a:prstGeom prst="rect">
            <a:avLst/>
          </a:prstGeom>
          <a:noFill/>
          <a:ln w="9525">
            <a:noFill/>
            <a:miter lim="800000"/>
            <a:headEnd/>
            <a:tailEnd/>
          </a:ln>
        </p:spPr>
        <p:txBody>
          <a:bodyPr lIns="92075" tIns="46038" rIns="92075" bIns="46038">
            <a:prstTxWarp prst="textNoShape">
              <a:avLst/>
            </a:prstTxWarp>
          </a:bodyPr>
          <a:lstStyle/>
          <a:p>
            <a:pPr algn="ctr" eaLnBrk="0" hangingPunct="0"/>
            <a:r>
              <a:rPr lang="en-US" sz="3600" b="1" dirty="0" smtClean="0">
                <a:solidFill>
                  <a:srgbClr val="0070C0"/>
                </a:solidFill>
                <a:latin typeface="Calibri" pitchFamily="34" charset="0"/>
                <a:cs typeface="Calibri" pitchFamily="34" charset="0"/>
              </a:rPr>
              <a:t>Physical Layer Security Made Fast and Channel-Independent</a:t>
            </a:r>
            <a:endParaRPr lang="en-US" sz="3600" b="1" dirty="0">
              <a:solidFill>
                <a:srgbClr val="0070C0"/>
              </a:solidFill>
              <a:latin typeface="Calibri" pitchFamily="34" charset="0"/>
              <a:cs typeface="Calibri" pitchFamily="34" charset="0"/>
            </a:endParaRPr>
          </a:p>
        </p:txBody>
      </p:sp>
      <p:sp>
        <p:nvSpPr>
          <p:cNvPr id="27651" name="Rectangle 5"/>
          <p:cNvSpPr>
            <a:spLocks noChangeArrowheads="1"/>
          </p:cNvSpPr>
          <p:nvPr/>
        </p:nvSpPr>
        <p:spPr bwMode="auto">
          <a:xfrm>
            <a:off x="116963" y="3201191"/>
            <a:ext cx="8874125" cy="1631950"/>
          </a:xfrm>
          <a:prstGeom prst="rect">
            <a:avLst/>
          </a:prstGeom>
          <a:noFill/>
          <a:ln w="9525">
            <a:noFill/>
            <a:miter lim="800000"/>
            <a:headEnd/>
            <a:tailEnd/>
          </a:ln>
        </p:spPr>
        <p:txBody>
          <a:bodyPr lIns="92075" tIns="46038" rIns="92075" bIns="46038">
            <a:prstTxWarp prst="textNoShape">
              <a:avLst/>
            </a:prstTxWarp>
            <a:spAutoFit/>
          </a:bodyPr>
          <a:lstStyle/>
          <a:p>
            <a:pPr algn="ctr" eaLnBrk="0" hangingPunct="0"/>
            <a:r>
              <a:rPr lang="en-US" sz="3200" dirty="0" smtClean="0">
                <a:latin typeface="+mj-lt"/>
              </a:rPr>
              <a:t>Shyamnath Gollakota</a:t>
            </a:r>
            <a:endParaRPr lang="en-US" sz="3200" dirty="0">
              <a:latin typeface="+mj-lt"/>
            </a:endParaRPr>
          </a:p>
          <a:p>
            <a:pPr algn="ctr" eaLnBrk="0" hangingPunct="0"/>
            <a:endParaRPr lang="en-US" sz="3600" b="1" dirty="0">
              <a:latin typeface="+mj-lt"/>
            </a:endParaRPr>
          </a:p>
          <a:p>
            <a:pPr algn="ctr" eaLnBrk="0" hangingPunct="0"/>
            <a:r>
              <a:rPr lang="en-US" sz="3200" dirty="0">
                <a:latin typeface="+mj-lt"/>
              </a:rPr>
              <a:t>Dina Katabi</a:t>
            </a:r>
          </a:p>
        </p:txBody>
      </p:sp>
      <p:grpSp>
        <p:nvGrpSpPr>
          <p:cNvPr id="2" name="Group 20"/>
          <p:cNvGrpSpPr>
            <a:grpSpLocks/>
          </p:cNvGrpSpPr>
          <p:nvPr/>
        </p:nvGrpSpPr>
        <p:grpSpPr bwMode="auto">
          <a:xfrm>
            <a:off x="231775" y="5595938"/>
            <a:ext cx="1827213" cy="1008062"/>
            <a:chOff x="146" y="3525"/>
            <a:chExt cx="1151" cy="635"/>
          </a:xfrm>
        </p:grpSpPr>
        <p:pic>
          <p:nvPicPr>
            <p:cNvPr id="6" name="Picture 21" descr="mit-blackred-display3"/>
            <p:cNvPicPr>
              <a:picLocks noChangeAspect="1" noChangeArrowheads="1"/>
            </p:cNvPicPr>
            <p:nvPr/>
          </p:nvPicPr>
          <p:blipFill>
            <a:blip r:embed="rId3"/>
            <a:srcRect/>
            <a:stretch>
              <a:fillRect/>
            </a:stretch>
          </p:blipFill>
          <p:spPr bwMode="auto">
            <a:xfrm>
              <a:off x="146" y="3525"/>
              <a:ext cx="1151" cy="635"/>
            </a:xfrm>
            <a:prstGeom prst="rect">
              <a:avLst/>
            </a:prstGeom>
            <a:noFill/>
            <a:effectLst>
              <a:outerShdw dist="107763" dir="2700000" algn="ctr" rotWithShape="0">
                <a:srgbClr val="808080">
                  <a:alpha val="50000"/>
                </a:srgbClr>
              </a:outerShdw>
            </a:effectLst>
          </p:spPr>
        </p:pic>
        <p:sp>
          <p:nvSpPr>
            <p:cNvPr id="7" name="Rectangle 22"/>
            <p:cNvSpPr>
              <a:spLocks noChangeArrowheads="1"/>
            </p:cNvSpPr>
            <p:nvPr/>
          </p:nvSpPr>
          <p:spPr bwMode="auto">
            <a:xfrm>
              <a:off x="168" y="3572"/>
              <a:ext cx="116" cy="564"/>
            </a:xfrm>
            <a:prstGeom prst="rect">
              <a:avLst/>
            </a:prstGeom>
            <a:solidFill>
              <a:schemeClr val="tx2"/>
            </a:solidFill>
            <a:ln w="9525">
              <a:noFill/>
              <a:miter lim="800000"/>
              <a:headEnd/>
              <a:tailEnd/>
            </a:ln>
            <a:effectLst>
              <a:outerShdw dist="107763" dir="2700000" algn="ctr" rotWithShape="0">
                <a:schemeClr val="bg2">
                  <a:alpha val="50000"/>
                </a:schemeClr>
              </a:outerShdw>
            </a:effectLst>
          </p:spPr>
          <p:txBody>
            <a:bodyPr wrap="none" lIns="90488" tIns="44450" rIns="90488" bIns="44450" anchor="ctr"/>
            <a:lstStyle/>
            <a:p>
              <a:endParaRPr lang="en-US" dirty="0"/>
            </a:p>
          </p:txBody>
        </p:sp>
        <p:sp>
          <p:nvSpPr>
            <p:cNvPr id="8" name="Rectangle 23"/>
            <p:cNvSpPr>
              <a:spLocks noChangeArrowheads="1"/>
            </p:cNvSpPr>
            <p:nvPr/>
          </p:nvSpPr>
          <p:spPr bwMode="auto">
            <a:xfrm>
              <a:off x="576" y="3572"/>
              <a:ext cx="116" cy="564"/>
            </a:xfrm>
            <a:prstGeom prst="rect">
              <a:avLst/>
            </a:prstGeom>
            <a:solidFill>
              <a:schemeClr val="tx2"/>
            </a:solidFill>
            <a:ln w="9525">
              <a:noFill/>
              <a:miter lim="800000"/>
              <a:headEnd/>
              <a:tailEnd/>
            </a:ln>
            <a:effectLst>
              <a:outerShdw dist="107763" dir="2700000" algn="ctr" rotWithShape="0">
                <a:schemeClr val="bg2">
                  <a:alpha val="50000"/>
                </a:schemeClr>
              </a:outerShdw>
            </a:effectLst>
          </p:spPr>
          <p:txBody>
            <a:bodyPr wrap="none" lIns="90488" tIns="44450" rIns="90488" bIns="44450" anchor="ctr"/>
            <a:lstStyle/>
            <a:p>
              <a:endParaRPr lang="en-US" dirty="0"/>
            </a:p>
          </p:txBody>
        </p:sp>
        <p:sp>
          <p:nvSpPr>
            <p:cNvPr id="9" name="Rectangle 24"/>
            <p:cNvSpPr>
              <a:spLocks noChangeArrowheads="1"/>
            </p:cNvSpPr>
            <p:nvPr/>
          </p:nvSpPr>
          <p:spPr bwMode="auto">
            <a:xfrm>
              <a:off x="372" y="3578"/>
              <a:ext cx="116" cy="371"/>
            </a:xfrm>
            <a:prstGeom prst="rect">
              <a:avLst/>
            </a:prstGeom>
            <a:solidFill>
              <a:schemeClr val="tx2"/>
            </a:solidFill>
            <a:ln w="9525">
              <a:noFill/>
              <a:miter lim="800000"/>
              <a:headEnd/>
              <a:tailEnd/>
            </a:ln>
            <a:effectLst>
              <a:outerShdw dist="107763" dir="2700000" algn="ctr" rotWithShape="0">
                <a:schemeClr val="bg2">
                  <a:alpha val="50000"/>
                </a:schemeClr>
              </a:outerShdw>
            </a:effectLst>
          </p:spPr>
          <p:txBody>
            <a:bodyPr wrap="none" lIns="90488" tIns="44450" rIns="90488" bIns="44450" anchor="ctr"/>
            <a:lstStyle/>
            <a:p>
              <a:endParaRPr lang="en-US" dirty="0"/>
            </a:p>
          </p:txBody>
        </p:sp>
        <p:sp>
          <p:nvSpPr>
            <p:cNvPr id="10" name="Rectangle 25"/>
            <p:cNvSpPr>
              <a:spLocks noChangeArrowheads="1"/>
            </p:cNvSpPr>
            <p:nvPr/>
          </p:nvSpPr>
          <p:spPr bwMode="auto">
            <a:xfrm>
              <a:off x="980" y="3758"/>
              <a:ext cx="122" cy="371"/>
            </a:xfrm>
            <a:prstGeom prst="rect">
              <a:avLst/>
            </a:prstGeom>
            <a:solidFill>
              <a:schemeClr val="tx2"/>
            </a:solidFill>
            <a:ln w="9525">
              <a:noFill/>
              <a:miter lim="800000"/>
              <a:headEnd/>
              <a:tailEnd/>
            </a:ln>
            <a:effectLst>
              <a:outerShdw dist="107763" dir="2700000" algn="ctr" rotWithShape="0">
                <a:schemeClr val="bg2">
                  <a:alpha val="50000"/>
                </a:schemeClr>
              </a:outerShdw>
            </a:effectLst>
          </p:spPr>
          <p:txBody>
            <a:bodyPr wrap="none" lIns="90488" tIns="44450" rIns="90488" bIns="44450" anchor="ctr"/>
            <a:lstStyle/>
            <a:p>
              <a:endParaRPr lang="en-US" dirty="0"/>
            </a:p>
          </p:txBody>
        </p:sp>
        <p:sp>
          <p:nvSpPr>
            <p:cNvPr id="11" name="Rectangle 26"/>
            <p:cNvSpPr>
              <a:spLocks noChangeArrowheads="1"/>
            </p:cNvSpPr>
            <p:nvPr/>
          </p:nvSpPr>
          <p:spPr bwMode="auto">
            <a:xfrm>
              <a:off x="993" y="3564"/>
              <a:ext cx="259" cy="131"/>
            </a:xfrm>
            <a:prstGeom prst="rect">
              <a:avLst/>
            </a:prstGeom>
            <a:solidFill>
              <a:schemeClr val="tx2"/>
            </a:solidFill>
            <a:ln w="9525">
              <a:noFill/>
              <a:miter lim="800000"/>
              <a:headEnd/>
              <a:tailEnd/>
            </a:ln>
            <a:effectLst>
              <a:outerShdw dist="107763" dir="2700000" algn="ctr" rotWithShape="0">
                <a:schemeClr val="bg2">
                  <a:alpha val="50000"/>
                </a:schemeClr>
              </a:outerShdw>
            </a:effectLst>
          </p:spPr>
          <p:txBody>
            <a:bodyPr wrap="none" lIns="90488" tIns="44450" rIns="90488" bIns="44450" anchor="ctr"/>
            <a:lstStyle/>
            <a:p>
              <a:endParaRPr lang="en-US" dirty="0"/>
            </a:p>
          </p:txBody>
        </p:sp>
        <p:sp>
          <p:nvSpPr>
            <p:cNvPr id="12" name="Rectangle 27"/>
            <p:cNvSpPr>
              <a:spLocks noChangeArrowheads="1"/>
            </p:cNvSpPr>
            <p:nvPr/>
          </p:nvSpPr>
          <p:spPr bwMode="auto">
            <a:xfrm>
              <a:off x="772" y="3570"/>
              <a:ext cx="109" cy="125"/>
            </a:xfrm>
            <a:prstGeom prst="rect">
              <a:avLst/>
            </a:prstGeom>
            <a:solidFill>
              <a:schemeClr val="tx2"/>
            </a:solidFill>
            <a:ln w="9525">
              <a:noFill/>
              <a:miter lim="800000"/>
              <a:headEnd/>
              <a:tailEnd/>
            </a:ln>
            <a:effectLst>
              <a:outerShdw dist="107763" dir="2700000" algn="ctr" rotWithShape="0">
                <a:schemeClr val="bg2">
                  <a:alpha val="50000"/>
                </a:schemeClr>
              </a:outerShdw>
            </a:effectLst>
          </p:spPr>
          <p:txBody>
            <a:bodyPr wrap="none" lIns="90488" tIns="44450" rIns="90488" bIns="44450" anchor="ctr"/>
            <a:lstStyle/>
            <a:p>
              <a:endParaRPr lang="en-US" dirty="0"/>
            </a:p>
          </p:txBody>
        </p:sp>
        <p:sp>
          <p:nvSpPr>
            <p:cNvPr id="13" name="Rectangle 28"/>
            <p:cNvSpPr>
              <a:spLocks noChangeArrowheads="1"/>
            </p:cNvSpPr>
            <p:nvPr/>
          </p:nvSpPr>
          <p:spPr bwMode="auto">
            <a:xfrm>
              <a:off x="778" y="3759"/>
              <a:ext cx="116" cy="371"/>
            </a:xfrm>
            <a:prstGeom prst="rect">
              <a:avLst/>
            </a:prstGeom>
            <a:solidFill>
              <a:schemeClr val="bg1">
                <a:lumMod val="65000"/>
              </a:schemeClr>
            </a:solidFill>
            <a:ln w="9525">
              <a:noFill/>
              <a:miter lim="800000"/>
              <a:headEnd/>
              <a:tailEnd/>
            </a:ln>
            <a:effectLst>
              <a:outerShdw dist="107763" dir="2700000" algn="ctr" rotWithShape="0">
                <a:schemeClr val="bg2">
                  <a:alpha val="50000"/>
                </a:schemeClr>
              </a:outerShdw>
            </a:effectLst>
          </p:spPr>
          <p:txBody>
            <a:bodyPr wrap="none" lIns="90488" tIns="44450" rIns="90488" bIns="44450" anchor="ctr"/>
            <a:lstStyle/>
            <a:p>
              <a:endParaRPr lang="en-US" dirty="0"/>
            </a:p>
          </p:txBody>
        </p:sp>
      </p:grpSp>
    </p:spTree>
  </p:cSld>
  <p:clrMapOvr>
    <a:masterClrMapping/>
  </p:clrMapOvr>
  <p:transition advTm="5407"/>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Freeform 201"/>
          <p:cNvSpPr/>
          <p:nvPr/>
        </p:nvSpPr>
        <p:spPr>
          <a:xfrm>
            <a:off x="1226904" y="1434246"/>
            <a:ext cx="2633175" cy="984438"/>
          </a:xfrm>
          <a:custGeom>
            <a:avLst/>
            <a:gdLst>
              <a:gd name="connsiteX0" fmla="*/ 0 w 2649071"/>
              <a:gd name="connsiteY0" fmla="*/ 867334 h 1414181"/>
              <a:gd name="connsiteX1" fmla="*/ 658906 w 2649071"/>
              <a:gd name="connsiteY1" fmla="*/ 369793 h 1414181"/>
              <a:gd name="connsiteX2" fmla="*/ 1506071 w 2649071"/>
              <a:gd name="connsiteY2" fmla="*/ 1230405 h 1414181"/>
              <a:gd name="connsiteX3" fmla="*/ 2017059 w 2649071"/>
              <a:gd name="connsiteY3" fmla="*/ 1028699 h 1414181"/>
              <a:gd name="connsiteX4" fmla="*/ 2218765 w 2649071"/>
              <a:gd name="connsiteY4" fmla="*/ 1243852 h 1414181"/>
              <a:gd name="connsiteX5" fmla="*/ 2353236 w 2649071"/>
              <a:gd name="connsiteY5" fmla="*/ 6723 h 1414181"/>
              <a:gd name="connsiteX6" fmla="*/ 2649071 w 2649071"/>
              <a:gd name="connsiteY6" fmla="*/ 1284193 h 1414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9071" h="1414181">
                <a:moveTo>
                  <a:pt x="0" y="867334"/>
                </a:moveTo>
                <a:cubicBezTo>
                  <a:pt x="203947" y="588307"/>
                  <a:pt x="407894" y="309281"/>
                  <a:pt x="658906" y="369793"/>
                </a:cubicBezTo>
                <a:cubicBezTo>
                  <a:pt x="909918" y="430305"/>
                  <a:pt x="1279712" y="1120587"/>
                  <a:pt x="1506071" y="1230405"/>
                </a:cubicBezTo>
                <a:cubicBezTo>
                  <a:pt x="1732430" y="1340223"/>
                  <a:pt x="1898277" y="1026458"/>
                  <a:pt x="2017059" y="1028699"/>
                </a:cubicBezTo>
                <a:cubicBezTo>
                  <a:pt x="2135841" y="1030940"/>
                  <a:pt x="2162736" y="1414181"/>
                  <a:pt x="2218765" y="1243852"/>
                </a:cubicBezTo>
                <a:cubicBezTo>
                  <a:pt x="2274795" y="1073523"/>
                  <a:pt x="2281519" y="0"/>
                  <a:pt x="2353236" y="6723"/>
                </a:cubicBezTo>
                <a:cubicBezTo>
                  <a:pt x="2424953" y="13446"/>
                  <a:pt x="2649071" y="1284193"/>
                  <a:pt x="2649071" y="1284193"/>
                </a:cubicBezTo>
              </a:path>
            </a:pathLst>
          </a:custGeom>
          <a:ln w="508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3" name="Straight Connector 202"/>
          <p:cNvCxnSpPr/>
          <p:nvPr/>
        </p:nvCxnSpPr>
        <p:spPr>
          <a:xfrm rot="16200000" flipH="1">
            <a:off x="873390" y="2391745"/>
            <a:ext cx="713435" cy="5966"/>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1232868" y="2751446"/>
            <a:ext cx="2684788" cy="0"/>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rot="5400000">
            <a:off x="1177993" y="2221232"/>
            <a:ext cx="1058437" cy="11789"/>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rot="16200000" flipH="1">
            <a:off x="1823688" y="2323073"/>
            <a:ext cx="848706" cy="9469"/>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2556367" y="2525554"/>
            <a:ext cx="441518" cy="11696"/>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16200000" flipH="1">
            <a:off x="3002494" y="2457583"/>
            <a:ext cx="583484" cy="18933"/>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a:stCxn id="202" idx="6"/>
          </p:cNvCxnSpPr>
          <p:nvPr/>
        </p:nvCxnSpPr>
        <p:spPr>
          <a:xfrm>
            <a:off x="3859966" y="2328195"/>
            <a:ext cx="11695" cy="423965"/>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grpSp>
        <p:nvGrpSpPr>
          <p:cNvPr id="184" name="Group 183"/>
          <p:cNvGrpSpPr/>
          <p:nvPr/>
        </p:nvGrpSpPr>
        <p:grpSpPr>
          <a:xfrm>
            <a:off x="1150507" y="2451886"/>
            <a:ext cx="168264" cy="208791"/>
            <a:chOff x="1314449" y="3209926"/>
            <a:chExt cx="142875" cy="152400"/>
          </a:xfrm>
        </p:grpSpPr>
        <p:cxnSp>
          <p:nvCxnSpPr>
            <p:cNvPr id="200" name="Straight Connector 199"/>
            <p:cNvCxnSpPr/>
            <p:nvPr/>
          </p:nvCxnSpPr>
          <p:spPr>
            <a:xfrm rot="16200000" flipH="1">
              <a:off x="1314450" y="3228975"/>
              <a:ext cx="133350" cy="114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rot="5400000" flipH="1" flipV="1">
              <a:off x="1309687" y="3214688"/>
              <a:ext cx="152400" cy="14287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170" name="Freeform 169"/>
          <p:cNvSpPr/>
          <p:nvPr/>
        </p:nvSpPr>
        <p:spPr>
          <a:xfrm>
            <a:off x="5424926" y="1458697"/>
            <a:ext cx="2633175" cy="984437"/>
          </a:xfrm>
          <a:custGeom>
            <a:avLst/>
            <a:gdLst>
              <a:gd name="connsiteX0" fmla="*/ 0 w 2649071"/>
              <a:gd name="connsiteY0" fmla="*/ 867334 h 1414181"/>
              <a:gd name="connsiteX1" fmla="*/ 658906 w 2649071"/>
              <a:gd name="connsiteY1" fmla="*/ 369793 h 1414181"/>
              <a:gd name="connsiteX2" fmla="*/ 1506071 w 2649071"/>
              <a:gd name="connsiteY2" fmla="*/ 1230405 h 1414181"/>
              <a:gd name="connsiteX3" fmla="*/ 2017059 w 2649071"/>
              <a:gd name="connsiteY3" fmla="*/ 1028699 h 1414181"/>
              <a:gd name="connsiteX4" fmla="*/ 2218765 w 2649071"/>
              <a:gd name="connsiteY4" fmla="*/ 1243852 h 1414181"/>
              <a:gd name="connsiteX5" fmla="*/ 2353236 w 2649071"/>
              <a:gd name="connsiteY5" fmla="*/ 6723 h 1414181"/>
              <a:gd name="connsiteX6" fmla="*/ 2649071 w 2649071"/>
              <a:gd name="connsiteY6" fmla="*/ 1284193 h 1414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9071" h="1414181">
                <a:moveTo>
                  <a:pt x="0" y="867334"/>
                </a:moveTo>
                <a:cubicBezTo>
                  <a:pt x="203947" y="588307"/>
                  <a:pt x="407894" y="309281"/>
                  <a:pt x="658906" y="369793"/>
                </a:cubicBezTo>
                <a:cubicBezTo>
                  <a:pt x="909918" y="430305"/>
                  <a:pt x="1279712" y="1120587"/>
                  <a:pt x="1506071" y="1230405"/>
                </a:cubicBezTo>
                <a:cubicBezTo>
                  <a:pt x="1732430" y="1340223"/>
                  <a:pt x="1898277" y="1026458"/>
                  <a:pt x="2017059" y="1028699"/>
                </a:cubicBezTo>
                <a:cubicBezTo>
                  <a:pt x="2135841" y="1030940"/>
                  <a:pt x="2162736" y="1414181"/>
                  <a:pt x="2218765" y="1243852"/>
                </a:cubicBezTo>
                <a:cubicBezTo>
                  <a:pt x="2274795" y="1073523"/>
                  <a:pt x="2281519" y="0"/>
                  <a:pt x="2353236" y="6723"/>
                </a:cubicBezTo>
                <a:cubicBezTo>
                  <a:pt x="2424953" y="13446"/>
                  <a:pt x="2649071" y="1284193"/>
                  <a:pt x="2649071" y="1284193"/>
                </a:cubicBezTo>
              </a:path>
            </a:pathLst>
          </a:custGeom>
          <a:ln w="508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1" name="Straight Connector 170"/>
          <p:cNvCxnSpPr/>
          <p:nvPr/>
        </p:nvCxnSpPr>
        <p:spPr>
          <a:xfrm rot="16200000" flipH="1">
            <a:off x="5083124" y="2404373"/>
            <a:ext cx="713435" cy="5966"/>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5442602" y="2764074"/>
            <a:ext cx="2684788" cy="0"/>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rot="5400000">
            <a:off x="5387727" y="2233860"/>
            <a:ext cx="1058436" cy="11789"/>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rot="16200000" flipH="1">
            <a:off x="6033422" y="2335701"/>
            <a:ext cx="848705" cy="9469"/>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16200000" flipH="1">
            <a:off x="6766101" y="2538182"/>
            <a:ext cx="441518" cy="11696"/>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rot="16200000" flipH="1">
            <a:off x="7212228" y="2470211"/>
            <a:ext cx="583484" cy="18933"/>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8046413" y="2353468"/>
            <a:ext cx="11695" cy="423965"/>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grpSp>
        <p:nvGrpSpPr>
          <p:cNvPr id="216" name="Group 215"/>
          <p:cNvGrpSpPr/>
          <p:nvPr/>
        </p:nvGrpSpPr>
        <p:grpSpPr>
          <a:xfrm>
            <a:off x="6378377" y="2418684"/>
            <a:ext cx="168264" cy="208791"/>
            <a:chOff x="1314449" y="3209926"/>
            <a:chExt cx="142875" cy="152400"/>
          </a:xfrm>
        </p:grpSpPr>
        <p:cxnSp>
          <p:nvCxnSpPr>
            <p:cNvPr id="217" name="Straight Connector 216"/>
            <p:cNvCxnSpPr/>
            <p:nvPr/>
          </p:nvCxnSpPr>
          <p:spPr>
            <a:xfrm rot="16200000" flipH="1">
              <a:off x="1314450" y="3228975"/>
              <a:ext cx="133350" cy="114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5400000" flipH="1" flipV="1">
              <a:off x="1309687" y="3214688"/>
              <a:ext cx="152400" cy="14287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2682257" y="2478886"/>
            <a:ext cx="168264" cy="208791"/>
            <a:chOff x="1314449" y="3209926"/>
            <a:chExt cx="142875" cy="152400"/>
          </a:xfrm>
        </p:grpSpPr>
        <p:cxnSp>
          <p:nvCxnSpPr>
            <p:cNvPr id="220" name="Straight Connector 219"/>
            <p:cNvCxnSpPr/>
            <p:nvPr/>
          </p:nvCxnSpPr>
          <p:spPr>
            <a:xfrm rot="16200000" flipH="1">
              <a:off x="1314450" y="3228975"/>
              <a:ext cx="133350" cy="114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5400000" flipH="1" flipV="1">
              <a:off x="1309687" y="3214688"/>
              <a:ext cx="152400" cy="14287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3772232" y="2469236"/>
            <a:ext cx="168264" cy="208791"/>
            <a:chOff x="1314449" y="3209926"/>
            <a:chExt cx="142875" cy="152400"/>
          </a:xfrm>
        </p:grpSpPr>
        <p:cxnSp>
          <p:nvCxnSpPr>
            <p:cNvPr id="226" name="Straight Connector 225"/>
            <p:cNvCxnSpPr/>
            <p:nvPr/>
          </p:nvCxnSpPr>
          <p:spPr>
            <a:xfrm rot="16200000" flipH="1">
              <a:off x="1314450" y="3228975"/>
              <a:ext cx="133350" cy="114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5400000" flipH="1" flipV="1">
              <a:off x="1309687" y="3214688"/>
              <a:ext cx="152400" cy="14287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228" name="Group 227"/>
          <p:cNvGrpSpPr/>
          <p:nvPr/>
        </p:nvGrpSpPr>
        <p:grpSpPr>
          <a:xfrm>
            <a:off x="5826918" y="2418684"/>
            <a:ext cx="168264" cy="208791"/>
            <a:chOff x="1314449" y="3209926"/>
            <a:chExt cx="142875" cy="152400"/>
          </a:xfrm>
        </p:grpSpPr>
        <p:cxnSp>
          <p:nvCxnSpPr>
            <p:cNvPr id="229" name="Straight Connector 228"/>
            <p:cNvCxnSpPr/>
            <p:nvPr/>
          </p:nvCxnSpPr>
          <p:spPr>
            <a:xfrm rot="16200000" flipH="1">
              <a:off x="1314450" y="3228975"/>
              <a:ext cx="133350" cy="114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5400000" flipH="1" flipV="1">
              <a:off x="1309687" y="3214688"/>
              <a:ext cx="152400" cy="14287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240" name="Group 239"/>
          <p:cNvGrpSpPr/>
          <p:nvPr/>
        </p:nvGrpSpPr>
        <p:grpSpPr>
          <a:xfrm>
            <a:off x="7419616" y="2450834"/>
            <a:ext cx="168264" cy="208791"/>
            <a:chOff x="1314449" y="3209926"/>
            <a:chExt cx="142875" cy="152400"/>
          </a:xfrm>
        </p:grpSpPr>
        <p:cxnSp>
          <p:nvCxnSpPr>
            <p:cNvPr id="241" name="Straight Connector 240"/>
            <p:cNvCxnSpPr/>
            <p:nvPr/>
          </p:nvCxnSpPr>
          <p:spPr>
            <a:xfrm rot="16200000" flipH="1">
              <a:off x="1314450" y="3228975"/>
              <a:ext cx="133350" cy="114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5400000" flipH="1" flipV="1">
              <a:off x="1309687" y="3214688"/>
              <a:ext cx="152400" cy="14287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245" name="Rectangle 3"/>
          <p:cNvSpPr txBox="1">
            <a:spLocks noChangeArrowheads="1"/>
          </p:cNvSpPr>
          <p:nvPr/>
        </p:nvSpPr>
        <p:spPr>
          <a:xfrm>
            <a:off x="110502" y="4762506"/>
            <a:ext cx="9009062" cy="743177"/>
          </a:xfrm>
          <a:prstGeom prst="rect">
            <a:avLst/>
          </a:prstGeom>
        </p:spPr>
        <p:txBody>
          <a:bodyPr vert="horz" lIns="91440" tIns="45720" rIns="91440" bIns="45720" rtlCol="0">
            <a:noAutofit/>
          </a:bodyPr>
          <a:lstStyle/>
          <a:p>
            <a:pPr marL="342900" indent="-342900" algn="ctr">
              <a:spcBef>
                <a:spcPct val="20000"/>
              </a:spcBef>
              <a:defRPr/>
            </a:pPr>
            <a:r>
              <a:rPr lang="en-US" sz="2800" dirty="0" smtClean="0">
                <a:latin typeface="Calibri" pitchFamily="34" charset="0"/>
                <a:cs typeface="Calibri" pitchFamily="34" charset="0"/>
              </a:rPr>
              <a:t>For every sample, receiver </a:t>
            </a:r>
            <a:r>
              <a:rPr lang="en-US" sz="2800" dirty="0" smtClean="0">
                <a:solidFill>
                  <a:srgbClr val="0000FF"/>
                </a:solidFill>
                <a:latin typeface="Calibri" pitchFamily="34" charset="0"/>
                <a:cs typeface="Calibri" pitchFamily="34" charset="0"/>
              </a:rPr>
              <a:t>randomly jams either </a:t>
            </a:r>
            <a:r>
              <a:rPr lang="en-US" sz="2800" dirty="0" smtClean="0">
                <a:latin typeface="Calibri" pitchFamily="34" charset="0"/>
                <a:cs typeface="Calibri" pitchFamily="34" charset="0"/>
              </a:rPr>
              <a:t>the original sample or the retransmission</a:t>
            </a:r>
          </a:p>
          <a:p>
            <a:pPr marL="342900" marR="0" lvl="0" indent="-342900" algn="ctr" defTabSz="457200" rtl="0" eaLnBrk="1" fontAlgn="auto" latinLnBrk="0" hangingPunct="1">
              <a:spcBef>
                <a:spcPct val="20000"/>
              </a:spcBef>
              <a:spcAft>
                <a:spcPts val="0"/>
              </a:spcAft>
              <a:buClrTx/>
              <a:buSzTx/>
              <a:tabLst/>
              <a:defRPr/>
            </a:pPr>
            <a:endParaRPr kumimoji="0" lang="en-US" sz="2800" b="0" i="0" u="none" strike="noStrike" kern="1200" cap="none" spc="0" normalizeH="0" baseline="0" noProof="0" dirty="0" smtClean="0">
              <a:ln>
                <a:noFill/>
              </a:ln>
              <a:effectLst/>
              <a:uLnTx/>
              <a:uFillTx/>
              <a:latin typeface="Comic Sans MS"/>
              <a:ea typeface="+mn-ea"/>
              <a:cs typeface="+mn-cs"/>
            </a:endParaRPr>
          </a:p>
        </p:txBody>
      </p:sp>
      <p:sp>
        <p:nvSpPr>
          <p:cNvPr id="72" name="Rectangle 3"/>
          <p:cNvSpPr txBox="1">
            <a:spLocks noChangeArrowheads="1"/>
          </p:cNvSpPr>
          <p:nvPr/>
        </p:nvSpPr>
        <p:spPr>
          <a:xfrm>
            <a:off x="6197408" y="766907"/>
            <a:ext cx="2270477" cy="743177"/>
          </a:xfrm>
          <a:prstGeom prst="rect">
            <a:avLst/>
          </a:prstGeom>
        </p:spPr>
        <p:txBody>
          <a:bodyPr vert="horz" lIns="91440" tIns="45720" rIns="91440" bIns="45720" rtlCol="0">
            <a:noAutofit/>
          </a:bodyPr>
          <a:lstStyle/>
          <a:p>
            <a:pPr marL="342900" indent="-342900" algn="ctr">
              <a:spcBef>
                <a:spcPct val="20000"/>
              </a:spcBef>
              <a:defRPr/>
            </a:pPr>
            <a:r>
              <a:rPr lang="en-US" sz="2800" dirty="0" smtClean="0">
                <a:latin typeface="Calibri" pitchFamily="34" charset="0"/>
                <a:cs typeface="Calibri" pitchFamily="34" charset="0"/>
              </a:rPr>
              <a:t>Repetition</a:t>
            </a:r>
          </a:p>
          <a:p>
            <a:pPr marL="342900" marR="0" lvl="0" indent="-342900" algn="ctr" defTabSz="457200" rtl="0" eaLnBrk="1" fontAlgn="auto" latinLnBrk="0" hangingPunct="1">
              <a:spcBef>
                <a:spcPct val="20000"/>
              </a:spcBef>
              <a:spcAft>
                <a:spcPts val="0"/>
              </a:spcAft>
              <a:buClrTx/>
              <a:buSzTx/>
              <a:tabLst/>
              <a:defRPr/>
            </a:pPr>
            <a:endParaRPr kumimoji="0" lang="en-US" sz="2800" b="0" i="0" u="none" strike="noStrike" kern="1200" cap="none" spc="0" normalizeH="0" baseline="0" noProof="0" dirty="0" smtClean="0">
              <a:ln>
                <a:noFill/>
              </a:ln>
              <a:effectLst/>
              <a:uLnTx/>
              <a:uFillTx/>
              <a:latin typeface="Comic Sans MS"/>
              <a:ea typeface="+mn-ea"/>
              <a:cs typeface="+mn-cs"/>
            </a:endParaRPr>
          </a:p>
        </p:txBody>
      </p:sp>
      <p:sp>
        <p:nvSpPr>
          <p:cNvPr id="3" name="Oval 2"/>
          <p:cNvSpPr/>
          <p:nvPr/>
        </p:nvSpPr>
        <p:spPr>
          <a:xfrm>
            <a:off x="1006997" y="1594786"/>
            <a:ext cx="474562" cy="1484077"/>
          </a:xfrm>
          <a:prstGeom prst="ellipse">
            <a:avLst/>
          </a:prstGeom>
          <a:no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5205544" y="1594786"/>
            <a:ext cx="474562" cy="1484077"/>
          </a:xfrm>
          <a:prstGeom prst="ellipse">
            <a:avLst/>
          </a:prstGeom>
          <a:no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1483497" y="1596711"/>
            <a:ext cx="474562" cy="1484077"/>
          </a:xfrm>
          <a:prstGeom prst="ellipse">
            <a:avLst/>
          </a:prstGeom>
          <a:no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5682044" y="1596711"/>
            <a:ext cx="474562" cy="1484077"/>
          </a:xfrm>
          <a:prstGeom prst="ellipse">
            <a:avLst/>
          </a:prstGeom>
          <a:no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p:cNvSpPr/>
          <p:nvPr/>
        </p:nvSpPr>
        <p:spPr>
          <a:xfrm>
            <a:off x="2006297" y="1552336"/>
            <a:ext cx="474562" cy="1484077"/>
          </a:xfrm>
          <a:prstGeom prst="ellipse">
            <a:avLst/>
          </a:prstGeom>
          <a:no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6204844" y="1552336"/>
            <a:ext cx="474562" cy="1484077"/>
          </a:xfrm>
          <a:prstGeom prst="ellipse">
            <a:avLst/>
          </a:prstGeom>
          <a:no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2529097" y="1542686"/>
            <a:ext cx="474562" cy="1484077"/>
          </a:xfrm>
          <a:prstGeom prst="ellipse">
            <a:avLst/>
          </a:prstGeom>
          <a:no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6727644" y="1542686"/>
            <a:ext cx="474562" cy="1484077"/>
          </a:xfrm>
          <a:prstGeom prst="ellipse">
            <a:avLst/>
          </a:prstGeom>
          <a:no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3028747" y="1544611"/>
            <a:ext cx="474562" cy="1484077"/>
          </a:xfrm>
          <a:prstGeom prst="ellipse">
            <a:avLst/>
          </a:prstGeom>
          <a:no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7227294" y="1544611"/>
            <a:ext cx="474562" cy="1484077"/>
          </a:xfrm>
          <a:prstGeom prst="ellipse">
            <a:avLst/>
          </a:prstGeom>
          <a:no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3597847" y="1534961"/>
            <a:ext cx="474562" cy="1484077"/>
          </a:xfrm>
          <a:prstGeom prst="ellipse">
            <a:avLst/>
          </a:prstGeom>
          <a:no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7796394" y="1534961"/>
            <a:ext cx="474562" cy="1484077"/>
          </a:xfrm>
          <a:prstGeom prst="ellipse">
            <a:avLst/>
          </a:prstGeom>
          <a:no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Title 1"/>
          <p:cNvSpPr txBox="1">
            <a:spLocks/>
          </p:cNvSpPr>
          <p:nvPr/>
        </p:nvSpPr>
        <p:spPr>
          <a:xfrm>
            <a:off x="612049" y="-5194"/>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b="1" kern="1200">
                <a:solidFill>
                  <a:srgbClr val="0066CC"/>
                </a:solidFill>
                <a:latin typeface="Comic Sans MS"/>
                <a:ea typeface="+mj-ea"/>
                <a:cs typeface="+mj-cs"/>
              </a:defRPr>
            </a:lvl1pPr>
          </a:lstStyle>
          <a:p>
            <a:r>
              <a:rPr lang="en-US" b="0" dirty="0" smtClean="0">
                <a:solidFill>
                  <a:srgbClr val="0078C0"/>
                </a:solidFill>
                <a:latin typeface="Calibri" pitchFamily="34" charset="0"/>
                <a:cs typeface="Calibri" pitchFamily="34" charset="0"/>
              </a:rPr>
              <a:t>iJam</a:t>
            </a:r>
            <a:endParaRPr lang="en-US" b="0" dirty="0">
              <a:solidFill>
                <a:srgbClr val="0078C0"/>
              </a:solidFill>
              <a:latin typeface="Calibri" pitchFamily="34" charset="0"/>
              <a:cs typeface="Calibri" pitchFamily="34" charset="0"/>
            </a:endParaRPr>
          </a:p>
        </p:txBody>
      </p:sp>
    </p:spTree>
    <p:extLst>
      <p:ext uri="{BB962C8B-B14F-4D97-AF65-F5344CB8AC3E}">
        <p14:creationId xmlns:p14="http://schemas.microsoft.com/office/powerpoint/2010/main" val="209123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6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66"/>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6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71"/>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73"/>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19"/>
                                        </p:tgtEl>
                                        <p:attrNameLst>
                                          <p:attrName>style.visibility</p:attrName>
                                        </p:attrNameLst>
                                      </p:cBhvr>
                                      <p:to>
                                        <p:strVal val="visible"/>
                                      </p:to>
                                    </p:set>
                                  </p:childTnLst>
                                </p:cTn>
                              </p:par>
                            </p:childTnLst>
                          </p:cTn>
                        </p:par>
                        <p:par>
                          <p:cTn id="47" fill="hold">
                            <p:stCondLst>
                              <p:cond delay="0"/>
                            </p:stCondLst>
                            <p:childTnLst>
                              <p:par>
                                <p:cTn id="48" presetID="1" presetClass="exit" presetSubtype="0" fill="hold" grpId="1" nodeType="afterEffect">
                                  <p:stCondLst>
                                    <p:cond delay="500"/>
                                  </p:stCondLst>
                                  <p:childTnLst>
                                    <p:set>
                                      <p:cBhvr>
                                        <p:cTn id="49" dur="1" fill="hold">
                                          <p:stCondLst>
                                            <p:cond delay="0"/>
                                          </p:stCondLst>
                                        </p:cTn>
                                        <p:tgtEl>
                                          <p:spTgt spid="74"/>
                                        </p:tgtEl>
                                        <p:attrNameLst>
                                          <p:attrName>style.visibility</p:attrName>
                                        </p:attrNameLst>
                                      </p:cBhvr>
                                      <p:to>
                                        <p:strVal val="hidden"/>
                                      </p:to>
                                    </p:set>
                                  </p:childTnLst>
                                </p:cTn>
                              </p:par>
                            </p:childTnLst>
                          </p:cTn>
                        </p:par>
                        <p:par>
                          <p:cTn id="50" fill="hold">
                            <p:stCondLst>
                              <p:cond delay="500"/>
                            </p:stCondLst>
                            <p:childTnLst>
                              <p:par>
                                <p:cTn id="51" presetID="1" presetClass="exit" presetSubtype="0" fill="hold" grpId="1" nodeType="afterEffect">
                                  <p:stCondLst>
                                    <p:cond delay="0"/>
                                  </p:stCondLst>
                                  <p:childTnLst>
                                    <p:set>
                                      <p:cBhvr>
                                        <p:cTn id="52" dur="1" fill="hold">
                                          <p:stCondLst>
                                            <p:cond delay="0"/>
                                          </p:stCondLst>
                                        </p:cTn>
                                        <p:tgtEl>
                                          <p:spTgt spid="75"/>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7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40"/>
                                        </p:tgtEl>
                                        <p:attrNameLst>
                                          <p:attrName>style.visibility</p:attrName>
                                        </p:attrNameLst>
                                      </p:cBhvr>
                                      <p:to>
                                        <p:strVal val="visible"/>
                                      </p:to>
                                    </p:set>
                                  </p:childTnLst>
                                </p:cTn>
                              </p:par>
                            </p:childTnLst>
                          </p:cTn>
                        </p:par>
                        <p:par>
                          <p:cTn id="59" fill="hold">
                            <p:stCondLst>
                              <p:cond delay="500"/>
                            </p:stCondLst>
                            <p:childTnLst>
                              <p:par>
                                <p:cTn id="60" presetID="1" presetClass="exit" presetSubtype="0" fill="hold" grpId="1" nodeType="afterEffect">
                                  <p:stCondLst>
                                    <p:cond delay="500"/>
                                  </p:stCondLst>
                                  <p:childTnLst>
                                    <p:set>
                                      <p:cBhvr>
                                        <p:cTn id="61" dur="1" fill="hold">
                                          <p:stCondLst>
                                            <p:cond delay="0"/>
                                          </p:stCondLst>
                                        </p:cTn>
                                        <p:tgtEl>
                                          <p:spTgt spid="76"/>
                                        </p:tgtEl>
                                        <p:attrNameLst>
                                          <p:attrName>style.visibility</p:attrName>
                                        </p:attrNameLst>
                                      </p:cBhvr>
                                      <p:to>
                                        <p:strVal val="hidden"/>
                                      </p:to>
                                    </p:set>
                                  </p:childTnLst>
                                </p:cTn>
                              </p:par>
                            </p:childTnLst>
                          </p:cTn>
                        </p:par>
                        <p:par>
                          <p:cTn id="62" fill="hold">
                            <p:stCondLst>
                              <p:cond delay="1000"/>
                            </p:stCondLst>
                            <p:childTnLst>
                              <p:par>
                                <p:cTn id="63" presetID="1" presetClass="exit" presetSubtype="0" fill="hold" grpId="1" nodeType="afterEffect">
                                  <p:stCondLst>
                                    <p:cond delay="0"/>
                                  </p:stCondLst>
                                  <p:childTnLst>
                                    <p:set>
                                      <p:cBhvr>
                                        <p:cTn id="64" dur="1" fill="hold">
                                          <p:stCondLst>
                                            <p:cond delay="0"/>
                                          </p:stCondLst>
                                        </p:cTn>
                                        <p:tgtEl>
                                          <p:spTgt spid="77"/>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7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9"/>
                                        </p:tgtEl>
                                        <p:attrNameLst>
                                          <p:attrName>style.visibility</p:attrName>
                                        </p:attrNameLst>
                                      </p:cBhvr>
                                      <p:to>
                                        <p:strVal val="visible"/>
                                      </p:to>
                                    </p:set>
                                  </p:childTnLst>
                                </p:cTn>
                              </p:par>
                            </p:childTnLst>
                          </p:cTn>
                        </p:par>
                        <p:par>
                          <p:cTn id="69" fill="hold">
                            <p:stCondLst>
                              <p:cond delay="1000"/>
                            </p:stCondLst>
                            <p:childTnLst>
                              <p:par>
                                <p:cTn id="70" presetID="1" presetClass="entr" presetSubtype="0" fill="hold" nodeType="afterEffect">
                                  <p:stCondLst>
                                    <p:cond delay="500"/>
                                  </p:stCondLst>
                                  <p:childTnLst>
                                    <p:set>
                                      <p:cBhvr>
                                        <p:cTn id="71" dur="1" fill="hold">
                                          <p:stCondLst>
                                            <p:cond delay="0"/>
                                          </p:stCondLst>
                                        </p:cTn>
                                        <p:tgtEl>
                                          <p:spTgt spid="225"/>
                                        </p:tgtEl>
                                        <p:attrNameLst>
                                          <p:attrName>style.visibility</p:attrName>
                                        </p:attrNameLst>
                                      </p:cBhvr>
                                      <p:to>
                                        <p:strVal val="visible"/>
                                      </p:to>
                                    </p:set>
                                  </p:childTnLst>
                                </p:cTn>
                              </p:par>
                            </p:childTnLst>
                          </p:cTn>
                        </p:par>
                        <p:par>
                          <p:cTn id="72" fill="hold">
                            <p:stCondLst>
                              <p:cond delay="1500"/>
                            </p:stCondLst>
                            <p:childTnLst>
                              <p:par>
                                <p:cTn id="73" presetID="1" presetClass="exit" presetSubtype="0" fill="hold" grpId="1" nodeType="afterEffect">
                                  <p:stCondLst>
                                    <p:cond delay="0"/>
                                  </p:stCondLst>
                                  <p:childTnLst>
                                    <p:set>
                                      <p:cBhvr>
                                        <p:cTn id="74" dur="1" fill="hold">
                                          <p:stCondLst>
                                            <p:cond delay="0"/>
                                          </p:stCondLst>
                                        </p:cTn>
                                        <p:tgtEl>
                                          <p:spTgt spid="78"/>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7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65" grpId="0" animBg="1"/>
      <p:bldP spid="65" grpId="1" animBg="1"/>
      <p:bldP spid="66" grpId="0" animBg="1"/>
      <p:bldP spid="66" grpId="1" animBg="1"/>
      <p:bldP spid="67" grpId="0" animBg="1"/>
      <p:bldP spid="67" grpId="1" animBg="1"/>
      <p:bldP spid="71" grpId="0" animBg="1"/>
      <p:bldP spid="71"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Freeform 201"/>
          <p:cNvSpPr/>
          <p:nvPr/>
        </p:nvSpPr>
        <p:spPr>
          <a:xfrm>
            <a:off x="1226904" y="1434246"/>
            <a:ext cx="2633175" cy="984438"/>
          </a:xfrm>
          <a:custGeom>
            <a:avLst/>
            <a:gdLst>
              <a:gd name="connsiteX0" fmla="*/ 0 w 2649071"/>
              <a:gd name="connsiteY0" fmla="*/ 867334 h 1414181"/>
              <a:gd name="connsiteX1" fmla="*/ 658906 w 2649071"/>
              <a:gd name="connsiteY1" fmla="*/ 369793 h 1414181"/>
              <a:gd name="connsiteX2" fmla="*/ 1506071 w 2649071"/>
              <a:gd name="connsiteY2" fmla="*/ 1230405 h 1414181"/>
              <a:gd name="connsiteX3" fmla="*/ 2017059 w 2649071"/>
              <a:gd name="connsiteY3" fmla="*/ 1028699 h 1414181"/>
              <a:gd name="connsiteX4" fmla="*/ 2218765 w 2649071"/>
              <a:gd name="connsiteY4" fmla="*/ 1243852 h 1414181"/>
              <a:gd name="connsiteX5" fmla="*/ 2353236 w 2649071"/>
              <a:gd name="connsiteY5" fmla="*/ 6723 h 1414181"/>
              <a:gd name="connsiteX6" fmla="*/ 2649071 w 2649071"/>
              <a:gd name="connsiteY6" fmla="*/ 1284193 h 1414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9071" h="1414181">
                <a:moveTo>
                  <a:pt x="0" y="867334"/>
                </a:moveTo>
                <a:cubicBezTo>
                  <a:pt x="203947" y="588307"/>
                  <a:pt x="407894" y="309281"/>
                  <a:pt x="658906" y="369793"/>
                </a:cubicBezTo>
                <a:cubicBezTo>
                  <a:pt x="909918" y="430305"/>
                  <a:pt x="1279712" y="1120587"/>
                  <a:pt x="1506071" y="1230405"/>
                </a:cubicBezTo>
                <a:cubicBezTo>
                  <a:pt x="1732430" y="1340223"/>
                  <a:pt x="1898277" y="1026458"/>
                  <a:pt x="2017059" y="1028699"/>
                </a:cubicBezTo>
                <a:cubicBezTo>
                  <a:pt x="2135841" y="1030940"/>
                  <a:pt x="2162736" y="1414181"/>
                  <a:pt x="2218765" y="1243852"/>
                </a:cubicBezTo>
                <a:cubicBezTo>
                  <a:pt x="2274795" y="1073523"/>
                  <a:pt x="2281519" y="0"/>
                  <a:pt x="2353236" y="6723"/>
                </a:cubicBezTo>
                <a:cubicBezTo>
                  <a:pt x="2424953" y="13446"/>
                  <a:pt x="2649071" y="1284193"/>
                  <a:pt x="2649071" y="1284193"/>
                </a:cubicBezTo>
              </a:path>
            </a:pathLst>
          </a:custGeom>
          <a:ln w="508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3" name="Straight Connector 202"/>
          <p:cNvCxnSpPr/>
          <p:nvPr/>
        </p:nvCxnSpPr>
        <p:spPr>
          <a:xfrm rot="16200000" flipH="1">
            <a:off x="873390" y="2391745"/>
            <a:ext cx="713435" cy="5966"/>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1232868" y="2751446"/>
            <a:ext cx="2684788" cy="0"/>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rot="5400000">
            <a:off x="1177993" y="2221232"/>
            <a:ext cx="1058437" cy="11789"/>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rot="16200000" flipH="1">
            <a:off x="1823688" y="2323073"/>
            <a:ext cx="848706" cy="9469"/>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2556367" y="2525554"/>
            <a:ext cx="441518" cy="11696"/>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16200000" flipH="1">
            <a:off x="3002494" y="2457583"/>
            <a:ext cx="583484" cy="18933"/>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a:stCxn id="202" idx="6"/>
          </p:cNvCxnSpPr>
          <p:nvPr/>
        </p:nvCxnSpPr>
        <p:spPr>
          <a:xfrm>
            <a:off x="3859966" y="2328195"/>
            <a:ext cx="11695" cy="423965"/>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sp>
        <p:nvSpPr>
          <p:cNvPr id="170" name="Freeform 169"/>
          <p:cNvSpPr/>
          <p:nvPr/>
        </p:nvSpPr>
        <p:spPr>
          <a:xfrm>
            <a:off x="5424926" y="1458697"/>
            <a:ext cx="2633175" cy="984437"/>
          </a:xfrm>
          <a:custGeom>
            <a:avLst/>
            <a:gdLst>
              <a:gd name="connsiteX0" fmla="*/ 0 w 2649071"/>
              <a:gd name="connsiteY0" fmla="*/ 867334 h 1414181"/>
              <a:gd name="connsiteX1" fmla="*/ 658906 w 2649071"/>
              <a:gd name="connsiteY1" fmla="*/ 369793 h 1414181"/>
              <a:gd name="connsiteX2" fmla="*/ 1506071 w 2649071"/>
              <a:gd name="connsiteY2" fmla="*/ 1230405 h 1414181"/>
              <a:gd name="connsiteX3" fmla="*/ 2017059 w 2649071"/>
              <a:gd name="connsiteY3" fmla="*/ 1028699 h 1414181"/>
              <a:gd name="connsiteX4" fmla="*/ 2218765 w 2649071"/>
              <a:gd name="connsiteY4" fmla="*/ 1243852 h 1414181"/>
              <a:gd name="connsiteX5" fmla="*/ 2353236 w 2649071"/>
              <a:gd name="connsiteY5" fmla="*/ 6723 h 1414181"/>
              <a:gd name="connsiteX6" fmla="*/ 2649071 w 2649071"/>
              <a:gd name="connsiteY6" fmla="*/ 1284193 h 1414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9071" h="1414181">
                <a:moveTo>
                  <a:pt x="0" y="867334"/>
                </a:moveTo>
                <a:cubicBezTo>
                  <a:pt x="203947" y="588307"/>
                  <a:pt x="407894" y="309281"/>
                  <a:pt x="658906" y="369793"/>
                </a:cubicBezTo>
                <a:cubicBezTo>
                  <a:pt x="909918" y="430305"/>
                  <a:pt x="1279712" y="1120587"/>
                  <a:pt x="1506071" y="1230405"/>
                </a:cubicBezTo>
                <a:cubicBezTo>
                  <a:pt x="1732430" y="1340223"/>
                  <a:pt x="1898277" y="1026458"/>
                  <a:pt x="2017059" y="1028699"/>
                </a:cubicBezTo>
                <a:cubicBezTo>
                  <a:pt x="2135841" y="1030940"/>
                  <a:pt x="2162736" y="1414181"/>
                  <a:pt x="2218765" y="1243852"/>
                </a:cubicBezTo>
                <a:cubicBezTo>
                  <a:pt x="2274795" y="1073523"/>
                  <a:pt x="2281519" y="0"/>
                  <a:pt x="2353236" y="6723"/>
                </a:cubicBezTo>
                <a:cubicBezTo>
                  <a:pt x="2424953" y="13446"/>
                  <a:pt x="2649071" y="1284193"/>
                  <a:pt x="2649071" y="1284193"/>
                </a:cubicBezTo>
              </a:path>
            </a:pathLst>
          </a:custGeom>
          <a:ln w="508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1" name="Straight Connector 170"/>
          <p:cNvCxnSpPr/>
          <p:nvPr/>
        </p:nvCxnSpPr>
        <p:spPr>
          <a:xfrm rot="16200000" flipH="1">
            <a:off x="5083124" y="2404373"/>
            <a:ext cx="713435" cy="5966"/>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5442602" y="2764074"/>
            <a:ext cx="2684788" cy="0"/>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rot="5400000">
            <a:off x="5387727" y="2233860"/>
            <a:ext cx="1058436" cy="11789"/>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rot="16200000" flipH="1">
            <a:off x="6033422" y="2335701"/>
            <a:ext cx="848705" cy="9469"/>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16200000" flipH="1">
            <a:off x="6766101" y="2538182"/>
            <a:ext cx="441518" cy="11696"/>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rot="16200000" flipH="1">
            <a:off x="7212228" y="2470211"/>
            <a:ext cx="583484" cy="18933"/>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8046413" y="2353468"/>
            <a:ext cx="11695" cy="423965"/>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grpSp>
        <p:nvGrpSpPr>
          <p:cNvPr id="219" name="Group 218"/>
          <p:cNvGrpSpPr/>
          <p:nvPr/>
        </p:nvGrpSpPr>
        <p:grpSpPr>
          <a:xfrm>
            <a:off x="2682257" y="2478886"/>
            <a:ext cx="168264" cy="208791"/>
            <a:chOff x="1314449" y="3209926"/>
            <a:chExt cx="142875" cy="152400"/>
          </a:xfrm>
        </p:grpSpPr>
        <p:cxnSp>
          <p:nvCxnSpPr>
            <p:cNvPr id="220" name="Straight Connector 219"/>
            <p:cNvCxnSpPr/>
            <p:nvPr/>
          </p:nvCxnSpPr>
          <p:spPr>
            <a:xfrm rot="16200000" flipH="1">
              <a:off x="1314450" y="3228975"/>
              <a:ext cx="133350" cy="114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5400000" flipH="1" flipV="1">
              <a:off x="1309687" y="3214688"/>
              <a:ext cx="152400" cy="14287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3772232" y="2469236"/>
            <a:ext cx="168264" cy="208791"/>
            <a:chOff x="1314449" y="3209926"/>
            <a:chExt cx="142875" cy="152400"/>
          </a:xfrm>
        </p:grpSpPr>
        <p:cxnSp>
          <p:nvCxnSpPr>
            <p:cNvPr id="226" name="Straight Connector 225"/>
            <p:cNvCxnSpPr/>
            <p:nvPr/>
          </p:nvCxnSpPr>
          <p:spPr>
            <a:xfrm rot="16200000" flipH="1">
              <a:off x="1314450" y="3228975"/>
              <a:ext cx="133350" cy="114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5400000" flipH="1" flipV="1">
              <a:off x="1309687" y="3214688"/>
              <a:ext cx="152400" cy="14287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228" name="Group 227"/>
          <p:cNvGrpSpPr/>
          <p:nvPr/>
        </p:nvGrpSpPr>
        <p:grpSpPr>
          <a:xfrm>
            <a:off x="5826918" y="2419984"/>
            <a:ext cx="168264" cy="208791"/>
            <a:chOff x="1314449" y="3209926"/>
            <a:chExt cx="142875" cy="152400"/>
          </a:xfrm>
        </p:grpSpPr>
        <p:cxnSp>
          <p:nvCxnSpPr>
            <p:cNvPr id="229" name="Straight Connector 228"/>
            <p:cNvCxnSpPr/>
            <p:nvPr/>
          </p:nvCxnSpPr>
          <p:spPr>
            <a:xfrm rot="16200000" flipH="1">
              <a:off x="1314450" y="3228975"/>
              <a:ext cx="133350" cy="114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5400000" flipH="1" flipV="1">
              <a:off x="1309687" y="3214688"/>
              <a:ext cx="152400" cy="14287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234" name="Group 233"/>
          <p:cNvGrpSpPr/>
          <p:nvPr/>
        </p:nvGrpSpPr>
        <p:grpSpPr>
          <a:xfrm>
            <a:off x="6375270" y="2412259"/>
            <a:ext cx="168264" cy="208791"/>
            <a:chOff x="1314449" y="3209926"/>
            <a:chExt cx="142875" cy="152400"/>
          </a:xfrm>
        </p:grpSpPr>
        <p:cxnSp>
          <p:nvCxnSpPr>
            <p:cNvPr id="235" name="Straight Connector 234"/>
            <p:cNvCxnSpPr/>
            <p:nvPr/>
          </p:nvCxnSpPr>
          <p:spPr>
            <a:xfrm rot="16200000" flipH="1">
              <a:off x="1314450" y="3228975"/>
              <a:ext cx="133350" cy="114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rot="5400000" flipH="1" flipV="1">
              <a:off x="1309687" y="3214688"/>
              <a:ext cx="152400" cy="14287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240" name="Group 239"/>
          <p:cNvGrpSpPr/>
          <p:nvPr/>
        </p:nvGrpSpPr>
        <p:grpSpPr>
          <a:xfrm>
            <a:off x="7419616" y="2450834"/>
            <a:ext cx="168264" cy="208791"/>
            <a:chOff x="1314449" y="3209926"/>
            <a:chExt cx="142875" cy="152400"/>
          </a:xfrm>
        </p:grpSpPr>
        <p:cxnSp>
          <p:nvCxnSpPr>
            <p:cNvPr id="241" name="Straight Connector 240"/>
            <p:cNvCxnSpPr/>
            <p:nvPr/>
          </p:nvCxnSpPr>
          <p:spPr>
            <a:xfrm rot="16200000" flipH="1">
              <a:off x="1314450" y="3228975"/>
              <a:ext cx="133350" cy="114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5400000" flipH="1" flipV="1">
              <a:off x="1309687" y="3214688"/>
              <a:ext cx="152400" cy="14287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245" name="Rectangle 3"/>
          <p:cNvSpPr txBox="1">
            <a:spLocks noChangeArrowheads="1"/>
          </p:cNvSpPr>
          <p:nvPr/>
        </p:nvSpPr>
        <p:spPr>
          <a:xfrm>
            <a:off x="-252336" y="4936129"/>
            <a:ext cx="9662528" cy="743177"/>
          </a:xfrm>
          <a:prstGeom prst="rect">
            <a:avLst/>
          </a:prstGeom>
        </p:spPr>
        <p:txBody>
          <a:bodyPr vert="horz" lIns="91440" tIns="45720" rIns="91440" bIns="45720" rtlCol="0">
            <a:noAutofit/>
          </a:bodyPr>
          <a:lstStyle/>
          <a:p>
            <a:pPr marL="342900" indent="-342900" algn="ctr">
              <a:spcBef>
                <a:spcPct val="20000"/>
              </a:spcBef>
              <a:defRPr/>
            </a:pPr>
            <a:r>
              <a:rPr lang="en-US" sz="2800" dirty="0" smtClean="0">
                <a:latin typeface="Calibri" pitchFamily="34" charset="0"/>
                <a:cs typeface="Calibri" pitchFamily="34" charset="0"/>
              </a:rPr>
              <a:t>Receiver </a:t>
            </a:r>
            <a:r>
              <a:rPr lang="en-US" sz="2800" dirty="0" smtClean="0">
                <a:solidFill>
                  <a:srgbClr val="0000FF"/>
                </a:solidFill>
                <a:latin typeface="Calibri" pitchFamily="34" charset="0"/>
                <a:cs typeface="Calibri" pitchFamily="34" charset="0"/>
              </a:rPr>
              <a:t>reconstructs signal </a:t>
            </a:r>
            <a:r>
              <a:rPr lang="en-US" sz="2800" dirty="0" smtClean="0">
                <a:latin typeface="Calibri" pitchFamily="34" charset="0"/>
                <a:cs typeface="Calibri" pitchFamily="34" charset="0"/>
              </a:rPr>
              <a:t>by picking clean samples</a:t>
            </a:r>
          </a:p>
          <a:p>
            <a:pPr marL="342900" marR="0" lvl="0" indent="-342900" algn="ctr" defTabSz="457200" rtl="0" eaLnBrk="1" fontAlgn="auto" latinLnBrk="0" hangingPunct="1">
              <a:spcBef>
                <a:spcPct val="20000"/>
              </a:spcBef>
              <a:spcAft>
                <a:spcPts val="0"/>
              </a:spcAft>
              <a:buClrTx/>
              <a:buSzTx/>
              <a:tabLst/>
              <a:defRPr/>
            </a:pPr>
            <a:endParaRPr kumimoji="0" lang="en-US" sz="2800" b="0" i="0" u="none" strike="noStrike" kern="1200" cap="none" spc="0" normalizeH="0" baseline="0" noProof="0" dirty="0" smtClean="0">
              <a:ln>
                <a:noFill/>
              </a:ln>
              <a:effectLst/>
              <a:uLnTx/>
              <a:uFillTx/>
              <a:latin typeface="Comic Sans MS"/>
              <a:ea typeface="+mn-ea"/>
              <a:cs typeface="+mn-cs"/>
            </a:endParaRPr>
          </a:p>
        </p:txBody>
      </p:sp>
      <p:sp>
        <p:nvSpPr>
          <p:cNvPr id="71" name="Freeform 70"/>
          <p:cNvSpPr/>
          <p:nvPr/>
        </p:nvSpPr>
        <p:spPr>
          <a:xfrm>
            <a:off x="3370204" y="2929346"/>
            <a:ext cx="2633175" cy="984438"/>
          </a:xfrm>
          <a:custGeom>
            <a:avLst/>
            <a:gdLst>
              <a:gd name="connsiteX0" fmla="*/ 0 w 2649071"/>
              <a:gd name="connsiteY0" fmla="*/ 867334 h 1414181"/>
              <a:gd name="connsiteX1" fmla="*/ 658906 w 2649071"/>
              <a:gd name="connsiteY1" fmla="*/ 369793 h 1414181"/>
              <a:gd name="connsiteX2" fmla="*/ 1506071 w 2649071"/>
              <a:gd name="connsiteY2" fmla="*/ 1230405 h 1414181"/>
              <a:gd name="connsiteX3" fmla="*/ 2017059 w 2649071"/>
              <a:gd name="connsiteY3" fmla="*/ 1028699 h 1414181"/>
              <a:gd name="connsiteX4" fmla="*/ 2218765 w 2649071"/>
              <a:gd name="connsiteY4" fmla="*/ 1243852 h 1414181"/>
              <a:gd name="connsiteX5" fmla="*/ 2353236 w 2649071"/>
              <a:gd name="connsiteY5" fmla="*/ 6723 h 1414181"/>
              <a:gd name="connsiteX6" fmla="*/ 2649071 w 2649071"/>
              <a:gd name="connsiteY6" fmla="*/ 1284193 h 1414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9071" h="1414181">
                <a:moveTo>
                  <a:pt x="0" y="867334"/>
                </a:moveTo>
                <a:cubicBezTo>
                  <a:pt x="203947" y="588307"/>
                  <a:pt x="407894" y="309281"/>
                  <a:pt x="658906" y="369793"/>
                </a:cubicBezTo>
                <a:cubicBezTo>
                  <a:pt x="909918" y="430305"/>
                  <a:pt x="1279712" y="1120587"/>
                  <a:pt x="1506071" y="1230405"/>
                </a:cubicBezTo>
                <a:cubicBezTo>
                  <a:pt x="1732430" y="1340223"/>
                  <a:pt x="1898277" y="1026458"/>
                  <a:pt x="2017059" y="1028699"/>
                </a:cubicBezTo>
                <a:cubicBezTo>
                  <a:pt x="2135841" y="1030940"/>
                  <a:pt x="2162736" y="1414181"/>
                  <a:pt x="2218765" y="1243852"/>
                </a:cubicBezTo>
                <a:cubicBezTo>
                  <a:pt x="2274795" y="1073523"/>
                  <a:pt x="2281519" y="0"/>
                  <a:pt x="2353236" y="6723"/>
                </a:cubicBezTo>
                <a:cubicBezTo>
                  <a:pt x="2424953" y="13446"/>
                  <a:pt x="2649071" y="1284193"/>
                  <a:pt x="2649071" y="1284193"/>
                </a:cubicBezTo>
              </a:path>
            </a:pathLst>
          </a:custGeom>
          <a:ln w="508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3" name="Straight Connector 72"/>
          <p:cNvCxnSpPr/>
          <p:nvPr/>
        </p:nvCxnSpPr>
        <p:spPr>
          <a:xfrm>
            <a:off x="3395752" y="4236024"/>
            <a:ext cx="2684788" cy="0"/>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6" name="Rectangle 3"/>
          <p:cNvSpPr txBox="1">
            <a:spLocks noChangeArrowheads="1"/>
          </p:cNvSpPr>
          <p:nvPr/>
        </p:nvSpPr>
        <p:spPr>
          <a:xfrm>
            <a:off x="6197408" y="766907"/>
            <a:ext cx="2270477" cy="743177"/>
          </a:xfrm>
          <a:prstGeom prst="rect">
            <a:avLst/>
          </a:prstGeom>
        </p:spPr>
        <p:txBody>
          <a:bodyPr vert="horz" lIns="91440" tIns="45720" rIns="91440" bIns="45720" rtlCol="0">
            <a:noAutofit/>
          </a:bodyPr>
          <a:lstStyle/>
          <a:p>
            <a:pPr marL="342900" indent="-342900" algn="ctr">
              <a:spcBef>
                <a:spcPct val="20000"/>
              </a:spcBef>
              <a:defRPr/>
            </a:pPr>
            <a:r>
              <a:rPr lang="en-US" sz="2800" dirty="0" smtClean="0">
                <a:latin typeface="Calibri" pitchFamily="34" charset="0"/>
                <a:cs typeface="Calibri" pitchFamily="34" charset="0"/>
              </a:rPr>
              <a:t>Repetition</a:t>
            </a:r>
          </a:p>
          <a:p>
            <a:pPr marL="342900" marR="0" lvl="0" indent="-342900" algn="ctr" defTabSz="457200" rtl="0" eaLnBrk="1" fontAlgn="auto" latinLnBrk="0" hangingPunct="1">
              <a:spcBef>
                <a:spcPct val="20000"/>
              </a:spcBef>
              <a:spcAft>
                <a:spcPts val="0"/>
              </a:spcAft>
              <a:buClrTx/>
              <a:buSzTx/>
              <a:tabLst/>
              <a:defRPr/>
            </a:pPr>
            <a:endParaRPr kumimoji="0" lang="en-US" sz="2800" b="0" i="0" u="none" strike="noStrike" kern="1200" cap="none" spc="0" normalizeH="0" baseline="0" noProof="0" dirty="0" smtClean="0">
              <a:ln>
                <a:noFill/>
              </a:ln>
              <a:effectLst/>
              <a:uLnTx/>
              <a:uFillTx/>
              <a:latin typeface="Comic Sans MS"/>
              <a:ea typeface="+mn-ea"/>
              <a:cs typeface="+mn-cs"/>
            </a:endParaRPr>
          </a:p>
        </p:txBody>
      </p:sp>
      <p:grpSp>
        <p:nvGrpSpPr>
          <p:cNvPr id="60" name="Group 59"/>
          <p:cNvGrpSpPr/>
          <p:nvPr/>
        </p:nvGrpSpPr>
        <p:grpSpPr>
          <a:xfrm>
            <a:off x="1150507" y="2451886"/>
            <a:ext cx="168264" cy="208791"/>
            <a:chOff x="1314449" y="3209926"/>
            <a:chExt cx="142875" cy="152400"/>
          </a:xfrm>
        </p:grpSpPr>
        <p:cxnSp>
          <p:nvCxnSpPr>
            <p:cNvPr id="61" name="Straight Connector 60"/>
            <p:cNvCxnSpPr/>
            <p:nvPr/>
          </p:nvCxnSpPr>
          <p:spPr>
            <a:xfrm rot="16200000" flipH="1">
              <a:off x="1314450" y="3228975"/>
              <a:ext cx="133350" cy="114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flipH="1" flipV="1">
              <a:off x="1309687" y="3214688"/>
              <a:ext cx="152400" cy="14287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68" name="Title 1"/>
          <p:cNvSpPr txBox="1">
            <a:spLocks/>
          </p:cNvSpPr>
          <p:nvPr/>
        </p:nvSpPr>
        <p:spPr>
          <a:xfrm>
            <a:off x="612049" y="-5194"/>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b="1" kern="1200">
                <a:solidFill>
                  <a:srgbClr val="0066CC"/>
                </a:solidFill>
                <a:latin typeface="Comic Sans MS"/>
                <a:ea typeface="+mj-ea"/>
                <a:cs typeface="+mj-cs"/>
              </a:defRPr>
            </a:lvl1pPr>
          </a:lstStyle>
          <a:p>
            <a:r>
              <a:rPr lang="en-US" b="0" dirty="0" smtClean="0">
                <a:solidFill>
                  <a:srgbClr val="0078C0"/>
                </a:solidFill>
                <a:latin typeface="Calibri" pitchFamily="34" charset="0"/>
                <a:cs typeface="Calibri" pitchFamily="34" charset="0"/>
              </a:rPr>
              <a:t>iJam</a:t>
            </a:r>
            <a:endParaRPr lang="en-US" b="0" dirty="0">
              <a:solidFill>
                <a:srgbClr val="0078C0"/>
              </a:solidFill>
              <a:latin typeface="Calibri" pitchFamily="34" charset="0"/>
              <a:cs typeface="Calibri" pitchFamily="34" charset="0"/>
            </a:endParaRPr>
          </a:p>
        </p:txBody>
      </p:sp>
    </p:spTree>
    <p:extLst>
      <p:ext uri="{BB962C8B-B14F-4D97-AF65-F5344CB8AC3E}">
        <p14:creationId xmlns:p14="http://schemas.microsoft.com/office/powerpoint/2010/main" val="1228139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par>
                                <p:cTn id="7" presetID="49" presetClass="path" presetSubtype="0" accel="52000" decel="48000" fill="hold" nodeType="withEffect">
                                  <p:stCondLst>
                                    <p:cond delay="0"/>
                                  </p:stCondLst>
                                  <p:childTnLst>
                                    <p:animMotion origin="layout" path="M -1.66667E-6 -1.2951E-6 L -0.22465 0.21647 " pathEditMode="relative" rAng="0" ptsTypes="AA">
                                      <p:cBhvr>
                                        <p:cTn id="8" dur="500" fill="hold"/>
                                        <p:tgtEl>
                                          <p:spTgt spid="171"/>
                                        </p:tgtEl>
                                        <p:attrNameLst>
                                          <p:attrName>ppt_x</p:attrName>
                                          <p:attrName>ppt_y</p:attrName>
                                        </p:attrNameLst>
                                      </p:cBhvr>
                                      <p:rCtr x="-11233" y="10823"/>
                                    </p:animMotion>
                                  </p:childTnLst>
                                </p:cTn>
                              </p:par>
                            </p:childTnLst>
                          </p:cTn>
                        </p:par>
                        <p:par>
                          <p:cTn id="9" fill="hold">
                            <p:stCondLst>
                              <p:cond delay="500"/>
                            </p:stCondLst>
                            <p:childTnLst>
                              <p:par>
                                <p:cTn id="10" presetID="49" presetClass="path" presetSubtype="0" accel="50000" decel="50000" fill="hold" nodeType="afterEffect">
                                  <p:stCondLst>
                                    <p:cond delay="0"/>
                                  </p:stCondLst>
                                  <p:childTnLst>
                                    <p:animMotion origin="layout" path="M -1.94444E-6 1.91489E-6 L 0.23594 0.22155 " pathEditMode="relative" rAng="0" ptsTypes="AA">
                                      <p:cBhvr>
                                        <p:cTn id="11" dur="500" fill="hold"/>
                                        <p:tgtEl>
                                          <p:spTgt spid="207"/>
                                        </p:tgtEl>
                                        <p:attrNameLst>
                                          <p:attrName>ppt_x</p:attrName>
                                          <p:attrName>ppt_y</p:attrName>
                                        </p:attrNameLst>
                                      </p:cBhvr>
                                      <p:rCtr x="11788" y="11078"/>
                                    </p:animMotion>
                                  </p:childTnLst>
                                </p:cTn>
                              </p:par>
                            </p:childTnLst>
                          </p:cTn>
                        </p:par>
                        <p:par>
                          <p:cTn id="12" fill="hold">
                            <p:stCondLst>
                              <p:cond delay="1000"/>
                            </p:stCondLst>
                            <p:childTnLst>
                              <p:par>
                                <p:cTn id="13" presetID="49" presetClass="path" presetSubtype="0" accel="50000" decel="50000" fill="hold" nodeType="afterEffect">
                                  <p:stCondLst>
                                    <p:cond delay="0"/>
                                  </p:stCondLst>
                                  <p:childTnLst>
                                    <p:animMotion origin="layout" path="M -3.33333E-6 2.07216E-6 L 0.23611 0.2197 " pathEditMode="relative" rAng="0" ptsTypes="AA">
                                      <p:cBhvr>
                                        <p:cTn id="14" dur="500" fill="hold"/>
                                        <p:tgtEl>
                                          <p:spTgt spid="208"/>
                                        </p:tgtEl>
                                        <p:attrNameLst>
                                          <p:attrName>ppt_x</p:attrName>
                                          <p:attrName>ppt_y</p:attrName>
                                        </p:attrNameLst>
                                      </p:cBhvr>
                                      <p:rCtr x="11806" y="10985"/>
                                    </p:animMotion>
                                  </p:childTnLst>
                                </p:cTn>
                              </p:par>
                            </p:childTnLst>
                          </p:cTn>
                        </p:par>
                        <p:par>
                          <p:cTn id="15" fill="hold">
                            <p:stCondLst>
                              <p:cond delay="1500"/>
                            </p:stCondLst>
                            <p:childTnLst>
                              <p:par>
                                <p:cTn id="16" presetID="49" presetClass="path" presetSubtype="0" accel="52000" decel="48000" fill="hold" nodeType="afterEffect">
                                  <p:stCondLst>
                                    <p:cond delay="0"/>
                                  </p:stCondLst>
                                  <p:childTnLst>
                                    <p:animMotion origin="layout" path="M -2.5E-6 -3.33333E-6 L -0.22413 0.21574 " pathEditMode="relative" rAng="0" ptsTypes="AA">
                                      <p:cBhvr>
                                        <p:cTn id="17" dur="500" fill="hold"/>
                                        <p:tgtEl>
                                          <p:spTgt spid="178"/>
                                        </p:tgtEl>
                                        <p:attrNameLst>
                                          <p:attrName>ppt_x</p:attrName>
                                          <p:attrName>ppt_y</p:attrName>
                                        </p:attrNameLst>
                                      </p:cBhvr>
                                      <p:rCtr x="-11215" y="10787"/>
                                    </p:animMotion>
                                  </p:childTnLst>
                                </p:cTn>
                              </p:par>
                            </p:childTnLst>
                          </p:cTn>
                        </p:par>
                        <p:par>
                          <p:cTn id="18" fill="hold">
                            <p:stCondLst>
                              <p:cond delay="2000"/>
                            </p:stCondLst>
                            <p:childTnLst>
                              <p:par>
                                <p:cTn id="19" presetID="49" presetClass="path" presetSubtype="0" accel="52000" decel="48000" fill="hold" nodeType="afterEffect">
                                  <p:stCondLst>
                                    <p:cond delay="0"/>
                                  </p:stCondLst>
                                  <p:childTnLst>
                                    <p:animMotion origin="layout" path="M -3.05556E-6 -2.22222E-6 L 0.23837 0.21783 " pathEditMode="relative" rAng="0" ptsTypes="AA">
                                      <p:cBhvr>
                                        <p:cTn id="20" dur="500" fill="hold"/>
                                        <p:tgtEl>
                                          <p:spTgt spid="212"/>
                                        </p:tgtEl>
                                        <p:attrNameLst>
                                          <p:attrName>ppt_x</p:attrName>
                                          <p:attrName>ppt_y</p:attrName>
                                        </p:attrNameLst>
                                      </p:cBhvr>
                                      <p:rCtr x="11910" y="10880"/>
                                    </p:animMotion>
                                  </p:childTnLst>
                                </p:cTn>
                              </p:par>
                            </p:childTnLst>
                          </p:cTn>
                        </p:par>
                        <p:par>
                          <p:cTn id="21" fill="hold">
                            <p:stCondLst>
                              <p:cond delay="2500"/>
                            </p:stCondLst>
                            <p:childTnLst>
                              <p:par>
                                <p:cTn id="22" presetID="42" presetClass="path" presetSubtype="0" accel="52000" decel="48000" fill="hold" nodeType="afterEffect">
                                  <p:stCondLst>
                                    <p:cond delay="0"/>
                                  </p:stCondLst>
                                  <p:childTnLst>
                                    <p:animMotion origin="layout" path="M 4.44444E-6 -4.07407E-6 L -0.22344 0.21551 " pathEditMode="relative" rAng="0" ptsTypes="AA">
                                      <p:cBhvr>
                                        <p:cTn id="23" dur="500" fill="hold"/>
                                        <p:tgtEl>
                                          <p:spTgt spid="182"/>
                                        </p:tgtEl>
                                        <p:attrNameLst>
                                          <p:attrName>ppt_x</p:attrName>
                                          <p:attrName>ppt_y</p:attrName>
                                        </p:attrNameLst>
                                      </p:cBhvr>
                                      <p:rCtr x="-11181" y="10764"/>
                                    </p:animMotion>
                                  </p:childTnLst>
                                </p:cTn>
                              </p:par>
                            </p:childTnLst>
                          </p:cTn>
                        </p:par>
                        <p:par>
                          <p:cTn id="24" fill="hold">
                            <p:stCondLst>
                              <p:cond delay="3000"/>
                            </p:stCondLst>
                            <p:childTnLst>
                              <p:par>
                                <p:cTn id="25" presetID="1"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Freeform 201"/>
          <p:cNvSpPr/>
          <p:nvPr/>
        </p:nvSpPr>
        <p:spPr>
          <a:xfrm>
            <a:off x="1226904" y="1434246"/>
            <a:ext cx="2633175" cy="984438"/>
          </a:xfrm>
          <a:custGeom>
            <a:avLst/>
            <a:gdLst>
              <a:gd name="connsiteX0" fmla="*/ 0 w 2649071"/>
              <a:gd name="connsiteY0" fmla="*/ 867334 h 1414181"/>
              <a:gd name="connsiteX1" fmla="*/ 658906 w 2649071"/>
              <a:gd name="connsiteY1" fmla="*/ 369793 h 1414181"/>
              <a:gd name="connsiteX2" fmla="*/ 1506071 w 2649071"/>
              <a:gd name="connsiteY2" fmla="*/ 1230405 h 1414181"/>
              <a:gd name="connsiteX3" fmla="*/ 2017059 w 2649071"/>
              <a:gd name="connsiteY3" fmla="*/ 1028699 h 1414181"/>
              <a:gd name="connsiteX4" fmla="*/ 2218765 w 2649071"/>
              <a:gd name="connsiteY4" fmla="*/ 1243852 h 1414181"/>
              <a:gd name="connsiteX5" fmla="*/ 2353236 w 2649071"/>
              <a:gd name="connsiteY5" fmla="*/ 6723 h 1414181"/>
              <a:gd name="connsiteX6" fmla="*/ 2649071 w 2649071"/>
              <a:gd name="connsiteY6" fmla="*/ 1284193 h 1414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9071" h="1414181">
                <a:moveTo>
                  <a:pt x="0" y="867334"/>
                </a:moveTo>
                <a:cubicBezTo>
                  <a:pt x="203947" y="588307"/>
                  <a:pt x="407894" y="309281"/>
                  <a:pt x="658906" y="369793"/>
                </a:cubicBezTo>
                <a:cubicBezTo>
                  <a:pt x="909918" y="430305"/>
                  <a:pt x="1279712" y="1120587"/>
                  <a:pt x="1506071" y="1230405"/>
                </a:cubicBezTo>
                <a:cubicBezTo>
                  <a:pt x="1732430" y="1340223"/>
                  <a:pt x="1898277" y="1026458"/>
                  <a:pt x="2017059" y="1028699"/>
                </a:cubicBezTo>
                <a:cubicBezTo>
                  <a:pt x="2135841" y="1030940"/>
                  <a:pt x="2162736" y="1414181"/>
                  <a:pt x="2218765" y="1243852"/>
                </a:cubicBezTo>
                <a:cubicBezTo>
                  <a:pt x="2274795" y="1073523"/>
                  <a:pt x="2281519" y="0"/>
                  <a:pt x="2353236" y="6723"/>
                </a:cubicBezTo>
                <a:cubicBezTo>
                  <a:pt x="2424953" y="13446"/>
                  <a:pt x="2649071" y="1284193"/>
                  <a:pt x="2649071" y="1284193"/>
                </a:cubicBezTo>
              </a:path>
            </a:pathLst>
          </a:custGeom>
          <a:ln w="508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3" name="Straight Connector 202"/>
          <p:cNvCxnSpPr/>
          <p:nvPr/>
        </p:nvCxnSpPr>
        <p:spPr>
          <a:xfrm rot="16200000" flipH="1">
            <a:off x="873390" y="2391745"/>
            <a:ext cx="713435" cy="5966"/>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1232868" y="2751446"/>
            <a:ext cx="2684788" cy="0"/>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rot="5400000">
            <a:off x="1177993" y="2221232"/>
            <a:ext cx="1058437" cy="11789"/>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rot="16200000" flipH="1">
            <a:off x="1823688" y="2323073"/>
            <a:ext cx="848706" cy="9469"/>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2556367" y="2525554"/>
            <a:ext cx="441518" cy="11696"/>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16200000" flipH="1">
            <a:off x="3002494" y="2457583"/>
            <a:ext cx="583484" cy="18933"/>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a:stCxn id="202" idx="6"/>
          </p:cNvCxnSpPr>
          <p:nvPr/>
        </p:nvCxnSpPr>
        <p:spPr>
          <a:xfrm>
            <a:off x="3859966" y="2328195"/>
            <a:ext cx="11695" cy="423965"/>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grpSp>
        <p:nvGrpSpPr>
          <p:cNvPr id="184" name="Group 183"/>
          <p:cNvGrpSpPr/>
          <p:nvPr/>
        </p:nvGrpSpPr>
        <p:grpSpPr>
          <a:xfrm>
            <a:off x="1150507" y="2451886"/>
            <a:ext cx="168264" cy="208791"/>
            <a:chOff x="1314449" y="3209926"/>
            <a:chExt cx="142875" cy="152400"/>
          </a:xfrm>
        </p:grpSpPr>
        <p:cxnSp>
          <p:nvCxnSpPr>
            <p:cNvPr id="200" name="Straight Connector 199"/>
            <p:cNvCxnSpPr/>
            <p:nvPr/>
          </p:nvCxnSpPr>
          <p:spPr>
            <a:xfrm rot="16200000" flipH="1">
              <a:off x="1314450" y="3228975"/>
              <a:ext cx="133350" cy="114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rot="5400000" flipH="1" flipV="1">
              <a:off x="1309687" y="3214688"/>
              <a:ext cx="152400" cy="14287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170" name="Freeform 169"/>
          <p:cNvSpPr/>
          <p:nvPr/>
        </p:nvSpPr>
        <p:spPr>
          <a:xfrm>
            <a:off x="5424926" y="1458697"/>
            <a:ext cx="2633175" cy="984437"/>
          </a:xfrm>
          <a:custGeom>
            <a:avLst/>
            <a:gdLst>
              <a:gd name="connsiteX0" fmla="*/ 0 w 2649071"/>
              <a:gd name="connsiteY0" fmla="*/ 867334 h 1414181"/>
              <a:gd name="connsiteX1" fmla="*/ 658906 w 2649071"/>
              <a:gd name="connsiteY1" fmla="*/ 369793 h 1414181"/>
              <a:gd name="connsiteX2" fmla="*/ 1506071 w 2649071"/>
              <a:gd name="connsiteY2" fmla="*/ 1230405 h 1414181"/>
              <a:gd name="connsiteX3" fmla="*/ 2017059 w 2649071"/>
              <a:gd name="connsiteY3" fmla="*/ 1028699 h 1414181"/>
              <a:gd name="connsiteX4" fmla="*/ 2218765 w 2649071"/>
              <a:gd name="connsiteY4" fmla="*/ 1243852 h 1414181"/>
              <a:gd name="connsiteX5" fmla="*/ 2353236 w 2649071"/>
              <a:gd name="connsiteY5" fmla="*/ 6723 h 1414181"/>
              <a:gd name="connsiteX6" fmla="*/ 2649071 w 2649071"/>
              <a:gd name="connsiteY6" fmla="*/ 1284193 h 1414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9071" h="1414181">
                <a:moveTo>
                  <a:pt x="0" y="867334"/>
                </a:moveTo>
                <a:cubicBezTo>
                  <a:pt x="203947" y="588307"/>
                  <a:pt x="407894" y="309281"/>
                  <a:pt x="658906" y="369793"/>
                </a:cubicBezTo>
                <a:cubicBezTo>
                  <a:pt x="909918" y="430305"/>
                  <a:pt x="1279712" y="1120587"/>
                  <a:pt x="1506071" y="1230405"/>
                </a:cubicBezTo>
                <a:cubicBezTo>
                  <a:pt x="1732430" y="1340223"/>
                  <a:pt x="1898277" y="1026458"/>
                  <a:pt x="2017059" y="1028699"/>
                </a:cubicBezTo>
                <a:cubicBezTo>
                  <a:pt x="2135841" y="1030940"/>
                  <a:pt x="2162736" y="1414181"/>
                  <a:pt x="2218765" y="1243852"/>
                </a:cubicBezTo>
                <a:cubicBezTo>
                  <a:pt x="2274795" y="1073523"/>
                  <a:pt x="2281519" y="0"/>
                  <a:pt x="2353236" y="6723"/>
                </a:cubicBezTo>
                <a:cubicBezTo>
                  <a:pt x="2424953" y="13446"/>
                  <a:pt x="2649071" y="1284193"/>
                  <a:pt x="2649071" y="1284193"/>
                </a:cubicBezTo>
              </a:path>
            </a:pathLst>
          </a:custGeom>
          <a:ln w="508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1" name="Straight Connector 170"/>
          <p:cNvCxnSpPr/>
          <p:nvPr/>
        </p:nvCxnSpPr>
        <p:spPr>
          <a:xfrm rot="16200000" flipH="1">
            <a:off x="5083124" y="2404373"/>
            <a:ext cx="713435" cy="5966"/>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5442602" y="2764074"/>
            <a:ext cx="2684788" cy="0"/>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rot="5400000">
            <a:off x="5387727" y="2233860"/>
            <a:ext cx="1058436" cy="11789"/>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rot="16200000" flipH="1">
            <a:off x="6033422" y="2335701"/>
            <a:ext cx="848705" cy="9469"/>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16200000" flipH="1">
            <a:off x="6766101" y="2538182"/>
            <a:ext cx="441518" cy="11696"/>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rot="16200000" flipH="1">
            <a:off x="7212228" y="2470211"/>
            <a:ext cx="583484" cy="18933"/>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8046413" y="2353468"/>
            <a:ext cx="11695" cy="423965"/>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grpSp>
        <p:nvGrpSpPr>
          <p:cNvPr id="219" name="Group 218"/>
          <p:cNvGrpSpPr/>
          <p:nvPr/>
        </p:nvGrpSpPr>
        <p:grpSpPr>
          <a:xfrm>
            <a:off x="2682257" y="2478886"/>
            <a:ext cx="168264" cy="208791"/>
            <a:chOff x="1314449" y="3209926"/>
            <a:chExt cx="142875" cy="152400"/>
          </a:xfrm>
        </p:grpSpPr>
        <p:cxnSp>
          <p:nvCxnSpPr>
            <p:cNvPr id="220" name="Straight Connector 219"/>
            <p:cNvCxnSpPr/>
            <p:nvPr/>
          </p:nvCxnSpPr>
          <p:spPr>
            <a:xfrm rot="16200000" flipH="1">
              <a:off x="1314450" y="3228975"/>
              <a:ext cx="133350" cy="114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5400000" flipH="1" flipV="1">
              <a:off x="1309687" y="3214688"/>
              <a:ext cx="152400" cy="14287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3772232" y="2469236"/>
            <a:ext cx="168264" cy="208791"/>
            <a:chOff x="1314449" y="3209926"/>
            <a:chExt cx="142875" cy="152400"/>
          </a:xfrm>
        </p:grpSpPr>
        <p:cxnSp>
          <p:nvCxnSpPr>
            <p:cNvPr id="226" name="Straight Connector 225"/>
            <p:cNvCxnSpPr/>
            <p:nvPr/>
          </p:nvCxnSpPr>
          <p:spPr>
            <a:xfrm rot="16200000" flipH="1">
              <a:off x="1314450" y="3228975"/>
              <a:ext cx="133350" cy="114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5400000" flipH="1" flipV="1">
              <a:off x="1309687" y="3214688"/>
              <a:ext cx="152400" cy="14287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228" name="Group 227"/>
          <p:cNvGrpSpPr/>
          <p:nvPr/>
        </p:nvGrpSpPr>
        <p:grpSpPr>
          <a:xfrm>
            <a:off x="5826141" y="2443134"/>
            <a:ext cx="168264" cy="208791"/>
            <a:chOff x="1314449" y="3209926"/>
            <a:chExt cx="142875" cy="152400"/>
          </a:xfrm>
        </p:grpSpPr>
        <p:cxnSp>
          <p:nvCxnSpPr>
            <p:cNvPr id="229" name="Straight Connector 228"/>
            <p:cNvCxnSpPr/>
            <p:nvPr/>
          </p:nvCxnSpPr>
          <p:spPr>
            <a:xfrm rot="16200000" flipH="1">
              <a:off x="1314450" y="3228975"/>
              <a:ext cx="133350" cy="114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5400000" flipH="1" flipV="1">
              <a:off x="1309687" y="3214688"/>
              <a:ext cx="152400" cy="14287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231" name="Group 230"/>
          <p:cNvGrpSpPr/>
          <p:nvPr/>
        </p:nvGrpSpPr>
        <p:grpSpPr>
          <a:xfrm>
            <a:off x="6372091" y="2445059"/>
            <a:ext cx="168264" cy="208791"/>
            <a:chOff x="1314449" y="3209926"/>
            <a:chExt cx="142875" cy="152400"/>
          </a:xfrm>
        </p:grpSpPr>
        <p:cxnSp>
          <p:nvCxnSpPr>
            <p:cNvPr id="232" name="Straight Connector 231"/>
            <p:cNvCxnSpPr/>
            <p:nvPr/>
          </p:nvCxnSpPr>
          <p:spPr>
            <a:xfrm rot="16200000" flipH="1">
              <a:off x="1314450" y="3228975"/>
              <a:ext cx="133350" cy="114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rot="5400000" flipH="1" flipV="1">
              <a:off x="1309687" y="3214688"/>
              <a:ext cx="152400" cy="14287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240" name="Group 239"/>
          <p:cNvGrpSpPr/>
          <p:nvPr/>
        </p:nvGrpSpPr>
        <p:grpSpPr>
          <a:xfrm>
            <a:off x="7419616" y="2450834"/>
            <a:ext cx="168264" cy="208791"/>
            <a:chOff x="1314449" y="3209926"/>
            <a:chExt cx="142875" cy="152400"/>
          </a:xfrm>
        </p:grpSpPr>
        <p:cxnSp>
          <p:nvCxnSpPr>
            <p:cNvPr id="241" name="Straight Connector 240"/>
            <p:cNvCxnSpPr/>
            <p:nvPr/>
          </p:nvCxnSpPr>
          <p:spPr>
            <a:xfrm rot="16200000" flipH="1">
              <a:off x="1314450" y="3228975"/>
              <a:ext cx="133350" cy="1143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5400000" flipH="1" flipV="1">
              <a:off x="1309687" y="3214688"/>
              <a:ext cx="152400" cy="14287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96" name="Rectangle 3"/>
          <p:cNvSpPr txBox="1">
            <a:spLocks noChangeArrowheads="1"/>
          </p:cNvSpPr>
          <p:nvPr/>
        </p:nvSpPr>
        <p:spPr>
          <a:xfrm>
            <a:off x="-88361" y="4938054"/>
            <a:ext cx="8910111" cy="743177"/>
          </a:xfrm>
          <a:prstGeom prst="rect">
            <a:avLst/>
          </a:prstGeom>
        </p:spPr>
        <p:txBody>
          <a:bodyPr vert="horz" lIns="91440" tIns="45720" rIns="91440" bIns="45720" rtlCol="0">
            <a:noAutofit/>
          </a:bodyPr>
          <a:lstStyle/>
          <a:p>
            <a:pPr marL="342900" indent="-342900" algn="ctr">
              <a:spcBef>
                <a:spcPct val="20000"/>
              </a:spcBef>
              <a:defRPr/>
            </a:pPr>
            <a:r>
              <a:rPr lang="en-US" sz="2800" dirty="0" smtClean="0">
                <a:latin typeface="Calibri" pitchFamily="34" charset="0"/>
                <a:cs typeface="Calibri" pitchFamily="34" charset="0"/>
              </a:rPr>
              <a:t>Eavesdropper does not know which samples are clean and hence </a:t>
            </a:r>
            <a:r>
              <a:rPr lang="en-US" sz="2800" dirty="0" smtClean="0">
                <a:solidFill>
                  <a:srgbClr val="0000FF"/>
                </a:solidFill>
                <a:latin typeface="Calibri" pitchFamily="34" charset="0"/>
                <a:cs typeface="Calibri" pitchFamily="34" charset="0"/>
              </a:rPr>
              <a:t>cannot decode</a:t>
            </a:r>
          </a:p>
          <a:p>
            <a:pPr marL="342900" marR="0" lvl="0" indent="-342900" algn="ctr" defTabSz="457200" rtl="0" eaLnBrk="1" fontAlgn="auto" latinLnBrk="0" hangingPunct="1">
              <a:spcBef>
                <a:spcPct val="20000"/>
              </a:spcBef>
              <a:spcAft>
                <a:spcPts val="0"/>
              </a:spcAft>
              <a:buClrTx/>
              <a:buSzTx/>
              <a:tabLst/>
              <a:defRPr/>
            </a:pPr>
            <a:endParaRPr kumimoji="0" lang="en-US" sz="2800" b="0" i="0" u="none" strike="noStrike" kern="1200" cap="none" spc="0" normalizeH="0" baseline="0" noProof="0" dirty="0" smtClean="0">
              <a:ln>
                <a:noFill/>
              </a:ln>
              <a:effectLst/>
              <a:uLnTx/>
              <a:uFillTx/>
              <a:latin typeface="Comic Sans MS"/>
              <a:ea typeface="+mn-ea"/>
              <a:cs typeface="+mn-cs"/>
            </a:endParaRPr>
          </a:p>
        </p:txBody>
      </p:sp>
      <p:sp>
        <p:nvSpPr>
          <p:cNvPr id="98" name="Text Box 7"/>
          <p:cNvSpPr txBox="1">
            <a:spLocks noChangeArrowheads="1"/>
          </p:cNvSpPr>
          <p:nvPr/>
        </p:nvSpPr>
        <p:spPr bwMode="auto">
          <a:xfrm>
            <a:off x="73266" y="4191692"/>
            <a:ext cx="8929329" cy="1606954"/>
          </a:xfrm>
          <a:prstGeom prst="rect">
            <a:avLst/>
          </a:prstGeom>
          <a:solidFill>
            <a:srgbClr val="000099"/>
          </a:solidFill>
          <a:ln w="9525">
            <a:solidFill>
              <a:schemeClr val="bg2"/>
            </a:solidFill>
            <a:miter lim="800000"/>
            <a:headEnd/>
            <a:tailEnd/>
          </a:ln>
          <a:effectLst>
            <a:outerShdw dist="107763" dir="2700000" algn="ctr" rotWithShape="0">
              <a:schemeClr val="bg2">
                <a:alpha val="50000"/>
              </a:schemeClr>
            </a:outerShdw>
          </a:effectLst>
          <a:scene3d>
            <a:camera prst="orthographicFront"/>
            <a:lightRig rig="threePt" dir="t"/>
          </a:scene3d>
          <a:sp3d>
            <a:bevelT w="165100" prst="coolSlant"/>
          </a:sp3d>
        </p:spPr>
        <p:txBody>
          <a:bodyPr lIns="90488" tIns="137160" rIns="90488" bIns="44450"/>
          <a:lstStyle/>
          <a:p>
            <a:pPr marL="290513" algn="ctr">
              <a:spcAft>
                <a:spcPts val="1200"/>
              </a:spcAft>
            </a:pPr>
            <a:r>
              <a:rPr lang="en-US" sz="4000" dirty="0" smtClean="0">
                <a:solidFill>
                  <a:schemeClr val="bg1"/>
                </a:solidFill>
                <a:latin typeface="Calibri" pitchFamily="34" charset="0"/>
                <a:ea typeface="Batang" pitchFamily="18" charset="-127"/>
                <a:cs typeface="Calibri" pitchFamily="34" charset="0"/>
              </a:rPr>
              <a:t>No longer requires channel to change </a:t>
            </a:r>
          </a:p>
        </p:txBody>
      </p:sp>
      <p:sp>
        <p:nvSpPr>
          <p:cNvPr id="72" name="Rectangle 3"/>
          <p:cNvSpPr txBox="1">
            <a:spLocks noChangeArrowheads="1"/>
          </p:cNvSpPr>
          <p:nvPr/>
        </p:nvSpPr>
        <p:spPr>
          <a:xfrm>
            <a:off x="6197408" y="766907"/>
            <a:ext cx="2270477" cy="743177"/>
          </a:xfrm>
          <a:prstGeom prst="rect">
            <a:avLst/>
          </a:prstGeom>
        </p:spPr>
        <p:txBody>
          <a:bodyPr vert="horz" lIns="91440" tIns="45720" rIns="91440" bIns="45720" rtlCol="0">
            <a:noAutofit/>
          </a:bodyPr>
          <a:lstStyle/>
          <a:p>
            <a:pPr marL="342900" indent="-342900" algn="ctr">
              <a:spcBef>
                <a:spcPct val="20000"/>
              </a:spcBef>
              <a:defRPr/>
            </a:pPr>
            <a:r>
              <a:rPr lang="en-US" sz="2800" dirty="0" smtClean="0">
                <a:latin typeface="Calibri" pitchFamily="34" charset="0"/>
                <a:cs typeface="Calibri" pitchFamily="34" charset="0"/>
              </a:rPr>
              <a:t>Repetition</a:t>
            </a:r>
          </a:p>
          <a:p>
            <a:pPr marL="342900" marR="0" lvl="0" indent="-342900" algn="ctr" defTabSz="457200" rtl="0" eaLnBrk="1" fontAlgn="auto" latinLnBrk="0" hangingPunct="1">
              <a:spcBef>
                <a:spcPct val="20000"/>
              </a:spcBef>
              <a:spcAft>
                <a:spcPts val="0"/>
              </a:spcAft>
              <a:buClrTx/>
              <a:buSzTx/>
              <a:tabLst/>
              <a:defRPr/>
            </a:pPr>
            <a:endParaRPr kumimoji="0" lang="en-US" sz="2800" b="0" i="0" u="none" strike="noStrike" kern="1200" cap="none" spc="0" normalizeH="0" baseline="0" noProof="0" dirty="0" smtClean="0">
              <a:ln>
                <a:noFill/>
              </a:ln>
              <a:effectLst/>
              <a:uLnTx/>
              <a:uFillTx/>
              <a:latin typeface="Comic Sans MS"/>
              <a:ea typeface="+mn-ea"/>
              <a:cs typeface="+mn-cs"/>
            </a:endParaRPr>
          </a:p>
        </p:txBody>
      </p:sp>
      <p:sp>
        <p:nvSpPr>
          <p:cNvPr id="3" name="TextBox 2"/>
          <p:cNvSpPr txBox="1"/>
          <p:nvPr/>
        </p:nvSpPr>
        <p:spPr>
          <a:xfrm>
            <a:off x="1466811" y="4962926"/>
            <a:ext cx="7354939" cy="707886"/>
          </a:xfrm>
          <a:prstGeom prst="rect">
            <a:avLst/>
          </a:prstGeom>
          <a:noFill/>
        </p:spPr>
        <p:txBody>
          <a:bodyPr wrap="square" rtlCol="0">
            <a:spAutoFit/>
          </a:bodyPr>
          <a:lstStyle/>
          <a:p>
            <a:r>
              <a:rPr lang="en-US" sz="4000" dirty="0" smtClean="0">
                <a:solidFill>
                  <a:schemeClr val="bg1"/>
                </a:solidFill>
                <a:sym typeface="Wingdings" pitchFamily="2" charset="2"/>
              </a:rPr>
              <a:t> Generate secret bits faster</a:t>
            </a:r>
            <a:endParaRPr lang="en-US" sz="4000" dirty="0">
              <a:solidFill>
                <a:schemeClr val="bg1"/>
              </a:solidFill>
            </a:endParaRPr>
          </a:p>
        </p:txBody>
      </p:sp>
      <p:sp>
        <p:nvSpPr>
          <p:cNvPr id="67" name="Title 1"/>
          <p:cNvSpPr txBox="1">
            <a:spLocks/>
          </p:cNvSpPr>
          <p:nvPr/>
        </p:nvSpPr>
        <p:spPr>
          <a:xfrm>
            <a:off x="612049" y="-5194"/>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b="1" kern="1200">
                <a:solidFill>
                  <a:srgbClr val="0066CC"/>
                </a:solidFill>
                <a:latin typeface="Comic Sans MS"/>
                <a:ea typeface="+mj-ea"/>
                <a:cs typeface="+mj-cs"/>
              </a:defRPr>
            </a:lvl1pPr>
          </a:lstStyle>
          <a:p>
            <a:r>
              <a:rPr lang="en-US" b="0" dirty="0" smtClean="0">
                <a:solidFill>
                  <a:srgbClr val="0078C0"/>
                </a:solidFill>
                <a:latin typeface="Calibri" pitchFamily="34" charset="0"/>
                <a:cs typeface="Calibri" pitchFamily="34" charset="0"/>
              </a:rPr>
              <a:t>iJam</a:t>
            </a:r>
            <a:endParaRPr lang="en-US" b="0" dirty="0">
              <a:solidFill>
                <a:srgbClr val="0078C0"/>
              </a:solidFill>
              <a:latin typeface="Calibri" pitchFamily="34" charset="0"/>
              <a:cs typeface="Calibri" pitchFamily="34" charset="0"/>
            </a:endParaRPr>
          </a:p>
        </p:txBody>
      </p:sp>
    </p:spTree>
    <p:extLst>
      <p:ext uri="{BB962C8B-B14F-4D97-AF65-F5344CB8AC3E}">
        <p14:creationId xmlns:p14="http://schemas.microsoft.com/office/powerpoint/2010/main" val="21519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
                                            <p:bg/>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P spid="98" grpId="0" build="p"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11775"/>
            <a:ext cx="9143999" cy="4525963"/>
          </a:xfrm>
        </p:spPr>
        <p:txBody>
          <a:bodyPr>
            <a:normAutofit/>
          </a:bodyPr>
          <a:lstStyle/>
          <a:p>
            <a:r>
              <a:rPr lang="en-US" sz="3000" dirty="0" smtClean="0">
                <a:latin typeface="Calibri" pitchFamily="34" charset="0"/>
                <a:cs typeface="Calibri" pitchFamily="34" charset="0"/>
              </a:rPr>
              <a:t>First practical physical layer security that doesn’t rely on channel changes</a:t>
            </a:r>
          </a:p>
          <a:p>
            <a:pPr marL="0" indent="0">
              <a:buNone/>
            </a:pPr>
            <a:endParaRPr lang="en-US" sz="3000" dirty="0" smtClean="0">
              <a:latin typeface="Calibri" pitchFamily="34" charset="0"/>
              <a:cs typeface="Calibri" pitchFamily="34" charset="0"/>
            </a:endParaRPr>
          </a:p>
          <a:p>
            <a:r>
              <a:rPr lang="en-US" sz="3000" dirty="0" smtClean="0">
                <a:latin typeface="Calibri" pitchFamily="34" charset="0"/>
                <a:cs typeface="Calibri" pitchFamily="34" charset="0"/>
              </a:rPr>
              <a:t>Implemented and empirically evaluated</a:t>
            </a:r>
          </a:p>
          <a:p>
            <a:pPr lvl="1"/>
            <a:r>
              <a:rPr lang="en-US" sz="2600" dirty="0" smtClean="0">
                <a:latin typeface="Calibri" pitchFamily="34" charset="0"/>
                <a:cs typeface="Calibri" pitchFamily="34" charset="0"/>
              </a:rPr>
              <a:t>3 orders of magnitude more secret bits</a:t>
            </a:r>
          </a:p>
          <a:p>
            <a:pPr lvl="1"/>
            <a:r>
              <a:rPr lang="en-US" sz="2600" dirty="0" smtClean="0">
                <a:latin typeface="Calibri" pitchFamily="34" charset="0"/>
                <a:cs typeface="Calibri" pitchFamily="34" charset="0"/>
              </a:rPr>
              <a:t>Works with both static and mobile channels</a:t>
            </a:r>
          </a:p>
          <a:p>
            <a:pPr marL="457200" lvl="1" indent="0">
              <a:buNone/>
            </a:pPr>
            <a:endParaRPr lang="en-US" sz="2600" dirty="0"/>
          </a:p>
        </p:txBody>
      </p:sp>
      <p:sp>
        <p:nvSpPr>
          <p:cNvPr id="4" name="Title 1"/>
          <p:cNvSpPr txBox="1">
            <a:spLocks/>
          </p:cNvSpPr>
          <p:nvPr/>
        </p:nvSpPr>
        <p:spPr>
          <a:xfrm>
            <a:off x="612049" y="-5194"/>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b="1" kern="1200">
                <a:solidFill>
                  <a:srgbClr val="0066CC"/>
                </a:solidFill>
                <a:latin typeface="Comic Sans MS"/>
                <a:ea typeface="+mj-ea"/>
                <a:cs typeface="+mj-cs"/>
              </a:defRPr>
            </a:lvl1pPr>
          </a:lstStyle>
          <a:p>
            <a:r>
              <a:rPr lang="en-US" b="0" dirty="0" smtClean="0">
                <a:solidFill>
                  <a:srgbClr val="0078C0"/>
                </a:solidFill>
                <a:latin typeface="Calibri" pitchFamily="34" charset="0"/>
                <a:cs typeface="Calibri" pitchFamily="34" charset="0"/>
              </a:rPr>
              <a:t>Contributions</a:t>
            </a:r>
            <a:endParaRPr lang="en-US" b="0" dirty="0">
              <a:solidFill>
                <a:srgbClr val="0078C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 y="156792"/>
            <a:ext cx="9769032" cy="492443"/>
          </a:xfrm>
          <a:prstGeom prst="rect">
            <a:avLst/>
          </a:prstGeom>
          <a:noFill/>
          <a:ln>
            <a:noFill/>
          </a:ln>
        </p:spPr>
        <p:txBody>
          <a:bodyPr wrap="square" rtlCol="0">
            <a:spAutoFit/>
          </a:bodyPr>
          <a:lstStyle/>
          <a:p>
            <a:r>
              <a:rPr lang="en-US" sz="2600" u="sng" dirty="0" smtClean="0">
                <a:solidFill>
                  <a:srgbClr val="0070C0"/>
                </a:solidFill>
                <a:latin typeface="Calibri" pitchFamily="34" charset="0"/>
                <a:cs typeface="Calibri" pitchFamily="34" charset="0"/>
              </a:rPr>
              <a:t>Challenge 1</a:t>
            </a:r>
            <a:r>
              <a:rPr lang="en-US" sz="2600" dirty="0" smtClean="0">
                <a:solidFill>
                  <a:srgbClr val="0070C0"/>
                </a:solidFill>
                <a:latin typeface="Calibri" pitchFamily="34" charset="0"/>
                <a:cs typeface="Calibri" pitchFamily="34" charset="0"/>
              </a:rPr>
              <a:t>: Making clean and jammed samples indistinguishable  </a:t>
            </a:r>
            <a:endParaRPr lang="en-US" sz="2600" dirty="0">
              <a:solidFill>
                <a:srgbClr val="0070C0"/>
              </a:solidFill>
              <a:latin typeface="Calibri" pitchFamily="34" charset="0"/>
              <a:cs typeface="Calibri" pitchFamily="34" charset="0"/>
            </a:endParaRPr>
          </a:p>
        </p:txBody>
      </p:sp>
      <p:sp>
        <p:nvSpPr>
          <p:cNvPr id="15" name="TextBox 14"/>
          <p:cNvSpPr txBox="1"/>
          <p:nvPr/>
        </p:nvSpPr>
        <p:spPr>
          <a:xfrm>
            <a:off x="451413" y="1409672"/>
            <a:ext cx="2673751" cy="830997"/>
          </a:xfrm>
          <a:prstGeom prst="rect">
            <a:avLst/>
          </a:prstGeom>
          <a:noFill/>
        </p:spPr>
        <p:txBody>
          <a:bodyPr wrap="square" rtlCol="0">
            <a:spAutoFit/>
          </a:bodyPr>
          <a:lstStyle/>
          <a:p>
            <a:r>
              <a:rPr lang="en-US" sz="2400" dirty="0" smtClean="0"/>
              <a:t>BPSK: ‘0’ bit  </a:t>
            </a:r>
            <a:r>
              <a:rPr lang="en-US" sz="2400" dirty="0" smtClean="0">
                <a:sym typeface="Wingdings" pitchFamily="2" charset="2"/>
              </a:rPr>
              <a:t> </a:t>
            </a:r>
            <a:r>
              <a:rPr lang="en-US" sz="2400" b="1" dirty="0">
                <a:solidFill>
                  <a:srgbClr val="0000FF"/>
                </a:solidFill>
                <a:sym typeface="Wingdings" pitchFamily="2" charset="2"/>
              </a:rPr>
              <a:t>-</a:t>
            </a:r>
            <a:r>
              <a:rPr lang="en-US" sz="2400" b="1" dirty="0" smtClean="0">
                <a:solidFill>
                  <a:srgbClr val="0000FF"/>
                </a:solidFill>
                <a:sym typeface="Wingdings" pitchFamily="2" charset="2"/>
              </a:rPr>
              <a:t>1</a:t>
            </a:r>
          </a:p>
          <a:p>
            <a:r>
              <a:rPr lang="en-US" sz="2400" dirty="0">
                <a:sym typeface="Wingdings" pitchFamily="2" charset="2"/>
              </a:rPr>
              <a:t> </a:t>
            </a:r>
            <a:r>
              <a:rPr lang="en-US" sz="2400" dirty="0" smtClean="0">
                <a:sym typeface="Wingdings" pitchFamily="2" charset="2"/>
              </a:rPr>
              <a:t>          ‘1’ bit    </a:t>
            </a:r>
            <a:r>
              <a:rPr lang="en-US" sz="2400" b="1" dirty="0">
                <a:solidFill>
                  <a:srgbClr val="0000FF"/>
                </a:solidFill>
                <a:sym typeface="Wingdings" pitchFamily="2" charset="2"/>
              </a:rPr>
              <a:t>+</a:t>
            </a:r>
            <a:r>
              <a:rPr lang="en-US" sz="2400" b="1" dirty="0" smtClean="0">
                <a:solidFill>
                  <a:srgbClr val="0000FF"/>
                </a:solidFill>
                <a:sym typeface="Wingdings" pitchFamily="2" charset="2"/>
              </a:rPr>
              <a:t>1</a:t>
            </a:r>
            <a:r>
              <a:rPr lang="en-US" sz="2400" dirty="0" smtClean="0">
                <a:solidFill>
                  <a:srgbClr val="0000FF"/>
                </a:solidFill>
                <a:sym typeface="Wingdings" pitchFamily="2" charset="2"/>
              </a:rPr>
              <a:t> </a:t>
            </a:r>
            <a:endParaRPr lang="en-US" sz="2400" dirty="0">
              <a:solidFill>
                <a:srgbClr val="0000FF"/>
              </a:solidFill>
            </a:endParaRPr>
          </a:p>
        </p:txBody>
      </p:sp>
      <p:cxnSp>
        <p:nvCxnSpPr>
          <p:cNvPr id="17" name="Straight Arrow Connector 16"/>
          <p:cNvCxnSpPr/>
          <p:nvPr/>
        </p:nvCxnSpPr>
        <p:spPr>
          <a:xfrm>
            <a:off x="2986277" y="4074146"/>
            <a:ext cx="3055717" cy="0"/>
          </a:xfrm>
          <a:prstGeom prst="straightConnector1">
            <a:avLst/>
          </a:prstGeom>
          <a:ln w="19050">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6250337" y="3958529"/>
            <a:ext cx="1851950" cy="430887"/>
          </a:xfrm>
          <a:prstGeom prst="rect">
            <a:avLst/>
          </a:prstGeom>
          <a:noFill/>
        </p:spPr>
        <p:txBody>
          <a:bodyPr wrap="square" rtlCol="0">
            <a:spAutoFit/>
          </a:bodyPr>
          <a:lstStyle/>
          <a:p>
            <a:r>
              <a:rPr lang="en-US" sz="2200" dirty="0" smtClean="0"/>
              <a:t>Time Samples</a:t>
            </a:r>
            <a:endParaRPr lang="en-US" sz="2200" dirty="0"/>
          </a:p>
        </p:txBody>
      </p:sp>
      <p:cxnSp>
        <p:nvCxnSpPr>
          <p:cNvPr id="27" name="Straight Connector 26"/>
          <p:cNvCxnSpPr/>
          <p:nvPr/>
        </p:nvCxnSpPr>
        <p:spPr>
          <a:xfrm flipV="1">
            <a:off x="2986277" y="4062571"/>
            <a:ext cx="0" cy="1113126"/>
          </a:xfrm>
          <a:prstGeom prst="line">
            <a:avLst/>
          </a:prstGeom>
          <a:ln w="19050">
            <a:solidFill>
              <a:srgbClr val="0000FF"/>
            </a:solidFill>
            <a:prstDash val="solid"/>
            <a:headEnd type="arrow"/>
            <a:tailEnd type="none"/>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2442304" y="2766341"/>
            <a:ext cx="612010" cy="461665"/>
          </a:xfrm>
          <a:prstGeom prst="rect">
            <a:avLst/>
          </a:prstGeom>
          <a:noFill/>
        </p:spPr>
        <p:txBody>
          <a:bodyPr wrap="square" rtlCol="0">
            <a:spAutoFit/>
          </a:bodyPr>
          <a:lstStyle/>
          <a:p>
            <a:r>
              <a:rPr lang="en-US" sz="2400" b="1" dirty="0" smtClean="0">
                <a:solidFill>
                  <a:srgbClr val="0000FF"/>
                </a:solidFill>
              </a:rPr>
              <a:t>+1</a:t>
            </a:r>
            <a:endParaRPr lang="en-US" sz="2400" b="1" dirty="0">
              <a:solidFill>
                <a:srgbClr val="0000FF"/>
              </a:solidFill>
            </a:endParaRPr>
          </a:p>
        </p:txBody>
      </p:sp>
      <p:sp>
        <p:nvSpPr>
          <p:cNvPr id="53" name="TextBox 52"/>
          <p:cNvSpPr txBox="1"/>
          <p:nvPr/>
        </p:nvSpPr>
        <p:spPr>
          <a:xfrm>
            <a:off x="2421087" y="4910140"/>
            <a:ext cx="461049" cy="461665"/>
          </a:xfrm>
          <a:prstGeom prst="rect">
            <a:avLst/>
          </a:prstGeom>
          <a:noFill/>
        </p:spPr>
        <p:txBody>
          <a:bodyPr wrap="square" rtlCol="0">
            <a:spAutoFit/>
          </a:bodyPr>
          <a:lstStyle/>
          <a:p>
            <a:r>
              <a:rPr lang="en-US" sz="2400" b="1" dirty="0">
                <a:solidFill>
                  <a:srgbClr val="0000FF"/>
                </a:solidFill>
              </a:rPr>
              <a:t>-</a:t>
            </a:r>
            <a:r>
              <a:rPr lang="en-US" sz="2400" b="1" dirty="0" smtClean="0">
                <a:solidFill>
                  <a:srgbClr val="0000FF"/>
                </a:solidFill>
              </a:rPr>
              <a:t>1</a:t>
            </a:r>
            <a:endParaRPr lang="en-US" sz="2400" b="1" dirty="0">
              <a:solidFill>
                <a:srgbClr val="0000FF"/>
              </a:solidFill>
            </a:endParaRPr>
          </a:p>
        </p:txBody>
      </p:sp>
      <p:cxnSp>
        <p:nvCxnSpPr>
          <p:cNvPr id="21" name="Straight Connector 20"/>
          <p:cNvCxnSpPr/>
          <p:nvPr/>
        </p:nvCxnSpPr>
        <p:spPr>
          <a:xfrm flipV="1">
            <a:off x="3636395" y="4062701"/>
            <a:ext cx="0" cy="1113126"/>
          </a:xfrm>
          <a:prstGeom prst="line">
            <a:avLst/>
          </a:prstGeom>
          <a:ln w="19050">
            <a:solidFill>
              <a:srgbClr val="0000FF"/>
            </a:solidFill>
            <a:prstDash val="solid"/>
            <a:headEnd type="arrow"/>
            <a:tailEnd type="none"/>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4274932" y="4074146"/>
            <a:ext cx="0" cy="1113126"/>
          </a:xfrm>
          <a:prstGeom prst="line">
            <a:avLst/>
          </a:prstGeom>
          <a:ln w="19050">
            <a:solidFill>
              <a:srgbClr val="0000FF"/>
            </a:solidFill>
            <a:prstDash val="solid"/>
            <a:headEnd type="arrow"/>
            <a:tailEnd type="none"/>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4880673" y="2961020"/>
            <a:ext cx="0" cy="1113126"/>
          </a:xfrm>
          <a:prstGeom prst="line">
            <a:avLst/>
          </a:prstGeom>
          <a:ln w="19050">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V="1">
            <a:off x="5496062" y="2961020"/>
            <a:ext cx="0" cy="1113126"/>
          </a:xfrm>
          <a:prstGeom prst="line">
            <a:avLst/>
          </a:prstGeom>
          <a:ln w="19050">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220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p:bldP spid="52" grpId="0"/>
      <p:bldP spid="5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 y="156792"/>
            <a:ext cx="9769032" cy="492443"/>
          </a:xfrm>
          <a:prstGeom prst="rect">
            <a:avLst/>
          </a:prstGeom>
          <a:noFill/>
          <a:ln>
            <a:noFill/>
          </a:ln>
        </p:spPr>
        <p:txBody>
          <a:bodyPr wrap="square" rtlCol="0">
            <a:spAutoFit/>
          </a:bodyPr>
          <a:lstStyle/>
          <a:p>
            <a:r>
              <a:rPr lang="en-US" sz="2600" u="sng" dirty="0" smtClean="0">
                <a:solidFill>
                  <a:srgbClr val="0070C0"/>
                </a:solidFill>
                <a:latin typeface="Calibri" pitchFamily="34" charset="0"/>
                <a:cs typeface="Calibri" pitchFamily="34" charset="0"/>
              </a:rPr>
              <a:t>Challenge 1</a:t>
            </a:r>
            <a:r>
              <a:rPr lang="en-US" sz="2600" dirty="0" smtClean="0">
                <a:solidFill>
                  <a:srgbClr val="0070C0"/>
                </a:solidFill>
                <a:latin typeface="Calibri" pitchFamily="34" charset="0"/>
                <a:cs typeface="Calibri" pitchFamily="34" charset="0"/>
              </a:rPr>
              <a:t>: Making clean and jammed samples indistinguishable  </a:t>
            </a:r>
            <a:endParaRPr lang="en-US" sz="2600" dirty="0">
              <a:solidFill>
                <a:srgbClr val="0070C0"/>
              </a:solidFill>
              <a:latin typeface="Calibri" pitchFamily="34" charset="0"/>
              <a:cs typeface="Calibri" pitchFamily="34" charset="0"/>
            </a:endParaRPr>
          </a:p>
        </p:txBody>
      </p:sp>
      <p:sp>
        <p:nvSpPr>
          <p:cNvPr id="15" name="TextBox 14"/>
          <p:cNvSpPr txBox="1"/>
          <p:nvPr/>
        </p:nvSpPr>
        <p:spPr>
          <a:xfrm>
            <a:off x="451413" y="1409672"/>
            <a:ext cx="2673751" cy="830997"/>
          </a:xfrm>
          <a:prstGeom prst="rect">
            <a:avLst/>
          </a:prstGeom>
          <a:noFill/>
        </p:spPr>
        <p:txBody>
          <a:bodyPr wrap="square" rtlCol="0">
            <a:spAutoFit/>
          </a:bodyPr>
          <a:lstStyle/>
          <a:p>
            <a:r>
              <a:rPr lang="en-US" sz="2400" dirty="0" smtClean="0"/>
              <a:t>BPSK: ‘0’ bit  </a:t>
            </a:r>
            <a:r>
              <a:rPr lang="en-US" sz="2400" dirty="0" smtClean="0">
                <a:sym typeface="Wingdings" pitchFamily="2" charset="2"/>
              </a:rPr>
              <a:t> </a:t>
            </a:r>
            <a:r>
              <a:rPr lang="en-US" sz="2400" b="1" dirty="0">
                <a:solidFill>
                  <a:srgbClr val="0000FF"/>
                </a:solidFill>
                <a:sym typeface="Wingdings" pitchFamily="2" charset="2"/>
              </a:rPr>
              <a:t>-</a:t>
            </a:r>
            <a:r>
              <a:rPr lang="en-US" sz="2400" b="1" dirty="0" smtClean="0">
                <a:solidFill>
                  <a:srgbClr val="0000FF"/>
                </a:solidFill>
                <a:sym typeface="Wingdings" pitchFamily="2" charset="2"/>
              </a:rPr>
              <a:t>1</a:t>
            </a:r>
          </a:p>
          <a:p>
            <a:r>
              <a:rPr lang="en-US" sz="2400" dirty="0">
                <a:sym typeface="Wingdings" pitchFamily="2" charset="2"/>
              </a:rPr>
              <a:t> </a:t>
            </a:r>
            <a:r>
              <a:rPr lang="en-US" sz="2400" dirty="0" smtClean="0">
                <a:sym typeface="Wingdings" pitchFamily="2" charset="2"/>
              </a:rPr>
              <a:t>          ‘1’ bit    </a:t>
            </a:r>
            <a:r>
              <a:rPr lang="en-US" sz="2400" b="1" dirty="0">
                <a:solidFill>
                  <a:srgbClr val="0000FF"/>
                </a:solidFill>
                <a:sym typeface="Wingdings" pitchFamily="2" charset="2"/>
              </a:rPr>
              <a:t>+</a:t>
            </a:r>
            <a:r>
              <a:rPr lang="en-US" sz="2400" b="1" dirty="0" smtClean="0">
                <a:solidFill>
                  <a:srgbClr val="0000FF"/>
                </a:solidFill>
                <a:sym typeface="Wingdings" pitchFamily="2" charset="2"/>
              </a:rPr>
              <a:t>1</a:t>
            </a:r>
            <a:r>
              <a:rPr lang="en-US" sz="2400" dirty="0" smtClean="0">
                <a:solidFill>
                  <a:srgbClr val="0000FF"/>
                </a:solidFill>
                <a:sym typeface="Wingdings" pitchFamily="2" charset="2"/>
              </a:rPr>
              <a:t> </a:t>
            </a:r>
            <a:endParaRPr lang="en-US" sz="2400" dirty="0">
              <a:solidFill>
                <a:srgbClr val="0000FF"/>
              </a:solidFill>
            </a:endParaRPr>
          </a:p>
        </p:txBody>
      </p:sp>
      <p:cxnSp>
        <p:nvCxnSpPr>
          <p:cNvPr id="17" name="Straight Arrow Connector 16"/>
          <p:cNvCxnSpPr/>
          <p:nvPr/>
        </p:nvCxnSpPr>
        <p:spPr>
          <a:xfrm>
            <a:off x="2986277" y="4074146"/>
            <a:ext cx="3055717" cy="0"/>
          </a:xfrm>
          <a:prstGeom prst="straightConnector1">
            <a:avLst/>
          </a:prstGeom>
          <a:ln w="19050">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6250337" y="3958529"/>
            <a:ext cx="1851950" cy="430887"/>
          </a:xfrm>
          <a:prstGeom prst="rect">
            <a:avLst/>
          </a:prstGeom>
          <a:noFill/>
        </p:spPr>
        <p:txBody>
          <a:bodyPr wrap="square" rtlCol="0">
            <a:spAutoFit/>
          </a:bodyPr>
          <a:lstStyle/>
          <a:p>
            <a:r>
              <a:rPr lang="en-US" sz="2200" dirty="0" smtClean="0"/>
              <a:t>Time Samples</a:t>
            </a:r>
            <a:endParaRPr lang="en-US" sz="2200" dirty="0"/>
          </a:p>
        </p:txBody>
      </p:sp>
      <p:cxnSp>
        <p:nvCxnSpPr>
          <p:cNvPr id="27" name="Straight Connector 26"/>
          <p:cNvCxnSpPr/>
          <p:nvPr/>
        </p:nvCxnSpPr>
        <p:spPr>
          <a:xfrm flipV="1">
            <a:off x="2986277" y="4062571"/>
            <a:ext cx="0" cy="1113126"/>
          </a:xfrm>
          <a:prstGeom prst="line">
            <a:avLst/>
          </a:prstGeom>
          <a:ln w="19050">
            <a:solidFill>
              <a:srgbClr val="0000FF"/>
            </a:solidFill>
            <a:prstDash val="solid"/>
            <a:headEnd type="arrow"/>
            <a:tailEnd type="none"/>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2442304" y="2766341"/>
            <a:ext cx="612010" cy="461665"/>
          </a:xfrm>
          <a:prstGeom prst="rect">
            <a:avLst/>
          </a:prstGeom>
          <a:noFill/>
        </p:spPr>
        <p:txBody>
          <a:bodyPr wrap="square" rtlCol="0">
            <a:spAutoFit/>
          </a:bodyPr>
          <a:lstStyle/>
          <a:p>
            <a:r>
              <a:rPr lang="en-US" sz="2400" b="1" dirty="0" smtClean="0">
                <a:solidFill>
                  <a:srgbClr val="0000FF"/>
                </a:solidFill>
              </a:rPr>
              <a:t>+1</a:t>
            </a:r>
            <a:endParaRPr lang="en-US" sz="2400" b="1" dirty="0">
              <a:solidFill>
                <a:srgbClr val="0000FF"/>
              </a:solidFill>
            </a:endParaRPr>
          </a:p>
        </p:txBody>
      </p:sp>
      <p:sp>
        <p:nvSpPr>
          <p:cNvPr id="53" name="TextBox 52"/>
          <p:cNvSpPr txBox="1"/>
          <p:nvPr/>
        </p:nvSpPr>
        <p:spPr>
          <a:xfrm>
            <a:off x="2421087" y="4910140"/>
            <a:ext cx="461049" cy="461665"/>
          </a:xfrm>
          <a:prstGeom prst="rect">
            <a:avLst/>
          </a:prstGeom>
          <a:noFill/>
        </p:spPr>
        <p:txBody>
          <a:bodyPr wrap="square" rtlCol="0">
            <a:spAutoFit/>
          </a:bodyPr>
          <a:lstStyle/>
          <a:p>
            <a:r>
              <a:rPr lang="en-US" sz="2400" b="1" dirty="0">
                <a:solidFill>
                  <a:srgbClr val="0000FF"/>
                </a:solidFill>
              </a:rPr>
              <a:t>-</a:t>
            </a:r>
            <a:r>
              <a:rPr lang="en-US" sz="2400" b="1" dirty="0" smtClean="0">
                <a:solidFill>
                  <a:srgbClr val="0000FF"/>
                </a:solidFill>
              </a:rPr>
              <a:t>1</a:t>
            </a:r>
            <a:endParaRPr lang="en-US" sz="2400" b="1" dirty="0">
              <a:solidFill>
                <a:srgbClr val="0000FF"/>
              </a:solidFill>
            </a:endParaRPr>
          </a:p>
        </p:txBody>
      </p:sp>
      <p:cxnSp>
        <p:nvCxnSpPr>
          <p:cNvPr id="21" name="Straight Connector 20"/>
          <p:cNvCxnSpPr/>
          <p:nvPr/>
        </p:nvCxnSpPr>
        <p:spPr>
          <a:xfrm flipV="1">
            <a:off x="3636395" y="4062701"/>
            <a:ext cx="0" cy="1113126"/>
          </a:xfrm>
          <a:prstGeom prst="line">
            <a:avLst/>
          </a:prstGeom>
          <a:ln w="19050">
            <a:solidFill>
              <a:srgbClr val="0000FF"/>
            </a:solidFill>
            <a:prstDash val="solid"/>
            <a:headEnd type="arrow"/>
            <a:tailEnd type="none"/>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4274932" y="4074146"/>
            <a:ext cx="0" cy="1113126"/>
          </a:xfrm>
          <a:prstGeom prst="line">
            <a:avLst/>
          </a:prstGeom>
          <a:ln w="19050">
            <a:solidFill>
              <a:srgbClr val="0000FF"/>
            </a:solidFill>
            <a:prstDash val="solid"/>
            <a:headEnd type="arrow"/>
            <a:tailEnd type="none"/>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4880673" y="1825170"/>
            <a:ext cx="3844" cy="2248977"/>
          </a:xfrm>
          <a:prstGeom prst="line">
            <a:avLst/>
          </a:prstGeom>
          <a:ln w="19050">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V="1">
            <a:off x="5496062" y="2961020"/>
            <a:ext cx="0" cy="1113126"/>
          </a:xfrm>
          <a:prstGeom prst="line">
            <a:avLst/>
          </a:prstGeom>
          <a:ln w="19050">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6" name="Text Box 29"/>
          <p:cNvSpPr txBox="1">
            <a:spLocks noChangeArrowheads="1"/>
          </p:cNvSpPr>
          <p:nvPr/>
        </p:nvSpPr>
        <p:spPr bwMode="auto">
          <a:xfrm>
            <a:off x="891267" y="5873492"/>
            <a:ext cx="8866208" cy="459100"/>
          </a:xfrm>
          <a:prstGeom prst="rect">
            <a:avLst/>
          </a:prstGeom>
          <a:noFill/>
          <a:ln w="9525">
            <a:noFill/>
            <a:miter lim="800000"/>
            <a:headEnd/>
            <a:tailEnd/>
          </a:ln>
          <a:effectLst/>
        </p:spPr>
        <p:txBody>
          <a:bodyPr wrap="square" lIns="90488" tIns="44450" rIns="90488" bIns="44450">
            <a:prstTxWarp prst="textNoShape">
              <a:avLst/>
            </a:prstTxWarp>
            <a:spAutoFit/>
          </a:bodyPr>
          <a:lstStyle/>
          <a:p>
            <a:pPr>
              <a:spcBef>
                <a:spcPct val="50000"/>
              </a:spcBef>
            </a:pPr>
            <a:r>
              <a:rPr lang="en-US" sz="2400" dirty="0" smtClean="0">
                <a:solidFill>
                  <a:srgbClr val="0000FF"/>
                </a:solidFill>
                <a:ea typeface="Arial" pitchFamily="-112" charset="0"/>
                <a:cs typeface="Arial" pitchFamily="-112" charset="0"/>
              </a:rPr>
              <a:t>Jamming should not change structure of transmitted signal</a:t>
            </a:r>
            <a:endParaRPr lang="en-US" sz="2400" i="0" dirty="0">
              <a:solidFill>
                <a:srgbClr val="0000FF"/>
              </a:solidFill>
              <a:ea typeface="Arial" pitchFamily="-112" charset="0"/>
              <a:cs typeface="Arial" pitchFamily="-112" charset="0"/>
            </a:endParaRPr>
          </a:p>
        </p:txBody>
      </p:sp>
    </p:spTree>
    <p:extLst>
      <p:ext uri="{BB962C8B-B14F-4D97-AF65-F5344CB8AC3E}">
        <p14:creationId xmlns:p14="http://schemas.microsoft.com/office/powerpoint/2010/main" val="289757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285" y="156792"/>
            <a:ext cx="9053715" cy="492443"/>
          </a:xfrm>
          <a:prstGeom prst="rect">
            <a:avLst/>
          </a:prstGeom>
          <a:noFill/>
          <a:ln>
            <a:noFill/>
          </a:ln>
        </p:spPr>
        <p:txBody>
          <a:bodyPr wrap="square" rtlCol="0">
            <a:spAutoFit/>
          </a:bodyPr>
          <a:lstStyle/>
          <a:p>
            <a:r>
              <a:rPr lang="en-US" sz="2600" u="sng" dirty="0" smtClean="0">
                <a:solidFill>
                  <a:srgbClr val="0070C0"/>
                </a:solidFill>
                <a:latin typeface="Calibri" pitchFamily="34" charset="0"/>
                <a:cs typeface="Calibri" pitchFamily="34" charset="0"/>
              </a:rPr>
              <a:t>Solution 1</a:t>
            </a:r>
            <a:r>
              <a:rPr lang="en-US" sz="2600" dirty="0" smtClean="0">
                <a:solidFill>
                  <a:srgbClr val="0070C0"/>
                </a:solidFill>
                <a:latin typeface="Calibri" pitchFamily="34" charset="0"/>
                <a:cs typeface="Calibri" pitchFamily="34" charset="0"/>
              </a:rPr>
              <a:t>: Exploit characteristics of OFDM </a:t>
            </a:r>
            <a:endParaRPr lang="en-US" sz="2600" dirty="0">
              <a:solidFill>
                <a:srgbClr val="0070C0"/>
              </a:solidFill>
              <a:latin typeface="Calibri" pitchFamily="34" charset="0"/>
              <a:cs typeface="Calibri" pitchFamily="34" charset="0"/>
            </a:endParaRPr>
          </a:p>
        </p:txBody>
      </p:sp>
      <p:grpSp>
        <p:nvGrpSpPr>
          <p:cNvPr id="3" name="Group 2"/>
          <p:cNvGrpSpPr/>
          <p:nvPr/>
        </p:nvGrpSpPr>
        <p:grpSpPr>
          <a:xfrm>
            <a:off x="3599816" y="1007001"/>
            <a:ext cx="3869727" cy="461665"/>
            <a:chOff x="1226941" y="868101"/>
            <a:chExt cx="3869727" cy="461665"/>
          </a:xfrm>
        </p:grpSpPr>
        <p:sp>
          <p:nvSpPr>
            <p:cNvPr id="2" name="TextBox 1"/>
            <p:cNvSpPr txBox="1"/>
            <p:nvPr/>
          </p:nvSpPr>
          <p:spPr>
            <a:xfrm>
              <a:off x="1226941" y="868101"/>
              <a:ext cx="520860" cy="461665"/>
            </a:xfrm>
            <a:prstGeom prst="rect">
              <a:avLst/>
            </a:prstGeom>
            <a:noFill/>
          </p:spPr>
          <p:txBody>
            <a:bodyPr wrap="square" rtlCol="0">
              <a:spAutoFit/>
            </a:bodyPr>
            <a:lstStyle/>
            <a:p>
              <a:r>
                <a:rPr lang="en-US" sz="2400" dirty="0" smtClean="0">
                  <a:solidFill>
                    <a:srgbClr val="0000FF"/>
                  </a:solidFill>
                </a:rPr>
                <a:t>X</a:t>
              </a:r>
              <a:r>
                <a:rPr lang="en-US" dirty="0" smtClean="0">
                  <a:solidFill>
                    <a:srgbClr val="0000FF"/>
                  </a:solidFill>
                </a:rPr>
                <a:t>1</a:t>
              </a:r>
              <a:endParaRPr lang="en-US" dirty="0">
                <a:solidFill>
                  <a:srgbClr val="0000FF"/>
                </a:solidFill>
              </a:endParaRPr>
            </a:p>
          </p:txBody>
        </p:sp>
        <p:sp>
          <p:nvSpPr>
            <p:cNvPr id="4" name="TextBox 3"/>
            <p:cNvSpPr txBox="1"/>
            <p:nvPr/>
          </p:nvSpPr>
          <p:spPr>
            <a:xfrm>
              <a:off x="1967726" y="868101"/>
              <a:ext cx="520860" cy="461665"/>
            </a:xfrm>
            <a:prstGeom prst="rect">
              <a:avLst/>
            </a:prstGeom>
            <a:noFill/>
          </p:spPr>
          <p:txBody>
            <a:bodyPr wrap="square" rtlCol="0">
              <a:spAutoFit/>
            </a:bodyPr>
            <a:lstStyle/>
            <a:p>
              <a:r>
                <a:rPr lang="en-US" sz="2400" dirty="0" smtClean="0">
                  <a:solidFill>
                    <a:srgbClr val="0000FF"/>
                  </a:solidFill>
                </a:rPr>
                <a:t>X</a:t>
              </a:r>
              <a:r>
                <a:rPr lang="en-US" dirty="0" smtClean="0">
                  <a:solidFill>
                    <a:srgbClr val="0000FF"/>
                  </a:solidFill>
                </a:rPr>
                <a:t>2</a:t>
              </a:r>
              <a:endParaRPr lang="en-US" dirty="0">
                <a:solidFill>
                  <a:srgbClr val="0000FF"/>
                </a:solidFill>
              </a:endParaRPr>
            </a:p>
          </p:txBody>
        </p:sp>
        <p:sp>
          <p:nvSpPr>
            <p:cNvPr id="7" name="TextBox 6"/>
            <p:cNvSpPr txBox="1"/>
            <p:nvPr/>
          </p:nvSpPr>
          <p:spPr>
            <a:xfrm>
              <a:off x="4575808" y="868101"/>
              <a:ext cx="520860" cy="461665"/>
            </a:xfrm>
            <a:prstGeom prst="rect">
              <a:avLst/>
            </a:prstGeom>
            <a:noFill/>
          </p:spPr>
          <p:txBody>
            <a:bodyPr wrap="square" rtlCol="0">
              <a:spAutoFit/>
            </a:bodyPr>
            <a:lstStyle/>
            <a:p>
              <a:r>
                <a:rPr lang="en-US" sz="2400" dirty="0" smtClean="0">
                  <a:solidFill>
                    <a:srgbClr val="0000FF"/>
                  </a:solidFill>
                </a:rPr>
                <a:t>X</a:t>
              </a:r>
              <a:r>
                <a:rPr lang="en-US" dirty="0">
                  <a:solidFill>
                    <a:srgbClr val="0000FF"/>
                  </a:solidFill>
                </a:rPr>
                <a:t>N</a:t>
              </a:r>
            </a:p>
          </p:txBody>
        </p:sp>
      </p:grpSp>
      <p:grpSp>
        <p:nvGrpSpPr>
          <p:cNvPr id="13" name="Group 12"/>
          <p:cNvGrpSpPr/>
          <p:nvPr/>
        </p:nvGrpSpPr>
        <p:grpSpPr>
          <a:xfrm>
            <a:off x="3578591" y="661676"/>
            <a:ext cx="3823427" cy="473240"/>
            <a:chOff x="1192216" y="868101"/>
            <a:chExt cx="3823427" cy="473240"/>
          </a:xfrm>
        </p:grpSpPr>
        <p:sp>
          <p:nvSpPr>
            <p:cNvPr id="14" name="TextBox 13"/>
            <p:cNvSpPr txBox="1"/>
            <p:nvPr/>
          </p:nvSpPr>
          <p:spPr>
            <a:xfrm>
              <a:off x="1192216" y="879676"/>
              <a:ext cx="520860" cy="461665"/>
            </a:xfrm>
            <a:prstGeom prst="rect">
              <a:avLst/>
            </a:prstGeom>
            <a:noFill/>
          </p:spPr>
          <p:txBody>
            <a:bodyPr wrap="square" rtlCol="0">
              <a:spAutoFit/>
            </a:bodyPr>
            <a:lstStyle/>
            <a:p>
              <a:r>
                <a:rPr lang="en-US" sz="2400" dirty="0" smtClean="0">
                  <a:solidFill>
                    <a:srgbClr val="0000FF"/>
                  </a:solidFill>
                </a:rPr>
                <a:t>+1</a:t>
              </a:r>
              <a:endParaRPr lang="en-US" dirty="0">
                <a:solidFill>
                  <a:srgbClr val="0000FF"/>
                </a:solidFill>
              </a:endParaRPr>
            </a:p>
          </p:txBody>
        </p:sp>
        <p:sp>
          <p:nvSpPr>
            <p:cNvPr id="15" name="TextBox 14"/>
            <p:cNvSpPr txBox="1"/>
            <p:nvPr/>
          </p:nvSpPr>
          <p:spPr>
            <a:xfrm>
              <a:off x="1967726" y="868101"/>
              <a:ext cx="520860" cy="461665"/>
            </a:xfrm>
            <a:prstGeom prst="rect">
              <a:avLst/>
            </a:prstGeom>
            <a:noFill/>
          </p:spPr>
          <p:txBody>
            <a:bodyPr wrap="square" rtlCol="0">
              <a:spAutoFit/>
            </a:bodyPr>
            <a:lstStyle/>
            <a:p>
              <a:r>
                <a:rPr lang="en-US" sz="2400" dirty="0" smtClean="0">
                  <a:solidFill>
                    <a:srgbClr val="0000FF"/>
                  </a:solidFill>
                </a:rPr>
                <a:t>-1</a:t>
              </a:r>
              <a:endParaRPr lang="en-US" dirty="0">
                <a:solidFill>
                  <a:srgbClr val="0000FF"/>
                </a:solidFill>
              </a:endParaRPr>
            </a:p>
          </p:txBody>
        </p:sp>
        <p:sp>
          <p:nvSpPr>
            <p:cNvPr id="17" name="TextBox 16"/>
            <p:cNvSpPr txBox="1"/>
            <p:nvPr/>
          </p:nvSpPr>
          <p:spPr>
            <a:xfrm>
              <a:off x="4494783" y="868101"/>
              <a:ext cx="520860" cy="461665"/>
            </a:xfrm>
            <a:prstGeom prst="rect">
              <a:avLst/>
            </a:prstGeom>
            <a:noFill/>
          </p:spPr>
          <p:txBody>
            <a:bodyPr wrap="square" rtlCol="0">
              <a:spAutoFit/>
            </a:bodyPr>
            <a:lstStyle/>
            <a:p>
              <a:r>
                <a:rPr lang="en-US" sz="2400" dirty="0" smtClean="0">
                  <a:solidFill>
                    <a:srgbClr val="0000FF"/>
                  </a:solidFill>
                </a:rPr>
                <a:t>+1</a:t>
              </a:r>
              <a:endParaRPr lang="en-US" dirty="0">
                <a:solidFill>
                  <a:srgbClr val="0000FF"/>
                </a:solidFill>
              </a:endParaRPr>
            </a:p>
          </p:txBody>
        </p:sp>
      </p:grpSp>
      <p:sp>
        <p:nvSpPr>
          <p:cNvPr id="18" name="Rectangle 17"/>
          <p:cNvSpPr/>
          <p:nvPr/>
        </p:nvSpPr>
        <p:spPr>
          <a:xfrm>
            <a:off x="3578592" y="1595991"/>
            <a:ext cx="3830330" cy="753671"/>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2687316" y="1723311"/>
            <a:ext cx="3814815" cy="461665"/>
          </a:xfrm>
          <a:prstGeom prst="rect">
            <a:avLst/>
          </a:prstGeom>
          <a:noFill/>
        </p:spPr>
        <p:txBody>
          <a:bodyPr wrap="square" rtlCol="0">
            <a:spAutoFit/>
          </a:bodyPr>
          <a:lstStyle/>
          <a:p>
            <a:r>
              <a:rPr lang="en-US" sz="2400" b="1" dirty="0"/>
              <a:t> </a:t>
            </a:r>
            <a:r>
              <a:rPr lang="en-US" sz="2400" b="1" dirty="0" smtClean="0"/>
              <a:t>                                  IFFT</a:t>
            </a:r>
            <a:endParaRPr lang="en-US" sz="2400" b="1" dirty="0"/>
          </a:p>
        </p:txBody>
      </p:sp>
      <p:cxnSp>
        <p:nvCxnSpPr>
          <p:cNvPr id="23" name="Straight Connector 22"/>
          <p:cNvCxnSpPr/>
          <p:nvPr/>
        </p:nvCxnSpPr>
        <p:spPr>
          <a:xfrm>
            <a:off x="3827446" y="1468666"/>
            <a:ext cx="0" cy="120877"/>
          </a:xfrm>
          <a:prstGeom prst="line">
            <a:avLst/>
          </a:prstGeom>
          <a:ln w="19050">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558596" y="1470591"/>
            <a:ext cx="0" cy="120877"/>
          </a:xfrm>
          <a:prstGeom prst="line">
            <a:avLst/>
          </a:prstGeom>
          <a:ln w="19050">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213121" y="1462866"/>
            <a:ext cx="0" cy="120877"/>
          </a:xfrm>
          <a:prstGeom prst="line">
            <a:avLst/>
          </a:prstGeom>
          <a:ln w="19050">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817796" y="2361866"/>
            <a:ext cx="0" cy="120877"/>
          </a:xfrm>
          <a:prstGeom prst="line">
            <a:avLst/>
          </a:prstGeom>
          <a:ln w="19050">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4548946" y="2363791"/>
            <a:ext cx="0" cy="120877"/>
          </a:xfrm>
          <a:prstGeom prst="line">
            <a:avLst/>
          </a:prstGeom>
          <a:ln w="19050">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7249771" y="2367641"/>
            <a:ext cx="0" cy="120877"/>
          </a:xfrm>
          <a:prstGeom prst="line">
            <a:avLst/>
          </a:prstGeom>
          <a:ln w="19050">
            <a:solidFill>
              <a:schemeClr val="tx1"/>
            </a:solidFill>
            <a:prstDash val="solid"/>
          </a:ln>
        </p:spPr>
        <p:style>
          <a:lnRef idx="2">
            <a:schemeClr val="accent1"/>
          </a:lnRef>
          <a:fillRef idx="0">
            <a:schemeClr val="accent1"/>
          </a:fillRef>
          <a:effectRef idx="1">
            <a:schemeClr val="accent1"/>
          </a:effectRef>
          <a:fontRef idx="minor">
            <a:schemeClr val="tx1"/>
          </a:fontRef>
        </p:style>
      </p:cxnSp>
      <p:grpSp>
        <p:nvGrpSpPr>
          <p:cNvPr id="33" name="Group 32"/>
          <p:cNvGrpSpPr/>
          <p:nvPr/>
        </p:nvGrpSpPr>
        <p:grpSpPr>
          <a:xfrm>
            <a:off x="3613316" y="2467376"/>
            <a:ext cx="3869727" cy="461665"/>
            <a:chOff x="1226941" y="868101"/>
            <a:chExt cx="3869727" cy="461665"/>
          </a:xfrm>
        </p:grpSpPr>
        <p:sp>
          <p:nvSpPr>
            <p:cNvPr id="34" name="TextBox 33"/>
            <p:cNvSpPr txBox="1"/>
            <p:nvPr/>
          </p:nvSpPr>
          <p:spPr>
            <a:xfrm>
              <a:off x="1226941" y="868101"/>
              <a:ext cx="520860" cy="461665"/>
            </a:xfrm>
            <a:prstGeom prst="rect">
              <a:avLst/>
            </a:prstGeom>
            <a:noFill/>
          </p:spPr>
          <p:txBody>
            <a:bodyPr wrap="square" rtlCol="0">
              <a:spAutoFit/>
            </a:bodyPr>
            <a:lstStyle/>
            <a:p>
              <a:r>
                <a:rPr lang="en-US" sz="2400" dirty="0" smtClean="0">
                  <a:solidFill>
                    <a:schemeClr val="accent3">
                      <a:lumMod val="75000"/>
                    </a:schemeClr>
                  </a:solidFill>
                </a:rPr>
                <a:t>Y</a:t>
              </a:r>
              <a:r>
                <a:rPr lang="en-US" dirty="0" smtClean="0">
                  <a:solidFill>
                    <a:schemeClr val="accent3">
                      <a:lumMod val="75000"/>
                    </a:schemeClr>
                  </a:solidFill>
                </a:rPr>
                <a:t>1</a:t>
              </a:r>
              <a:endParaRPr lang="en-US" dirty="0">
                <a:solidFill>
                  <a:schemeClr val="accent3">
                    <a:lumMod val="75000"/>
                  </a:schemeClr>
                </a:solidFill>
              </a:endParaRPr>
            </a:p>
          </p:txBody>
        </p:sp>
        <p:sp>
          <p:nvSpPr>
            <p:cNvPr id="35" name="TextBox 34"/>
            <p:cNvSpPr txBox="1"/>
            <p:nvPr/>
          </p:nvSpPr>
          <p:spPr>
            <a:xfrm>
              <a:off x="1967726" y="868101"/>
              <a:ext cx="520860" cy="461665"/>
            </a:xfrm>
            <a:prstGeom prst="rect">
              <a:avLst/>
            </a:prstGeom>
            <a:noFill/>
          </p:spPr>
          <p:txBody>
            <a:bodyPr wrap="square" rtlCol="0">
              <a:spAutoFit/>
            </a:bodyPr>
            <a:lstStyle/>
            <a:p>
              <a:r>
                <a:rPr lang="en-US" sz="2400" dirty="0" smtClean="0">
                  <a:solidFill>
                    <a:schemeClr val="accent3">
                      <a:lumMod val="75000"/>
                    </a:schemeClr>
                  </a:solidFill>
                </a:rPr>
                <a:t>Y</a:t>
              </a:r>
              <a:r>
                <a:rPr lang="en-US" dirty="0" smtClean="0">
                  <a:solidFill>
                    <a:schemeClr val="accent3">
                      <a:lumMod val="75000"/>
                    </a:schemeClr>
                  </a:solidFill>
                </a:rPr>
                <a:t>2</a:t>
              </a:r>
              <a:endParaRPr lang="en-US" dirty="0">
                <a:solidFill>
                  <a:schemeClr val="accent3">
                    <a:lumMod val="75000"/>
                  </a:schemeClr>
                </a:solidFill>
              </a:endParaRPr>
            </a:p>
          </p:txBody>
        </p:sp>
        <p:sp>
          <p:nvSpPr>
            <p:cNvPr id="37" name="TextBox 36"/>
            <p:cNvSpPr txBox="1"/>
            <p:nvPr/>
          </p:nvSpPr>
          <p:spPr>
            <a:xfrm>
              <a:off x="4575808" y="868101"/>
              <a:ext cx="520860" cy="461665"/>
            </a:xfrm>
            <a:prstGeom prst="rect">
              <a:avLst/>
            </a:prstGeom>
            <a:noFill/>
          </p:spPr>
          <p:txBody>
            <a:bodyPr wrap="square" rtlCol="0">
              <a:spAutoFit/>
            </a:bodyPr>
            <a:lstStyle/>
            <a:p>
              <a:r>
                <a:rPr lang="en-US" sz="2400" dirty="0" smtClean="0">
                  <a:solidFill>
                    <a:schemeClr val="accent3">
                      <a:lumMod val="75000"/>
                    </a:schemeClr>
                  </a:solidFill>
                </a:rPr>
                <a:t>Y</a:t>
              </a:r>
              <a:r>
                <a:rPr lang="en-US" dirty="0" smtClean="0">
                  <a:solidFill>
                    <a:schemeClr val="accent3">
                      <a:lumMod val="75000"/>
                    </a:schemeClr>
                  </a:solidFill>
                </a:rPr>
                <a:t>N</a:t>
              </a:r>
              <a:endParaRPr lang="en-US" dirty="0">
                <a:solidFill>
                  <a:schemeClr val="accent3">
                    <a:lumMod val="75000"/>
                  </a:schemeClr>
                </a:solidFill>
              </a:endParaRPr>
            </a:p>
          </p:txBody>
        </p:sp>
      </p:grpSp>
      <p:sp>
        <p:nvSpPr>
          <p:cNvPr id="38" name="TextBox 37"/>
          <p:cNvSpPr txBox="1"/>
          <p:nvPr/>
        </p:nvSpPr>
        <p:spPr>
          <a:xfrm>
            <a:off x="5046608" y="903416"/>
            <a:ext cx="2037144" cy="523220"/>
          </a:xfrm>
          <a:prstGeom prst="rect">
            <a:avLst/>
          </a:prstGeom>
          <a:noFill/>
        </p:spPr>
        <p:txBody>
          <a:bodyPr wrap="square" rtlCol="0">
            <a:spAutoFit/>
          </a:bodyPr>
          <a:lstStyle/>
          <a:p>
            <a:r>
              <a:rPr lang="en-US" sz="2800" dirty="0" smtClean="0">
                <a:solidFill>
                  <a:srgbClr val="0000FF"/>
                </a:solidFill>
              </a:rPr>
              <a:t>. </a:t>
            </a:r>
            <a:r>
              <a:rPr lang="en-US" sz="2800" dirty="0">
                <a:solidFill>
                  <a:srgbClr val="0000FF"/>
                </a:solidFill>
              </a:rPr>
              <a:t> </a:t>
            </a:r>
            <a:r>
              <a:rPr lang="en-US" sz="2800" dirty="0" smtClean="0">
                <a:solidFill>
                  <a:srgbClr val="0000FF"/>
                </a:solidFill>
              </a:rPr>
              <a:t> .   .   .</a:t>
            </a:r>
            <a:endParaRPr lang="en-US" sz="2800" dirty="0">
              <a:solidFill>
                <a:srgbClr val="0000FF"/>
              </a:solidFill>
            </a:endParaRPr>
          </a:p>
        </p:txBody>
      </p:sp>
      <p:sp>
        <p:nvSpPr>
          <p:cNvPr id="39" name="TextBox 38"/>
          <p:cNvSpPr txBox="1"/>
          <p:nvPr/>
        </p:nvSpPr>
        <p:spPr>
          <a:xfrm>
            <a:off x="5048533" y="2282766"/>
            <a:ext cx="2037144" cy="523220"/>
          </a:xfrm>
          <a:prstGeom prst="rect">
            <a:avLst/>
          </a:prstGeom>
          <a:noFill/>
        </p:spPr>
        <p:txBody>
          <a:bodyPr wrap="square" rtlCol="0">
            <a:spAutoFit/>
          </a:bodyPr>
          <a:lstStyle/>
          <a:p>
            <a:r>
              <a:rPr lang="en-US" sz="2800" dirty="0" smtClean="0">
                <a:solidFill>
                  <a:schemeClr val="accent3">
                    <a:lumMod val="75000"/>
                  </a:schemeClr>
                </a:solidFill>
              </a:rPr>
              <a:t>. </a:t>
            </a:r>
            <a:r>
              <a:rPr lang="en-US" sz="2800" dirty="0">
                <a:solidFill>
                  <a:schemeClr val="accent3">
                    <a:lumMod val="75000"/>
                  </a:schemeClr>
                </a:solidFill>
              </a:rPr>
              <a:t> </a:t>
            </a:r>
            <a:r>
              <a:rPr lang="en-US" sz="2800" dirty="0" smtClean="0">
                <a:solidFill>
                  <a:schemeClr val="accent3">
                    <a:lumMod val="75000"/>
                  </a:schemeClr>
                </a:solidFill>
              </a:rPr>
              <a:t> .   .   .</a:t>
            </a:r>
            <a:endParaRPr lang="en-US" sz="2800" dirty="0">
              <a:solidFill>
                <a:schemeClr val="accent3">
                  <a:lumMod val="75000"/>
                </a:schemeClr>
              </a:solidFill>
            </a:endParaRPr>
          </a:p>
        </p:txBody>
      </p:sp>
      <p:sp>
        <p:nvSpPr>
          <p:cNvPr id="40" name="TextBox 39"/>
          <p:cNvSpPr txBox="1"/>
          <p:nvPr/>
        </p:nvSpPr>
        <p:spPr>
          <a:xfrm>
            <a:off x="1736250" y="2378460"/>
            <a:ext cx="1715001" cy="707886"/>
          </a:xfrm>
          <a:prstGeom prst="rect">
            <a:avLst/>
          </a:prstGeom>
          <a:noFill/>
        </p:spPr>
        <p:txBody>
          <a:bodyPr wrap="square" rtlCol="0">
            <a:spAutoFit/>
          </a:bodyPr>
          <a:lstStyle/>
          <a:p>
            <a:pPr algn="ctr"/>
            <a:r>
              <a:rPr lang="en-US" sz="2000" dirty="0" smtClean="0">
                <a:solidFill>
                  <a:schemeClr val="accent3">
                    <a:lumMod val="75000"/>
                  </a:schemeClr>
                </a:solidFill>
                <a:latin typeface="Calibri" pitchFamily="34" charset="0"/>
                <a:cs typeface="Calibri" pitchFamily="34" charset="0"/>
              </a:rPr>
              <a:t>Time</a:t>
            </a:r>
          </a:p>
          <a:p>
            <a:pPr algn="ctr"/>
            <a:r>
              <a:rPr lang="en-US" sz="2000" dirty="0" smtClean="0">
                <a:solidFill>
                  <a:schemeClr val="accent3">
                    <a:lumMod val="75000"/>
                  </a:schemeClr>
                </a:solidFill>
                <a:latin typeface="Calibri" pitchFamily="34" charset="0"/>
                <a:cs typeface="Calibri" pitchFamily="34" charset="0"/>
              </a:rPr>
              <a:t>Samples</a:t>
            </a:r>
            <a:endParaRPr lang="en-US" sz="2000" dirty="0">
              <a:solidFill>
                <a:schemeClr val="accent3">
                  <a:lumMod val="75000"/>
                </a:schemeClr>
              </a:solidFill>
              <a:latin typeface="Calibri" pitchFamily="34" charset="0"/>
              <a:cs typeface="Calibri" pitchFamily="34" charset="0"/>
            </a:endParaRPr>
          </a:p>
        </p:txBody>
      </p:sp>
      <p:sp>
        <p:nvSpPr>
          <p:cNvPr id="41" name="TextBox 40"/>
          <p:cNvSpPr txBox="1"/>
          <p:nvPr/>
        </p:nvSpPr>
        <p:spPr>
          <a:xfrm>
            <a:off x="1736250" y="811083"/>
            <a:ext cx="1715001" cy="707886"/>
          </a:xfrm>
          <a:prstGeom prst="rect">
            <a:avLst/>
          </a:prstGeom>
          <a:noFill/>
        </p:spPr>
        <p:txBody>
          <a:bodyPr wrap="square" rtlCol="0">
            <a:spAutoFit/>
          </a:bodyPr>
          <a:lstStyle/>
          <a:p>
            <a:pPr algn="ctr"/>
            <a:r>
              <a:rPr lang="en-US" sz="2000" dirty="0" smtClean="0">
                <a:solidFill>
                  <a:srgbClr val="0000FF"/>
                </a:solidFill>
                <a:latin typeface="Calibri" pitchFamily="34" charset="0"/>
                <a:cs typeface="Calibri" pitchFamily="34" charset="0"/>
              </a:rPr>
              <a:t>Modulated bits</a:t>
            </a:r>
            <a:endParaRPr lang="en-US" sz="2000" dirty="0">
              <a:solidFill>
                <a:srgbClr val="0000FF"/>
              </a:solidFill>
              <a:latin typeface="Calibri" pitchFamily="34" charset="0"/>
              <a:cs typeface="Calibri" pitchFamily="34" charset="0"/>
            </a:endParaRPr>
          </a:p>
        </p:txBody>
      </p:sp>
      <p:sp>
        <p:nvSpPr>
          <p:cNvPr id="45" name="Text Box 29"/>
          <p:cNvSpPr txBox="1">
            <a:spLocks noChangeArrowheads="1"/>
          </p:cNvSpPr>
          <p:nvPr/>
        </p:nvSpPr>
        <p:spPr bwMode="auto">
          <a:xfrm>
            <a:off x="968105" y="5728618"/>
            <a:ext cx="7249920" cy="828432"/>
          </a:xfrm>
          <a:prstGeom prst="rect">
            <a:avLst/>
          </a:prstGeom>
          <a:noFill/>
          <a:ln w="9525">
            <a:noFill/>
            <a:miter lim="800000"/>
            <a:headEnd/>
            <a:tailEnd/>
          </a:ln>
          <a:effectLst/>
        </p:spPr>
        <p:txBody>
          <a:bodyPr wrap="square" lIns="90488" tIns="44450" rIns="90488" bIns="44450">
            <a:prstTxWarp prst="textNoShape">
              <a:avLst/>
            </a:prstTxWarp>
            <a:spAutoFit/>
          </a:bodyPr>
          <a:lstStyle/>
          <a:p>
            <a:pPr algn="ctr">
              <a:spcBef>
                <a:spcPct val="50000"/>
              </a:spcBef>
            </a:pPr>
            <a:r>
              <a:rPr lang="en-US" sz="2400" dirty="0" smtClean="0">
                <a:ea typeface="Arial" pitchFamily="-112" charset="0"/>
                <a:cs typeface="Arial" pitchFamily="-112" charset="0"/>
              </a:rPr>
              <a:t>By central limit theorem, transmitted samples approximate </a:t>
            </a:r>
            <a:r>
              <a:rPr lang="en-US" sz="2400" dirty="0" smtClean="0">
                <a:solidFill>
                  <a:srgbClr val="0000FF"/>
                </a:solidFill>
                <a:ea typeface="Arial" pitchFamily="-112" charset="0"/>
                <a:cs typeface="Arial" pitchFamily="-112" charset="0"/>
              </a:rPr>
              <a:t>Gaussian distribution</a:t>
            </a:r>
            <a:endParaRPr lang="en-US" sz="2400" i="0" dirty="0">
              <a:solidFill>
                <a:srgbClr val="0000FF"/>
              </a:solidFill>
              <a:ea typeface="Arial" pitchFamily="-112" charset="0"/>
              <a:cs typeface="Arial" pitchFamily="-112" charset="0"/>
            </a:endParaRPr>
          </a:p>
        </p:txBody>
      </p:sp>
      <p:sp>
        <p:nvSpPr>
          <p:cNvPr id="50" name="Rectangle 49"/>
          <p:cNvSpPr/>
          <p:nvPr/>
        </p:nvSpPr>
        <p:spPr>
          <a:xfrm>
            <a:off x="5557886" y="2882741"/>
            <a:ext cx="3181000" cy="276185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6043311" y="4256273"/>
            <a:ext cx="2080882" cy="430887"/>
          </a:xfrm>
          <a:prstGeom prst="rect">
            <a:avLst/>
          </a:prstGeom>
          <a:noFill/>
        </p:spPr>
        <p:txBody>
          <a:bodyPr wrap="square" rtlCol="0">
            <a:spAutoFit/>
          </a:bodyPr>
          <a:lstStyle/>
          <a:p>
            <a:r>
              <a:rPr lang="en-US" sz="2200" dirty="0" smtClean="0"/>
              <a:t>Time  Samples</a:t>
            </a:r>
            <a:endParaRPr lang="en-US" sz="2200" dirty="0"/>
          </a:p>
        </p:txBody>
      </p:sp>
      <p:grpSp>
        <p:nvGrpSpPr>
          <p:cNvPr id="64" name="Group 63"/>
          <p:cNvGrpSpPr/>
          <p:nvPr/>
        </p:nvGrpSpPr>
        <p:grpSpPr>
          <a:xfrm>
            <a:off x="2829666" y="3333798"/>
            <a:ext cx="3061873" cy="1724339"/>
            <a:chOff x="2829666" y="3333798"/>
            <a:chExt cx="3061873" cy="1724339"/>
          </a:xfrm>
        </p:grpSpPr>
        <p:cxnSp>
          <p:nvCxnSpPr>
            <p:cNvPr id="8" name="Straight Arrow Connector 7"/>
            <p:cNvCxnSpPr/>
            <p:nvPr/>
          </p:nvCxnSpPr>
          <p:spPr>
            <a:xfrm>
              <a:off x="2974694" y="4307490"/>
              <a:ext cx="0" cy="750647"/>
            </a:xfrm>
            <a:prstGeom prst="straightConnector1">
              <a:avLst/>
            </a:prstGeom>
            <a:ln w="25400">
              <a:solidFill>
                <a:schemeClr val="accent3">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3439612" y="3865944"/>
              <a:ext cx="0" cy="445892"/>
            </a:xfrm>
            <a:prstGeom prst="straightConnector1">
              <a:avLst/>
            </a:prstGeom>
            <a:ln w="25400">
              <a:solidFill>
                <a:schemeClr val="accent3">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V="1">
              <a:off x="3198473" y="4153773"/>
              <a:ext cx="0" cy="151153"/>
            </a:xfrm>
            <a:prstGeom prst="straightConnector1">
              <a:avLst/>
            </a:prstGeom>
            <a:ln w="25400">
              <a:solidFill>
                <a:schemeClr val="accent3">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V="1">
              <a:off x="3675050" y="4130913"/>
              <a:ext cx="0" cy="180923"/>
            </a:xfrm>
            <a:prstGeom prst="straightConnector1">
              <a:avLst/>
            </a:prstGeom>
            <a:ln w="25400">
              <a:solidFill>
                <a:schemeClr val="accent3">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H="1" flipV="1">
              <a:off x="3906546" y="3333798"/>
              <a:ext cx="28935" cy="970611"/>
            </a:xfrm>
            <a:prstGeom prst="straightConnector1">
              <a:avLst/>
            </a:prstGeom>
            <a:ln w="25400">
              <a:solidFill>
                <a:schemeClr val="accent3">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151629" y="4307491"/>
              <a:ext cx="1" cy="164225"/>
            </a:xfrm>
            <a:prstGeom prst="straightConnector1">
              <a:avLst/>
            </a:prstGeom>
            <a:ln w="25400">
              <a:solidFill>
                <a:schemeClr val="accent3">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flipV="1">
              <a:off x="4391550" y="3958542"/>
              <a:ext cx="1" cy="347700"/>
            </a:xfrm>
            <a:prstGeom prst="straightConnector1">
              <a:avLst/>
            </a:prstGeom>
            <a:ln w="25400">
              <a:solidFill>
                <a:schemeClr val="accent3">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H="1">
              <a:off x="4624858" y="4301766"/>
              <a:ext cx="1" cy="567414"/>
            </a:xfrm>
            <a:prstGeom prst="straightConnector1">
              <a:avLst/>
            </a:prstGeom>
            <a:ln w="25400">
              <a:solidFill>
                <a:schemeClr val="accent3">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H="1" flipV="1">
              <a:off x="4861461" y="3958542"/>
              <a:ext cx="868" cy="353488"/>
            </a:xfrm>
            <a:prstGeom prst="straightConnector1">
              <a:avLst/>
            </a:prstGeom>
            <a:ln w="25400">
              <a:solidFill>
                <a:schemeClr val="accent3">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H="1">
              <a:off x="5092907" y="4305698"/>
              <a:ext cx="2" cy="296782"/>
            </a:xfrm>
            <a:prstGeom prst="straightConnector1">
              <a:avLst/>
            </a:prstGeom>
            <a:ln w="25400">
              <a:solidFill>
                <a:schemeClr val="accent3">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a:off x="5361056" y="4308085"/>
              <a:ext cx="0" cy="460003"/>
            </a:xfrm>
            <a:prstGeom prst="straightConnector1">
              <a:avLst/>
            </a:prstGeom>
            <a:ln w="25400">
              <a:solidFill>
                <a:schemeClr val="accent3">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H="1" flipV="1">
              <a:off x="5557886" y="4073650"/>
              <a:ext cx="15481" cy="234435"/>
            </a:xfrm>
            <a:prstGeom prst="straightConnector1">
              <a:avLst/>
            </a:prstGeom>
            <a:ln w="25400">
              <a:solidFill>
                <a:schemeClr val="accent3">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2829666" y="4307490"/>
              <a:ext cx="3061873" cy="0"/>
            </a:xfrm>
            <a:prstGeom prst="straightConnector1">
              <a:avLst/>
            </a:prstGeom>
            <a:ln w="19050">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5659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38" grpId="0"/>
      <p:bldP spid="39" grpId="0"/>
      <p:bldP spid="40" grpId="0"/>
      <p:bldP spid="41" grpId="0"/>
      <p:bldP spid="45" grpId="0"/>
      <p:bldP spid="4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285" y="156792"/>
            <a:ext cx="9053715" cy="492443"/>
          </a:xfrm>
          <a:prstGeom prst="rect">
            <a:avLst/>
          </a:prstGeom>
          <a:noFill/>
          <a:ln>
            <a:noFill/>
          </a:ln>
        </p:spPr>
        <p:txBody>
          <a:bodyPr wrap="square" rtlCol="0">
            <a:spAutoFit/>
          </a:bodyPr>
          <a:lstStyle/>
          <a:p>
            <a:r>
              <a:rPr lang="en-US" sz="2600" u="sng" dirty="0" smtClean="0">
                <a:solidFill>
                  <a:srgbClr val="0070C0"/>
                </a:solidFill>
                <a:latin typeface="Calibri" pitchFamily="34" charset="0"/>
                <a:cs typeface="Calibri" pitchFamily="34" charset="0"/>
              </a:rPr>
              <a:t>Solution 1</a:t>
            </a:r>
            <a:r>
              <a:rPr lang="en-US" sz="2600" dirty="0" smtClean="0">
                <a:solidFill>
                  <a:srgbClr val="0070C0"/>
                </a:solidFill>
                <a:latin typeface="Calibri" pitchFamily="34" charset="0"/>
                <a:cs typeface="Calibri" pitchFamily="34" charset="0"/>
              </a:rPr>
              <a:t>: Exploit characteristics of OFDM </a:t>
            </a:r>
            <a:endParaRPr lang="en-US" sz="2600" dirty="0">
              <a:solidFill>
                <a:srgbClr val="0070C0"/>
              </a:solidFill>
              <a:latin typeface="Calibri" pitchFamily="34" charset="0"/>
              <a:cs typeface="Calibri" pitchFamily="34" charset="0"/>
            </a:endParaRPr>
          </a:p>
        </p:txBody>
      </p:sp>
      <p:grpSp>
        <p:nvGrpSpPr>
          <p:cNvPr id="3" name="Group 2"/>
          <p:cNvGrpSpPr/>
          <p:nvPr/>
        </p:nvGrpSpPr>
        <p:grpSpPr>
          <a:xfrm>
            <a:off x="3599816" y="1007001"/>
            <a:ext cx="3869727" cy="461665"/>
            <a:chOff x="1226941" y="868101"/>
            <a:chExt cx="3869727" cy="461665"/>
          </a:xfrm>
        </p:grpSpPr>
        <p:sp>
          <p:nvSpPr>
            <p:cNvPr id="2" name="TextBox 1"/>
            <p:cNvSpPr txBox="1"/>
            <p:nvPr/>
          </p:nvSpPr>
          <p:spPr>
            <a:xfrm>
              <a:off x="1226941" y="868101"/>
              <a:ext cx="520860" cy="461665"/>
            </a:xfrm>
            <a:prstGeom prst="rect">
              <a:avLst/>
            </a:prstGeom>
            <a:noFill/>
          </p:spPr>
          <p:txBody>
            <a:bodyPr wrap="square" rtlCol="0">
              <a:spAutoFit/>
            </a:bodyPr>
            <a:lstStyle/>
            <a:p>
              <a:r>
                <a:rPr lang="en-US" sz="2400" dirty="0" smtClean="0">
                  <a:solidFill>
                    <a:srgbClr val="0000FF"/>
                  </a:solidFill>
                </a:rPr>
                <a:t>X</a:t>
              </a:r>
              <a:r>
                <a:rPr lang="en-US" dirty="0" smtClean="0">
                  <a:solidFill>
                    <a:srgbClr val="0000FF"/>
                  </a:solidFill>
                </a:rPr>
                <a:t>1</a:t>
              </a:r>
              <a:endParaRPr lang="en-US" dirty="0">
                <a:solidFill>
                  <a:srgbClr val="0000FF"/>
                </a:solidFill>
              </a:endParaRPr>
            </a:p>
          </p:txBody>
        </p:sp>
        <p:sp>
          <p:nvSpPr>
            <p:cNvPr id="4" name="TextBox 3"/>
            <p:cNvSpPr txBox="1"/>
            <p:nvPr/>
          </p:nvSpPr>
          <p:spPr>
            <a:xfrm>
              <a:off x="1967726" y="868101"/>
              <a:ext cx="520860" cy="461665"/>
            </a:xfrm>
            <a:prstGeom prst="rect">
              <a:avLst/>
            </a:prstGeom>
            <a:noFill/>
          </p:spPr>
          <p:txBody>
            <a:bodyPr wrap="square" rtlCol="0">
              <a:spAutoFit/>
            </a:bodyPr>
            <a:lstStyle/>
            <a:p>
              <a:r>
                <a:rPr lang="en-US" sz="2400" dirty="0" smtClean="0">
                  <a:solidFill>
                    <a:srgbClr val="0000FF"/>
                  </a:solidFill>
                </a:rPr>
                <a:t>X</a:t>
              </a:r>
              <a:r>
                <a:rPr lang="en-US" dirty="0" smtClean="0">
                  <a:solidFill>
                    <a:srgbClr val="0000FF"/>
                  </a:solidFill>
                </a:rPr>
                <a:t>2</a:t>
              </a:r>
              <a:endParaRPr lang="en-US" dirty="0">
                <a:solidFill>
                  <a:srgbClr val="0000FF"/>
                </a:solidFill>
              </a:endParaRPr>
            </a:p>
          </p:txBody>
        </p:sp>
        <p:sp>
          <p:nvSpPr>
            <p:cNvPr id="7" name="TextBox 6"/>
            <p:cNvSpPr txBox="1"/>
            <p:nvPr/>
          </p:nvSpPr>
          <p:spPr>
            <a:xfrm>
              <a:off x="4575808" y="868101"/>
              <a:ext cx="520860" cy="461665"/>
            </a:xfrm>
            <a:prstGeom prst="rect">
              <a:avLst/>
            </a:prstGeom>
            <a:noFill/>
          </p:spPr>
          <p:txBody>
            <a:bodyPr wrap="square" rtlCol="0">
              <a:spAutoFit/>
            </a:bodyPr>
            <a:lstStyle/>
            <a:p>
              <a:r>
                <a:rPr lang="en-US" sz="2400" dirty="0" smtClean="0">
                  <a:solidFill>
                    <a:srgbClr val="0000FF"/>
                  </a:solidFill>
                </a:rPr>
                <a:t>X</a:t>
              </a:r>
              <a:r>
                <a:rPr lang="en-US" dirty="0">
                  <a:solidFill>
                    <a:srgbClr val="0000FF"/>
                  </a:solidFill>
                </a:rPr>
                <a:t>N</a:t>
              </a:r>
            </a:p>
          </p:txBody>
        </p:sp>
      </p:grpSp>
      <p:grpSp>
        <p:nvGrpSpPr>
          <p:cNvPr id="13" name="Group 12"/>
          <p:cNvGrpSpPr/>
          <p:nvPr/>
        </p:nvGrpSpPr>
        <p:grpSpPr>
          <a:xfrm>
            <a:off x="3578591" y="661676"/>
            <a:ext cx="3823427" cy="473240"/>
            <a:chOff x="1192216" y="868101"/>
            <a:chExt cx="3823427" cy="473240"/>
          </a:xfrm>
        </p:grpSpPr>
        <p:sp>
          <p:nvSpPr>
            <p:cNvPr id="14" name="TextBox 13"/>
            <p:cNvSpPr txBox="1"/>
            <p:nvPr/>
          </p:nvSpPr>
          <p:spPr>
            <a:xfrm>
              <a:off x="1192216" y="879676"/>
              <a:ext cx="520860" cy="461665"/>
            </a:xfrm>
            <a:prstGeom prst="rect">
              <a:avLst/>
            </a:prstGeom>
            <a:noFill/>
          </p:spPr>
          <p:txBody>
            <a:bodyPr wrap="square" rtlCol="0">
              <a:spAutoFit/>
            </a:bodyPr>
            <a:lstStyle/>
            <a:p>
              <a:r>
                <a:rPr lang="en-US" sz="2400" dirty="0" smtClean="0">
                  <a:solidFill>
                    <a:srgbClr val="0000FF"/>
                  </a:solidFill>
                </a:rPr>
                <a:t>+1</a:t>
              </a:r>
              <a:endParaRPr lang="en-US" dirty="0">
                <a:solidFill>
                  <a:srgbClr val="0000FF"/>
                </a:solidFill>
              </a:endParaRPr>
            </a:p>
          </p:txBody>
        </p:sp>
        <p:sp>
          <p:nvSpPr>
            <p:cNvPr id="15" name="TextBox 14"/>
            <p:cNvSpPr txBox="1"/>
            <p:nvPr/>
          </p:nvSpPr>
          <p:spPr>
            <a:xfrm>
              <a:off x="1967726" y="868101"/>
              <a:ext cx="520860" cy="461665"/>
            </a:xfrm>
            <a:prstGeom prst="rect">
              <a:avLst/>
            </a:prstGeom>
            <a:noFill/>
          </p:spPr>
          <p:txBody>
            <a:bodyPr wrap="square" rtlCol="0">
              <a:spAutoFit/>
            </a:bodyPr>
            <a:lstStyle/>
            <a:p>
              <a:r>
                <a:rPr lang="en-US" sz="2400" dirty="0" smtClean="0">
                  <a:solidFill>
                    <a:srgbClr val="0000FF"/>
                  </a:solidFill>
                </a:rPr>
                <a:t>-1</a:t>
              </a:r>
              <a:endParaRPr lang="en-US" dirty="0">
                <a:solidFill>
                  <a:srgbClr val="0000FF"/>
                </a:solidFill>
              </a:endParaRPr>
            </a:p>
          </p:txBody>
        </p:sp>
        <p:sp>
          <p:nvSpPr>
            <p:cNvPr id="17" name="TextBox 16"/>
            <p:cNvSpPr txBox="1"/>
            <p:nvPr/>
          </p:nvSpPr>
          <p:spPr>
            <a:xfrm>
              <a:off x="4494783" y="868101"/>
              <a:ext cx="520860" cy="461665"/>
            </a:xfrm>
            <a:prstGeom prst="rect">
              <a:avLst/>
            </a:prstGeom>
            <a:noFill/>
          </p:spPr>
          <p:txBody>
            <a:bodyPr wrap="square" rtlCol="0">
              <a:spAutoFit/>
            </a:bodyPr>
            <a:lstStyle/>
            <a:p>
              <a:r>
                <a:rPr lang="en-US" sz="2400" dirty="0" smtClean="0">
                  <a:solidFill>
                    <a:srgbClr val="0000FF"/>
                  </a:solidFill>
                </a:rPr>
                <a:t>+1</a:t>
              </a:r>
              <a:endParaRPr lang="en-US" dirty="0">
                <a:solidFill>
                  <a:srgbClr val="0000FF"/>
                </a:solidFill>
              </a:endParaRPr>
            </a:p>
          </p:txBody>
        </p:sp>
      </p:grpSp>
      <p:sp>
        <p:nvSpPr>
          <p:cNvPr id="18" name="Rectangle 17"/>
          <p:cNvSpPr/>
          <p:nvPr/>
        </p:nvSpPr>
        <p:spPr>
          <a:xfrm>
            <a:off x="3578592" y="1595991"/>
            <a:ext cx="3830330" cy="753671"/>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2687316" y="1723311"/>
            <a:ext cx="3814815" cy="461665"/>
          </a:xfrm>
          <a:prstGeom prst="rect">
            <a:avLst/>
          </a:prstGeom>
          <a:noFill/>
        </p:spPr>
        <p:txBody>
          <a:bodyPr wrap="square" rtlCol="0">
            <a:spAutoFit/>
          </a:bodyPr>
          <a:lstStyle/>
          <a:p>
            <a:r>
              <a:rPr lang="en-US" sz="2400" b="1" dirty="0"/>
              <a:t> </a:t>
            </a:r>
            <a:r>
              <a:rPr lang="en-US" sz="2400" b="1" dirty="0" smtClean="0"/>
              <a:t>                                  IFFT</a:t>
            </a:r>
            <a:endParaRPr lang="en-US" sz="2400" b="1" dirty="0"/>
          </a:p>
        </p:txBody>
      </p:sp>
      <p:cxnSp>
        <p:nvCxnSpPr>
          <p:cNvPr id="23" name="Straight Connector 22"/>
          <p:cNvCxnSpPr/>
          <p:nvPr/>
        </p:nvCxnSpPr>
        <p:spPr>
          <a:xfrm>
            <a:off x="3827446" y="1468666"/>
            <a:ext cx="0" cy="120877"/>
          </a:xfrm>
          <a:prstGeom prst="line">
            <a:avLst/>
          </a:prstGeom>
          <a:ln w="19050">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558596" y="1470591"/>
            <a:ext cx="0" cy="120877"/>
          </a:xfrm>
          <a:prstGeom prst="line">
            <a:avLst/>
          </a:prstGeom>
          <a:ln w="19050">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213121" y="1462866"/>
            <a:ext cx="0" cy="120877"/>
          </a:xfrm>
          <a:prstGeom prst="line">
            <a:avLst/>
          </a:prstGeom>
          <a:ln w="19050">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817796" y="2361866"/>
            <a:ext cx="0" cy="120877"/>
          </a:xfrm>
          <a:prstGeom prst="line">
            <a:avLst/>
          </a:prstGeom>
          <a:ln w="19050">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4548946" y="2363791"/>
            <a:ext cx="0" cy="120877"/>
          </a:xfrm>
          <a:prstGeom prst="line">
            <a:avLst/>
          </a:prstGeom>
          <a:ln w="19050">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7249771" y="2367641"/>
            <a:ext cx="0" cy="120877"/>
          </a:xfrm>
          <a:prstGeom prst="line">
            <a:avLst/>
          </a:prstGeom>
          <a:ln w="19050">
            <a:solidFill>
              <a:schemeClr val="tx1"/>
            </a:solidFill>
            <a:prstDash val="solid"/>
          </a:ln>
        </p:spPr>
        <p:style>
          <a:lnRef idx="2">
            <a:schemeClr val="accent1"/>
          </a:lnRef>
          <a:fillRef idx="0">
            <a:schemeClr val="accent1"/>
          </a:fillRef>
          <a:effectRef idx="1">
            <a:schemeClr val="accent1"/>
          </a:effectRef>
          <a:fontRef idx="minor">
            <a:schemeClr val="tx1"/>
          </a:fontRef>
        </p:style>
      </p:cxnSp>
      <p:grpSp>
        <p:nvGrpSpPr>
          <p:cNvPr id="33" name="Group 32"/>
          <p:cNvGrpSpPr/>
          <p:nvPr/>
        </p:nvGrpSpPr>
        <p:grpSpPr>
          <a:xfrm>
            <a:off x="3613316" y="2467376"/>
            <a:ext cx="3869727" cy="461665"/>
            <a:chOff x="1226941" y="868101"/>
            <a:chExt cx="3869727" cy="461665"/>
          </a:xfrm>
        </p:grpSpPr>
        <p:sp>
          <p:nvSpPr>
            <p:cNvPr id="34" name="TextBox 33"/>
            <p:cNvSpPr txBox="1"/>
            <p:nvPr/>
          </p:nvSpPr>
          <p:spPr>
            <a:xfrm>
              <a:off x="1226941" y="868101"/>
              <a:ext cx="520860" cy="461665"/>
            </a:xfrm>
            <a:prstGeom prst="rect">
              <a:avLst/>
            </a:prstGeom>
            <a:noFill/>
          </p:spPr>
          <p:txBody>
            <a:bodyPr wrap="square" rtlCol="0">
              <a:spAutoFit/>
            </a:bodyPr>
            <a:lstStyle/>
            <a:p>
              <a:r>
                <a:rPr lang="en-US" sz="2400" dirty="0" smtClean="0">
                  <a:solidFill>
                    <a:schemeClr val="accent3">
                      <a:lumMod val="75000"/>
                    </a:schemeClr>
                  </a:solidFill>
                </a:rPr>
                <a:t>Y</a:t>
              </a:r>
              <a:r>
                <a:rPr lang="en-US" dirty="0" smtClean="0">
                  <a:solidFill>
                    <a:schemeClr val="accent3">
                      <a:lumMod val="75000"/>
                    </a:schemeClr>
                  </a:solidFill>
                </a:rPr>
                <a:t>1</a:t>
              </a:r>
              <a:endParaRPr lang="en-US" dirty="0">
                <a:solidFill>
                  <a:schemeClr val="accent3">
                    <a:lumMod val="75000"/>
                  </a:schemeClr>
                </a:solidFill>
              </a:endParaRPr>
            </a:p>
          </p:txBody>
        </p:sp>
        <p:sp>
          <p:nvSpPr>
            <p:cNvPr id="35" name="TextBox 34"/>
            <p:cNvSpPr txBox="1"/>
            <p:nvPr/>
          </p:nvSpPr>
          <p:spPr>
            <a:xfrm>
              <a:off x="1967726" y="868101"/>
              <a:ext cx="520860" cy="461665"/>
            </a:xfrm>
            <a:prstGeom prst="rect">
              <a:avLst/>
            </a:prstGeom>
            <a:noFill/>
          </p:spPr>
          <p:txBody>
            <a:bodyPr wrap="square" rtlCol="0">
              <a:spAutoFit/>
            </a:bodyPr>
            <a:lstStyle/>
            <a:p>
              <a:r>
                <a:rPr lang="en-US" sz="2400" dirty="0" smtClean="0">
                  <a:solidFill>
                    <a:schemeClr val="accent3">
                      <a:lumMod val="75000"/>
                    </a:schemeClr>
                  </a:solidFill>
                </a:rPr>
                <a:t>Y</a:t>
              </a:r>
              <a:r>
                <a:rPr lang="en-US" dirty="0" smtClean="0">
                  <a:solidFill>
                    <a:schemeClr val="accent3">
                      <a:lumMod val="75000"/>
                    </a:schemeClr>
                  </a:solidFill>
                </a:rPr>
                <a:t>2</a:t>
              </a:r>
              <a:endParaRPr lang="en-US" dirty="0">
                <a:solidFill>
                  <a:schemeClr val="accent3">
                    <a:lumMod val="75000"/>
                  </a:schemeClr>
                </a:solidFill>
              </a:endParaRPr>
            </a:p>
          </p:txBody>
        </p:sp>
        <p:sp>
          <p:nvSpPr>
            <p:cNvPr id="37" name="TextBox 36"/>
            <p:cNvSpPr txBox="1"/>
            <p:nvPr/>
          </p:nvSpPr>
          <p:spPr>
            <a:xfrm>
              <a:off x="4575808" y="868101"/>
              <a:ext cx="520860" cy="461665"/>
            </a:xfrm>
            <a:prstGeom prst="rect">
              <a:avLst/>
            </a:prstGeom>
            <a:noFill/>
          </p:spPr>
          <p:txBody>
            <a:bodyPr wrap="square" rtlCol="0">
              <a:spAutoFit/>
            </a:bodyPr>
            <a:lstStyle/>
            <a:p>
              <a:r>
                <a:rPr lang="en-US" sz="2400" dirty="0" smtClean="0">
                  <a:solidFill>
                    <a:schemeClr val="accent3">
                      <a:lumMod val="75000"/>
                    </a:schemeClr>
                  </a:solidFill>
                </a:rPr>
                <a:t>Y</a:t>
              </a:r>
              <a:r>
                <a:rPr lang="en-US" dirty="0" smtClean="0">
                  <a:solidFill>
                    <a:schemeClr val="accent3">
                      <a:lumMod val="75000"/>
                    </a:schemeClr>
                  </a:solidFill>
                </a:rPr>
                <a:t>N</a:t>
              </a:r>
              <a:endParaRPr lang="en-US" dirty="0">
                <a:solidFill>
                  <a:schemeClr val="accent3">
                    <a:lumMod val="75000"/>
                  </a:schemeClr>
                </a:solidFill>
              </a:endParaRPr>
            </a:p>
          </p:txBody>
        </p:sp>
      </p:grpSp>
      <p:sp>
        <p:nvSpPr>
          <p:cNvPr id="38" name="TextBox 37"/>
          <p:cNvSpPr txBox="1"/>
          <p:nvPr/>
        </p:nvSpPr>
        <p:spPr>
          <a:xfrm>
            <a:off x="5046608" y="903416"/>
            <a:ext cx="2037144" cy="523220"/>
          </a:xfrm>
          <a:prstGeom prst="rect">
            <a:avLst/>
          </a:prstGeom>
          <a:noFill/>
        </p:spPr>
        <p:txBody>
          <a:bodyPr wrap="square" rtlCol="0">
            <a:spAutoFit/>
          </a:bodyPr>
          <a:lstStyle/>
          <a:p>
            <a:r>
              <a:rPr lang="en-US" sz="2800" dirty="0" smtClean="0">
                <a:solidFill>
                  <a:srgbClr val="0000FF"/>
                </a:solidFill>
              </a:rPr>
              <a:t>. </a:t>
            </a:r>
            <a:r>
              <a:rPr lang="en-US" sz="2800" dirty="0">
                <a:solidFill>
                  <a:srgbClr val="0000FF"/>
                </a:solidFill>
              </a:rPr>
              <a:t> </a:t>
            </a:r>
            <a:r>
              <a:rPr lang="en-US" sz="2800" dirty="0" smtClean="0">
                <a:solidFill>
                  <a:srgbClr val="0000FF"/>
                </a:solidFill>
              </a:rPr>
              <a:t> .   .   .</a:t>
            </a:r>
            <a:endParaRPr lang="en-US" sz="2800" dirty="0">
              <a:solidFill>
                <a:srgbClr val="0000FF"/>
              </a:solidFill>
            </a:endParaRPr>
          </a:p>
        </p:txBody>
      </p:sp>
      <p:sp>
        <p:nvSpPr>
          <p:cNvPr id="39" name="TextBox 38"/>
          <p:cNvSpPr txBox="1"/>
          <p:nvPr/>
        </p:nvSpPr>
        <p:spPr>
          <a:xfrm>
            <a:off x="5048533" y="2282766"/>
            <a:ext cx="2037144" cy="523220"/>
          </a:xfrm>
          <a:prstGeom prst="rect">
            <a:avLst/>
          </a:prstGeom>
          <a:noFill/>
        </p:spPr>
        <p:txBody>
          <a:bodyPr wrap="square" rtlCol="0">
            <a:spAutoFit/>
          </a:bodyPr>
          <a:lstStyle/>
          <a:p>
            <a:r>
              <a:rPr lang="en-US" sz="2800" dirty="0" smtClean="0">
                <a:solidFill>
                  <a:schemeClr val="accent3">
                    <a:lumMod val="75000"/>
                  </a:schemeClr>
                </a:solidFill>
              </a:rPr>
              <a:t>. </a:t>
            </a:r>
            <a:r>
              <a:rPr lang="en-US" sz="2800" dirty="0">
                <a:solidFill>
                  <a:schemeClr val="accent3">
                    <a:lumMod val="75000"/>
                  </a:schemeClr>
                </a:solidFill>
              </a:rPr>
              <a:t> </a:t>
            </a:r>
            <a:r>
              <a:rPr lang="en-US" sz="2800" dirty="0" smtClean="0">
                <a:solidFill>
                  <a:schemeClr val="accent3">
                    <a:lumMod val="75000"/>
                  </a:schemeClr>
                </a:solidFill>
              </a:rPr>
              <a:t> .   .   .</a:t>
            </a:r>
            <a:endParaRPr lang="en-US" sz="2800" dirty="0">
              <a:solidFill>
                <a:schemeClr val="accent3">
                  <a:lumMod val="75000"/>
                </a:schemeClr>
              </a:solidFill>
            </a:endParaRPr>
          </a:p>
        </p:txBody>
      </p:sp>
      <p:sp>
        <p:nvSpPr>
          <p:cNvPr id="40" name="TextBox 39"/>
          <p:cNvSpPr txBox="1"/>
          <p:nvPr/>
        </p:nvSpPr>
        <p:spPr>
          <a:xfrm>
            <a:off x="1736250" y="2378460"/>
            <a:ext cx="1715001" cy="707886"/>
          </a:xfrm>
          <a:prstGeom prst="rect">
            <a:avLst/>
          </a:prstGeom>
          <a:noFill/>
        </p:spPr>
        <p:txBody>
          <a:bodyPr wrap="square" rtlCol="0">
            <a:spAutoFit/>
          </a:bodyPr>
          <a:lstStyle/>
          <a:p>
            <a:pPr algn="ctr"/>
            <a:r>
              <a:rPr lang="en-US" sz="2000" dirty="0" smtClean="0">
                <a:solidFill>
                  <a:schemeClr val="accent3">
                    <a:lumMod val="75000"/>
                  </a:schemeClr>
                </a:solidFill>
                <a:latin typeface="Calibri" pitchFamily="34" charset="0"/>
                <a:cs typeface="Calibri" pitchFamily="34" charset="0"/>
              </a:rPr>
              <a:t>Time</a:t>
            </a:r>
          </a:p>
          <a:p>
            <a:pPr algn="ctr"/>
            <a:r>
              <a:rPr lang="en-US" sz="2000" dirty="0" smtClean="0">
                <a:solidFill>
                  <a:schemeClr val="accent3">
                    <a:lumMod val="75000"/>
                  </a:schemeClr>
                </a:solidFill>
                <a:latin typeface="Calibri" pitchFamily="34" charset="0"/>
                <a:cs typeface="Calibri" pitchFamily="34" charset="0"/>
              </a:rPr>
              <a:t>Samples</a:t>
            </a:r>
            <a:endParaRPr lang="en-US" sz="2000" dirty="0">
              <a:solidFill>
                <a:schemeClr val="accent3">
                  <a:lumMod val="75000"/>
                </a:schemeClr>
              </a:solidFill>
              <a:latin typeface="Calibri" pitchFamily="34" charset="0"/>
              <a:cs typeface="Calibri" pitchFamily="34" charset="0"/>
            </a:endParaRPr>
          </a:p>
        </p:txBody>
      </p:sp>
      <p:sp>
        <p:nvSpPr>
          <p:cNvPr id="41" name="TextBox 40"/>
          <p:cNvSpPr txBox="1"/>
          <p:nvPr/>
        </p:nvSpPr>
        <p:spPr>
          <a:xfrm>
            <a:off x="1736250" y="811083"/>
            <a:ext cx="1715001" cy="707886"/>
          </a:xfrm>
          <a:prstGeom prst="rect">
            <a:avLst/>
          </a:prstGeom>
          <a:noFill/>
        </p:spPr>
        <p:txBody>
          <a:bodyPr wrap="square" rtlCol="0">
            <a:spAutoFit/>
          </a:bodyPr>
          <a:lstStyle/>
          <a:p>
            <a:pPr algn="ctr"/>
            <a:r>
              <a:rPr lang="en-US" sz="2000" dirty="0" smtClean="0">
                <a:solidFill>
                  <a:srgbClr val="0000FF"/>
                </a:solidFill>
                <a:latin typeface="Calibri" pitchFamily="34" charset="0"/>
                <a:cs typeface="Calibri" pitchFamily="34" charset="0"/>
              </a:rPr>
              <a:t>Modulated bits</a:t>
            </a:r>
            <a:endParaRPr lang="en-US" sz="2000" dirty="0">
              <a:solidFill>
                <a:srgbClr val="0000FF"/>
              </a:solidFill>
              <a:latin typeface="Calibri" pitchFamily="34" charset="0"/>
              <a:cs typeface="Calibri" pitchFamily="34" charset="0"/>
            </a:endParaRPr>
          </a:p>
        </p:txBody>
      </p:sp>
      <p:sp>
        <p:nvSpPr>
          <p:cNvPr id="50" name="Rectangle 49"/>
          <p:cNvSpPr/>
          <p:nvPr/>
        </p:nvSpPr>
        <p:spPr>
          <a:xfrm>
            <a:off x="5557886" y="2882741"/>
            <a:ext cx="3181000" cy="276185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6043311" y="4256273"/>
            <a:ext cx="2080882" cy="430887"/>
          </a:xfrm>
          <a:prstGeom prst="rect">
            <a:avLst/>
          </a:prstGeom>
          <a:noFill/>
        </p:spPr>
        <p:txBody>
          <a:bodyPr wrap="square" rtlCol="0">
            <a:spAutoFit/>
          </a:bodyPr>
          <a:lstStyle/>
          <a:p>
            <a:r>
              <a:rPr lang="en-US" sz="2200" dirty="0" smtClean="0"/>
              <a:t>Time  Samples</a:t>
            </a:r>
            <a:endParaRPr lang="en-US" sz="2200" dirty="0"/>
          </a:p>
        </p:txBody>
      </p:sp>
      <p:grpSp>
        <p:nvGrpSpPr>
          <p:cNvPr id="64" name="Group 63"/>
          <p:cNvGrpSpPr/>
          <p:nvPr/>
        </p:nvGrpSpPr>
        <p:grpSpPr>
          <a:xfrm>
            <a:off x="2829666" y="3333798"/>
            <a:ext cx="3061873" cy="1724339"/>
            <a:chOff x="2829666" y="3333798"/>
            <a:chExt cx="3061873" cy="1724339"/>
          </a:xfrm>
        </p:grpSpPr>
        <p:cxnSp>
          <p:nvCxnSpPr>
            <p:cNvPr id="8" name="Straight Arrow Connector 7"/>
            <p:cNvCxnSpPr/>
            <p:nvPr/>
          </p:nvCxnSpPr>
          <p:spPr>
            <a:xfrm>
              <a:off x="2974694" y="4307490"/>
              <a:ext cx="0" cy="750647"/>
            </a:xfrm>
            <a:prstGeom prst="straightConnector1">
              <a:avLst/>
            </a:prstGeom>
            <a:ln w="25400">
              <a:solidFill>
                <a:schemeClr val="accent3">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3439612" y="3865944"/>
              <a:ext cx="0" cy="445892"/>
            </a:xfrm>
            <a:prstGeom prst="straightConnector1">
              <a:avLst/>
            </a:prstGeom>
            <a:ln w="25400">
              <a:solidFill>
                <a:schemeClr val="accent3">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V="1">
              <a:off x="3198473" y="4153773"/>
              <a:ext cx="0" cy="151153"/>
            </a:xfrm>
            <a:prstGeom prst="straightConnector1">
              <a:avLst/>
            </a:prstGeom>
            <a:ln w="25400">
              <a:solidFill>
                <a:schemeClr val="accent3">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V="1">
              <a:off x="3675050" y="4130913"/>
              <a:ext cx="0" cy="180923"/>
            </a:xfrm>
            <a:prstGeom prst="straightConnector1">
              <a:avLst/>
            </a:prstGeom>
            <a:ln w="25400">
              <a:solidFill>
                <a:schemeClr val="accent3">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H="1" flipV="1">
              <a:off x="3906546" y="3333798"/>
              <a:ext cx="28935" cy="970611"/>
            </a:xfrm>
            <a:prstGeom prst="straightConnector1">
              <a:avLst/>
            </a:prstGeom>
            <a:ln w="25400">
              <a:solidFill>
                <a:schemeClr val="accent3">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151629" y="4307491"/>
              <a:ext cx="1" cy="164225"/>
            </a:xfrm>
            <a:prstGeom prst="straightConnector1">
              <a:avLst/>
            </a:prstGeom>
            <a:ln w="25400">
              <a:solidFill>
                <a:schemeClr val="accent3">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flipV="1">
              <a:off x="4391550" y="3958542"/>
              <a:ext cx="1" cy="347700"/>
            </a:xfrm>
            <a:prstGeom prst="straightConnector1">
              <a:avLst/>
            </a:prstGeom>
            <a:ln w="25400">
              <a:solidFill>
                <a:schemeClr val="accent3">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H="1">
              <a:off x="4624858" y="4301766"/>
              <a:ext cx="1" cy="567414"/>
            </a:xfrm>
            <a:prstGeom prst="straightConnector1">
              <a:avLst/>
            </a:prstGeom>
            <a:ln w="25400">
              <a:solidFill>
                <a:schemeClr val="accent3">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H="1" flipV="1">
              <a:off x="4861461" y="3958542"/>
              <a:ext cx="868" cy="353488"/>
            </a:xfrm>
            <a:prstGeom prst="straightConnector1">
              <a:avLst/>
            </a:prstGeom>
            <a:ln w="25400">
              <a:solidFill>
                <a:schemeClr val="accent3">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H="1">
              <a:off x="5092907" y="4305698"/>
              <a:ext cx="2" cy="296782"/>
            </a:xfrm>
            <a:prstGeom prst="straightConnector1">
              <a:avLst/>
            </a:prstGeom>
            <a:ln w="25400">
              <a:solidFill>
                <a:schemeClr val="accent3">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a:off x="5361056" y="4308085"/>
              <a:ext cx="0" cy="460003"/>
            </a:xfrm>
            <a:prstGeom prst="straightConnector1">
              <a:avLst/>
            </a:prstGeom>
            <a:ln w="25400">
              <a:solidFill>
                <a:schemeClr val="accent3">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H="1" flipV="1">
              <a:off x="5557886" y="4073650"/>
              <a:ext cx="15481" cy="234435"/>
            </a:xfrm>
            <a:prstGeom prst="straightConnector1">
              <a:avLst/>
            </a:prstGeom>
            <a:ln w="25400">
              <a:solidFill>
                <a:schemeClr val="accent3">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2829666" y="4307490"/>
              <a:ext cx="3061873" cy="0"/>
            </a:xfrm>
            <a:prstGeom prst="straightConnector1">
              <a:avLst/>
            </a:prstGeom>
            <a:ln w="19050">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grpSp>
      <p:sp>
        <p:nvSpPr>
          <p:cNvPr id="57" name="Text Box 29"/>
          <p:cNvSpPr txBox="1">
            <a:spLocks noChangeArrowheads="1"/>
          </p:cNvSpPr>
          <p:nvPr/>
        </p:nvSpPr>
        <p:spPr bwMode="auto">
          <a:xfrm>
            <a:off x="968105" y="5855943"/>
            <a:ext cx="7249920" cy="459100"/>
          </a:xfrm>
          <a:prstGeom prst="rect">
            <a:avLst/>
          </a:prstGeom>
          <a:noFill/>
          <a:ln w="9525">
            <a:noFill/>
            <a:miter lim="800000"/>
            <a:headEnd/>
            <a:tailEnd/>
          </a:ln>
          <a:effectLst/>
        </p:spPr>
        <p:txBody>
          <a:bodyPr wrap="square" lIns="90488" tIns="44450" rIns="90488" bIns="44450">
            <a:prstTxWarp prst="textNoShape">
              <a:avLst/>
            </a:prstTxWarp>
            <a:spAutoFit/>
          </a:bodyPr>
          <a:lstStyle/>
          <a:p>
            <a:pPr algn="ctr">
              <a:spcBef>
                <a:spcPct val="50000"/>
              </a:spcBef>
            </a:pPr>
            <a:r>
              <a:rPr lang="en-US" sz="2400" dirty="0" smtClean="0">
                <a:solidFill>
                  <a:srgbClr val="0000FF"/>
                </a:solidFill>
                <a:ea typeface="Arial" pitchFamily="-112" charset="0"/>
                <a:cs typeface="Arial" pitchFamily="-112" charset="0"/>
              </a:rPr>
              <a:t>Pick jamming samples using </a:t>
            </a:r>
            <a:r>
              <a:rPr lang="en-US" sz="2400" dirty="0" smtClean="0">
                <a:ea typeface="Arial" pitchFamily="-112" charset="0"/>
                <a:cs typeface="Arial" pitchFamily="-112" charset="0"/>
              </a:rPr>
              <a:t>a Gaussian Distribution</a:t>
            </a:r>
            <a:endParaRPr lang="en-US" sz="2400" i="0" dirty="0">
              <a:ea typeface="Arial" pitchFamily="-112" charset="0"/>
              <a:cs typeface="Arial" pitchFamily="-112" charset="0"/>
            </a:endParaRPr>
          </a:p>
        </p:txBody>
      </p:sp>
    </p:spTree>
    <p:extLst>
      <p:ext uri="{BB962C8B-B14F-4D97-AF65-F5344CB8AC3E}">
        <p14:creationId xmlns:p14="http://schemas.microsoft.com/office/powerpoint/2010/main" val="31178322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 Box 29"/>
          <p:cNvSpPr txBox="1">
            <a:spLocks noChangeArrowheads="1"/>
          </p:cNvSpPr>
          <p:nvPr/>
        </p:nvSpPr>
        <p:spPr bwMode="auto">
          <a:xfrm>
            <a:off x="968105" y="5855943"/>
            <a:ext cx="7249920" cy="459100"/>
          </a:xfrm>
          <a:prstGeom prst="rect">
            <a:avLst/>
          </a:prstGeom>
          <a:noFill/>
          <a:ln w="9525">
            <a:noFill/>
            <a:miter lim="800000"/>
            <a:headEnd/>
            <a:tailEnd/>
          </a:ln>
          <a:effectLst/>
        </p:spPr>
        <p:txBody>
          <a:bodyPr wrap="square" lIns="90488" tIns="44450" rIns="90488" bIns="44450">
            <a:prstTxWarp prst="textNoShape">
              <a:avLst/>
            </a:prstTxWarp>
            <a:spAutoFit/>
          </a:bodyPr>
          <a:lstStyle/>
          <a:p>
            <a:pPr algn="ctr">
              <a:spcBef>
                <a:spcPct val="50000"/>
              </a:spcBef>
            </a:pPr>
            <a:r>
              <a:rPr lang="en-US" sz="2400" dirty="0" smtClean="0">
                <a:solidFill>
                  <a:srgbClr val="0000FF"/>
                </a:solidFill>
                <a:ea typeface="Arial" pitchFamily="-112" charset="0"/>
                <a:cs typeface="Arial" pitchFamily="-112" charset="0"/>
              </a:rPr>
              <a:t>Pick jamming samples using </a:t>
            </a:r>
            <a:r>
              <a:rPr lang="en-US" sz="2400" dirty="0" smtClean="0">
                <a:ea typeface="Arial" pitchFamily="-112" charset="0"/>
                <a:cs typeface="Arial" pitchFamily="-112" charset="0"/>
              </a:rPr>
              <a:t>a Gaussian Distribution</a:t>
            </a:r>
            <a:endParaRPr lang="en-US" sz="2400" i="0" dirty="0">
              <a:ea typeface="Arial" pitchFamily="-112" charset="0"/>
              <a:cs typeface="Arial" pitchFamily="-112" charset="0"/>
            </a:endParaRPr>
          </a:p>
        </p:txBody>
      </p:sp>
      <p:sp>
        <p:nvSpPr>
          <p:cNvPr id="5" name="TextBox 4"/>
          <p:cNvSpPr txBox="1"/>
          <p:nvPr/>
        </p:nvSpPr>
        <p:spPr>
          <a:xfrm>
            <a:off x="90285" y="156792"/>
            <a:ext cx="9053715" cy="492443"/>
          </a:xfrm>
          <a:prstGeom prst="rect">
            <a:avLst/>
          </a:prstGeom>
          <a:noFill/>
          <a:ln>
            <a:noFill/>
          </a:ln>
        </p:spPr>
        <p:txBody>
          <a:bodyPr wrap="square" rtlCol="0">
            <a:spAutoFit/>
          </a:bodyPr>
          <a:lstStyle/>
          <a:p>
            <a:r>
              <a:rPr lang="en-US" sz="2600" u="sng" dirty="0" smtClean="0">
                <a:solidFill>
                  <a:srgbClr val="0070C0"/>
                </a:solidFill>
                <a:latin typeface="Calibri" pitchFamily="34" charset="0"/>
                <a:cs typeface="Calibri" pitchFamily="34" charset="0"/>
              </a:rPr>
              <a:t>Solution 1</a:t>
            </a:r>
            <a:r>
              <a:rPr lang="en-US" sz="2600" dirty="0" smtClean="0">
                <a:solidFill>
                  <a:srgbClr val="0070C0"/>
                </a:solidFill>
                <a:latin typeface="Calibri" pitchFamily="34" charset="0"/>
                <a:cs typeface="Calibri" pitchFamily="34" charset="0"/>
              </a:rPr>
              <a:t>: Exploit characteristics of OFDM </a:t>
            </a:r>
            <a:endParaRPr lang="en-US" sz="2600" dirty="0">
              <a:solidFill>
                <a:srgbClr val="0070C0"/>
              </a:solidFill>
              <a:latin typeface="Calibri" pitchFamily="34" charset="0"/>
              <a:cs typeface="Calibri" pitchFamily="34" charset="0"/>
            </a:endParaRPr>
          </a:p>
        </p:txBody>
      </p:sp>
      <p:grpSp>
        <p:nvGrpSpPr>
          <p:cNvPr id="3" name="Group 2"/>
          <p:cNvGrpSpPr/>
          <p:nvPr/>
        </p:nvGrpSpPr>
        <p:grpSpPr>
          <a:xfrm>
            <a:off x="3599816" y="1007001"/>
            <a:ext cx="3869727" cy="461665"/>
            <a:chOff x="1226941" y="868101"/>
            <a:chExt cx="3869727" cy="461665"/>
          </a:xfrm>
        </p:grpSpPr>
        <p:sp>
          <p:nvSpPr>
            <p:cNvPr id="2" name="TextBox 1"/>
            <p:cNvSpPr txBox="1"/>
            <p:nvPr/>
          </p:nvSpPr>
          <p:spPr>
            <a:xfrm>
              <a:off x="1226941" y="868101"/>
              <a:ext cx="520860" cy="461665"/>
            </a:xfrm>
            <a:prstGeom prst="rect">
              <a:avLst/>
            </a:prstGeom>
            <a:noFill/>
          </p:spPr>
          <p:txBody>
            <a:bodyPr wrap="square" rtlCol="0">
              <a:spAutoFit/>
            </a:bodyPr>
            <a:lstStyle/>
            <a:p>
              <a:r>
                <a:rPr lang="en-US" sz="2400" dirty="0" smtClean="0">
                  <a:solidFill>
                    <a:srgbClr val="0000FF"/>
                  </a:solidFill>
                </a:rPr>
                <a:t>X</a:t>
              </a:r>
              <a:r>
                <a:rPr lang="en-US" dirty="0" smtClean="0">
                  <a:solidFill>
                    <a:srgbClr val="0000FF"/>
                  </a:solidFill>
                </a:rPr>
                <a:t>1</a:t>
              </a:r>
              <a:endParaRPr lang="en-US" dirty="0">
                <a:solidFill>
                  <a:srgbClr val="0000FF"/>
                </a:solidFill>
              </a:endParaRPr>
            </a:p>
          </p:txBody>
        </p:sp>
        <p:sp>
          <p:nvSpPr>
            <p:cNvPr id="4" name="TextBox 3"/>
            <p:cNvSpPr txBox="1"/>
            <p:nvPr/>
          </p:nvSpPr>
          <p:spPr>
            <a:xfrm>
              <a:off x="1967726" y="868101"/>
              <a:ext cx="520860" cy="461665"/>
            </a:xfrm>
            <a:prstGeom prst="rect">
              <a:avLst/>
            </a:prstGeom>
            <a:noFill/>
          </p:spPr>
          <p:txBody>
            <a:bodyPr wrap="square" rtlCol="0">
              <a:spAutoFit/>
            </a:bodyPr>
            <a:lstStyle/>
            <a:p>
              <a:r>
                <a:rPr lang="en-US" sz="2400" dirty="0" smtClean="0">
                  <a:solidFill>
                    <a:srgbClr val="0000FF"/>
                  </a:solidFill>
                </a:rPr>
                <a:t>X</a:t>
              </a:r>
              <a:r>
                <a:rPr lang="en-US" dirty="0" smtClean="0">
                  <a:solidFill>
                    <a:srgbClr val="0000FF"/>
                  </a:solidFill>
                </a:rPr>
                <a:t>2</a:t>
              </a:r>
              <a:endParaRPr lang="en-US" dirty="0">
                <a:solidFill>
                  <a:srgbClr val="0000FF"/>
                </a:solidFill>
              </a:endParaRPr>
            </a:p>
          </p:txBody>
        </p:sp>
        <p:sp>
          <p:nvSpPr>
            <p:cNvPr id="7" name="TextBox 6"/>
            <p:cNvSpPr txBox="1"/>
            <p:nvPr/>
          </p:nvSpPr>
          <p:spPr>
            <a:xfrm>
              <a:off x="4575808" y="868101"/>
              <a:ext cx="520860" cy="461665"/>
            </a:xfrm>
            <a:prstGeom prst="rect">
              <a:avLst/>
            </a:prstGeom>
            <a:noFill/>
          </p:spPr>
          <p:txBody>
            <a:bodyPr wrap="square" rtlCol="0">
              <a:spAutoFit/>
            </a:bodyPr>
            <a:lstStyle/>
            <a:p>
              <a:r>
                <a:rPr lang="en-US" sz="2400" dirty="0" smtClean="0">
                  <a:solidFill>
                    <a:srgbClr val="0000FF"/>
                  </a:solidFill>
                </a:rPr>
                <a:t>X</a:t>
              </a:r>
              <a:r>
                <a:rPr lang="en-US" dirty="0">
                  <a:solidFill>
                    <a:srgbClr val="0000FF"/>
                  </a:solidFill>
                </a:rPr>
                <a:t>N</a:t>
              </a:r>
            </a:p>
          </p:txBody>
        </p:sp>
      </p:grpSp>
      <p:grpSp>
        <p:nvGrpSpPr>
          <p:cNvPr id="13" name="Group 12"/>
          <p:cNvGrpSpPr/>
          <p:nvPr/>
        </p:nvGrpSpPr>
        <p:grpSpPr>
          <a:xfrm>
            <a:off x="3578591" y="661676"/>
            <a:ext cx="3823427" cy="473240"/>
            <a:chOff x="1192216" y="868101"/>
            <a:chExt cx="3823427" cy="473240"/>
          </a:xfrm>
        </p:grpSpPr>
        <p:sp>
          <p:nvSpPr>
            <p:cNvPr id="14" name="TextBox 13"/>
            <p:cNvSpPr txBox="1"/>
            <p:nvPr/>
          </p:nvSpPr>
          <p:spPr>
            <a:xfrm>
              <a:off x="1192216" y="879676"/>
              <a:ext cx="520860" cy="461665"/>
            </a:xfrm>
            <a:prstGeom prst="rect">
              <a:avLst/>
            </a:prstGeom>
            <a:noFill/>
          </p:spPr>
          <p:txBody>
            <a:bodyPr wrap="square" rtlCol="0">
              <a:spAutoFit/>
            </a:bodyPr>
            <a:lstStyle/>
            <a:p>
              <a:r>
                <a:rPr lang="en-US" sz="2400" dirty="0" smtClean="0">
                  <a:solidFill>
                    <a:srgbClr val="0000FF"/>
                  </a:solidFill>
                </a:rPr>
                <a:t>+1</a:t>
              </a:r>
              <a:endParaRPr lang="en-US" dirty="0">
                <a:solidFill>
                  <a:srgbClr val="0000FF"/>
                </a:solidFill>
              </a:endParaRPr>
            </a:p>
          </p:txBody>
        </p:sp>
        <p:sp>
          <p:nvSpPr>
            <p:cNvPr id="15" name="TextBox 14"/>
            <p:cNvSpPr txBox="1"/>
            <p:nvPr/>
          </p:nvSpPr>
          <p:spPr>
            <a:xfrm>
              <a:off x="1967726" y="868101"/>
              <a:ext cx="520860" cy="461665"/>
            </a:xfrm>
            <a:prstGeom prst="rect">
              <a:avLst/>
            </a:prstGeom>
            <a:noFill/>
          </p:spPr>
          <p:txBody>
            <a:bodyPr wrap="square" rtlCol="0">
              <a:spAutoFit/>
            </a:bodyPr>
            <a:lstStyle/>
            <a:p>
              <a:r>
                <a:rPr lang="en-US" sz="2400" dirty="0" smtClean="0">
                  <a:solidFill>
                    <a:srgbClr val="0000FF"/>
                  </a:solidFill>
                </a:rPr>
                <a:t>-1</a:t>
              </a:r>
              <a:endParaRPr lang="en-US" dirty="0">
                <a:solidFill>
                  <a:srgbClr val="0000FF"/>
                </a:solidFill>
              </a:endParaRPr>
            </a:p>
          </p:txBody>
        </p:sp>
        <p:sp>
          <p:nvSpPr>
            <p:cNvPr id="17" name="TextBox 16"/>
            <p:cNvSpPr txBox="1"/>
            <p:nvPr/>
          </p:nvSpPr>
          <p:spPr>
            <a:xfrm>
              <a:off x="4494783" y="868101"/>
              <a:ext cx="520860" cy="461665"/>
            </a:xfrm>
            <a:prstGeom prst="rect">
              <a:avLst/>
            </a:prstGeom>
            <a:noFill/>
          </p:spPr>
          <p:txBody>
            <a:bodyPr wrap="square" rtlCol="0">
              <a:spAutoFit/>
            </a:bodyPr>
            <a:lstStyle/>
            <a:p>
              <a:r>
                <a:rPr lang="en-US" sz="2400" dirty="0" smtClean="0">
                  <a:solidFill>
                    <a:srgbClr val="0000FF"/>
                  </a:solidFill>
                </a:rPr>
                <a:t>+1</a:t>
              </a:r>
              <a:endParaRPr lang="en-US" dirty="0">
                <a:solidFill>
                  <a:srgbClr val="0000FF"/>
                </a:solidFill>
              </a:endParaRPr>
            </a:p>
          </p:txBody>
        </p:sp>
      </p:grpSp>
      <p:sp>
        <p:nvSpPr>
          <p:cNvPr id="18" name="Rectangle 17"/>
          <p:cNvSpPr/>
          <p:nvPr/>
        </p:nvSpPr>
        <p:spPr>
          <a:xfrm>
            <a:off x="3578592" y="1595991"/>
            <a:ext cx="3830330" cy="753671"/>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2687316" y="1723311"/>
            <a:ext cx="3814815" cy="461665"/>
          </a:xfrm>
          <a:prstGeom prst="rect">
            <a:avLst/>
          </a:prstGeom>
          <a:noFill/>
        </p:spPr>
        <p:txBody>
          <a:bodyPr wrap="square" rtlCol="0">
            <a:spAutoFit/>
          </a:bodyPr>
          <a:lstStyle/>
          <a:p>
            <a:r>
              <a:rPr lang="en-US" sz="2400" b="1" dirty="0"/>
              <a:t> </a:t>
            </a:r>
            <a:r>
              <a:rPr lang="en-US" sz="2400" b="1" dirty="0" smtClean="0"/>
              <a:t>                                  IFFT</a:t>
            </a:r>
            <a:endParaRPr lang="en-US" sz="2400" b="1" dirty="0"/>
          </a:p>
        </p:txBody>
      </p:sp>
      <p:cxnSp>
        <p:nvCxnSpPr>
          <p:cNvPr id="23" name="Straight Connector 22"/>
          <p:cNvCxnSpPr/>
          <p:nvPr/>
        </p:nvCxnSpPr>
        <p:spPr>
          <a:xfrm>
            <a:off x="3827446" y="1468666"/>
            <a:ext cx="0" cy="120877"/>
          </a:xfrm>
          <a:prstGeom prst="line">
            <a:avLst/>
          </a:prstGeom>
          <a:ln w="19050">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558596" y="1470591"/>
            <a:ext cx="0" cy="120877"/>
          </a:xfrm>
          <a:prstGeom prst="line">
            <a:avLst/>
          </a:prstGeom>
          <a:ln w="19050">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213121" y="1462866"/>
            <a:ext cx="0" cy="120877"/>
          </a:xfrm>
          <a:prstGeom prst="line">
            <a:avLst/>
          </a:prstGeom>
          <a:ln w="19050">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817796" y="2361866"/>
            <a:ext cx="0" cy="120877"/>
          </a:xfrm>
          <a:prstGeom prst="line">
            <a:avLst/>
          </a:prstGeom>
          <a:ln w="19050">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4548946" y="2363791"/>
            <a:ext cx="0" cy="120877"/>
          </a:xfrm>
          <a:prstGeom prst="line">
            <a:avLst/>
          </a:prstGeom>
          <a:ln w="19050">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7249771" y="2367641"/>
            <a:ext cx="0" cy="120877"/>
          </a:xfrm>
          <a:prstGeom prst="line">
            <a:avLst/>
          </a:prstGeom>
          <a:ln w="19050">
            <a:solidFill>
              <a:schemeClr val="tx1"/>
            </a:solidFill>
            <a:prstDash val="solid"/>
          </a:ln>
        </p:spPr>
        <p:style>
          <a:lnRef idx="2">
            <a:schemeClr val="accent1"/>
          </a:lnRef>
          <a:fillRef idx="0">
            <a:schemeClr val="accent1"/>
          </a:fillRef>
          <a:effectRef idx="1">
            <a:schemeClr val="accent1"/>
          </a:effectRef>
          <a:fontRef idx="minor">
            <a:schemeClr val="tx1"/>
          </a:fontRef>
        </p:style>
      </p:cxnSp>
      <p:grpSp>
        <p:nvGrpSpPr>
          <p:cNvPr id="33" name="Group 32"/>
          <p:cNvGrpSpPr/>
          <p:nvPr/>
        </p:nvGrpSpPr>
        <p:grpSpPr>
          <a:xfrm>
            <a:off x="3613316" y="2467376"/>
            <a:ext cx="3869727" cy="461665"/>
            <a:chOff x="1226941" y="868101"/>
            <a:chExt cx="3869727" cy="461665"/>
          </a:xfrm>
        </p:grpSpPr>
        <p:sp>
          <p:nvSpPr>
            <p:cNvPr id="34" name="TextBox 33"/>
            <p:cNvSpPr txBox="1"/>
            <p:nvPr/>
          </p:nvSpPr>
          <p:spPr>
            <a:xfrm>
              <a:off x="1226941" y="868101"/>
              <a:ext cx="520860" cy="461665"/>
            </a:xfrm>
            <a:prstGeom prst="rect">
              <a:avLst/>
            </a:prstGeom>
            <a:noFill/>
          </p:spPr>
          <p:txBody>
            <a:bodyPr wrap="square" rtlCol="0">
              <a:spAutoFit/>
            </a:bodyPr>
            <a:lstStyle/>
            <a:p>
              <a:r>
                <a:rPr lang="en-US" sz="2400" dirty="0" smtClean="0">
                  <a:solidFill>
                    <a:schemeClr val="accent3">
                      <a:lumMod val="75000"/>
                    </a:schemeClr>
                  </a:solidFill>
                </a:rPr>
                <a:t>Y</a:t>
              </a:r>
              <a:r>
                <a:rPr lang="en-US" dirty="0" smtClean="0">
                  <a:solidFill>
                    <a:schemeClr val="accent3">
                      <a:lumMod val="75000"/>
                    </a:schemeClr>
                  </a:solidFill>
                </a:rPr>
                <a:t>1</a:t>
              </a:r>
              <a:endParaRPr lang="en-US" dirty="0">
                <a:solidFill>
                  <a:schemeClr val="accent3">
                    <a:lumMod val="75000"/>
                  </a:schemeClr>
                </a:solidFill>
              </a:endParaRPr>
            </a:p>
          </p:txBody>
        </p:sp>
        <p:sp>
          <p:nvSpPr>
            <p:cNvPr id="35" name="TextBox 34"/>
            <p:cNvSpPr txBox="1"/>
            <p:nvPr/>
          </p:nvSpPr>
          <p:spPr>
            <a:xfrm>
              <a:off x="1967726" y="868101"/>
              <a:ext cx="520860" cy="461665"/>
            </a:xfrm>
            <a:prstGeom prst="rect">
              <a:avLst/>
            </a:prstGeom>
            <a:noFill/>
          </p:spPr>
          <p:txBody>
            <a:bodyPr wrap="square" rtlCol="0">
              <a:spAutoFit/>
            </a:bodyPr>
            <a:lstStyle/>
            <a:p>
              <a:r>
                <a:rPr lang="en-US" sz="2400" dirty="0" smtClean="0">
                  <a:solidFill>
                    <a:schemeClr val="accent3">
                      <a:lumMod val="75000"/>
                    </a:schemeClr>
                  </a:solidFill>
                </a:rPr>
                <a:t>Y</a:t>
              </a:r>
              <a:r>
                <a:rPr lang="en-US" dirty="0" smtClean="0">
                  <a:solidFill>
                    <a:schemeClr val="accent3">
                      <a:lumMod val="75000"/>
                    </a:schemeClr>
                  </a:solidFill>
                </a:rPr>
                <a:t>2</a:t>
              </a:r>
              <a:endParaRPr lang="en-US" dirty="0">
                <a:solidFill>
                  <a:schemeClr val="accent3">
                    <a:lumMod val="75000"/>
                  </a:schemeClr>
                </a:solidFill>
              </a:endParaRPr>
            </a:p>
          </p:txBody>
        </p:sp>
        <p:sp>
          <p:nvSpPr>
            <p:cNvPr id="37" name="TextBox 36"/>
            <p:cNvSpPr txBox="1"/>
            <p:nvPr/>
          </p:nvSpPr>
          <p:spPr>
            <a:xfrm>
              <a:off x="4575808" y="868101"/>
              <a:ext cx="520860" cy="461665"/>
            </a:xfrm>
            <a:prstGeom prst="rect">
              <a:avLst/>
            </a:prstGeom>
            <a:noFill/>
          </p:spPr>
          <p:txBody>
            <a:bodyPr wrap="square" rtlCol="0">
              <a:spAutoFit/>
            </a:bodyPr>
            <a:lstStyle/>
            <a:p>
              <a:r>
                <a:rPr lang="en-US" sz="2400" dirty="0" smtClean="0">
                  <a:solidFill>
                    <a:schemeClr val="accent3">
                      <a:lumMod val="75000"/>
                    </a:schemeClr>
                  </a:solidFill>
                </a:rPr>
                <a:t>Y</a:t>
              </a:r>
              <a:r>
                <a:rPr lang="en-US" dirty="0" smtClean="0">
                  <a:solidFill>
                    <a:schemeClr val="accent3">
                      <a:lumMod val="75000"/>
                    </a:schemeClr>
                  </a:solidFill>
                </a:rPr>
                <a:t>N</a:t>
              </a:r>
              <a:endParaRPr lang="en-US" dirty="0">
                <a:solidFill>
                  <a:schemeClr val="accent3">
                    <a:lumMod val="75000"/>
                  </a:schemeClr>
                </a:solidFill>
              </a:endParaRPr>
            </a:p>
          </p:txBody>
        </p:sp>
      </p:grpSp>
      <p:sp>
        <p:nvSpPr>
          <p:cNvPr id="38" name="TextBox 37"/>
          <p:cNvSpPr txBox="1"/>
          <p:nvPr/>
        </p:nvSpPr>
        <p:spPr>
          <a:xfrm>
            <a:off x="5046608" y="903416"/>
            <a:ext cx="2037144" cy="523220"/>
          </a:xfrm>
          <a:prstGeom prst="rect">
            <a:avLst/>
          </a:prstGeom>
          <a:noFill/>
        </p:spPr>
        <p:txBody>
          <a:bodyPr wrap="square" rtlCol="0">
            <a:spAutoFit/>
          </a:bodyPr>
          <a:lstStyle/>
          <a:p>
            <a:r>
              <a:rPr lang="en-US" sz="2800" dirty="0" smtClean="0">
                <a:solidFill>
                  <a:srgbClr val="0000FF"/>
                </a:solidFill>
              </a:rPr>
              <a:t>. </a:t>
            </a:r>
            <a:r>
              <a:rPr lang="en-US" sz="2800" dirty="0">
                <a:solidFill>
                  <a:srgbClr val="0000FF"/>
                </a:solidFill>
              </a:rPr>
              <a:t> </a:t>
            </a:r>
            <a:r>
              <a:rPr lang="en-US" sz="2800" dirty="0" smtClean="0">
                <a:solidFill>
                  <a:srgbClr val="0000FF"/>
                </a:solidFill>
              </a:rPr>
              <a:t> .   .   .</a:t>
            </a:r>
            <a:endParaRPr lang="en-US" sz="2800" dirty="0">
              <a:solidFill>
                <a:srgbClr val="0000FF"/>
              </a:solidFill>
            </a:endParaRPr>
          </a:p>
        </p:txBody>
      </p:sp>
      <p:sp>
        <p:nvSpPr>
          <p:cNvPr id="39" name="TextBox 38"/>
          <p:cNvSpPr txBox="1"/>
          <p:nvPr/>
        </p:nvSpPr>
        <p:spPr>
          <a:xfrm>
            <a:off x="5048533" y="2282766"/>
            <a:ext cx="2037144" cy="523220"/>
          </a:xfrm>
          <a:prstGeom prst="rect">
            <a:avLst/>
          </a:prstGeom>
          <a:noFill/>
        </p:spPr>
        <p:txBody>
          <a:bodyPr wrap="square" rtlCol="0">
            <a:spAutoFit/>
          </a:bodyPr>
          <a:lstStyle/>
          <a:p>
            <a:r>
              <a:rPr lang="en-US" sz="2800" dirty="0" smtClean="0">
                <a:solidFill>
                  <a:schemeClr val="accent3">
                    <a:lumMod val="75000"/>
                  </a:schemeClr>
                </a:solidFill>
              </a:rPr>
              <a:t>. </a:t>
            </a:r>
            <a:r>
              <a:rPr lang="en-US" sz="2800" dirty="0">
                <a:solidFill>
                  <a:schemeClr val="accent3">
                    <a:lumMod val="75000"/>
                  </a:schemeClr>
                </a:solidFill>
              </a:rPr>
              <a:t> </a:t>
            </a:r>
            <a:r>
              <a:rPr lang="en-US" sz="2800" dirty="0" smtClean="0">
                <a:solidFill>
                  <a:schemeClr val="accent3">
                    <a:lumMod val="75000"/>
                  </a:schemeClr>
                </a:solidFill>
              </a:rPr>
              <a:t> .   .   .</a:t>
            </a:r>
            <a:endParaRPr lang="en-US" sz="2800" dirty="0">
              <a:solidFill>
                <a:schemeClr val="accent3">
                  <a:lumMod val="75000"/>
                </a:schemeClr>
              </a:solidFill>
            </a:endParaRPr>
          </a:p>
        </p:txBody>
      </p:sp>
      <p:sp>
        <p:nvSpPr>
          <p:cNvPr id="40" name="TextBox 39"/>
          <p:cNvSpPr txBox="1"/>
          <p:nvPr/>
        </p:nvSpPr>
        <p:spPr>
          <a:xfrm>
            <a:off x="1736250" y="2378460"/>
            <a:ext cx="1715001" cy="707886"/>
          </a:xfrm>
          <a:prstGeom prst="rect">
            <a:avLst/>
          </a:prstGeom>
          <a:noFill/>
        </p:spPr>
        <p:txBody>
          <a:bodyPr wrap="square" rtlCol="0">
            <a:spAutoFit/>
          </a:bodyPr>
          <a:lstStyle/>
          <a:p>
            <a:pPr algn="ctr"/>
            <a:r>
              <a:rPr lang="en-US" sz="2000" dirty="0" smtClean="0">
                <a:solidFill>
                  <a:schemeClr val="accent3">
                    <a:lumMod val="75000"/>
                  </a:schemeClr>
                </a:solidFill>
                <a:latin typeface="Calibri" pitchFamily="34" charset="0"/>
                <a:cs typeface="Calibri" pitchFamily="34" charset="0"/>
              </a:rPr>
              <a:t>Time</a:t>
            </a:r>
          </a:p>
          <a:p>
            <a:pPr algn="ctr"/>
            <a:r>
              <a:rPr lang="en-US" sz="2000" dirty="0" smtClean="0">
                <a:solidFill>
                  <a:schemeClr val="accent3">
                    <a:lumMod val="75000"/>
                  </a:schemeClr>
                </a:solidFill>
                <a:latin typeface="Calibri" pitchFamily="34" charset="0"/>
                <a:cs typeface="Calibri" pitchFamily="34" charset="0"/>
              </a:rPr>
              <a:t>Samples</a:t>
            </a:r>
            <a:endParaRPr lang="en-US" sz="2000" dirty="0">
              <a:solidFill>
                <a:schemeClr val="accent3">
                  <a:lumMod val="75000"/>
                </a:schemeClr>
              </a:solidFill>
              <a:latin typeface="Calibri" pitchFamily="34" charset="0"/>
              <a:cs typeface="Calibri" pitchFamily="34" charset="0"/>
            </a:endParaRPr>
          </a:p>
        </p:txBody>
      </p:sp>
      <p:sp>
        <p:nvSpPr>
          <p:cNvPr id="41" name="TextBox 40"/>
          <p:cNvSpPr txBox="1"/>
          <p:nvPr/>
        </p:nvSpPr>
        <p:spPr>
          <a:xfrm>
            <a:off x="1736250" y="811083"/>
            <a:ext cx="1715001" cy="707886"/>
          </a:xfrm>
          <a:prstGeom prst="rect">
            <a:avLst/>
          </a:prstGeom>
          <a:noFill/>
        </p:spPr>
        <p:txBody>
          <a:bodyPr wrap="square" rtlCol="0">
            <a:spAutoFit/>
          </a:bodyPr>
          <a:lstStyle/>
          <a:p>
            <a:pPr algn="ctr"/>
            <a:r>
              <a:rPr lang="en-US" sz="2000" dirty="0" smtClean="0">
                <a:solidFill>
                  <a:srgbClr val="0000FF"/>
                </a:solidFill>
                <a:latin typeface="Calibri" pitchFamily="34" charset="0"/>
                <a:cs typeface="Calibri" pitchFamily="34" charset="0"/>
              </a:rPr>
              <a:t>Modulated bits</a:t>
            </a:r>
            <a:endParaRPr lang="en-US" sz="2000" dirty="0">
              <a:solidFill>
                <a:srgbClr val="0000FF"/>
              </a:solidFill>
              <a:latin typeface="Calibri" pitchFamily="34" charset="0"/>
              <a:cs typeface="Calibri" pitchFamily="34" charset="0"/>
            </a:endParaRPr>
          </a:p>
        </p:txBody>
      </p:sp>
      <p:sp>
        <p:nvSpPr>
          <p:cNvPr id="50" name="Rectangle 49"/>
          <p:cNvSpPr/>
          <p:nvPr/>
        </p:nvSpPr>
        <p:spPr>
          <a:xfrm>
            <a:off x="5557886" y="2882741"/>
            <a:ext cx="3181000" cy="276185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6043311" y="4256273"/>
            <a:ext cx="2080882" cy="430887"/>
          </a:xfrm>
          <a:prstGeom prst="rect">
            <a:avLst/>
          </a:prstGeom>
          <a:noFill/>
        </p:spPr>
        <p:txBody>
          <a:bodyPr wrap="square" rtlCol="0">
            <a:spAutoFit/>
          </a:bodyPr>
          <a:lstStyle/>
          <a:p>
            <a:r>
              <a:rPr lang="en-US" sz="2200" dirty="0" smtClean="0"/>
              <a:t>Time  Samples</a:t>
            </a:r>
            <a:endParaRPr lang="en-US" sz="2200" dirty="0"/>
          </a:p>
        </p:txBody>
      </p:sp>
      <p:cxnSp>
        <p:nvCxnSpPr>
          <p:cNvPr id="8" name="Straight Arrow Connector 7"/>
          <p:cNvCxnSpPr/>
          <p:nvPr/>
        </p:nvCxnSpPr>
        <p:spPr>
          <a:xfrm>
            <a:off x="2974694" y="4307490"/>
            <a:ext cx="0" cy="750647"/>
          </a:xfrm>
          <a:prstGeom prst="straightConnector1">
            <a:avLst/>
          </a:prstGeom>
          <a:ln w="25400">
            <a:solidFill>
              <a:schemeClr val="accent3">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3439612" y="4311836"/>
            <a:ext cx="11639" cy="370977"/>
          </a:xfrm>
          <a:prstGeom prst="straightConnector1">
            <a:avLst/>
          </a:prstGeom>
          <a:ln w="25400">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V="1">
            <a:off x="3198473" y="4153773"/>
            <a:ext cx="0" cy="151153"/>
          </a:xfrm>
          <a:prstGeom prst="straightConnector1">
            <a:avLst/>
          </a:prstGeom>
          <a:ln w="25400">
            <a:solidFill>
              <a:schemeClr val="accent3">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V="1">
            <a:off x="3675050" y="4130913"/>
            <a:ext cx="0" cy="180923"/>
          </a:xfrm>
          <a:prstGeom prst="straightConnector1">
            <a:avLst/>
          </a:prstGeom>
          <a:ln w="25400">
            <a:solidFill>
              <a:schemeClr val="accent3">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H="1" flipV="1">
            <a:off x="3906546" y="3333798"/>
            <a:ext cx="28935" cy="970611"/>
          </a:xfrm>
          <a:prstGeom prst="straightConnector1">
            <a:avLst/>
          </a:prstGeom>
          <a:ln w="25400">
            <a:solidFill>
              <a:schemeClr val="accent3">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151629" y="4307491"/>
            <a:ext cx="1" cy="164225"/>
          </a:xfrm>
          <a:prstGeom prst="straightConnector1">
            <a:avLst/>
          </a:prstGeom>
          <a:ln w="25400">
            <a:solidFill>
              <a:schemeClr val="accent3">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flipV="1">
            <a:off x="4391550" y="3958542"/>
            <a:ext cx="1" cy="347700"/>
          </a:xfrm>
          <a:prstGeom prst="straightConnector1">
            <a:avLst/>
          </a:prstGeom>
          <a:ln w="25400">
            <a:solidFill>
              <a:schemeClr val="accent3">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H="1">
            <a:off x="4624858" y="4301766"/>
            <a:ext cx="1" cy="567414"/>
          </a:xfrm>
          <a:prstGeom prst="straightConnector1">
            <a:avLst/>
          </a:prstGeom>
          <a:ln w="25400">
            <a:solidFill>
              <a:schemeClr val="accent3">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H="1" flipV="1">
            <a:off x="4861461" y="3958542"/>
            <a:ext cx="868" cy="353488"/>
          </a:xfrm>
          <a:prstGeom prst="straightConnector1">
            <a:avLst/>
          </a:prstGeom>
          <a:ln w="25400">
            <a:solidFill>
              <a:schemeClr val="accent3">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H="1">
            <a:off x="5092907" y="4305698"/>
            <a:ext cx="2" cy="296782"/>
          </a:xfrm>
          <a:prstGeom prst="straightConnector1">
            <a:avLst/>
          </a:prstGeom>
          <a:ln w="25400">
            <a:solidFill>
              <a:schemeClr val="accent3">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a:off x="5361056" y="4308085"/>
            <a:ext cx="0" cy="460003"/>
          </a:xfrm>
          <a:prstGeom prst="straightConnector1">
            <a:avLst/>
          </a:prstGeom>
          <a:ln w="25400">
            <a:solidFill>
              <a:schemeClr val="accent3">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H="1" flipV="1">
            <a:off x="5557886" y="4073650"/>
            <a:ext cx="15481" cy="234435"/>
          </a:xfrm>
          <a:prstGeom prst="straightConnector1">
            <a:avLst/>
          </a:prstGeom>
          <a:ln w="25400">
            <a:solidFill>
              <a:schemeClr val="accent3">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2829666" y="4307490"/>
            <a:ext cx="3061873" cy="0"/>
          </a:xfrm>
          <a:prstGeom prst="straightConnector1">
            <a:avLst/>
          </a:prstGeom>
          <a:ln w="19050">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57" name="Text Box 29"/>
          <p:cNvSpPr txBox="1">
            <a:spLocks noChangeArrowheads="1"/>
          </p:cNvSpPr>
          <p:nvPr/>
        </p:nvSpPr>
        <p:spPr bwMode="auto">
          <a:xfrm>
            <a:off x="1176450" y="7555505"/>
            <a:ext cx="7249920" cy="459100"/>
          </a:xfrm>
          <a:prstGeom prst="rect">
            <a:avLst/>
          </a:prstGeom>
          <a:noFill/>
          <a:ln w="9525">
            <a:noFill/>
            <a:miter lim="800000"/>
            <a:headEnd/>
            <a:tailEnd/>
          </a:ln>
          <a:effectLst/>
        </p:spPr>
        <p:txBody>
          <a:bodyPr wrap="square" lIns="90488" tIns="44450" rIns="90488" bIns="44450">
            <a:prstTxWarp prst="textNoShape">
              <a:avLst/>
            </a:prstTxWarp>
            <a:spAutoFit/>
          </a:bodyPr>
          <a:lstStyle/>
          <a:p>
            <a:pPr algn="ctr">
              <a:spcBef>
                <a:spcPct val="50000"/>
              </a:spcBef>
            </a:pPr>
            <a:r>
              <a:rPr lang="en-US" sz="2400" dirty="0" smtClean="0">
                <a:solidFill>
                  <a:srgbClr val="0000FF"/>
                </a:solidFill>
                <a:ea typeface="Arial" pitchFamily="-112" charset="0"/>
                <a:cs typeface="Arial" pitchFamily="-112" charset="0"/>
              </a:rPr>
              <a:t>Jam using </a:t>
            </a:r>
            <a:r>
              <a:rPr lang="en-US" sz="2400" dirty="0" smtClean="0">
                <a:ea typeface="Arial" pitchFamily="-112" charset="0"/>
                <a:cs typeface="Arial" pitchFamily="-112" charset="0"/>
              </a:rPr>
              <a:t>a Gaussian Distribution</a:t>
            </a:r>
            <a:endParaRPr lang="en-US" sz="2400" i="0" dirty="0">
              <a:ea typeface="Arial" pitchFamily="-112" charset="0"/>
              <a:cs typeface="Arial" pitchFamily="-112" charset="0"/>
            </a:endParaRPr>
          </a:p>
        </p:txBody>
      </p:sp>
      <p:sp>
        <p:nvSpPr>
          <p:cNvPr id="58" name="Text Box 7"/>
          <p:cNvSpPr txBox="1">
            <a:spLocks noChangeArrowheads="1"/>
          </p:cNvSpPr>
          <p:nvPr/>
        </p:nvSpPr>
        <p:spPr bwMode="auto">
          <a:xfrm>
            <a:off x="55560" y="5563757"/>
            <a:ext cx="8976552" cy="1066621"/>
          </a:xfrm>
          <a:prstGeom prst="rect">
            <a:avLst/>
          </a:prstGeom>
          <a:solidFill>
            <a:srgbClr val="000099"/>
          </a:solidFill>
          <a:ln w="9525">
            <a:solidFill>
              <a:schemeClr val="bg2"/>
            </a:solidFill>
            <a:miter lim="800000"/>
            <a:headEnd/>
            <a:tailEnd/>
          </a:ln>
          <a:effectLst>
            <a:outerShdw dist="107763" dir="2700000" algn="ctr" rotWithShape="0">
              <a:schemeClr val="bg2">
                <a:alpha val="50000"/>
              </a:schemeClr>
            </a:outerShdw>
          </a:effectLst>
          <a:scene3d>
            <a:camera prst="orthographicFront"/>
            <a:lightRig rig="threePt" dir="t"/>
          </a:scene3d>
          <a:sp3d>
            <a:bevelT w="165100" prst="coolSlant"/>
          </a:sp3d>
        </p:spPr>
        <p:txBody>
          <a:bodyPr lIns="90488" tIns="137160" rIns="90488" bIns="44450"/>
          <a:lstStyle/>
          <a:p>
            <a:pPr marL="231775" algn="ctr"/>
            <a:r>
              <a:rPr lang="en-US" sz="2600" dirty="0" smtClean="0">
                <a:solidFill>
                  <a:schemeClr val="bg1"/>
                </a:solidFill>
                <a:latin typeface="Calibri" pitchFamily="34" charset="0"/>
                <a:ea typeface="Batang" pitchFamily="18" charset="-127"/>
                <a:cs typeface="Calibri" pitchFamily="34" charset="0"/>
              </a:rPr>
              <a:t>Harder to distinguish between clean and jammed samples</a:t>
            </a:r>
          </a:p>
          <a:p>
            <a:pPr marL="290513">
              <a:buFont typeface="Arial" pitchFamily="34" charset="0"/>
              <a:buChar char="•"/>
            </a:pPr>
            <a:endParaRPr lang="en-US" sz="2800" dirty="0" smtClean="0">
              <a:solidFill>
                <a:schemeClr val="bg1"/>
              </a:solidFill>
              <a:latin typeface="Comic Sans MS" pitchFamily="66" charset="0"/>
              <a:ea typeface="Batang" pitchFamily="18" charset="-127"/>
              <a:cs typeface="Batang" pitchFamily="18" charset="-127"/>
            </a:endParaRPr>
          </a:p>
          <a:p>
            <a:pPr marL="290513">
              <a:buFont typeface="Arial" pitchFamily="34" charset="0"/>
              <a:buChar char="•"/>
            </a:pPr>
            <a:endParaRPr lang="en-US" sz="2800" dirty="0" smtClean="0">
              <a:solidFill>
                <a:schemeClr val="bg1"/>
              </a:solidFill>
              <a:latin typeface="Comic Sans MS" pitchFamily="-112" charset="0"/>
              <a:ea typeface="Batang" pitchFamily="18" charset="-127"/>
              <a:cs typeface="Batang" pitchFamily="18" charset="-127"/>
            </a:endParaRPr>
          </a:p>
          <a:p>
            <a:pPr lvl="8" algn="ctr">
              <a:spcBef>
                <a:spcPct val="50000"/>
              </a:spcBef>
              <a:buFont typeface="Arial" pitchFamily="34" charset="0"/>
              <a:buChar char="•"/>
            </a:pPr>
            <a:endParaRPr lang="en-US" sz="3200" b="0" i="0" dirty="0">
              <a:solidFill>
                <a:schemeClr val="bg1"/>
              </a:solidFill>
              <a:latin typeface="Comic Sans MS" pitchFamily="66" charset="0"/>
            </a:endParaRPr>
          </a:p>
        </p:txBody>
      </p:sp>
    </p:spTree>
    <p:extLst>
      <p:ext uri="{BB962C8B-B14F-4D97-AF65-F5344CB8AC3E}">
        <p14:creationId xmlns:p14="http://schemas.microsoft.com/office/powerpoint/2010/main" val="294006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 name="Chart 59"/>
          <p:cNvGraphicFramePr>
            <a:graphicFrameLocks/>
          </p:cNvGraphicFramePr>
          <p:nvPr>
            <p:extLst>
              <p:ext uri="{D42A27DB-BD31-4B8C-83A1-F6EECF244321}">
                <p14:modId xmlns:p14="http://schemas.microsoft.com/office/powerpoint/2010/main" val="2377566047"/>
              </p:ext>
            </p:extLst>
          </p:nvPr>
        </p:nvGraphicFramePr>
        <p:xfrm>
          <a:off x="1953769" y="1006998"/>
          <a:ext cx="5664552" cy="339904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2" name="Chart 61"/>
          <p:cNvGraphicFramePr>
            <a:graphicFrameLocks/>
          </p:cNvGraphicFramePr>
          <p:nvPr>
            <p:extLst>
              <p:ext uri="{D42A27DB-BD31-4B8C-83A1-F6EECF244321}">
                <p14:modId xmlns:p14="http://schemas.microsoft.com/office/powerpoint/2010/main" val="2474061390"/>
              </p:ext>
            </p:extLst>
          </p:nvPr>
        </p:nvGraphicFramePr>
        <p:xfrm>
          <a:off x="1479571" y="1001211"/>
          <a:ext cx="5664552" cy="3399046"/>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p:cNvSpPr txBox="1"/>
          <p:nvPr/>
        </p:nvSpPr>
        <p:spPr>
          <a:xfrm>
            <a:off x="90285" y="156792"/>
            <a:ext cx="9053715" cy="492443"/>
          </a:xfrm>
          <a:prstGeom prst="rect">
            <a:avLst/>
          </a:prstGeom>
          <a:noFill/>
          <a:ln>
            <a:noFill/>
          </a:ln>
        </p:spPr>
        <p:txBody>
          <a:bodyPr wrap="square" rtlCol="0">
            <a:spAutoFit/>
          </a:bodyPr>
          <a:lstStyle/>
          <a:p>
            <a:r>
              <a:rPr lang="en-US" sz="2600" u="sng" dirty="0" smtClean="0">
                <a:solidFill>
                  <a:srgbClr val="0070C0"/>
                </a:solidFill>
                <a:latin typeface="Calibri" pitchFamily="34" charset="0"/>
                <a:cs typeface="Calibri" pitchFamily="34" charset="0"/>
              </a:rPr>
              <a:t>Challenge </a:t>
            </a:r>
            <a:r>
              <a:rPr lang="en-US" sz="2600" u="sng" dirty="0">
                <a:solidFill>
                  <a:srgbClr val="0070C0"/>
                </a:solidFill>
                <a:latin typeface="Calibri" pitchFamily="34" charset="0"/>
                <a:cs typeface="Calibri" pitchFamily="34" charset="0"/>
              </a:rPr>
              <a:t>2</a:t>
            </a:r>
            <a:r>
              <a:rPr lang="en-US" sz="2600" dirty="0" smtClean="0">
                <a:solidFill>
                  <a:srgbClr val="0070C0"/>
                </a:solidFill>
                <a:latin typeface="Calibri" pitchFamily="34" charset="0"/>
                <a:cs typeface="Calibri" pitchFamily="34" charset="0"/>
              </a:rPr>
              <a:t>: Eavesdropper can still exploit signal statistics</a:t>
            </a:r>
            <a:endParaRPr lang="en-US" sz="2600" dirty="0">
              <a:solidFill>
                <a:srgbClr val="0070C0"/>
              </a:solidFill>
              <a:latin typeface="Calibri" pitchFamily="34" charset="0"/>
              <a:cs typeface="Calibri" pitchFamily="34" charset="0"/>
            </a:endParaRPr>
          </a:p>
        </p:txBody>
      </p:sp>
      <p:sp>
        <p:nvSpPr>
          <p:cNvPr id="9" name="Rectangle 8"/>
          <p:cNvSpPr/>
          <p:nvPr/>
        </p:nvSpPr>
        <p:spPr>
          <a:xfrm>
            <a:off x="1176450" y="2997843"/>
            <a:ext cx="930142" cy="160888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6456434" y="3150243"/>
            <a:ext cx="930142" cy="160888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V="1">
            <a:off x="4578561" y="1898248"/>
            <a:ext cx="676345" cy="451413"/>
          </a:xfrm>
          <a:prstGeom prst="straightConnector1">
            <a:avLst/>
          </a:prstGeom>
          <a:ln w="19050">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220184" y="1539431"/>
            <a:ext cx="2835797" cy="461665"/>
          </a:xfrm>
          <a:prstGeom prst="rect">
            <a:avLst/>
          </a:prstGeom>
          <a:noFill/>
        </p:spPr>
        <p:txBody>
          <a:bodyPr wrap="square" rtlCol="0">
            <a:spAutoFit/>
          </a:bodyPr>
          <a:lstStyle/>
          <a:p>
            <a:r>
              <a:rPr lang="en-US" sz="2400" dirty="0" smtClean="0"/>
              <a:t>Transmitted samples</a:t>
            </a:r>
            <a:endParaRPr lang="en-US" sz="2400" dirty="0"/>
          </a:p>
        </p:txBody>
      </p:sp>
      <p:cxnSp>
        <p:nvCxnSpPr>
          <p:cNvPr id="64" name="Straight Arrow Connector 63"/>
          <p:cNvCxnSpPr/>
          <p:nvPr/>
        </p:nvCxnSpPr>
        <p:spPr>
          <a:xfrm flipV="1">
            <a:off x="5127008" y="3150243"/>
            <a:ext cx="676345" cy="451413"/>
          </a:xfrm>
          <a:prstGeom prst="straightConnector1">
            <a:avLst/>
          </a:prstGeom>
          <a:ln w="19050">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5768631" y="2791426"/>
            <a:ext cx="2835797" cy="461665"/>
          </a:xfrm>
          <a:prstGeom prst="rect">
            <a:avLst/>
          </a:prstGeom>
          <a:noFill/>
        </p:spPr>
        <p:txBody>
          <a:bodyPr wrap="square" rtlCol="0">
            <a:spAutoFit/>
          </a:bodyPr>
          <a:lstStyle/>
          <a:p>
            <a:r>
              <a:rPr lang="en-US" sz="2400" dirty="0" smtClean="0"/>
              <a:t>Jammed samples</a:t>
            </a:r>
            <a:endParaRPr lang="en-US" sz="2400" dirty="0"/>
          </a:p>
        </p:txBody>
      </p:sp>
      <p:sp>
        <p:nvSpPr>
          <p:cNvPr id="66" name="Text Box 29"/>
          <p:cNvSpPr txBox="1">
            <a:spLocks noChangeArrowheads="1"/>
          </p:cNvSpPr>
          <p:nvPr/>
        </p:nvSpPr>
        <p:spPr bwMode="auto">
          <a:xfrm>
            <a:off x="755864" y="5204635"/>
            <a:ext cx="8223964" cy="459100"/>
          </a:xfrm>
          <a:prstGeom prst="rect">
            <a:avLst/>
          </a:prstGeom>
          <a:noFill/>
          <a:ln w="9525">
            <a:noFill/>
            <a:miter lim="800000"/>
            <a:headEnd/>
            <a:tailEnd/>
          </a:ln>
          <a:effectLst/>
        </p:spPr>
        <p:txBody>
          <a:bodyPr wrap="square" lIns="90488" tIns="44450" rIns="90488" bIns="44450">
            <a:prstTxWarp prst="textNoShape">
              <a:avLst/>
            </a:prstTxWarp>
            <a:spAutoFit/>
          </a:bodyPr>
          <a:lstStyle/>
          <a:p>
            <a:pPr>
              <a:spcBef>
                <a:spcPct val="50000"/>
              </a:spcBef>
            </a:pPr>
            <a:r>
              <a:rPr lang="en-US" sz="2400" dirty="0" smtClean="0">
                <a:ea typeface="Arial" pitchFamily="-112" charset="0"/>
                <a:cs typeface="Arial" pitchFamily="-112" charset="0"/>
              </a:rPr>
              <a:t>Variance of jammed samples greater than clean samples</a:t>
            </a:r>
            <a:endParaRPr lang="en-US" sz="2400" i="0" dirty="0">
              <a:ea typeface="Arial" pitchFamily="-112" charset="0"/>
              <a:cs typeface="Arial" pitchFamily="-112" charset="0"/>
            </a:endParaRPr>
          </a:p>
        </p:txBody>
      </p:sp>
      <p:sp>
        <p:nvSpPr>
          <p:cNvPr id="67" name="Text Box 29"/>
          <p:cNvSpPr txBox="1">
            <a:spLocks noChangeArrowheads="1"/>
          </p:cNvSpPr>
          <p:nvPr/>
        </p:nvSpPr>
        <p:spPr bwMode="auto">
          <a:xfrm>
            <a:off x="1042044" y="5702122"/>
            <a:ext cx="8652227" cy="459100"/>
          </a:xfrm>
          <a:prstGeom prst="rect">
            <a:avLst/>
          </a:prstGeom>
          <a:noFill/>
          <a:ln w="9525">
            <a:noFill/>
            <a:miter lim="800000"/>
            <a:headEnd/>
            <a:tailEnd/>
          </a:ln>
          <a:effectLst/>
        </p:spPr>
        <p:txBody>
          <a:bodyPr wrap="square" lIns="90488" tIns="44450" rIns="90488" bIns="44450">
            <a:prstTxWarp prst="textNoShape">
              <a:avLst/>
            </a:prstTxWarp>
            <a:spAutoFit/>
          </a:bodyPr>
          <a:lstStyle/>
          <a:p>
            <a:pPr>
              <a:spcBef>
                <a:spcPct val="50000"/>
              </a:spcBef>
            </a:pPr>
            <a:r>
              <a:rPr lang="en-US" sz="2400" dirty="0" smtClean="0">
                <a:solidFill>
                  <a:srgbClr val="0000FF"/>
                </a:solidFill>
                <a:ea typeface="Arial" pitchFamily="-112" charset="0"/>
                <a:cs typeface="Arial" pitchFamily="-112" charset="0"/>
                <a:sym typeface="Wingdings" pitchFamily="2" charset="2"/>
              </a:rPr>
              <a:t> Using hypothesis testing, e</a:t>
            </a:r>
            <a:r>
              <a:rPr lang="en-US" sz="2400" dirty="0" smtClean="0">
                <a:solidFill>
                  <a:srgbClr val="0000FF"/>
                </a:solidFill>
                <a:ea typeface="Arial" pitchFamily="-112" charset="0"/>
                <a:cs typeface="Arial" pitchFamily="-112" charset="0"/>
              </a:rPr>
              <a:t>avesdropper can guess </a:t>
            </a:r>
            <a:endParaRPr lang="en-US" sz="2400" i="0" dirty="0">
              <a:solidFill>
                <a:srgbClr val="0000FF"/>
              </a:solidFill>
              <a:ea typeface="Arial" pitchFamily="-112" charset="0"/>
              <a:cs typeface="Arial" pitchFamily="-112" charset="0"/>
            </a:endParaRPr>
          </a:p>
        </p:txBody>
      </p:sp>
      <p:cxnSp>
        <p:nvCxnSpPr>
          <p:cNvPr id="20" name="Straight Arrow Connector 19"/>
          <p:cNvCxnSpPr/>
          <p:nvPr/>
        </p:nvCxnSpPr>
        <p:spPr>
          <a:xfrm flipV="1">
            <a:off x="2106592" y="1307940"/>
            <a:ext cx="0" cy="2974694"/>
          </a:xfrm>
          <a:prstGeom prst="straightConnector1">
            <a:avLst/>
          </a:prstGeom>
          <a:ln w="19050">
            <a:solidFill>
              <a:schemeClr val="bg1">
                <a:lumMod val="65000"/>
              </a:schemeClr>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441787" y="2127065"/>
            <a:ext cx="2822292" cy="830997"/>
          </a:xfrm>
          <a:prstGeom prst="rect">
            <a:avLst/>
          </a:prstGeom>
          <a:noFill/>
        </p:spPr>
        <p:txBody>
          <a:bodyPr wrap="square" rtlCol="0">
            <a:spAutoFit/>
          </a:bodyPr>
          <a:lstStyle/>
          <a:p>
            <a:r>
              <a:rPr lang="en-US" sz="2400" dirty="0" smtClean="0"/>
              <a:t>Probability Distribution</a:t>
            </a:r>
            <a:endParaRPr lang="en-US" sz="2400" dirty="0"/>
          </a:p>
        </p:txBody>
      </p:sp>
      <p:cxnSp>
        <p:nvCxnSpPr>
          <p:cNvPr id="69" name="Straight Arrow Connector 68"/>
          <p:cNvCxnSpPr/>
          <p:nvPr/>
        </p:nvCxnSpPr>
        <p:spPr>
          <a:xfrm>
            <a:off x="2095790" y="4282634"/>
            <a:ext cx="4849792" cy="0"/>
          </a:xfrm>
          <a:prstGeom prst="straightConnector1">
            <a:avLst/>
          </a:prstGeom>
          <a:ln w="19050">
            <a:solidFill>
              <a:schemeClr val="bg1">
                <a:lumMod val="65000"/>
              </a:schemeClr>
            </a:solidFill>
            <a:prstDash val="solid"/>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66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0" grpId="0">
        <p:bldAsOne/>
      </p:bldGraphic>
      <p:bldGraphic spid="62" grpId="0">
        <p:bldAsOne/>
      </p:bldGraphic>
      <p:bldP spid="12" grpId="0"/>
      <p:bldP spid="65" grpId="0"/>
      <p:bldP spid="66" grpId="0"/>
      <p:bldP spid="67" grpId="0"/>
      <p:bldP spid="6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567" y="89970"/>
            <a:ext cx="8996289" cy="724429"/>
          </a:xfrm>
        </p:spPr>
        <p:txBody>
          <a:bodyPr>
            <a:normAutofit/>
          </a:bodyPr>
          <a:lstStyle/>
          <a:p>
            <a:r>
              <a:rPr lang="en-US" b="0" dirty="0" smtClean="0">
                <a:latin typeface="Calibri" pitchFamily="34" charset="0"/>
                <a:cs typeface="Calibri" pitchFamily="34" charset="0"/>
              </a:rPr>
              <a:t>What is Physical Layer Security?</a:t>
            </a:r>
            <a:endParaRPr lang="en-US" b="0" dirty="0">
              <a:latin typeface="Calibri" pitchFamily="34" charset="0"/>
              <a:cs typeface="Calibri" pitchFamily="34" charset="0"/>
            </a:endParaRPr>
          </a:p>
        </p:txBody>
      </p:sp>
      <p:sp>
        <p:nvSpPr>
          <p:cNvPr id="21" name="Text Box 29"/>
          <p:cNvSpPr txBox="1">
            <a:spLocks noChangeArrowheads="1"/>
          </p:cNvSpPr>
          <p:nvPr/>
        </p:nvSpPr>
        <p:spPr bwMode="auto">
          <a:xfrm>
            <a:off x="253220" y="1176134"/>
            <a:ext cx="8890779" cy="489878"/>
          </a:xfrm>
          <a:prstGeom prst="rect">
            <a:avLst/>
          </a:prstGeom>
          <a:noFill/>
          <a:ln w="9525">
            <a:noFill/>
            <a:miter lim="800000"/>
            <a:headEnd/>
            <a:tailEnd/>
          </a:ln>
          <a:effectLst/>
        </p:spPr>
        <p:txBody>
          <a:bodyPr wrap="square" lIns="90488" tIns="44450" rIns="90488" bIns="44450">
            <a:prstTxWarp prst="textNoShape">
              <a:avLst/>
            </a:prstTxWarp>
            <a:spAutoFit/>
          </a:bodyPr>
          <a:lstStyle/>
          <a:p>
            <a:pPr>
              <a:spcBef>
                <a:spcPct val="50000"/>
              </a:spcBef>
            </a:pPr>
            <a:r>
              <a:rPr lang="en-US" sz="2600" dirty="0" smtClean="0">
                <a:latin typeface="Calibri" pitchFamily="34" charset="0"/>
                <a:ea typeface="Arial" pitchFamily="-112" charset="0"/>
                <a:cs typeface="Calibri" pitchFamily="34" charset="0"/>
              </a:rPr>
              <a:t>Introduced by Shannon</a:t>
            </a:r>
            <a:endParaRPr lang="en-US" sz="2600" i="0" dirty="0">
              <a:latin typeface="Calibri" pitchFamily="34" charset="0"/>
              <a:ea typeface="Arial" pitchFamily="-112" charset="0"/>
              <a:cs typeface="Calibri" pitchFamily="34" charset="0"/>
            </a:endParaRPr>
          </a:p>
        </p:txBody>
      </p:sp>
      <p:sp>
        <p:nvSpPr>
          <p:cNvPr id="22" name="Text Box 75"/>
          <p:cNvSpPr txBox="1">
            <a:spLocks noChangeArrowheads="1"/>
          </p:cNvSpPr>
          <p:nvPr/>
        </p:nvSpPr>
        <p:spPr bwMode="auto">
          <a:xfrm>
            <a:off x="-37801" y="2747244"/>
            <a:ext cx="1189037" cy="459100"/>
          </a:xfrm>
          <a:prstGeom prst="rect">
            <a:avLst/>
          </a:prstGeom>
          <a:noFill/>
          <a:ln w="9525">
            <a:noFill/>
            <a:miter lim="800000"/>
            <a:headEnd/>
            <a:tailEnd/>
          </a:ln>
          <a:effectLst/>
        </p:spPr>
        <p:txBody>
          <a:bodyPr lIns="90488" tIns="44450" rIns="90488" bIns="44450">
            <a:prstTxWarp prst="textNoShape">
              <a:avLst/>
            </a:prstTxWarp>
            <a:spAutoFit/>
          </a:bodyPr>
          <a:lstStyle/>
          <a:p>
            <a:pPr>
              <a:spcBef>
                <a:spcPct val="50000"/>
              </a:spcBef>
            </a:pPr>
            <a:r>
              <a:rPr lang="en-US" sz="2400" dirty="0" smtClean="0">
                <a:latin typeface="+mj-lt"/>
                <a:ea typeface="Arial" pitchFamily="-112" charset="0"/>
                <a:cs typeface="Arial" pitchFamily="-112" charset="0"/>
              </a:rPr>
              <a:t>Sender</a:t>
            </a:r>
            <a:endParaRPr lang="en-US" sz="2400" b="0" i="0" dirty="0">
              <a:latin typeface="+mj-lt"/>
              <a:ea typeface="Arial" pitchFamily="-112" charset="0"/>
              <a:cs typeface="Arial" pitchFamily="-112" charset="0"/>
            </a:endParaRPr>
          </a:p>
        </p:txBody>
      </p:sp>
      <p:sp>
        <p:nvSpPr>
          <p:cNvPr id="23" name="Oval 22"/>
          <p:cNvSpPr/>
          <p:nvPr/>
        </p:nvSpPr>
        <p:spPr>
          <a:xfrm>
            <a:off x="569062" y="3108066"/>
            <a:ext cx="449943" cy="464459"/>
          </a:xfrm>
          <a:prstGeom prst="ellipse">
            <a:avLst/>
          </a:prstGeom>
          <a:solidFill>
            <a:srgbClr val="0070C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 Box 76"/>
          <p:cNvSpPr txBox="1">
            <a:spLocks noChangeArrowheads="1"/>
          </p:cNvSpPr>
          <p:nvPr/>
        </p:nvSpPr>
        <p:spPr bwMode="auto">
          <a:xfrm>
            <a:off x="7710151" y="2735907"/>
            <a:ext cx="1584336" cy="459100"/>
          </a:xfrm>
          <a:prstGeom prst="rect">
            <a:avLst/>
          </a:prstGeom>
          <a:noFill/>
          <a:ln w="9525">
            <a:noFill/>
            <a:miter lim="800000"/>
            <a:headEnd/>
            <a:tailEnd/>
          </a:ln>
          <a:effectLst/>
        </p:spPr>
        <p:txBody>
          <a:bodyPr wrap="square" lIns="90488" tIns="44450" rIns="90488" bIns="44450">
            <a:prstTxWarp prst="textNoShape">
              <a:avLst/>
            </a:prstTxWarp>
            <a:spAutoFit/>
          </a:bodyPr>
          <a:lstStyle/>
          <a:p>
            <a:pPr>
              <a:spcBef>
                <a:spcPct val="50000"/>
              </a:spcBef>
            </a:pPr>
            <a:r>
              <a:rPr lang="en-US" sz="2400" b="0" i="0" dirty="0" smtClean="0">
                <a:latin typeface="+mj-lt"/>
                <a:ea typeface="Arial" pitchFamily="-112" charset="0"/>
                <a:cs typeface="Arial" pitchFamily="-112" charset="0"/>
              </a:rPr>
              <a:t>Receiver</a:t>
            </a:r>
            <a:endParaRPr lang="en-US" sz="2400" b="0" i="0" dirty="0">
              <a:latin typeface="+mj-lt"/>
              <a:ea typeface="Arial" pitchFamily="-112" charset="0"/>
              <a:cs typeface="Arial" pitchFamily="-112" charset="0"/>
            </a:endParaRPr>
          </a:p>
        </p:txBody>
      </p:sp>
      <p:sp>
        <p:nvSpPr>
          <p:cNvPr id="25" name="Oval 24"/>
          <p:cNvSpPr/>
          <p:nvPr/>
        </p:nvSpPr>
        <p:spPr>
          <a:xfrm>
            <a:off x="7535659" y="3129838"/>
            <a:ext cx="449943" cy="464458"/>
          </a:xfrm>
          <a:prstGeom prst="ellipse">
            <a:avLst/>
          </a:prstGeom>
          <a:solidFill>
            <a:srgbClr val="FFD1F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7" name="Straight Arrow Connector 6"/>
          <p:cNvCxnSpPr/>
          <p:nvPr/>
        </p:nvCxnSpPr>
        <p:spPr>
          <a:xfrm flipV="1">
            <a:off x="2713354" y="2978869"/>
            <a:ext cx="0" cy="957152"/>
          </a:xfrm>
          <a:prstGeom prst="straightConnector1">
            <a:avLst/>
          </a:prstGeom>
          <a:ln w="25400">
            <a:solidFill>
              <a:schemeClr val="bg1">
                <a:lumMod val="65000"/>
              </a:schemeClr>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 Box 75"/>
          <p:cNvSpPr txBox="1">
            <a:spLocks noChangeArrowheads="1"/>
          </p:cNvSpPr>
          <p:nvPr/>
        </p:nvSpPr>
        <p:spPr bwMode="auto">
          <a:xfrm>
            <a:off x="1763017" y="2691547"/>
            <a:ext cx="1900673" cy="397545"/>
          </a:xfrm>
          <a:prstGeom prst="rect">
            <a:avLst/>
          </a:prstGeom>
          <a:noFill/>
          <a:ln w="9525">
            <a:noFill/>
            <a:miter lim="800000"/>
            <a:headEnd/>
            <a:tailEnd/>
          </a:ln>
          <a:effectLst/>
        </p:spPr>
        <p:txBody>
          <a:bodyPr wrap="square" lIns="90488" tIns="44450" rIns="90488" bIns="44450">
            <a:prstTxWarp prst="textNoShape">
              <a:avLst/>
            </a:prstTxWarp>
            <a:spAutoFit/>
          </a:bodyPr>
          <a:lstStyle/>
          <a:p>
            <a:pPr>
              <a:spcBef>
                <a:spcPct val="50000"/>
              </a:spcBef>
            </a:pPr>
            <a:r>
              <a:rPr lang="en-US" sz="2000" b="0" dirty="0" smtClean="0">
                <a:latin typeface="+mj-lt"/>
                <a:ea typeface="Arial" pitchFamily="-112" charset="0"/>
                <a:cs typeface="Arial" pitchFamily="-112" charset="0"/>
              </a:rPr>
              <a:t>Channel</a:t>
            </a:r>
            <a:endParaRPr lang="en-US" sz="2000" b="0" dirty="0">
              <a:latin typeface="+mj-lt"/>
              <a:ea typeface="Arial" pitchFamily="-112" charset="0"/>
              <a:cs typeface="Arial" pitchFamily="-112" charset="0"/>
            </a:endParaRPr>
          </a:p>
        </p:txBody>
      </p:sp>
      <p:sp>
        <p:nvSpPr>
          <p:cNvPr id="76" name="Freeform 10"/>
          <p:cNvSpPr>
            <a:spLocks/>
          </p:cNvSpPr>
          <p:nvPr/>
        </p:nvSpPr>
        <p:spPr bwMode="auto">
          <a:xfrm>
            <a:off x="2859763" y="3292302"/>
            <a:ext cx="3201703" cy="1058408"/>
          </a:xfrm>
          <a:custGeom>
            <a:avLst/>
            <a:gdLst>
              <a:gd name="T0" fmla="*/ 0 w 1932"/>
              <a:gd name="T1" fmla="*/ 1349324273 h 566"/>
              <a:gd name="T2" fmla="*/ 30707191 w 1932"/>
              <a:gd name="T3" fmla="*/ 445649105 h 566"/>
              <a:gd name="T4" fmla="*/ 184247337 w 1932"/>
              <a:gd name="T5" fmla="*/ 200540996 h 566"/>
              <a:gd name="T6" fmla="*/ 833500954 w 1932"/>
              <a:gd name="T7" fmla="*/ 79226053 h 566"/>
              <a:gd name="T8" fmla="*/ 1447661536 w 1932"/>
              <a:gd name="T9" fmla="*/ 339187769 h 566"/>
              <a:gd name="T10" fmla="*/ 2147483647 w 1932"/>
              <a:gd name="T11" fmla="*/ 79226053 h 566"/>
              <a:gd name="T12" fmla="*/ 2147483647 w 1932"/>
              <a:gd name="T13" fmla="*/ 321857512 h 566"/>
              <a:gd name="T14" fmla="*/ 2147483647 w 1932"/>
              <a:gd name="T15" fmla="*/ 79226053 h 566"/>
              <a:gd name="T16" fmla="*/ 2147483647 w 1932"/>
              <a:gd name="T17" fmla="*/ 269865169 h 566"/>
              <a:gd name="T18" fmla="*/ 2147483647 w 1932"/>
              <a:gd name="T19" fmla="*/ 27233710 h 566"/>
              <a:gd name="T20" fmla="*/ 2147483647 w 1932"/>
              <a:gd name="T21" fmla="*/ 304525682 h 566"/>
              <a:gd name="T22" fmla="*/ 2147483647 w 1932"/>
              <a:gd name="T23" fmla="*/ 183210739 h 566"/>
              <a:gd name="T24" fmla="*/ 2147483647 w 1932"/>
              <a:gd name="T25" fmla="*/ 1401316616 h 5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32"/>
              <a:gd name="T40" fmla="*/ 0 h 566"/>
              <a:gd name="T41" fmla="*/ 1932 w 1932"/>
              <a:gd name="T42" fmla="*/ 566 h 5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32" h="566">
                <a:moveTo>
                  <a:pt x="0" y="545"/>
                </a:moveTo>
                <a:cubicBezTo>
                  <a:pt x="0" y="401"/>
                  <a:pt x="0" y="257"/>
                  <a:pt x="7" y="180"/>
                </a:cubicBezTo>
                <a:cubicBezTo>
                  <a:pt x="14" y="103"/>
                  <a:pt x="12" y="106"/>
                  <a:pt x="42" y="81"/>
                </a:cubicBezTo>
                <a:cubicBezTo>
                  <a:pt x="72" y="56"/>
                  <a:pt x="142" y="23"/>
                  <a:pt x="190" y="32"/>
                </a:cubicBezTo>
                <a:cubicBezTo>
                  <a:pt x="238" y="41"/>
                  <a:pt x="274" y="137"/>
                  <a:pt x="330" y="137"/>
                </a:cubicBezTo>
                <a:cubicBezTo>
                  <a:pt x="386" y="137"/>
                  <a:pt x="451" y="33"/>
                  <a:pt x="527" y="32"/>
                </a:cubicBezTo>
                <a:cubicBezTo>
                  <a:pt x="603" y="31"/>
                  <a:pt x="725" y="130"/>
                  <a:pt x="787" y="130"/>
                </a:cubicBezTo>
                <a:cubicBezTo>
                  <a:pt x="849" y="130"/>
                  <a:pt x="834" y="35"/>
                  <a:pt x="899" y="32"/>
                </a:cubicBezTo>
                <a:cubicBezTo>
                  <a:pt x="964" y="29"/>
                  <a:pt x="1097" y="112"/>
                  <a:pt x="1180" y="109"/>
                </a:cubicBezTo>
                <a:cubicBezTo>
                  <a:pt x="1263" y="106"/>
                  <a:pt x="1314" y="9"/>
                  <a:pt x="1398" y="11"/>
                </a:cubicBezTo>
                <a:cubicBezTo>
                  <a:pt x="1482" y="13"/>
                  <a:pt x="1615" y="112"/>
                  <a:pt x="1686" y="123"/>
                </a:cubicBezTo>
                <a:cubicBezTo>
                  <a:pt x="1757" y="134"/>
                  <a:pt x="1785" y="0"/>
                  <a:pt x="1826" y="74"/>
                </a:cubicBezTo>
                <a:cubicBezTo>
                  <a:pt x="1867" y="148"/>
                  <a:pt x="1899" y="357"/>
                  <a:pt x="1932" y="566"/>
                </a:cubicBezTo>
              </a:path>
            </a:pathLst>
          </a:custGeom>
          <a:noFill/>
          <a:ln w="31750">
            <a:solidFill>
              <a:schemeClr val="tx1">
                <a:lumMod val="50000"/>
                <a:lumOff val="50000"/>
              </a:schemeClr>
            </a:solidFill>
            <a:round/>
            <a:headEnd/>
            <a:tailEnd/>
          </a:ln>
        </p:spPr>
        <p:txBody>
          <a:bodyPr lIns="90488" tIns="44450" rIns="90488" bIns="44450">
            <a:prstTxWarp prst="textNoShape">
              <a:avLst/>
            </a:prstTxWarp>
          </a:bodyPr>
          <a:lstStyle/>
          <a:p>
            <a:endParaRPr lang="en-US">
              <a:latin typeface="GoudySans" charset="0"/>
            </a:endParaRPr>
          </a:p>
        </p:txBody>
      </p:sp>
      <p:sp>
        <p:nvSpPr>
          <p:cNvPr id="77" name="Rectangle 76"/>
          <p:cNvSpPr/>
          <p:nvPr/>
        </p:nvSpPr>
        <p:spPr bwMode="auto">
          <a:xfrm>
            <a:off x="2845694" y="3599404"/>
            <a:ext cx="3328311" cy="765374"/>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0488" tIns="44450" rIns="90488" bIns="44450" rtlCol="0" anchor="t" compatLnSpc="1"/>
          <a:lstStyle/>
          <a:p>
            <a:pPr marL="0" marR="0" indent="0" algn="l" defTabSz="914400" rtl="0" eaLnBrk="0" fontAlgn="base" latinLnBrk="0" hangingPunct="0">
              <a:lnSpc>
                <a:spcPct val="100000"/>
              </a:lnSpc>
              <a:spcBef>
                <a:spcPct val="0"/>
              </a:spcBef>
              <a:spcAft>
                <a:spcPct val="0"/>
              </a:spcAft>
              <a:buNone/>
              <a:tabLst/>
            </a:pPr>
            <a:endParaRPr kumimoji="0" lang="en-US" sz="1800" b="0" i="0" u="none" strike="noStrike" baseline="0">
              <a:solidFill>
                <a:schemeClr val="tx1">
                  <a:alpha val="100000"/>
                </a:schemeClr>
              </a:solidFill>
              <a:effectLst/>
              <a:latin typeface="Arial"/>
            </a:endParaRPr>
          </a:p>
        </p:txBody>
      </p:sp>
      <p:sp>
        <p:nvSpPr>
          <p:cNvPr id="38" name="Text Box 75"/>
          <p:cNvSpPr txBox="1">
            <a:spLocks noChangeArrowheads="1"/>
          </p:cNvSpPr>
          <p:nvPr/>
        </p:nvSpPr>
        <p:spPr bwMode="auto">
          <a:xfrm>
            <a:off x="5689669" y="4006088"/>
            <a:ext cx="1303670" cy="397545"/>
          </a:xfrm>
          <a:prstGeom prst="rect">
            <a:avLst/>
          </a:prstGeom>
          <a:noFill/>
          <a:ln w="9525">
            <a:noFill/>
            <a:miter lim="800000"/>
            <a:headEnd/>
            <a:tailEnd/>
          </a:ln>
          <a:effectLst/>
        </p:spPr>
        <p:txBody>
          <a:bodyPr wrap="square" lIns="90488" tIns="44450" rIns="90488" bIns="44450">
            <a:prstTxWarp prst="textNoShape">
              <a:avLst/>
            </a:prstTxWarp>
            <a:spAutoFit/>
          </a:bodyPr>
          <a:lstStyle/>
          <a:p>
            <a:pPr>
              <a:spcBef>
                <a:spcPct val="50000"/>
              </a:spcBef>
            </a:pPr>
            <a:r>
              <a:rPr lang="en-US" sz="2000" b="0" i="0" dirty="0" smtClean="0">
                <a:latin typeface="+mj-lt"/>
                <a:ea typeface="Arial" pitchFamily="-112" charset="0"/>
                <a:cs typeface="Arial" pitchFamily="-112" charset="0"/>
              </a:rPr>
              <a:t>Time</a:t>
            </a:r>
            <a:endParaRPr lang="en-US" sz="2000" b="0" i="0" dirty="0">
              <a:latin typeface="+mj-lt"/>
              <a:ea typeface="Arial" pitchFamily="-112" charset="0"/>
              <a:cs typeface="Arial" pitchFamily="-112" charset="0"/>
            </a:endParaRPr>
          </a:p>
        </p:txBody>
      </p:sp>
      <p:cxnSp>
        <p:nvCxnSpPr>
          <p:cNvPr id="34" name="Straight Arrow Connector 33"/>
          <p:cNvCxnSpPr/>
          <p:nvPr/>
        </p:nvCxnSpPr>
        <p:spPr>
          <a:xfrm>
            <a:off x="2713354" y="3959787"/>
            <a:ext cx="3460651" cy="13669"/>
          </a:xfrm>
          <a:prstGeom prst="straightConnector1">
            <a:avLst/>
          </a:prstGeom>
          <a:ln w="25400">
            <a:solidFill>
              <a:schemeClr val="bg1">
                <a:lumMod val="65000"/>
              </a:schemeClr>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89" name="TextBox 88"/>
          <p:cNvSpPr txBox="1"/>
          <p:nvPr/>
        </p:nvSpPr>
        <p:spPr>
          <a:xfrm>
            <a:off x="1354680" y="2040307"/>
            <a:ext cx="6167709" cy="461665"/>
          </a:xfrm>
          <a:prstGeom prst="rect">
            <a:avLst/>
          </a:prstGeom>
          <a:noFill/>
        </p:spPr>
        <p:txBody>
          <a:bodyPr wrap="square" rtlCol="0">
            <a:spAutoFit/>
          </a:bodyPr>
          <a:lstStyle/>
          <a:p>
            <a:r>
              <a:rPr lang="en-US" sz="2400" b="1" dirty="0" smtClean="0">
                <a:latin typeface="Calibri" pitchFamily="34" charset="0"/>
                <a:cs typeface="Calibri" pitchFamily="34" charset="0"/>
              </a:rPr>
              <a:t> Variations known only to sender and receiver  </a:t>
            </a:r>
            <a:endParaRPr lang="en-US" sz="2400" b="1" dirty="0">
              <a:latin typeface="Calibri" pitchFamily="34" charset="0"/>
              <a:cs typeface="Calibri" pitchFamily="34" charset="0"/>
            </a:endParaRPr>
          </a:p>
        </p:txBody>
      </p:sp>
      <p:pic>
        <p:nvPicPr>
          <p:cNvPr id="78" name="Picture 7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1722" y="4403633"/>
            <a:ext cx="491218" cy="7278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animBg="1"/>
      <p:bldP spid="24" grpId="0"/>
      <p:bldP spid="25" grpId="0" animBg="1"/>
      <p:bldP spid="37" grpId="0"/>
      <p:bldP spid="76" grpId="0" animBg="1"/>
      <p:bldP spid="38" grpId="0"/>
      <p:bldP spid="8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465" y="87342"/>
            <a:ext cx="9505131" cy="492443"/>
          </a:xfrm>
          <a:prstGeom prst="rect">
            <a:avLst/>
          </a:prstGeom>
          <a:noFill/>
          <a:ln>
            <a:noFill/>
          </a:ln>
        </p:spPr>
        <p:txBody>
          <a:bodyPr wrap="square" rtlCol="0">
            <a:spAutoFit/>
          </a:bodyPr>
          <a:lstStyle/>
          <a:p>
            <a:r>
              <a:rPr lang="en-US" sz="2550" u="sng" dirty="0" smtClean="0">
                <a:solidFill>
                  <a:srgbClr val="0070C0"/>
                </a:solidFill>
                <a:latin typeface="Calibri" pitchFamily="34" charset="0"/>
                <a:cs typeface="Calibri" pitchFamily="34" charset="0"/>
              </a:rPr>
              <a:t>Solution </a:t>
            </a:r>
            <a:r>
              <a:rPr lang="en-US" sz="2550" u="sng" dirty="0">
                <a:solidFill>
                  <a:srgbClr val="0070C0"/>
                </a:solidFill>
                <a:latin typeface="Calibri" pitchFamily="34" charset="0"/>
                <a:cs typeface="Calibri" pitchFamily="34" charset="0"/>
              </a:rPr>
              <a:t>2</a:t>
            </a:r>
            <a:r>
              <a:rPr lang="en-US" sz="2550" dirty="0" smtClean="0">
                <a:solidFill>
                  <a:srgbClr val="0070C0"/>
                </a:solidFill>
                <a:latin typeface="Calibri" pitchFamily="34" charset="0"/>
                <a:cs typeface="Calibri" pitchFamily="34" charset="0"/>
              </a:rPr>
              <a:t>: Use </a:t>
            </a:r>
            <a:r>
              <a:rPr lang="en-US" sz="2550" dirty="0" err="1">
                <a:solidFill>
                  <a:srgbClr val="0070C0"/>
                </a:solidFill>
                <a:latin typeface="Calibri" pitchFamily="34" charset="0"/>
                <a:cs typeface="Calibri" pitchFamily="34" charset="0"/>
              </a:rPr>
              <a:t>x</a:t>
            </a:r>
            <a:r>
              <a:rPr lang="en-US" sz="2550" dirty="0" err="1" smtClean="0">
                <a:solidFill>
                  <a:srgbClr val="0070C0"/>
                </a:solidFill>
                <a:latin typeface="Calibri" pitchFamily="34" charset="0"/>
                <a:cs typeface="Calibri" pitchFamily="34" charset="0"/>
              </a:rPr>
              <a:t>oring</a:t>
            </a:r>
            <a:r>
              <a:rPr lang="en-US" sz="2550" dirty="0" smtClean="0">
                <a:solidFill>
                  <a:srgbClr val="0070C0"/>
                </a:solidFill>
                <a:latin typeface="Calibri" pitchFamily="34" charset="0"/>
                <a:cs typeface="Calibri" pitchFamily="34" charset="0"/>
              </a:rPr>
              <a:t> to reduce eavesdropper’s guessing advantage</a:t>
            </a:r>
            <a:endParaRPr lang="en-US" sz="2550" dirty="0">
              <a:solidFill>
                <a:srgbClr val="0070C0"/>
              </a:solidFill>
              <a:latin typeface="Calibri" pitchFamily="34" charset="0"/>
              <a:cs typeface="Calibri" pitchFamily="34" charset="0"/>
            </a:endParaRPr>
          </a:p>
        </p:txBody>
      </p:sp>
      <p:sp>
        <p:nvSpPr>
          <p:cNvPr id="58" name="Text Box 7"/>
          <p:cNvSpPr txBox="1">
            <a:spLocks noChangeArrowheads="1"/>
          </p:cNvSpPr>
          <p:nvPr/>
        </p:nvSpPr>
        <p:spPr bwMode="auto">
          <a:xfrm>
            <a:off x="77352" y="5445275"/>
            <a:ext cx="8976552" cy="1066621"/>
          </a:xfrm>
          <a:prstGeom prst="rect">
            <a:avLst/>
          </a:prstGeom>
          <a:solidFill>
            <a:srgbClr val="000099"/>
          </a:solidFill>
          <a:ln w="9525">
            <a:solidFill>
              <a:schemeClr val="bg2"/>
            </a:solidFill>
            <a:miter lim="800000"/>
            <a:headEnd/>
            <a:tailEnd/>
          </a:ln>
          <a:effectLst>
            <a:outerShdw dist="107763" dir="2700000" algn="ctr" rotWithShape="0">
              <a:schemeClr val="bg2">
                <a:alpha val="50000"/>
              </a:schemeClr>
            </a:outerShdw>
          </a:effectLst>
          <a:scene3d>
            <a:camera prst="orthographicFront"/>
            <a:lightRig rig="threePt" dir="t"/>
          </a:scene3d>
          <a:sp3d>
            <a:bevelT w="165100" prst="coolSlant"/>
          </a:sp3d>
        </p:spPr>
        <p:txBody>
          <a:bodyPr lIns="90488" tIns="137160" rIns="90488" bIns="44450"/>
          <a:lstStyle/>
          <a:p>
            <a:pPr marL="231775" algn="ctr"/>
            <a:r>
              <a:rPr lang="en-US" sz="2600" dirty="0" smtClean="0">
                <a:solidFill>
                  <a:schemeClr val="bg1"/>
                </a:solidFill>
                <a:latin typeface="Calibri" pitchFamily="34" charset="0"/>
                <a:ea typeface="Batang" pitchFamily="18" charset="-127"/>
                <a:cs typeface="Calibri" pitchFamily="34" charset="0"/>
              </a:rPr>
              <a:t>Eavesdropper guessing advantage decreases exponentially</a:t>
            </a:r>
          </a:p>
          <a:p>
            <a:pPr marL="290513">
              <a:buFont typeface="Arial" pitchFamily="34" charset="0"/>
              <a:buChar char="•"/>
            </a:pPr>
            <a:endParaRPr lang="en-US" sz="2800" dirty="0" smtClean="0">
              <a:solidFill>
                <a:schemeClr val="bg1"/>
              </a:solidFill>
              <a:latin typeface="Comic Sans MS" pitchFamily="66" charset="0"/>
              <a:ea typeface="Batang" pitchFamily="18" charset="-127"/>
              <a:cs typeface="Batang" pitchFamily="18" charset="-127"/>
            </a:endParaRPr>
          </a:p>
          <a:p>
            <a:pPr marL="290513">
              <a:buFont typeface="Arial" pitchFamily="34" charset="0"/>
              <a:buChar char="•"/>
            </a:pPr>
            <a:endParaRPr lang="en-US" sz="2800" dirty="0" smtClean="0">
              <a:solidFill>
                <a:schemeClr val="bg1"/>
              </a:solidFill>
              <a:latin typeface="Comic Sans MS" pitchFamily="-112" charset="0"/>
              <a:ea typeface="Batang" pitchFamily="18" charset="-127"/>
              <a:cs typeface="Batang" pitchFamily="18" charset="-127"/>
            </a:endParaRPr>
          </a:p>
          <a:p>
            <a:pPr lvl="8" algn="ctr">
              <a:spcBef>
                <a:spcPct val="50000"/>
              </a:spcBef>
              <a:buFont typeface="Arial" pitchFamily="34" charset="0"/>
              <a:buChar char="•"/>
            </a:pPr>
            <a:endParaRPr lang="en-US" sz="3200" b="0" i="0" dirty="0">
              <a:solidFill>
                <a:schemeClr val="bg1"/>
              </a:solidFill>
              <a:latin typeface="Comic Sans MS" pitchFamily="66" charset="0"/>
            </a:endParaRPr>
          </a:p>
        </p:txBody>
      </p:sp>
      <p:grpSp>
        <p:nvGrpSpPr>
          <p:cNvPr id="63" name="Group 62"/>
          <p:cNvGrpSpPr/>
          <p:nvPr/>
        </p:nvGrpSpPr>
        <p:grpSpPr>
          <a:xfrm>
            <a:off x="4378868" y="1635134"/>
            <a:ext cx="373521" cy="263100"/>
            <a:chOff x="4069080" y="3337560"/>
            <a:chExt cx="274320" cy="220980"/>
          </a:xfrm>
        </p:grpSpPr>
        <p:sp>
          <p:nvSpPr>
            <p:cNvPr id="65" name="Oval 64"/>
            <p:cNvSpPr/>
            <p:nvPr/>
          </p:nvSpPr>
          <p:spPr>
            <a:xfrm>
              <a:off x="4069080" y="3337560"/>
              <a:ext cx="274320" cy="220980"/>
            </a:xfrm>
            <a:prstGeom prst="ellipse">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 name="Straight Connector 65"/>
            <p:cNvCxnSpPr>
              <a:stCxn id="65" idx="2"/>
              <a:endCxn id="65" idx="6"/>
            </p:cNvCxnSpPr>
            <p:nvPr/>
          </p:nvCxnSpPr>
          <p:spPr>
            <a:xfrm>
              <a:off x="4069080" y="3448050"/>
              <a:ext cx="274320" cy="0"/>
            </a:xfrm>
            <a:prstGeom prst="line">
              <a:avLst/>
            </a:prstGeom>
            <a:ln w="19050">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a:stCxn id="65" idx="0"/>
              <a:endCxn id="65" idx="4"/>
            </p:cNvCxnSpPr>
            <p:nvPr/>
          </p:nvCxnSpPr>
          <p:spPr>
            <a:xfrm>
              <a:off x="4206240" y="3337560"/>
              <a:ext cx="0" cy="220980"/>
            </a:xfrm>
            <a:prstGeom prst="line">
              <a:avLst/>
            </a:prstGeom>
            <a:ln w="19050">
              <a:solidFill>
                <a:schemeClr val="tx1"/>
              </a:solidFill>
              <a:prstDash val="solid"/>
            </a:ln>
          </p:spPr>
          <p:style>
            <a:lnRef idx="2">
              <a:schemeClr val="accent1"/>
            </a:lnRef>
            <a:fillRef idx="0">
              <a:schemeClr val="accent1"/>
            </a:fillRef>
            <a:effectRef idx="1">
              <a:schemeClr val="accent1"/>
            </a:effectRef>
            <a:fontRef idx="minor">
              <a:schemeClr val="tx1"/>
            </a:fontRef>
          </p:style>
        </p:cxnSp>
      </p:grpSp>
      <p:sp>
        <p:nvSpPr>
          <p:cNvPr id="9" name="TextBox 8"/>
          <p:cNvSpPr txBox="1"/>
          <p:nvPr/>
        </p:nvSpPr>
        <p:spPr>
          <a:xfrm>
            <a:off x="4439875" y="2557987"/>
            <a:ext cx="393539" cy="954107"/>
          </a:xfrm>
          <a:prstGeom prst="rect">
            <a:avLst/>
          </a:prstGeom>
          <a:noFill/>
        </p:spPr>
        <p:txBody>
          <a:bodyPr wrap="square" rtlCol="0">
            <a:spAutoFit/>
          </a:bodyPr>
          <a:lstStyle/>
          <a:p>
            <a:r>
              <a:rPr lang="en-US" sz="2800" b="1" dirty="0" smtClean="0"/>
              <a:t>.</a:t>
            </a:r>
          </a:p>
          <a:p>
            <a:r>
              <a:rPr lang="en-US" sz="2800" b="1" dirty="0" smtClean="0"/>
              <a:t>.</a:t>
            </a:r>
          </a:p>
        </p:txBody>
      </p:sp>
      <p:sp>
        <p:nvSpPr>
          <p:cNvPr id="70" name="TextBox 69"/>
          <p:cNvSpPr txBox="1"/>
          <p:nvPr/>
        </p:nvSpPr>
        <p:spPr>
          <a:xfrm>
            <a:off x="4345707" y="4159148"/>
            <a:ext cx="393539" cy="523220"/>
          </a:xfrm>
          <a:prstGeom prst="rect">
            <a:avLst/>
          </a:prstGeom>
          <a:noFill/>
          <a:scene3d>
            <a:camera prst="orthographicFront">
              <a:rot lat="0" lon="0" rev="5400000"/>
            </a:camera>
            <a:lightRig rig="threePt" dir="t"/>
          </a:scene3d>
        </p:spPr>
        <p:txBody>
          <a:bodyPr wrap="square" rtlCol="0">
            <a:spAutoFit/>
          </a:bodyPr>
          <a:lstStyle/>
          <a:p>
            <a:r>
              <a:rPr lang="en-US" sz="2800" b="1" dirty="0" smtClean="0"/>
              <a:t>=</a:t>
            </a:r>
          </a:p>
        </p:txBody>
      </p:sp>
      <p:sp>
        <p:nvSpPr>
          <p:cNvPr id="71" name="Rectangle 70"/>
          <p:cNvSpPr/>
          <p:nvPr/>
        </p:nvSpPr>
        <p:spPr>
          <a:xfrm>
            <a:off x="2919726" y="4751411"/>
            <a:ext cx="3321935" cy="474562"/>
          </a:xfrm>
          <a:prstGeom prst="rect">
            <a:avLst/>
          </a:prstGeom>
          <a:solidFill>
            <a:srgbClr val="C2F3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Secret</a:t>
            </a:r>
            <a:endParaRPr lang="en-US" sz="2400" dirty="0">
              <a:solidFill>
                <a:schemeClr val="tx1"/>
              </a:solidFill>
            </a:endParaRPr>
          </a:p>
        </p:txBody>
      </p:sp>
      <p:grpSp>
        <p:nvGrpSpPr>
          <p:cNvPr id="12" name="Group 11"/>
          <p:cNvGrpSpPr/>
          <p:nvPr/>
        </p:nvGrpSpPr>
        <p:grpSpPr>
          <a:xfrm>
            <a:off x="2881515" y="972261"/>
            <a:ext cx="3321935" cy="474562"/>
            <a:chOff x="2378595" y="972261"/>
            <a:chExt cx="3321935" cy="474562"/>
          </a:xfrm>
        </p:grpSpPr>
        <p:sp>
          <p:nvSpPr>
            <p:cNvPr id="6" name="Rectangle 5"/>
            <p:cNvSpPr/>
            <p:nvPr/>
          </p:nvSpPr>
          <p:spPr>
            <a:xfrm>
              <a:off x="2378595" y="972261"/>
              <a:ext cx="3321935" cy="474562"/>
            </a:xfrm>
            <a:prstGeom prst="rect">
              <a:avLst/>
            </a:prstGeom>
            <a:solidFill>
              <a:srgbClr val="C2F3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232365" y="1024876"/>
              <a:ext cx="1577676" cy="369332"/>
            </a:xfrm>
            <a:prstGeom prst="rect">
              <a:avLst/>
            </a:prstGeom>
          </p:spPr>
          <p:txBody>
            <a:bodyPr wrap="none">
              <a:spAutoFit/>
            </a:bodyPr>
            <a:lstStyle/>
            <a:p>
              <a:r>
                <a:rPr lang="en-US" dirty="0" smtClean="0"/>
                <a:t>Bit Sequence 1</a:t>
              </a:r>
              <a:endParaRPr lang="en-US" dirty="0"/>
            </a:p>
          </p:txBody>
        </p:sp>
      </p:grpSp>
      <p:grpSp>
        <p:nvGrpSpPr>
          <p:cNvPr id="16" name="Group 15"/>
          <p:cNvGrpSpPr/>
          <p:nvPr/>
        </p:nvGrpSpPr>
        <p:grpSpPr>
          <a:xfrm>
            <a:off x="2904665" y="2154809"/>
            <a:ext cx="3321935" cy="474562"/>
            <a:chOff x="2401745" y="2154809"/>
            <a:chExt cx="3321935" cy="474562"/>
          </a:xfrm>
        </p:grpSpPr>
        <p:sp>
          <p:nvSpPr>
            <p:cNvPr id="68" name="Rectangle 67"/>
            <p:cNvSpPr/>
            <p:nvPr/>
          </p:nvSpPr>
          <p:spPr>
            <a:xfrm>
              <a:off x="2401745" y="2154809"/>
              <a:ext cx="3321935" cy="474562"/>
            </a:xfrm>
            <a:prstGeom prst="rect">
              <a:avLst/>
            </a:prstGeom>
            <a:solidFill>
              <a:srgbClr val="C2F3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3263860" y="2188655"/>
              <a:ext cx="1577676" cy="369332"/>
            </a:xfrm>
            <a:prstGeom prst="rect">
              <a:avLst/>
            </a:prstGeom>
          </p:spPr>
          <p:txBody>
            <a:bodyPr wrap="none">
              <a:spAutoFit/>
            </a:bodyPr>
            <a:lstStyle/>
            <a:p>
              <a:r>
                <a:rPr lang="en-US" dirty="0" smtClean="0"/>
                <a:t>Bit Sequence 2</a:t>
              </a:r>
              <a:endParaRPr lang="en-US" dirty="0"/>
            </a:p>
          </p:txBody>
        </p:sp>
      </p:grpSp>
      <p:grpSp>
        <p:nvGrpSpPr>
          <p:cNvPr id="20" name="Group 19"/>
          <p:cNvGrpSpPr/>
          <p:nvPr/>
        </p:nvGrpSpPr>
        <p:grpSpPr>
          <a:xfrm>
            <a:off x="2917801" y="3661436"/>
            <a:ext cx="3321935" cy="474562"/>
            <a:chOff x="2414881" y="3661436"/>
            <a:chExt cx="3321935" cy="474562"/>
          </a:xfrm>
        </p:grpSpPr>
        <p:sp>
          <p:nvSpPr>
            <p:cNvPr id="69" name="Rectangle 68"/>
            <p:cNvSpPr/>
            <p:nvPr/>
          </p:nvSpPr>
          <p:spPr>
            <a:xfrm>
              <a:off x="2414881" y="3661436"/>
              <a:ext cx="3321935" cy="474562"/>
            </a:xfrm>
            <a:prstGeom prst="rect">
              <a:avLst/>
            </a:prstGeom>
            <a:solidFill>
              <a:srgbClr val="C2F3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72"/>
            <p:cNvSpPr/>
            <p:nvPr/>
          </p:nvSpPr>
          <p:spPr>
            <a:xfrm>
              <a:off x="3275435" y="3707736"/>
              <a:ext cx="1609736" cy="369332"/>
            </a:xfrm>
            <a:prstGeom prst="rect">
              <a:avLst/>
            </a:prstGeom>
          </p:spPr>
          <p:txBody>
            <a:bodyPr wrap="none">
              <a:spAutoFit/>
            </a:bodyPr>
            <a:lstStyle/>
            <a:p>
              <a:r>
                <a:rPr lang="en-US" dirty="0" smtClean="0"/>
                <a:t>Bit Sequence N</a:t>
              </a:r>
              <a:endParaRPr lang="en-US" dirty="0"/>
            </a:p>
          </p:txBody>
        </p:sp>
      </p:grpSp>
      <mc:AlternateContent xmlns:mc="http://schemas.openxmlformats.org/markup-compatibility/2006" xmlns:a14="http://schemas.microsoft.com/office/drawing/2010/main">
        <mc:Choice Requires="a14">
          <p:sp>
            <p:nvSpPr>
              <p:cNvPr id="11" name="TextBox 10"/>
              <p:cNvSpPr txBox="1"/>
              <p:nvPr/>
            </p:nvSpPr>
            <p:spPr>
              <a:xfrm>
                <a:off x="2014436" y="949126"/>
                <a:ext cx="52562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𝑝</m:t>
                      </m:r>
                    </m:oMath>
                  </m:oMathPara>
                </a14:m>
                <a:endParaRPr lang="en-US"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014436" y="949126"/>
                <a:ext cx="525622" cy="52322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2004786" y="2050676"/>
                <a:ext cx="52562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𝑝</m:t>
                      </m:r>
                    </m:oMath>
                  </m:oMathPara>
                </a14:m>
                <a:endParaRPr lang="en-US" sz="2800" dirty="0"/>
              </a:p>
            </p:txBody>
          </p:sp>
        </mc:Choice>
        <mc:Fallback xmlns="">
          <p:sp>
            <p:nvSpPr>
              <p:cNvPr id="75" name="TextBox 74"/>
              <p:cNvSpPr txBox="1">
                <a:spLocks noRot="1" noChangeAspect="1" noMove="1" noResize="1" noEditPoints="1" noAdjustHandles="1" noChangeArrowheads="1" noChangeShapeType="1" noTextEdit="1"/>
              </p:cNvSpPr>
              <p:nvPr/>
            </p:nvSpPr>
            <p:spPr>
              <a:xfrm>
                <a:off x="2004786" y="2050676"/>
                <a:ext cx="525622" cy="52322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p:cNvSpPr txBox="1"/>
              <p:nvPr/>
            </p:nvSpPr>
            <p:spPr>
              <a:xfrm>
                <a:off x="1995136" y="3603651"/>
                <a:ext cx="52562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𝑝</m:t>
                      </m:r>
                    </m:oMath>
                  </m:oMathPara>
                </a14:m>
                <a:endParaRPr lang="en-US" sz="2800" dirty="0"/>
              </a:p>
            </p:txBody>
          </p:sp>
        </mc:Choice>
        <mc:Fallback xmlns="">
          <p:sp>
            <p:nvSpPr>
              <p:cNvPr id="76" name="TextBox 75"/>
              <p:cNvSpPr txBox="1">
                <a:spLocks noRot="1" noChangeAspect="1" noMove="1" noResize="1" noEditPoints="1" noAdjustHandles="1" noChangeArrowheads="1" noChangeShapeType="1" noTextEdit="1"/>
              </p:cNvSpPr>
              <p:nvPr/>
            </p:nvSpPr>
            <p:spPr>
              <a:xfrm>
                <a:off x="1995136" y="3603651"/>
                <a:ext cx="525622" cy="523220"/>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1638236" y="4751501"/>
                <a:ext cx="52562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𝑂</m:t>
                      </m:r>
                      <m:r>
                        <a:rPr lang="en-US" sz="2800" b="0" i="1" smtClean="0">
                          <a:latin typeface="Cambria Math"/>
                        </a:rPr>
                        <m:t>(</m:t>
                      </m:r>
                      <m:sSup>
                        <m:sSupPr>
                          <m:ctrlPr>
                            <a:rPr lang="en-US" sz="2800" b="0" i="1" smtClean="0">
                              <a:latin typeface="Cambria Math"/>
                            </a:rPr>
                          </m:ctrlPr>
                        </m:sSupPr>
                        <m:e>
                          <m:r>
                            <a:rPr lang="en-US" sz="2800" b="0" i="1" smtClean="0">
                              <a:latin typeface="Cambria Math"/>
                            </a:rPr>
                            <m:t>𝑝</m:t>
                          </m:r>
                        </m:e>
                        <m:sup>
                          <m:r>
                            <a:rPr lang="en-US" sz="2800" b="0" i="1" smtClean="0">
                              <a:latin typeface="Cambria Math"/>
                            </a:rPr>
                            <m:t>𝑛</m:t>
                          </m:r>
                        </m:sup>
                      </m:sSup>
                      <m:r>
                        <a:rPr lang="en-US" sz="2800" b="0" i="1" smtClean="0">
                          <a:latin typeface="Cambria Math"/>
                        </a:rPr>
                        <m:t>)</m:t>
                      </m:r>
                    </m:oMath>
                  </m:oMathPara>
                </a14:m>
                <a:endParaRPr lang="en-US" sz="2800" dirty="0"/>
              </a:p>
            </p:txBody>
          </p:sp>
        </mc:Choice>
        <mc:Fallback xmlns="">
          <p:sp>
            <p:nvSpPr>
              <p:cNvPr id="77" name="TextBox 76"/>
              <p:cNvSpPr txBox="1">
                <a:spLocks noRot="1" noChangeAspect="1" noMove="1" noResize="1" noEditPoints="1" noAdjustHandles="1" noChangeArrowheads="1" noChangeShapeType="1" noTextEdit="1"/>
              </p:cNvSpPr>
              <p:nvPr/>
            </p:nvSpPr>
            <p:spPr>
              <a:xfrm>
                <a:off x="1638236" y="4751501"/>
                <a:ext cx="525622" cy="523220"/>
              </a:xfrm>
              <a:prstGeom prst="rect">
                <a:avLst/>
              </a:prstGeom>
              <a:blipFill rotWithShape="1">
                <a:blip r:embed="rId6"/>
                <a:stretch>
                  <a:fillRect r="-90698"/>
                </a:stretch>
              </a:blipFill>
            </p:spPr>
            <p:txBody>
              <a:bodyPr/>
              <a:lstStyle/>
              <a:p>
                <a:r>
                  <a:rPr lang="en-US">
                    <a:noFill/>
                  </a:rPr>
                  <a:t> </a:t>
                </a:r>
              </a:p>
            </p:txBody>
          </p:sp>
        </mc:Fallback>
      </mc:AlternateContent>
    </p:spTree>
    <p:extLst>
      <p:ext uri="{BB962C8B-B14F-4D97-AF65-F5344CB8AC3E}">
        <p14:creationId xmlns:p14="http://schemas.microsoft.com/office/powerpoint/2010/main" val="249501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9" grpId="0"/>
      <p:bldP spid="70" grpId="0"/>
      <p:bldP spid="71" grpId="0" animBg="1"/>
      <p:bldP spid="11" grpId="0"/>
      <p:bldP spid="75" grpId="0"/>
      <p:bldP spid="76" grpId="0"/>
      <p:bldP spid="7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285" y="156792"/>
            <a:ext cx="9053715" cy="892552"/>
          </a:xfrm>
          <a:prstGeom prst="rect">
            <a:avLst/>
          </a:prstGeom>
          <a:noFill/>
          <a:ln>
            <a:noFill/>
          </a:ln>
        </p:spPr>
        <p:txBody>
          <a:bodyPr wrap="square" rtlCol="0">
            <a:spAutoFit/>
          </a:bodyPr>
          <a:lstStyle/>
          <a:p>
            <a:r>
              <a:rPr lang="en-US" sz="2600" u="sng" dirty="0" smtClean="0">
                <a:solidFill>
                  <a:srgbClr val="0070C0"/>
                </a:solidFill>
                <a:latin typeface="Calibri" pitchFamily="34" charset="0"/>
                <a:cs typeface="Calibri" pitchFamily="34" charset="0"/>
              </a:rPr>
              <a:t>Challenge 3</a:t>
            </a:r>
            <a:r>
              <a:rPr lang="en-US" sz="2600" dirty="0" smtClean="0">
                <a:solidFill>
                  <a:srgbClr val="0070C0"/>
                </a:solidFill>
                <a:latin typeface="Calibri" pitchFamily="34" charset="0"/>
                <a:cs typeface="Calibri" pitchFamily="34" charset="0"/>
              </a:rPr>
              <a:t>: Jam effectively independent of eavesdropper’s location</a:t>
            </a:r>
            <a:endParaRPr lang="en-US" sz="2600" dirty="0">
              <a:solidFill>
                <a:srgbClr val="0070C0"/>
              </a:solidFill>
              <a:latin typeface="Calibri" pitchFamily="34" charset="0"/>
              <a:cs typeface="Calibri" pitchFamily="34" charset="0"/>
            </a:endParaRPr>
          </a:p>
        </p:txBody>
      </p:sp>
      <p:sp>
        <p:nvSpPr>
          <p:cNvPr id="60" name="Text Box 75"/>
          <p:cNvSpPr txBox="1">
            <a:spLocks noChangeArrowheads="1"/>
          </p:cNvSpPr>
          <p:nvPr/>
        </p:nvSpPr>
        <p:spPr bwMode="auto">
          <a:xfrm>
            <a:off x="1659827" y="1636855"/>
            <a:ext cx="1189037" cy="459100"/>
          </a:xfrm>
          <a:prstGeom prst="rect">
            <a:avLst/>
          </a:prstGeom>
          <a:noFill/>
          <a:ln w="9525">
            <a:noFill/>
            <a:miter lim="800000"/>
            <a:headEnd/>
            <a:tailEnd/>
          </a:ln>
          <a:effectLst/>
        </p:spPr>
        <p:txBody>
          <a:bodyPr lIns="90488" tIns="44450" rIns="90488" bIns="44450">
            <a:prstTxWarp prst="textNoShape">
              <a:avLst/>
            </a:prstTxWarp>
            <a:spAutoFit/>
          </a:bodyPr>
          <a:lstStyle/>
          <a:p>
            <a:pPr>
              <a:spcBef>
                <a:spcPct val="50000"/>
              </a:spcBef>
            </a:pPr>
            <a:r>
              <a:rPr lang="en-US" sz="2400" dirty="0" smtClean="0">
                <a:latin typeface="+mj-lt"/>
                <a:ea typeface="Arial" pitchFamily="-112" charset="0"/>
                <a:cs typeface="Arial" pitchFamily="-112" charset="0"/>
              </a:rPr>
              <a:t>Sender</a:t>
            </a:r>
            <a:endParaRPr lang="en-US" sz="2400" b="0" i="0" dirty="0">
              <a:latin typeface="+mj-lt"/>
              <a:ea typeface="Arial" pitchFamily="-112" charset="0"/>
              <a:cs typeface="Arial" pitchFamily="-112" charset="0"/>
            </a:endParaRPr>
          </a:p>
        </p:txBody>
      </p:sp>
      <p:sp>
        <p:nvSpPr>
          <p:cNvPr id="61" name="Oval 60"/>
          <p:cNvSpPr/>
          <p:nvPr/>
        </p:nvSpPr>
        <p:spPr>
          <a:xfrm>
            <a:off x="1998587" y="2111271"/>
            <a:ext cx="449943" cy="464459"/>
          </a:xfrm>
          <a:prstGeom prst="ellipse">
            <a:avLst/>
          </a:prstGeom>
          <a:solidFill>
            <a:srgbClr val="0070C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2" name="Text Box 76"/>
          <p:cNvSpPr txBox="1">
            <a:spLocks noChangeArrowheads="1"/>
          </p:cNvSpPr>
          <p:nvPr/>
        </p:nvSpPr>
        <p:spPr bwMode="auto">
          <a:xfrm>
            <a:off x="5484999" y="1655052"/>
            <a:ext cx="1584336" cy="459100"/>
          </a:xfrm>
          <a:prstGeom prst="rect">
            <a:avLst/>
          </a:prstGeom>
          <a:noFill/>
          <a:ln w="9525">
            <a:noFill/>
            <a:miter lim="800000"/>
            <a:headEnd/>
            <a:tailEnd/>
          </a:ln>
          <a:effectLst/>
        </p:spPr>
        <p:txBody>
          <a:bodyPr wrap="square" lIns="90488" tIns="44450" rIns="90488" bIns="44450">
            <a:prstTxWarp prst="textNoShape">
              <a:avLst/>
            </a:prstTxWarp>
            <a:spAutoFit/>
          </a:bodyPr>
          <a:lstStyle/>
          <a:p>
            <a:pPr>
              <a:spcBef>
                <a:spcPct val="50000"/>
              </a:spcBef>
            </a:pPr>
            <a:r>
              <a:rPr lang="en-US" sz="2400" b="0" i="0" dirty="0" smtClean="0">
                <a:latin typeface="+mj-lt"/>
                <a:ea typeface="Arial" pitchFamily="-112" charset="0"/>
                <a:cs typeface="Arial" pitchFamily="-112" charset="0"/>
              </a:rPr>
              <a:t>Receiver</a:t>
            </a:r>
            <a:endParaRPr lang="en-US" sz="2400" b="0" i="0" dirty="0">
              <a:latin typeface="+mj-lt"/>
              <a:ea typeface="Arial" pitchFamily="-112" charset="0"/>
              <a:cs typeface="Arial" pitchFamily="-112" charset="0"/>
            </a:endParaRPr>
          </a:p>
        </p:txBody>
      </p:sp>
      <p:sp>
        <p:nvSpPr>
          <p:cNvPr id="63" name="Oval 62"/>
          <p:cNvSpPr/>
          <p:nvPr/>
        </p:nvSpPr>
        <p:spPr>
          <a:xfrm>
            <a:off x="5827224" y="2098318"/>
            <a:ext cx="449943" cy="464458"/>
          </a:xfrm>
          <a:prstGeom prst="ellipse">
            <a:avLst/>
          </a:prstGeom>
          <a:solidFill>
            <a:srgbClr val="FFD1F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4" name="Picture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554" y="2447048"/>
            <a:ext cx="442620" cy="655834"/>
          </a:xfrm>
          <a:prstGeom prst="rect">
            <a:avLst/>
          </a:prstGeom>
        </p:spPr>
      </p:pic>
      <p:sp>
        <p:nvSpPr>
          <p:cNvPr id="31" name="Text Box 29"/>
          <p:cNvSpPr txBox="1">
            <a:spLocks noChangeArrowheads="1"/>
          </p:cNvSpPr>
          <p:nvPr/>
        </p:nvSpPr>
        <p:spPr bwMode="auto">
          <a:xfrm>
            <a:off x="755864" y="4058710"/>
            <a:ext cx="8223964" cy="459100"/>
          </a:xfrm>
          <a:prstGeom prst="rect">
            <a:avLst/>
          </a:prstGeom>
          <a:noFill/>
          <a:ln w="9525">
            <a:noFill/>
            <a:miter lim="800000"/>
            <a:headEnd/>
            <a:tailEnd/>
          </a:ln>
          <a:effectLst/>
        </p:spPr>
        <p:txBody>
          <a:bodyPr wrap="square" lIns="90488" tIns="44450" rIns="90488" bIns="44450">
            <a:prstTxWarp prst="textNoShape">
              <a:avLst/>
            </a:prstTxWarp>
            <a:spAutoFit/>
          </a:bodyPr>
          <a:lstStyle/>
          <a:p>
            <a:pPr>
              <a:spcBef>
                <a:spcPct val="50000"/>
              </a:spcBef>
            </a:pPr>
            <a:r>
              <a:rPr lang="en-US" sz="2400" dirty="0" smtClean="0">
                <a:ea typeface="Arial" pitchFamily="-112" charset="0"/>
                <a:cs typeface="Arial" pitchFamily="-112" charset="0"/>
              </a:rPr>
              <a:t>At eavesdropper sender </a:t>
            </a:r>
            <a:r>
              <a:rPr lang="en-US" sz="2400" dirty="0">
                <a:ea typeface="Arial" pitchFamily="-112" charset="0"/>
                <a:cs typeface="Arial" pitchFamily="-112" charset="0"/>
              </a:rPr>
              <a:t>p</a:t>
            </a:r>
            <a:r>
              <a:rPr lang="en-US" sz="2400" dirty="0" smtClean="0">
                <a:ea typeface="Arial" pitchFamily="-112" charset="0"/>
                <a:cs typeface="Arial" pitchFamily="-112" charset="0"/>
              </a:rPr>
              <a:t>ower is larger jamming power</a:t>
            </a:r>
            <a:endParaRPr lang="en-US" sz="2400" i="0" dirty="0">
              <a:ea typeface="Arial" pitchFamily="-112" charset="0"/>
              <a:cs typeface="Arial" pitchFamily="-112" charset="0"/>
            </a:endParaRPr>
          </a:p>
        </p:txBody>
      </p:sp>
      <p:sp>
        <p:nvSpPr>
          <p:cNvPr id="32" name="Text Box 29"/>
          <p:cNvSpPr txBox="1">
            <a:spLocks noChangeArrowheads="1"/>
          </p:cNvSpPr>
          <p:nvPr/>
        </p:nvSpPr>
        <p:spPr bwMode="auto">
          <a:xfrm>
            <a:off x="2610923" y="5117355"/>
            <a:ext cx="4048957" cy="459100"/>
          </a:xfrm>
          <a:prstGeom prst="rect">
            <a:avLst/>
          </a:prstGeom>
          <a:noFill/>
          <a:ln w="9525">
            <a:noFill/>
            <a:miter lim="800000"/>
            <a:headEnd/>
            <a:tailEnd/>
          </a:ln>
          <a:effectLst/>
        </p:spPr>
        <p:txBody>
          <a:bodyPr wrap="square" lIns="90488" tIns="44450" rIns="90488" bIns="44450">
            <a:prstTxWarp prst="textNoShape">
              <a:avLst/>
            </a:prstTxWarp>
            <a:spAutoFit/>
          </a:bodyPr>
          <a:lstStyle/>
          <a:p>
            <a:pPr>
              <a:spcBef>
                <a:spcPct val="50000"/>
              </a:spcBef>
            </a:pPr>
            <a:r>
              <a:rPr lang="en-US" sz="2400" dirty="0" smtClean="0">
                <a:solidFill>
                  <a:srgbClr val="0000FF"/>
                </a:solidFill>
                <a:ea typeface="Arial" pitchFamily="-112" charset="0"/>
                <a:cs typeface="Arial" pitchFamily="-112" charset="0"/>
                <a:sym typeface="Wingdings" pitchFamily="2" charset="2"/>
              </a:rPr>
              <a:t></a:t>
            </a:r>
            <a:r>
              <a:rPr lang="en-US" sz="2400" dirty="0" smtClean="0">
                <a:solidFill>
                  <a:srgbClr val="0000FF"/>
                </a:solidFill>
                <a:ea typeface="Arial" pitchFamily="-112" charset="0"/>
                <a:cs typeface="Arial" pitchFamily="-112" charset="0"/>
              </a:rPr>
              <a:t>Eavesdropper can decode</a:t>
            </a:r>
            <a:endParaRPr lang="en-US" sz="2400" i="0" dirty="0">
              <a:solidFill>
                <a:srgbClr val="0000FF"/>
              </a:solidFill>
              <a:ea typeface="Arial" pitchFamily="-112" charset="0"/>
              <a:cs typeface="Arial" pitchFamily="-112"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5226" y="2933196"/>
            <a:ext cx="442620" cy="655834"/>
          </a:xfrm>
          <a:prstGeom prst="rect">
            <a:avLst/>
          </a:prstGeom>
        </p:spPr>
      </p:pic>
    </p:spTree>
    <p:extLst>
      <p:ext uri="{BB962C8B-B14F-4D97-AF65-F5344CB8AC3E}">
        <p14:creationId xmlns:p14="http://schemas.microsoft.com/office/powerpoint/2010/main" val="188326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animBg="1"/>
      <p:bldP spid="62" grpId="0"/>
      <p:bldP spid="63" grpId="0" animBg="1"/>
      <p:bldP spid="31" grpId="0"/>
      <p:bldP spid="3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285" y="156792"/>
            <a:ext cx="9053715" cy="892552"/>
          </a:xfrm>
          <a:prstGeom prst="rect">
            <a:avLst/>
          </a:prstGeom>
          <a:noFill/>
          <a:ln>
            <a:noFill/>
          </a:ln>
        </p:spPr>
        <p:txBody>
          <a:bodyPr wrap="square" rtlCol="0">
            <a:spAutoFit/>
          </a:bodyPr>
          <a:lstStyle/>
          <a:p>
            <a:r>
              <a:rPr lang="en-US" sz="2600" u="sng" dirty="0" smtClean="0">
                <a:solidFill>
                  <a:srgbClr val="0070C0"/>
                </a:solidFill>
                <a:latin typeface="Calibri" pitchFamily="34" charset="0"/>
                <a:cs typeface="Calibri" pitchFamily="34" charset="0"/>
              </a:rPr>
              <a:t>Solution 3</a:t>
            </a:r>
            <a:r>
              <a:rPr lang="en-US" sz="2600" dirty="0" smtClean="0">
                <a:solidFill>
                  <a:srgbClr val="0070C0"/>
                </a:solidFill>
                <a:latin typeface="Calibri" pitchFamily="34" charset="0"/>
                <a:cs typeface="Calibri" pitchFamily="34" charset="0"/>
              </a:rPr>
              <a:t>: Two-way iJam</a:t>
            </a:r>
          </a:p>
          <a:p>
            <a:endParaRPr lang="en-US" sz="2600" dirty="0">
              <a:solidFill>
                <a:srgbClr val="0070C0"/>
              </a:solidFill>
              <a:latin typeface="Calibri" pitchFamily="34" charset="0"/>
              <a:cs typeface="Calibri" pitchFamily="34" charset="0"/>
            </a:endParaRPr>
          </a:p>
        </p:txBody>
      </p:sp>
      <p:sp>
        <p:nvSpPr>
          <p:cNvPr id="60" name="Text Box 75"/>
          <p:cNvSpPr txBox="1">
            <a:spLocks noChangeArrowheads="1"/>
          </p:cNvSpPr>
          <p:nvPr/>
        </p:nvSpPr>
        <p:spPr bwMode="auto">
          <a:xfrm>
            <a:off x="1659827" y="1636855"/>
            <a:ext cx="1189037" cy="459100"/>
          </a:xfrm>
          <a:prstGeom prst="rect">
            <a:avLst/>
          </a:prstGeom>
          <a:noFill/>
          <a:ln w="9525">
            <a:noFill/>
            <a:miter lim="800000"/>
            <a:headEnd/>
            <a:tailEnd/>
          </a:ln>
          <a:effectLst/>
        </p:spPr>
        <p:txBody>
          <a:bodyPr lIns="90488" tIns="44450" rIns="90488" bIns="44450">
            <a:prstTxWarp prst="textNoShape">
              <a:avLst/>
            </a:prstTxWarp>
            <a:spAutoFit/>
          </a:bodyPr>
          <a:lstStyle/>
          <a:p>
            <a:pPr>
              <a:spcBef>
                <a:spcPct val="50000"/>
              </a:spcBef>
            </a:pPr>
            <a:r>
              <a:rPr lang="en-US" sz="2400" dirty="0" smtClean="0">
                <a:latin typeface="+mj-lt"/>
                <a:ea typeface="Arial" pitchFamily="-112" charset="0"/>
                <a:cs typeface="Arial" pitchFamily="-112" charset="0"/>
              </a:rPr>
              <a:t>Sender</a:t>
            </a:r>
            <a:endParaRPr lang="en-US" sz="2400" b="0" i="0" dirty="0">
              <a:latin typeface="+mj-lt"/>
              <a:ea typeface="Arial" pitchFamily="-112" charset="0"/>
              <a:cs typeface="Arial" pitchFamily="-112" charset="0"/>
            </a:endParaRPr>
          </a:p>
        </p:txBody>
      </p:sp>
      <p:sp>
        <p:nvSpPr>
          <p:cNvPr id="61" name="Oval 60"/>
          <p:cNvSpPr/>
          <p:nvPr/>
        </p:nvSpPr>
        <p:spPr>
          <a:xfrm>
            <a:off x="1998587" y="2111271"/>
            <a:ext cx="449943" cy="464459"/>
          </a:xfrm>
          <a:prstGeom prst="ellipse">
            <a:avLst/>
          </a:prstGeom>
          <a:solidFill>
            <a:srgbClr val="0070C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2" name="Text Box 76"/>
          <p:cNvSpPr txBox="1">
            <a:spLocks noChangeArrowheads="1"/>
          </p:cNvSpPr>
          <p:nvPr/>
        </p:nvSpPr>
        <p:spPr bwMode="auto">
          <a:xfrm>
            <a:off x="5484999" y="1655052"/>
            <a:ext cx="1584336" cy="459100"/>
          </a:xfrm>
          <a:prstGeom prst="rect">
            <a:avLst/>
          </a:prstGeom>
          <a:noFill/>
          <a:ln w="9525">
            <a:noFill/>
            <a:miter lim="800000"/>
            <a:headEnd/>
            <a:tailEnd/>
          </a:ln>
          <a:effectLst/>
        </p:spPr>
        <p:txBody>
          <a:bodyPr wrap="square" lIns="90488" tIns="44450" rIns="90488" bIns="44450">
            <a:prstTxWarp prst="textNoShape">
              <a:avLst/>
            </a:prstTxWarp>
            <a:spAutoFit/>
          </a:bodyPr>
          <a:lstStyle/>
          <a:p>
            <a:pPr>
              <a:spcBef>
                <a:spcPct val="50000"/>
              </a:spcBef>
            </a:pPr>
            <a:r>
              <a:rPr lang="en-US" sz="2400" b="0" i="0" dirty="0" smtClean="0">
                <a:latin typeface="+mj-lt"/>
                <a:ea typeface="Arial" pitchFamily="-112" charset="0"/>
                <a:cs typeface="Arial" pitchFamily="-112" charset="0"/>
              </a:rPr>
              <a:t>Receiver</a:t>
            </a:r>
            <a:endParaRPr lang="en-US" sz="2400" b="0" i="0" dirty="0">
              <a:latin typeface="+mj-lt"/>
              <a:ea typeface="Arial" pitchFamily="-112" charset="0"/>
              <a:cs typeface="Arial" pitchFamily="-112" charset="0"/>
            </a:endParaRPr>
          </a:p>
        </p:txBody>
      </p:sp>
      <p:sp>
        <p:nvSpPr>
          <p:cNvPr id="63" name="Oval 62"/>
          <p:cNvSpPr/>
          <p:nvPr/>
        </p:nvSpPr>
        <p:spPr>
          <a:xfrm>
            <a:off x="5827224" y="2098318"/>
            <a:ext cx="449943" cy="464458"/>
          </a:xfrm>
          <a:prstGeom prst="ellipse">
            <a:avLst/>
          </a:prstGeom>
          <a:solidFill>
            <a:srgbClr val="FFD1F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9" name="Oval 27"/>
          <p:cNvSpPr>
            <a:spLocks noChangeArrowheads="1"/>
          </p:cNvSpPr>
          <p:nvPr/>
        </p:nvSpPr>
        <p:spPr bwMode="auto">
          <a:xfrm>
            <a:off x="4080796" y="1868043"/>
            <a:ext cx="3344245" cy="885825"/>
          </a:xfrm>
          <a:prstGeom prst="ellipse">
            <a:avLst/>
          </a:prstGeom>
          <a:noFill/>
          <a:ln w="19050" cap="flat" cmpd="sng" algn="ctr">
            <a:solidFill>
              <a:schemeClr val="bg1">
                <a:lumMod val="50000"/>
              </a:schemeClr>
            </a:solidFill>
            <a:prstDash val="dashDot"/>
            <a:round/>
            <a:headEnd type="none" w="med" len="med"/>
            <a:tailEnd type="none" w="med" len="med"/>
          </a:ln>
          <a:effectLst/>
        </p:spPr>
        <p:txBody>
          <a:bodyPr wrap="none" lIns="90488" tIns="44450" rIns="90488" bIns="44450" anchor="ctr"/>
          <a:lstStyle/>
          <a:p>
            <a:pPr fontAlgn="auto">
              <a:spcBef>
                <a:spcPts val="0"/>
              </a:spcBef>
              <a:spcAft>
                <a:spcPts val="0"/>
              </a:spcAft>
              <a:defRPr/>
            </a:pPr>
            <a:endParaRPr lang="en-US">
              <a:latin typeface="+mn-lt"/>
            </a:endParaRPr>
          </a:p>
        </p:txBody>
      </p:sp>
      <p:sp>
        <p:nvSpPr>
          <p:cNvPr id="71" name="Oval 29"/>
          <p:cNvSpPr>
            <a:spLocks noChangeArrowheads="1"/>
          </p:cNvSpPr>
          <p:nvPr/>
        </p:nvSpPr>
        <p:spPr bwMode="auto">
          <a:xfrm>
            <a:off x="3502878" y="1609280"/>
            <a:ext cx="4522308" cy="1527175"/>
          </a:xfrm>
          <a:prstGeom prst="ellipse">
            <a:avLst/>
          </a:prstGeom>
          <a:noFill/>
          <a:ln w="19050" cap="flat" cmpd="sng" algn="ctr">
            <a:solidFill>
              <a:schemeClr val="bg1">
                <a:lumMod val="50000"/>
              </a:schemeClr>
            </a:solidFill>
            <a:prstDash val="dashDot"/>
            <a:round/>
            <a:headEnd type="none" w="med" len="med"/>
            <a:tailEnd type="none" w="med" len="med"/>
          </a:ln>
          <a:effectLst/>
        </p:spPr>
        <p:txBody>
          <a:bodyPr wrap="none" lIns="90488" tIns="44450" rIns="90488" bIns="44450" anchor="ctr"/>
          <a:lstStyle/>
          <a:p>
            <a:pPr fontAlgn="auto">
              <a:spcBef>
                <a:spcPts val="0"/>
              </a:spcBef>
              <a:spcAft>
                <a:spcPts val="0"/>
              </a:spcAft>
              <a:defRPr/>
            </a:pPr>
            <a:endParaRPr lang="en-US">
              <a:latin typeface="+mn-lt"/>
            </a:endParaRPr>
          </a:p>
        </p:txBody>
      </p:sp>
      <p:sp>
        <p:nvSpPr>
          <p:cNvPr id="73" name="Oval 31"/>
          <p:cNvSpPr>
            <a:spLocks noChangeArrowheads="1"/>
          </p:cNvSpPr>
          <p:nvPr/>
        </p:nvSpPr>
        <p:spPr bwMode="auto">
          <a:xfrm>
            <a:off x="2993664" y="1350518"/>
            <a:ext cx="5540736" cy="2230437"/>
          </a:xfrm>
          <a:prstGeom prst="ellipse">
            <a:avLst/>
          </a:prstGeom>
          <a:noFill/>
          <a:ln w="19050" cap="flat" cmpd="sng" algn="ctr">
            <a:solidFill>
              <a:schemeClr val="bg1">
                <a:lumMod val="50000"/>
              </a:schemeClr>
            </a:solidFill>
            <a:prstDash val="dashDot"/>
            <a:round/>
            <a:headEnd type="none" w="med" len="med"/>
            <a:tailEnd type="none" w="med" len="med"/>
          </a:ln>
          <a:effectLst/>
        </p:spPr>
        <p:txBody>
          <a:bodyPr wrap="none" lIns="90488" tIns="44450" rIns="90488" bIns="44450" anchor="ctr"/>
          <a:lstStyle/>
          <a:p>
            <a:pPr fontAlgn="auto">
              <a:spcBef>
                <a:spcPts val="0"/>
              </a:spcBef>
              <a:spcAft>
                <a:spcPts val="0"/>
              </a:spcAft>
              <a:defRPr/>
            </a:pPr>
            <a:endParaRPr lang="en-US">
              <a:latin typeface="+mn-lt"/>
            </a:endParaRPr>
          </a:p>
        </p:txBody>
      </p:sp>
      <p:sp>
        <p:nvSpPr>
          <p:cNvPr id="100" name="Oval 31"/>
          <p:cNvSpPr>
            <a:spLocks noChangeArrowheads="1"/>
          </p:cNvSpPr>
          <p:nvPr/>
        </p:nvSpPr>
        <p:spPr bwMode="auto">
          <a:xfrm>
            <a:off x="2468880" y="901778"/>
            <a:ext cx="6537959" cy="3169596"/>
          </a:xfrm>
          <a:prstGeom prst="ellipse">
            <a:avLst/>
          </a:prstGeom>
          <a:noFill/>
          <a:ln w="19050" cap="flat" cmpd="sng" algn="ctr">
            <a:solidFill>
              <a:schemeClr val="bg1">
                <a:lumMod val="50000"/>
              </a:schemeClr>
            </a:solidFill>
            <a:prstDash val="dashDot"/>
            <a:round/>
            <a:headEnd type="none" w="med" len="med"/>
            <a:tailEnd type="none" w="med" len="med"/>
          </a:ln>
          <a:effectLst/>
        </p:spPr>
        <p:txBody>
          <a:bodyPr wrap="none" lIns="90488" tIns="44450" rIns="90488" bIns="44450" anchor="ctr"/>
          <a:lstStyle/>
          <a:p>
            <a:pPr fontAlgn="auto">
              <a:spcBef>
                <a:spcPts val="0"/>
              </a:spcBef>
              <a:spcAft>
                <a:spcPts val="0"/>
              </a:spcAft>
              <a:defRPr/>
            </a:pPr>
            <a:endParaRPr lang="en-US">
              <a:latin typeface="+mn-lt"/>
            </a:endParaRPr>
          </a:p>
        </p:txBody>
      </p:sp>
      <p:sp>
        <p:nvSpPr>
          <p:cNvPr id="2" name="TextBox 1"/>
          <p:cNvSpPr txBox="1"/>
          <p:nvPr/>
        </p:nvSpPr>
        <p:spPr>
          <a:xfrm>
            <a:off x="5636407" y="2643224"/>
            <a:ext cx="831576" cy="461665"/>
          </a:xfrm>
          <a:prstGeom prst="rect">
            <a:avLst/>
          </a:prstGeom>
          <a:noFill/>
        </p:spPr>
        <p:txBody>
          <a:bodyPr wrap="square" rtlCol="0">
            <a:spAutoFit/>
          </a:bodyPr>
          <a:lstStyle/>
          <a:p>
            <a:r>
              <a:rPr lang="en-US" sz="2400" dirty="0" smtClean="0">
                <a:solidFill>
                  <a:srgbClr val="0000FF"/>
                </a:solidFill>
              </a:rPr>
              <a:t>mask</a:t>
            </a:r>
            <a:endParaRPr lang="en-US" sz="2400" dirty="0">
              <a:solidFill>
                <a:srgbClr val="0000FF"/>
              </a:solidFill>
            </a:endParaRPr>
          </a:p>
        </p:txBody>
      </p:sp>
      <p:sp>
        <p:nvSpPr>
          <p:cNvPr id="17" name="TextBox 16"/>
          <p:cNvSpPr txBox="1"/>
          <p:nvPr/>
        </p:nvSpPr>
        <p:spPr>
          <a:xfrm>
            <a:off x="1217445" y="2643223"/>
            <a:ext cx="831576" cy="461665"/>
          </a:xfrm>
          <a:prstGeom prst="rect">
            <a:avLst/>
          </a:prstGeom>
          <a:noFill/>
        </p:spPr>
        <p:txBody>
          <a:bodyPr wrap="square" rtlCol="0">
            <a:spAutoFit/>
          </a:bodyPr>
          <a:lstStyle/>
          <a:p>
            <a:r>
              <a:rPr lang="en-US" sz="2400" dirty="0" smtClean="0">
                <a:solidFill>
                  <a:srgbClr val="FF0000"/>
                </a:solidFill>
              </a:rPr>
              <a:t>jam</a:t>
            </a:r>
            <a:endParaRPr lang="en-US" sz="2400" dirty="0">
              <a:solidFill>
                <a:srgbClr val="FF0000"/>
              </a:solidFill>
            </a:endParaRPr>
          </a:p>
        </p:txBody>
      </p:sp>
      <p:sp>
        <p:nvSpPr>
          <p:cNvPr id="18" name="Oval 27"/>
          <p:cNvSpPr>
            <a:spLocks noChangeArrowheads="1"/>
          </p:cNvSpPr>
          <p:nvPr/>
        </p:nvSpPr>
        <p:spPr bwMode="auto">
          <a:xfrm>
            <a:off x="453676" y="1929003"/>
            <a:ext cx="3344245" cy="885825"/>
          </a:xfrm>
          <a:prstGeom prst="ellipse">
            <a:avLst/>
          </a:prstGeom>
          <a:noFill/>
          <a:ln w="19050" cap="flat" cmpd="sng" algn="ctr">
            <a:solidFill>
              <a:schemeClr val="bg1">
                <a:lumMod val="50000"/>
              </a:schemeClr>
            </a:solidFill>
            <a:prstDash val="dashDot"/>
            <a:round/>
            <a:headEnd type="none" w="med" len="med"/>
            <a:tailEnd type="none" w="med" len="med"/>
          </a:ln>
          <a:effectLst/>
        </p:spPr>
        <p:txBody>
          <a:bodyPr wrap="none" lIns="90488" tIns="44450" rIns="90488" bIns="44450" anchor="ctr"/>
          <a:lstStyle/>
          <a:p>
            <a:pPr fontAlgn="auto">
              <a:spcBef>
                <a:spcPts val="0"/>
              </a:spcBef>
              <a:spcAft>
                <a:spcPts val="0"/>
              </a:spcAft>
              <a:defRPr/>
            </a:pPr>
            <a:endParaRPr lang="en-US">
              <a:latin typeface="+mn-lt"/>
            </a:endParaRPr>
          </a:p>
        </p:txBody>
      </p:sp>
      <p:sp>
        <p:nvSpPr>
          <p:cNvPr id="19" name="Oval 29"/>
          <p:cNvSpPr>
            <a:spLocks noChangeArrowheads="1"/>
          </p:cNvSpPr>
          <p:nvPr/>
        </p:nvSpPr>
        <p:spPr bwMode="auto">
          <a:xfrm>
            <a:off x="-124242" y="1670240"/>
            <a:ext cx="4522308" cy="1527175"/>
          </a:xfrm>
          <a:prstGeom prst="ellipse">
            <a:avLst/>
          </a:prstGeom>
          <a:noFill/>
          <a:ln w="19050" cap="flat" cmpd="sng" algn="ctr">
            <a:solidFill>
              <a:schemeClr val="bg1">
                <a:lumMod val="50000"/>
              </a:schemeClr>
            </a:solidFill>
            <a:prstDash val="dashDot"/>
            <a:round/>
            <a:headEnd type="none" w="med" len="med"/>
            <a:tailEnd type="none" w="med" len="med"/>
          </a:ln>
          <a:effectLst/>
        </p:spPr>
        <p:txBody>
          <a:bodyPr wrap="none" lIns="90488" tIns="44450" rIns="90488" bIns="44450" anchor="ctr"/>
          <a:lstStyle/>
          <a:p>
            <a:pPr fontAlgn="auto">
              <a:spcBef>
                <a:spcPts val="0"/>
              </a:spcBef>
              <a:spcAft>
                <a:spcPts val="0"/>
              </a:spcAft>
              <a:defRPr/>
            </a:pPr>
            <a:endParaRPr lang="en-US">
              <a:latin typeface="+mn-lt"/>
            </a:endParaRPr>
          </a:p>
        </p:txBody>
      </p:sp>
      <p:sp>
        <p:nvSpPr>
          <p:cNvPr id="20" name="Oval 31"/>
          <p:cNvSpPr>
            <a:spLocks noChangeArrowheads="1"/>
          </p:cNvSpPr>
          <p:nvPr/>
        </p:nvSpPr>
        <p:spPr bwMode="auto">
          <a:xfrm>
            <a:off x="-633456" y="1411478"/>
            <a:ext cx="5540736" cy="2230437"/>
          </a:xfrm>
          <a:prstGeom prst="ellipse">
            <a:avLst/>
          </a:prstGeom>
          <a:noFill/>
          <a:ln w="19050" cap="flat" cmpd="sng" algn="ctr">
            <a:solidFill>
              <a:schemeClr val="bg1">
                <a:lumMod val="50000"/>
              </a:schemeClr>
            </a:solidFill>
            <a:prstDash val="dashDot"/>
            <a:round/>
            <a:headEnd type="none" w="med" len="med"/>
            <a:tailEnd type="none" w="med" len="med"/>
          </a:ln>
          <a:effectLst/>
        </p:spPr>
        <p:txBody>
          <a:bodyPr wrap="none" lIns="90488" tIns="44450" rIns="90488" bIns="44450" anchor="ctr"/>
          <a:lstStyle/>
          <a:p>
            <a:pPr fontAlgn="auto">
              <a:spcBef>
                <a:spcPts val="0"/>
              </a:spcBef>
              <a:spcAft>
                <a:spcPts val="0"/>
              </a:spcAft>
              <a:defRPr/>
            </a:pPr>
            <a:endParaRPr lang="en-US">
              <a:latin typeface="+mn-lt"/>
            </a:endParaRPr>
          </a:p>
        </p:txBody>
      </p:sp>
      <p:sp>
        <p:nvSpPr>
          <p:cNvPr id="21" name="Oval 31"/>
          <p:cNvSpPr>
            <a:spLocks noChangeArrowheads="1"/>
          </p:cNvSpPr>
          <p:nvPr/>
        </p:nvSpPr>
        <p:spPr bwMode="auto">
          <a:xfrm>
            <a:off x="-1158240" y="962738"/>
            <a:ext cx="6537959" cy="3169596"/>
          </a:xfrm>
          <a:prstGeom prst="ellipse">
            <a:avLst/>
          </a:prstGeom>
          <a:noFill/>
          <a:ln w="19050" cap="flat" cmpd="sng" algn="ctr">
            <a:solidFill>
              <a:schemeClr val="bg1">
                <a:lumMod val="50000"/>
              </a:schemeClr>
            </a:solidFill>
            <a:prstDash val="dashDot"/>
            <a:round/>
            <a:headEnd type="none" w="med" len="med"/>
            <a:tailEnd type="none" w="med" len="med"/>
          </a:ln>
          <a:effectLst/>
        </p:spPr>
        <p:txBody>
          <a:bodyPr wrap="none" lIns="90488" tIns="44450" rIns="90488" bIns="44450" anchor="ctr"/>
          <a:lstStyle/>
          <a:p>
            <a:pPr fontAlgn="auto">
              <a:spcBef>
                <a:spcPts val="0"/>
              </a:spcBef>
              <a:spcAft>
                <a:spcPts val="0"/>
              </a:spcAft>
              <a:defRPr/>
            </a:pPr>
            <a:endParaRPr lang="en-US">
              <a:latin typeface="+mn-lt"/>
            </a:endParaRPr>
          </a:p>
        </p:txBody>
      </p:sp>
      <p:sp>
        <p:nvSpPr>
          <p:cNvPr id="22" name="TextBox 21"/>
          <p:cNvSpPr txBox="1"/>
          <p:nvPr/>
        </p:nvSpPr>
        <p:spPr>
          <a:xfrm>
            <a:off x="3000729" y="2616730"/>
            <a:ext cx="831576" cy="461665"/>
          </a:xfrm>
          <a:prstGeom prst="rect">
            <a:avLst/>
          </a:prstGeom>
          <a:noFill/>
        </p:spPr>
        <p:txBody>
          <a:bodyPr wrap="square" rtlCol="0">
            <a:spAutoFit/>
          </a:bodyPr>
          <a:lstStyle/>
          <a:p>
            <a:r>
              <a:rPr lang="en-US" sz="2400" dirty="0" smtClean="0">
                <a:solidFill>
                  <a:srgbClr val="0000FF"/>
                </a:solidFill>
              </a:rPr>
              <a:t>mask</a:t>
            </a:r>
            <a:endParaRPr lang="en-US" sz="2400" dirty="0">
              <a:solidFill>
                <a:srgbClr val="0000FF"/>
              </a:solidFill>
            </a:endParaRPr>
          </a:p>
        </p:txBody>
      </p:sp>
      <p:cxnSp>
        <p:nvCxnSpPr>
          <p:cNvPr id="4" name="Straight Connector 3"/>
          <p:cNvCxnSpPr/>
          <p:nvPr/>
        </p:nvCxnSpPr>
        <p:spPr>
          <a:xfrm>
            <a:off x="3292770" y="2672312"/>
            <a:ext cx="371579" cy="443498"/>
          </a:xfrm>
          <a:prstGeom prst="line">
            <a:avLst/>
          </a:prstGeom>
          <a:ln w="25400">
            <a:solidFill>
              <a:srgbClr val="FF0000"/>
            </a:solidFill>
            <a:prstDash val="solid"/>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3251814" y="2672312"/>
            <a:ext cx="453490" cy="443498"/>
          </a:xfrm>
          <a:prstGeom prst="line">
            <a:avLst/>
          </a:prstGeom>
          <a:ln w="25400">
            <a:solidFill>
              <a:srgbClr val="FF0000"/>
            </a:solidFill>
            <a:prstDash val="solid"/>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130799" y="2643222"/>
            <a:ext cx="831576" cy="461665"/>
          </a:xfrm>
          <a:prstGeom prst="rect">
            <a:avLst/>
          </a:prstGeom>
          <a:noFill/>
        </p:spPr>
        <p:txBody>
          <a:bodyPr wrap="square" rtlCol="0">
            <a:spAutoFit/>
          </a:bodyPr>
          <a:lstStyle/>
          <a:p>
            <a:r>
              <a:rPr lang="en-US" sz="2400" dirty="0" smtClean="0">
                <a:solidFill>
                  <a:srgbClr val="0000FF"/>
                </a:solidFill>
              </a:rPr>
              <a:t>mask</a:t>
            </a:r>
            <a:endParaRPr lang="en-US" sz="2400" dirty="0">
              <a:solidFill>
                <a:srgbClr val="0000FF"/>
              </a:solidFill>
            </a:endParaRPr>
          </a:p>
        </p:txBody>
      </p:sp>
      <p:sp>
        <p:nvSpPr>
          <p:cNvPr id="28" name="Text Box 29"/>
          <p:cNvSpPr txBox="1">
            <a:spLocks noChangeArrowheads="1"/>
          </p:cNvSpPr>
          <p:nvPr/>
        </p:nvSpPr>
        <p:spPr bwMode="auto">
          <a:xfrm>
            <a:off x="127771" y="5002950"/>
            <a:ext cx="8587966" cy="1013098"/>
          </a:xfrm>
          <a:prstGeom prst="rect">
            <a:avLst/>
          </a:prstGeom>
          <a:noFill/>
          <a:ln w="9525">
            <a:noFill/>
            <a:miter lim="800000"/>
            <a:headEnd/>
            <a:tailEnd/>
          </a:ln>
          <a:effectLst/>
        </p:spPr>
        <p:txBody>
          <a:bodyPr wrap="square" lIns="90488" tIns="44450" rIns="90488" bIns="44450">
            <a:prstTxWarp prst="textNoShape">
              <a:avLst/>
            </a:prstTxWarp>
            <a:spAutoFit/>
          </a:bodyPr>
          <a:lstStyle/>
          <a:p>
            <a:pPr>
              <a:spcBef>
                <a:spcPct val="50000"/>
              </a:spcBef>
            </a:pPr>
            <a:r>
              <a:rPr lang="en-US" sz="2400" dirty="0" smtClean="0">
                <a:ea typeface="Arial" pitchFamily="-112" charset="0"/>
                <a:cs typeface="Arial" pitchFamily="-112" charset="0"/>
              </a:rPr>
              <a:t>Receiver transmits a mask which the sender jams with iJam</a:t>
            </a:r>
            <a:endParaRPr lang="en-US" sz="2400" dirty="0">
              <a:ea typeface="Arial" pitchFamily="-112" charset="0"/>
              <a:cs typeface="Arial" pitchFamily="-112" charset="0"/>
            </a:endParaRPr>
          </a:p>
          <a:p>
            <a:pPr lvl="1">
              <a:spcBef>
                <a:spcPct val="50000"/>
              </a:spcBef>
            </a:pPr>
            <a:r>
              <a:rPr lang="en-US" sz="2400" dirty="0">
                <a:ea typeface="Arial" pitchFamily="-112" charset="0"/>
                <a:cs typeface="Arial" pitchFamily="-112" charset="0"/>
              </a:rPr>
              <a:t> </a:t>
            </a:r>
            <a:endParaRPr lang="en-US" sz="2400" i="0" dirty="0">
              <a:ea typeface="Arial" pitchFamily="-112" charset="0"/>
              <a:cs typeface="Arial" pitchFamily="-112" charset="0"/>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554" y="2447048"/>
            <a:ext cx="442620" cy="655834"/>
          </a:xfrm>
          <a:prstGeom prst="rect">
            <a:avLst/>
          </a:prstGeom>
        </p:spPr>
      </p:pic>
      <p:sp>
        <p:nvSpPr>
          <p:cNvPr id="3" name="TextBox 2"/>
          <p:cNvSpPr txBox="1"/>
          <p:nvPr/>
        </p:nvSpPr>
        <p:spPr>
          <a:xfrm>
            <a:off x="532429" y="5444576"/>
            <a:ext cx="8104014" cy="430887"/>
          </a:xfrm>
          <a:prstGeom prst="rect">
            <a:avLst/>
          </a:prstGeom>
          <a:noFill/>
        </p:spPr>
        <p:txBody>
          <a:bodyPr wrap="square" rtlCol="0">
            <a:spAutoFit/>
          </a:bodyPr>
          <a:lstStyle/>
          <a:p>
            <a:r>
              <a:rPr lang="en-US" sz="2200" dirty="0" smtClean="0"/>
              <a:t>- Sender receives mask, eavesdropper doesn’t</a:t>
            </a:r>
            <a:endParaRPr lang="en-US" sz="2200" dirty="0"/>
          </a:p>
        </p:txBody>
      </p:sp>
    </p:spTree>
    <p:extLst>
      <p:ext uri="{BB962C8B-B14F-4D97-AF65-F5344CB8AC3E}">
        <p14:creationId xmlns:p14="http://schemas.microsoft.com/office/powerpoint/2010/main" val="79925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20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ntr" presetSubtype="0" fill="hold" grpId="0" nodeType="withEffect">
                                  <p:stCondLst>
                                    <p:cond delay="200"/>
                                  </p:stCondLst>
                                  <p:childTnLst>
                                    <p:set>
                                      <p:cBhvr>
                                        <p:cTn id="24" dur="1" fill="hold">
                                          <p:stCondLst>
                                            <p:cond delay="0"/>
                                          </p:stCondLst>
                                        </p:cTn>
                                        <p:tgtEl>
                                          <p:spTgt spid="19"/>
                                        </p:tgtEl>
                                        <p:attrNameLst>
                                          <p:attrName>style.visibility</p:attrName>
                                        </p:attrNameLst>
                                      </p:cBhvr>
                                      <p:to>
                                        <p:strVal val="visible"/>
                                      </p:to>
                                    </p:set>
                                  </p:childTnLst>
                                </p:cTn>
                              </p:par>
                            </p:childTnLst>
                          </p:cTn>
                        </p:par>
                        <p:par>
                          <p:cTn id="25" fill="hold">
                            <p:stCondLst>
                              <p:cond delay="200"/>
                            </p:stCondLst>
                            <p:childTnLst>
                              <p:par>
                                <p:cTn id="26" presetID="1" presetClass="entr" presetSubtype="0" fill="hold" grpId="0" nodeType="afterEffect">
                                  <p:stCondLst>
                                    <p:cond delay="200"/>
                                  </p:stCondLst>
                                  <p:childTnLst>
                                    <p:set>
                                      <p:cBhvr>
                                        <p:cTn id="27" dur="1" fill="hold">
                                          <p:stCondLst>
                                            <p:cond delay="0"/>
                                          </p:stCondLst>
                                        </p:cTn>
                                        <p:tgtEl>
                                          <p:spTgt spid="73"/>
                                        </p:tgtEl>
                                        <p:attrNameLst>
                                          <p:attrName>style.visibility</p:attrName>
                                        </p:attrNameLst>
                                      </p:cBhvr>
                                      <p:to>
                                        <p:strVal val="visible"/>
                                      </p:to>
                                    </p:set>
                                  </p:childTnLst>
                                </p:cTn>
                              </p:par>
                              <p:par>
                                <p:cTn id="28" presetID="1" presetClass="entr" presetSubtype="0" fill="hold" grpId="0" nodeType="withEffect">
                                  <p:stCondLst>
                                    <p:cond delay="200"/>
                                  </p:stCondLst>
                                  <p:childTnLst>
                                    <p:set>
                                      <p:cBhvr>
                                        <p:cTn id="29" dur="1" fill="hold">
                                          <p:stCondLst>
                                            <p:cond delay="0"/>
                                          </p:stCondLst>
                                        </p:cTn>
                                        <p:tgtEl>
                                          <p:spTgt spid="20"/>
                                        </p:tgtEl>
                                        <p:attrNameLst>
                                          <p:attrName>style.visibility</p:attrName>
                                        </p:attrNameLst>
                                      </p:cBhvr>
                                      <p:to>
                                        <p:strVal val="visible"/>
                                      </p:to>
                                    </p:set>
                                  </p:childTnLst>
                                </p:cTn>
                              </p:par>
                            </p:childTnLst>
                          </p:cTn>
                        </p:par>
                        <p:par>
                          <p:cTn id="30" fill="hold">
                            <p:stCondLst>
                              <p:cond delay="400"/>
                            </p:stCondLst>
                            <p:childTnLst>
                              <p:par>
                                <p:cTn id="31" presetID="1" presetClass="entr" presetSubtype="0" fill="hold" grpId="0" nodeType="afterEffect">
                                  <p:stCondLst>
                                    <p:cond delay="200"/>
                                  </p:stCondLst>
                                  <p:childTnLst>
                                    <p:set>
                                      <p:cBhvr>
                                        <p:cTn id="32" dur="1" fill="hold">
                                          <p:stCondLst>
                                            <p:cond delay="0"/>
                                          </p:stCondLst>
                                        </p:cTn>
                                        <p:tgtEl>
                                          <p:spTgt spid="100"/>
                                        </p:tgtEl>
                                        <p:attrNameLst>
                                          <p:attrName>style.visibility</p:attrName>
                                        </p:attrNameLst>
                                      </p:cBhvr>
                                      <p:to>
                                        <p:strVal val="visible"/>
                                      </p:to>
                                    </p:set>
                                  </p:childTnLst>
                                </p:cTn>
                              </p:par>
                              <p:par>
                                <p:cTn id="33" presetID="1" presetClass="entr" presetSubtype="0" fill="hold" grpId="0" nodeType="withEffect">
                                  <p:stCondLst>
                                    <p:cond delay="200"/>
                                  </p:stCondLst>
                                  <p:childTnLst>
                                    <p:set>
                                      <p:cBhvr>
                                        <p:cTn id="34" dur="1" fill="hold">
                                          <p:stCondLst>
                                            <p:cond delay="0"/>
                                          </p:stCondLst>
                                        </p:cTn>
                                        <p:tgtEl>
                                          <p:spTgt spid="21"/>
                                        </p:tgtEl>
                                        <p:attrNameLst>
                                          <p:attrName>style.visibility</p:attrName>
                                        </p:attrNameLst>
                                      </p:cBhvr>
                                      <p:to>
                                        <p:strVal val="visible"/>
                                      </p:to>
                                    </p:set>
                                  </p:childTnLst>
                                </p:cTn>
                              </p:par>
                            </p:childTnLst>
                          </p:cTn>
                        </p:par>
                        <p:par>
                          <p:cTn id="35" fill="hold">
                            <p:stCondLst>
                              <p:cond delay="600"/>
                            </p:stCondLst>
                            <p:childTnLst>
                              <p:par>
                                <p:cTn id="36" presetID="1" presetClass="exit" presetSubtype="0" fill="hold" grpId="1" nodeType="afterEffect">
                                  <p:stCondLst>
                                    <p:cond delay="0"/>
                                  </p:stCondLst>
                                  <p:childTnLst>
                                    <p:set>
                                      <p:cBhvr>
                                        <p:cTn id="37" dur="1" fill="hold">
                                          <p:stCondLst>
                                            <p:cond delay="0"/>
                                          </p:stCondLst>
                                        </p:cTn>
                                        <p:tgtEl>
                                          <p:spTgt spid="69"/>
                                        </p:tgtEl>
                                        <p:attrNameLst>
                                          <p:attrName>style.visibility</p:attrName>
                                        </p:attrNameLst>
                                      </p:cBhvr>
                                      <p:to>
                                        <p:strVal val="hidden"/>
                                      </p:to>
                                    </p:set>
                                  </p:childTnLst>
                                </p:cTn>
                              </p:par>
                            </p:childTnLst>
                          </p:cTn>
                        </p:par>
                        <p:par>
                          <p:cTn id="38" fill="hold">
                            <p:stCondLst>
                              <p:cond delay="600"/>
                            </p:stCondLst>
                            <p:childTnLst>
                              <p:par>
                                <p:cTn id="39" presetID="1" presetClass="exit" presetSubtype="0" fill="hold" grpId="1" nodeType="afterEffect">
                                  <p:stCondLst>
                                    <p:cond delay="0"/>
                                  </p:stCondLst>
                                  <p:childTnLst>
                                    <p:set>
                                      <p:cBhvr>
                                        <p:cTn id="40" dur="1" fill="hold">
                                          <p:stCondLst>
                                            <p:cond delay="0"/>
                                          </p:stCondLst>
                                        </p:cTn>
                                        <p:tgtEl>
                                          <p:spTgt spid="71"/>
                                        </p:tgtEl>
                                        <p:attrNameLst>
                                          <p:attrName>style.visibility</p:attrName>
                                        </p:attrNameLst>
                                      </p:cBhvr>
                                      <p:to>
                                        <p:strVal val="hidden"/>
                                      </p:to>
                                    </p:set>
                                  </p:childTnLst>
                                </p:cTn>
                              </p:par>
                            </p:childTnLst>
                          </p:cTn>
                        </p:par>
                        <p:par>
                          <p:cTn id="41" fill="hold">
                            <p:stCondLst>
                              <p:cond delay="600"/>
                            </p:stCondLst>
                            <p:childTnLst>
                              <p:par>
                                <p:cTn id="42" presetID="1" presetClass="exit" presetSubtype="0" fill="hold" grpId="1" nodeType="afterEffect">
                                  <p:stCondLst>
                                    <p:cond delay="0"/>
                                  </p:stCondLst>
                                  <p:childTnLst>
                                    <p:set>
                                      <p:cBhvr>
                                        <p:cTn id="43" dur="1" fill="hold">
                                          <p:stCondLst>
                                            <p:cond delay="0"/>
                                          </p:stCondLst>
                                        </p:cTn>
                                        <p:tgtEl>
                                          <p:spTgt spid="73"/>
                                        </p:tgtEl>
                                        <p:attrNameLst>
                                          <p:attrName>style.visibility</p:attrName>
                                        </p:attrNameLst>
                                      </p:cBhvr>
                                      <p:to>
                                        <p:strVal val="hidden"/>
                                      </p:to>
                                    </p:set>
                                  </p:childTnLst>
                                </p:cTn>
                              </p:par>
                            </p:childTnLst>
                          </p:cTn>
                        </p:par>
                        <p:par>
                          <p:cTn id="44" fill="hold">
                            <p:stCondLst>
                              <p:cond delay="600"/>
                            </p:stCondLst>
                            <p:childTnLst>
                              <p:par>
                                <p:cTn id="45" presetID="1" presetClass="exit" presetSubtype="0" fill="hold" grpId="1" nodeType="afterEffect">
                                  <p:stCondLst>
                                    <p:cond delay="0"/>
                                  </p:stCondLst>
                                  <p:childTnLst>
                                    <p:set>
                                      <p:cBhvr>
                                        <p:cTn id="46" dur="1" fill="hold">
                                          <p:stCondLst>
                                            <p:cond delay="0"/>
                                          </p:stCondLst>
                                        </p:cTn>
                                        <p:tgtEl>
                                          <p:spTgt spid="100"/>
                                        </p:tgtEl>
                                        <p:attrNameLst>
                                          <p:attrName>style.visibility</p:attrName>
                                        </p:attrNameLst>
                                      </p:cBhvr>
                                      <p:to>
                                        <p:strVal val="hidden"/>
                                      </p:to>
                                    </p:set>
                                  </p:childTnLst>
                                </p:cTn>
                              </p:par>
                            </p:childTnLst>
                          </p:cTn>
                        </p:par>
                        <p:par>
                          <p:cTn id="47" fill="hold">
                            <p:stCondLst>
                              <p:cond delay="600"/>
                            </p:stCondLst>
                            <p:childTnLst>
                              <p:par>
                                <p:cTn id="48" presetID="1" presetClass="exit" presetSubtype="0" fill="hold" grpId="1" nodeType="afterEffect">
                                  <p:stCondLst>
                                    <p:cond delay="0"/>
                                  </p:stCondLst>
                                  <p:childTnLst>
                                    <p:set>
                                      <p:cBhvr>
                                        <p:cTn id="49" dur="1" fill="hold">
                                          <p:stCondLst>
                                            <p:cond delay="0"/>
                                          </p:stCondLst>
                                        </p:cTn>
                                        <p:tgtEl>
                                          <p:spTgt spid="18"/>
                                        </p:tgtEl>
                                        <p:attrNameLst>
                                          <p:attrName>style.visibility</p:attrName>
                                        </p:attrNameLst>
                                      </p:cBhvr>
                                      <p:to>
                                        <p:strVal val="hidden"/>
                                      </p:to>
                                    </p:set>
                                  </p:childTnLst>
                                </p:cTn>
                              </p:par>
                            </p:childTnLst>
                          </p:cTn>
                        </p:par>
                        <p:par>
                          <p:cTn id="50" fill="hold">
                            <p:stCondLst>
                              <p:cond delay="600"/>
                            </p:stCondLst>
                            <p:childTnLst>
                              <p:par>
                                <p:cTn id="51" presetID="1" presetClass="exit" presetSubtype="0" fill="hold" grpId="1" nodeType="afterEffect">
                                  <p:stCondLst>
                                    <p:cond delay="0"/>
                                  </p:stCondLst>
                                  <p:childTnLst>
                                    <p:set>
                                      <p:cBhvr>
                                        <p:cTn id="52" dur="1" fill="hold">
                                          <p:stCondLst>
                                            <p:cond delay="0"/>
                                          </p:stCondLst>
                                        </p:cTn>
                                        <p:tgtEl>
                                          <p:spTgt spid="19"/>
                                        </p:tgtEl>
                                        <p:attrNameLst>
                                          <p:attrName>style.visibility</p:attrName>
                                        </p:attrNameLst>
                                      </p:cBhvr>
                                      <p:to>
                                        <p:strVal val="hidden"/>
                                      </p:to>
                                    </p:set>
                                  </p:childTnLst>
                                </p:cTn>
                              </p:par>
                            </p:childTnLst>
                          </p:cTn>
                        </p:par>
                        <p:par>
                          <p:cTn id="53" fill="hold">
                            <p:stCondLst>
                              <p:cond delay="600"/>
                            </p:stCondLst>
                            <p:childTnLst>
                              <p:par>
                                <p:cTn id="54" presetID="1" presetClass="exit" presetSubtype="0" fill="hold" grpId="1" nodeType="afterEffect">
                                  <p:stCondLst>
                                    <p:cond delay="0"/>
                                  </p:stCondLst>
                                  <p:childTnLst>
                                    <p:set>
                                      <p:cBhvr>
                                        <p:cTn id="55" dur="1" fill="hold">
                                          <p:stCondLst>
                                            <p:cond delay="0"/>
                                          </p:stCondLst>
                                        </p:cTn>
                                        <p:tgtEl>
                                          <p:spTgt spid="20"/>
                                        </p:tgtEl>
                                        <p:attrNameLst>
                                          <p:attrName>style.visibility</p:attrName>
                                        </p:attrNameLst>
                                      </p:cBhvr>
                                      <p:to>
                                        <p:strVal val="hidden"/>
                                      </p:to>
                                    </p:set>
                                  </p:childTnLst>
                                </p:cTn>
                              </p:par>
                            </p:childTnLst>
                          </p:cTn>
                        </p:par>
                        <p:par>
                          <p:cTn id="56" fill="hold">
                            <p:stCondLst>
                              <p:cond delay="600"/>
                            </p:stCondLst>
                            <p:childTnLst>
                              <p:par>
                                <p:cTn id="57" presetID="1" presetClass="exit" presetSubtype="0" fill="hold" grpId="1" nodeType="afterEffect">
                                  <p:stCondLst>
                                    <p:cond delay="0"/>
                                  </p:stCondLst>
                                  <p:childTnLst>
                                    <p:set>
                                      <p:cBhvr>
                                        <p:cTn id="58" dur="1" fill="hold">
                                          <p:stCondLst>
                                            <p:cond delay="0"/>
                                          </p:stCondLst>
                                        </p:cTn>
                                        <p:tgtEl>
                                          <p:spTgt spid="21"/>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gtEl>
                                        <p:attrNameLst>
                                          <p:attrName>style.visibility</p:attrName>
                                        </p:attrNameLst>
                                      </p:cBhvr>
                                      <p:to>
                                        <p:strVal val="visible"/>
                                      </p:to>
                                    </p:set>
                                  </p:childTnLst>
                                </p:cTn>
                              </p:par>
                              <p:par>
                                <p:cTn id="65" presetID="1" presetClass="exit" presetSubtype="0" fill="hold" grpId="1" nodeType="withEffect">
                                  <p:stCondLst>
                                    <p:cond delay="0"/>
                                  </p:stCondLst>
                                  <p:childTnLst>
                                    <p:set>
                                      <p:cBhvr>
                                        <p:cTn id="66" dur="1" fill="hold">
                                          <p:stCondLst>
                                            <p:cond delay="0"/>
                                          </p:stCondLst>
                                        </p:cTn>
                                        <p:tgtEl>
                                          <p:spTgt spid="2"/>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17"/>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69" grpId="1" animBg="1"/>
      <p:bldP spid="71" grpId="0" animBg="1"/>
      <p:bldP spid="71" grpId="1" animBg="1"/>
      <p:bldP spid="73" grpId="0" animBg="1"/>
      <p:bldP spid="73" grpId="1" animBg="1"/>
      <p:bldP spid="100" grpId="0" animBg="1"/>
      <p:bldP spid="100" grpId="1" animBg="1"/>
      <p:bldP spid="2" grpId="0"/>
      <p:bldP spid="2" grpId="1"/>
      <p:bldP spid="17" grpId="0"/>
      <p:bldP spid="17" grpId="1"/>
      <p:bldP spid="18" grpId="0" animBg="1"/>
      <p:bldP spid="18" grpId="1" animBg="1"/>
      <p:bldP spid="19" grpId="0" animBg="1"/>
      <p:bldP spid="19" grpId="1" animBg="1"/>
      <p:bldP spid="20" grpId="0" animBg="1"/>
      <p:bldP spid="20" grpId="1" animBg="1"/>
      <p:bldP spid="21" grpId="0" animBg="1"/>
      <p:bldP spid="21" grpId="1" animBg="1"/>
      <p:bldP spid="22" grpId="0"/>
      <p:bldP spid="27" grpId="0"/>
      <p:bldP spid="28"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5150" y="2585347"/>
            <a:ext cx="2036410" cy="468367"/>
            <a:chOff x="2996520" y="4334862"/>
            <a:chExt cx="2036410" cy="468367"/>
          </a:xfrm>
        </p:grpSpPr>
        <p:sp>
          <p:nvSpPr>
            <p:cNvPr id="27" name="TextBox 26"/>
            <p:cNvSpPr txBox="1"/>
            <p:nvPr/>
          </p:nvSpPr>
          <p:spPr>
            <a:xfrm>
              <a:off x="4201354" y="4334862"/>
              <a:ext cx="831576" cy="461665"/>
            </a:xfrm>
            <a:prstGeom prst="rect">
              <a:avLst/>
            </a:prstGeom>
            <a:noFill/>
          </p:spPr>
          <p:txBody>
            <a:bodyPr wrap="square" rtlCol="0">
              <a:spAutoFit/>
            </a:bodyPr>
            <a:lstStyle/>
            <a:p>
              <a:r>
                <a:rPr lang="en-US" sz="2400" dirty="0" smtClean="0">
                  <a:solidFill>
                    <a:srgbClr val="0000FF"/>
                  </a:solidFill>
                </a:rPr>
                <a:t>mask</a:t>
              </a:r>
              <a:endParaRPr lang="en-US" sz="2400" dirty="0">
                <a:solidFill>
                  <a:srgbClr val="0000FF"/>
                </a:solidFill>
              </a:endParaRPr>
            </a:p>
          </p:txBody>
        </p:sp>
        <p:grpSp>
          <p:nvGrpSpPr>
            <p:cNvPr id="26" name="Group 25"/>
            <p:cNvGrpSpPr/>
            <p:nvPr/>
          </p:nvGrpSpPr>
          <p:grpSpPr>
            <a:xfrm>
              <a:off x="3945586" y="4455204"/>
              <a:ext cx="274320" cy="220980"/>
              <a:chOff x="4069080" y="3337560"/>
              <a:chExt cx="274320" cy="220980"/>
            </a:xfrm>
          </p:grpSpPr>
          <p:sp>
            <p:nvSpPr>
              <p:cNvPr id="29" name="Oval 28"/>
              <p:cNvSpPr/>
              <p:nvPr/>
            </p:nvSpPr>
            <p:spPr>
              <a:xfrm>
                <a:off x="4069080" y="3337560"/>
                <a:ext cx="274320" cy="220980"/>
              </a:xfrm>
              <a:prstGeom prst="ellipse">
                <a:avLst/>
              </a:prstGeom>
              <a:noFill/>
              <a:ln w="1905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Connector 29"/>
              <p:cNvCxnSpPr>
                <a:stCxn id="29" idx="2"/>
                <a:endCxn id="29" idx="6"/>
              </p:cNvCxnSpPr>
              <p:nvPr/>
            </p:nvCxnSpPr>
            <p:spPr>
              <a:xfrm>
                <a:off x="4069080" y="3448050"/>
                <a:ext cx="274320" cy="0"/>
              </a:xfrm>
              <a:prstGeom prst="line">
                <a:avLst/>
              </a:prstGeom>
              <a:ln w="19050">
                <a:solidFill>
                  <a:srgbClr val="0000FF"/>
                </a:solidFill>
                <a:prstDash val="solid"/>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29" idx="0"/>
                <a:endCxn id="29" idx="4"/>
              </p:cNvCxnSpPr>
              <p:nvPr/>
            </p:nvCxnSpPr>
            <p:spPr>
              <a:xfrm>
                <a:off x="4206240" y="3337560"/>
                <a:ext cx="0" cy="220980"/>
              </a:xfrm>
              <a:prstGeom prst="line">
                <a:avLst/>
              </a:prstGeom>
              <a:ln w="19050">
                <a:solidFill>
                  <a:srgbClr val="0000FF"/>
                </a:solidFill>
                <a:prstDash val="solid"/>
              </a:ln>
            </p:spPr>
            <p:style>
              <a:lnRef idx="2">
                <a:schemeClr val="accent1"/>
              </a:lnRef>
              <a:fillRef idx="0">
                <a:schemeClr val="accent1"/>
              </a:fillRef>
              <a:effectRef idx="1">
                <a:schemeClr val="accent1"/>
              </a:effectRef>
              <a:fontRef idx="minor">
                <a:schemeClr val="tx1"/>
              </a:fontRef>
            </p:style>
          </p:cxnSp>
        </p:grpSp>
        <p:sp>
          <p:nvSpPr>
            <p:cNvPr id="32" name="TextBox 31"/>
            <p:cNvSpPr txBox="1"/>
            <p:nvPr/>
          </p:nvSpPr>
          <p:spPr>
            <a:xfrm>
              <a:off x="2996520" y="4341564"/>
              <a:ext cx="1142782" cy="461665"/>
            </a:xfrm>
            <a:prstGeom prst="rect">
              <a:avLst/>
            </a:prstGeom>
            <a:noFill/>
          </p:spPr>
          <p:txBody>
            <a:bodyPr wrap="square" rtlCol="0">
              <a:spAutoFit/>
            </a:bodyPr>
            <a:lstStyle/>
            <a:p>
              <a:r>
                <a:rPr lang="en-US" sz="2400" dirty="0">
                  <a:solidFill>
                    <a:srgbClr val="0000FF"/>
                  </a:solidFill>
                </a:rPr>
                <a:t>s</a:t>
              </a:r>
              <a:r>
                <a:rPr lang="en-US" sz="2400" dirty="0" smtClean="0">
                  <a:solidFill>
                    <a:srgbClr val="0000FF"/>
                  </a:solidFill>
                </a:rPr>
                <a:t>ecret</a:t>
              </a:r>
              <a:endParaRPr lang="en-US" sz="2400" dirty="0">
                <a:solidFill>
                  <a:srgbClr val="0000FF"/>
                </a:solidFill>
              </a:endParaRPr>
            </a:p>
          </p:txBody>
        </p:sp>
      </p:grpSp>
      <p:sp>
        <p:nvSpPr>
          <p:cNvPr id="5" name="TextBox 4"/>
          <p:cNvSpPr txBox="1"/>
          <p:nvPr/>
        </p:nvSpPr>
        <p:spPr>
          <a:xfrm>
            <a:off x="90285" y="156792"/>
            <a:ext cx="9053715" cy="492443"/>
          </a:xfrm>
          <a:prstGeom prst="rect">
            <a:avLst/>
          </a:prstGeom>
          <a:noFill/>
          <a:ln>
            <a:noFill/>
          </a:ln>
        </p:spPr>
        <p:txBody>
          <a:bodyPr wrap="square" rtlCol="0">
            <a:spAutoFit/>
          </a:bodyPr>
          <a:lstStyle/>
          <a:p>
            <a:r>
              <a:rPr lang="en-US" sz="2600" u="sng" dirty="0" smtClean="0">
                <a:solidFill>
                  <a:srgbClr val="0070C0"/>
                </a:solidFill>
                <a:latin typeface="Calibri" pitchFamily="34" charset="0"/>
                <a:cs typeface="Calibri" pitchFamily="34" charset="0"/>
              </a:rPr>
              <a:t>Solution 3</a:t>
            </a:r>
            <a:r>
              <a:rPr lang="en-US" sz="2600" dirty="0">
                <a:solidFill>
                  <a:srgbClr val="0070C0"/>
                </a:solidFill>
                <a:latin typeface="Calibri" pitchFamily="34" charset="0"/>
                <a:cs typeface="Calibri" pitchFamily="34" charset="0"/>
              </a:rPr>
              <a:t>: </a:t>
            </a:r>
            <a:r>
              <a:rPr lang="en-US" sz="2600" dirty="0" smtClean="0">
                <a:solidFill>
                  <a:srgbClr val="0070C0"/>
                </a:solidFill>
                <a:latin typeface="Calibri" pitchFamily="34" charset="0"/>
                <a:cs typeface="Calibri" pitchFamily="34" charset="0"/>
              </a:rPr>
              <a:t>Two-way iJam</a:t>
            </a:r>
            <a:endParaRPr lang="en-US" sz="2600" dirty="0">
              <a:solidFill>
                <a:srgbClr val="0070C0"/>
              </a:solidFill>
              <a:latin typeface="Calibri" pitchFamily="34" charset="0"/>
              <a:cs typeface="Calibri" pitchFamily="34" charset="0"/>
            </a:endParaRPr>
          </a:p>
        </p:txBody>
      </p:sp>
      <p:sp>
        <p:nvSpPr>
          <p:cNvPr id="60" name="Text Box 75"/>
          <p:cNvSpPr txBox="1">
            <a:spLocks noChangeArrowheads="1"/>
          </p:cNvSpPr>
          <p:nvPr/>
        </p:nvSpPr>
        <p:spPr bwMode="auto">
          <a:xfrm>
            <a:off x="1659827" y="1636855"/>
            <a:ext cx="1189037" cy="459100"/>
          </a:xfrm>
          <a:prstGeom prst="rect">
            <a:avLst/>
          </a:prstGeom>
          <a:noFill/>
          <a:ln w="9525">
            <a:noFill/>
            <a:miter lim="800000"/>
            <a:headEnd/>
            <a:tailEnd/>
          </a:ln>
          <a:effectLst/>
        </p:spPr>
        <p:txBody>
          <a:bodyPr lIns="90488" tIns="44450" rIns="90488" bIns="44450">
            <a:prstTxWarp prst="textNoShape">
              <a:avLst/>
            </a:prstTxWarp>
            <a:spAutoFit/>
          </a:bodyPr>
          <a:lstStyle/>
          <a:p>
            <a:pPr>
              <a:spcBef>
                <a:spcPct val="50000"/>
              </a:spcBef>
            </a:pPr>
            <a:r>
              <a:rPr lang="en-US" sz="2400" dirty="0" smtClean="0">
                <a:latin typeface="+mj-lt"/>
                <a:ea typeface="Arial" pitchFamily="-112" charset="0"/>
                <a:cs typeface="Arial" pitchFamily="-112" charset="0"/>
              </a:rPr>
              <a:t>Sender</a:t>
            </a:r>
            <a:endParaRPr lang="en-US" sz="2400" b="0" i="0" dirty="0">
              <a:latin typeface="+mj-lt"/>
              <a:ea typeface="Arial" pitchFamily="-112" charset="0"/>
              <a:cs typeface="Arial" pitchFamily="-112" charset="0"/>
            </a:endParaRPr>
          </a:p>
        </p:txBody>
      </p:sp>
      <p:sp>
        <p:nvSpPr>
          <p:cNvPr id="61" name="Oval 60"/>
          <p:cNvSpPr/>
          <p:nvPr/>
        </p:nvSpPr>
        <p:spPr>
          <a:xfrm>
            <a:off x="1998587" y="2111271"/>
            <a:ext cx="449943" cy="464459"/>
          </a:xfrm>
          <a:prstGeom prst="ellipse">
            <a:avLst/>
          </a:prstGeom>
          <a:solidFill>
            <a:srgbClr val="0070C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2" name="Text Box 76"/>
          <p:cNvSpPr txBox="1">
            <a:spLocks noChangeArrowheads="1"/>
          </p:cNvSpPr>
          <p:nvPr/>
        </p:nvSpPr>
        <p:spPr bwMode="auto">
          <a:xfrm>
            <a:off x="5484999" y="1655052"/>
            <a:ext cx="1584336" cy="459100"/>
          </a:xfrm>
          <a:prstGeom prst="rect">
            <a:avLst/>
          </a:prstGeom>
          <a:noFill/>
          <a:ln w="9525">
            <a:noFill/>
            <a:miter lim="800000"/>
            <a:headEnd/>
            <a:tailEnd/>
          </a:ln>
          <a:effectLst/>
        </p:spPr>
        <p:txBody>
          <a:bodyPr wrap="square" lIns="90488" tIns="44450" rIns="90488" bIns="44450">
            <a:prstTxWarp prst="textNoShape">
              <a:avLst/>
            </a:prstTxWarp>
            <a:spAutoFit/>
          </a:bodyPr>
          <a:lstStyle/>
          <a:p>
            <a:pPr>
              <a:spcBef>
                <a:spcPct val="50000"/>
              </a:spcBef>
            </a:pPr>
            <a:r>
              <a:rPr lang="en-US" sz="2400" b="0" i="0" dirty="0" smtClean="0">
                <a:latin typeface="+mj-lt"/>
                <a:ea typeface="Arial" pitchFamily="-112" charset="0"/>
                <a:cs typeface="Arial" pitchFamily="-112" charset="0"/>
              </a:rPr>
              <a:t>Receiver</a:t>
            </a:r>
            <a:endParaRPr lang="en-US" sz="2400" b="0" i="0" dirty="0">
              <a:latin typeface="+mj-lt"/>
              <a:ea typeface="Arial" pitchFamily="-112" charset="0"/>
              <a:cs typeface="Arial" pitchFamily="-112" charset="0"/>
            </a:endParaRPr>
          </a:p>
        </p:txBody>
      </p:sp>
      <p:sp>
        <p:nvSpPr>
          <p:cNvPr id="63" name="Oval 62"/>
          <p:cNvSpPr/>
          <p:nvPr/>
        </p:nvSpPr>
        <p:spPr>
          <a:xfrm>
            <a:off x="5827224" y="2098318"/>
            <a:ext cx="449943" cy="464458"/>
          </a:xfrm>
          <a:prstGeom prst="ellipse">
            <a:avLst/>
          </a:prstGeom>
          <a:solidFill>
            <a:srgbClr val="FFD1F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9" name="Oval 27"/>
          <p:cNvSpPr>
            <a:spLocks noChangeArrowheads="1"/>
          </p:cNvSpPr>
          <p:nvPr/>
        </p:nvSpPr>
        <p:spPr bwMode="auto">
          <a:xfrm>
            <a:off x="4080796" y="1868043"/>
            <a:ext cx="3344245" cy="885825"/>
          </a:xfrm>
          <a:prstGeom prst="ellipse">
            <a:avLst/>
          </a:prstGeom>
          <a:noFill/>
          <a:ln w="19050" cap="flat" cmpd="sng" algn="ctr">
            <a:solidFill>
              <a:schemeClr val="bg1">
                <a:lumMod val="50000"/>
              </a:schemeClr>
            </a:solidFill>
            <a:prstDash val="dashDot"/>
            <a:round/>
            <a:headEnd type="none" w="med" len="med"/>
            <a:tailEnd type="none" w="med" len="med"/>
          </a:ln>
          <a:effectLst/>
        </p:spPr>
        <p:txBody>
          <a:bodyPr wrap="none" lIns="90488" tIns="44450" rIns="90488" bIns="44450" anchor="ctr"/>
          <a:lstStyle/>
          <a:p>
            <a:pPr fontAlgn="auto">
              <a:spcBef>
                <a:spcPts val="0"/>
              </a:spcBef>
              <a:spcAft>
                <a:spcPts val="0"/>
              </a:spcAft>
              <a:defRPr/>
            </a:pPr>
            <a:endParaRPr lang="en-US">
              <a:latin typeface="+mn-lt"/>
            </a:endParaRPr>
          </a:p>
        </p:txBody>
      </p:sp>
      <p:sp>
        <p:nvSpPr>
          <p:cNvPr id="71" name="Oval 29"/>
          <p:cNvSpPr>
            <a:spLocks noChangeArrowheads="1"/>
          </p:cNvSpPr>
          <p:nvPr/>
        </p:nvSpPr>
        <p:spPr bwMode="auto">
          <a:xfrm>
            <a:off x="3502878" y="1609280"/>
            <a:ext cx="4522308" cy="1527175"/>
          </a:xfrm>
          <a:prstGeom prst="ellipse">
            <a:avLst/>
          </a:prstGeom>
          <a:noFill/>
          <a:ln w="19050" cap="flat" cmpd="sng" algn="ctr">
            <a:solidFill>
              <a:schemeClr val="bg1">
                <a:lumMod val="50000"/>
              </a:schemeClr>
            </a:solidFill>
            <a:prstDash val="dashDot"/>
            <a:round/>
            <a:headEnd type="none" w="med" len="med"/>
            <a:tailEnd type="none" w="med" len="med"/>
          </a:ln>
          <a:effectLst/>
        </p:spPr>
        <p:txBody>
          <a:bodyPr wrap="none" lIns="90488" tIns="44450" rIns="90488" bIns="44450" anchor="ctr"/>
          <a:lstStyle/>
          <a:p>
            <a:pPr fontAlgn="auto">
              <a:spcBef>
                <a:spcPts val="0"/>
              </a:spcBef>
              <a:spcAft>
                <a:spcPts val="0"/>
              </a:spcAft>
              <a:defRPr/>
            </a:pPr>
            <a:endParaRPr lang="en-US">
              <a:latin typeface="+mn-lt"/>
            </a:endParaRPr>
          </a:p>
        </p:txBody>
      </p:sp>
      <p:sp>
        <p:nvSpPr>
          <p:cNvPr id="73" name="Oval 31"/>
          <p:cNvSpPr>
            <a:spLocks noChangeArrowheads="1"/>
          </p:cNvSpPr>
          <p:nvPr/>
        </p:nvSpPr>
        <p:spPr bwMode="auto">
          <a:xfrm>
            <a:off x="2993664" y="1350518"/>
            <a:ext cx="5540736" cy="2230437"/>
          </a:xfrm>
          <a:prstGeom prst="ellipse">
            <a:avLst/>
          </a:prstGeom>
          <a:noFill/>
          <a:ln w="19050" cap="flat" cmpd="sng" algn="ctr">
            <a:solidFill>
              <a:schemeClr val="bg1">
                <a:lumMod val="50000"/>
              </a:schemeClr>
            </a:solidFill>
            <a:prstDash val="dashDot"/>
            <a:round/>
            <a:headEnd type="none" w="med" len="med"/>
            <a:tailEnd type="none" w="med" len="med"/>
          </a:ln>
          <a:effectLst/>
        </p:spPr>
        <p:txBody>
          <a:bodyPr wrap="none" lIns="90488" tIns="44450" rIns="90488" bIns="44450" anchor="ctr"/>
          <a:lstStyle/>
          <a:p>
            <a:pPr fontAlgn="auto">
              <a:spcBef>
                <a:spcPts val="0"/>
              </a:spcBef>
              <a:spcAft>
                <a:spcPts val="0"/>
              </a:spcAft>
              <a:defRPr/>
            </a:pPr>
            <a:endParaRPr lang="en-US">
              <a:latin typeface="+mn-lt"/>
            </a:endParaRPr>
          </a:p>
        </p:txBody>
      </p:sp>
      <p:sp>
        <p:nvSpPr>
          <p:cNvPr id="100" name="Oval 31"/>
          <p:cNvSpPr>
            <a:spLocks noChangeArrowheads="1"/>
          </p:cNvSpPr>
          <p:nvPr/>
        </p:nvSpPr>
        <p:spPr bwMode="auto">
          <a:xfrm>
            <a:off x="2468880" y="901778"/>
            <a:ext cx="6537959" cy="3169596"/>
          </a:xfrm>
          <a:prstGeom prst="ellipse">
            <a:avLst/>
          </a:prstGeom>
          <a:noFill/>
          <a:ln w="19050" cap="flat" cmpd="sng" algn="ctr">
            <a:solidFill>
              <a:schemeClr val="bg1">
                <a:lumMod val="50000"/>
              </a:schemeClr>
            </a:solidFill>
            <a:prstDash val="dashDot"/>
            <a:round/>
            <a:headEnd type="none" w="med" len="med"/>
            <a:tailEnd type="none" w="med" len="med"/>
          </a:ln>
          <a:effectLst/>
        </p:spPr>
        <p:txBody>
          <a:bodyPr wrap="none" lIns="90488" tIns="44450" rIns="90488" bIns="44450" anchor="ctr"/>
          <a:lstStyle/>
          <a:p>
            <a:pPr fontAlgn="auto">
              <a:spcBef>
                <a:spcPts val="0"/>
              </a:spcBef>
              <a:spcAft>
                <a:spcPts val="0"/>
              </a:spcAft>
              <a:defRPr/>
            </a:pPr>
            <a:endParaRPr lang="en-US">
              <a:latin typeface="+mn-lt"/>
            </a:endParaRPr>
          </a:p>
        </p:txBody>
      </p:sp>
      <p:sp>
        <p:nvSpPr>
          <p:cNvPr id="17" name="TextBox 16"/>
          <p:cNvSpPr txBox="1"/>
          <p:nvPr/>
        </p:nvSpPr>
        <p:spPr>
          <a:xfrm>
            <a:off x="5737859" y="2612912"/>
            <a:ext cx="831576" cy="461665"/>
          </a:xfrm>
          <a:prstGeom prst="rect">
            <a:avLst/>
          </a:prstGeom>
          <a:noFill/>
        </p:spPr>
        <p:txBody>
          <a:bodyPr wrap="square" rtlCol="0">
            <a:spAutoFit/>
          </a:bodyPr>
          <a:lstStyle/>
          <a:p>
            <a:r>
              <a:rPr lang="en-US" sz="2400" dirty="0" smtClean="0">
                <a:solidFill>
                  <a:srgbClr val="FF0000"/>
                </a:solidFill>
              </a:rPr>
              <a:t>jam</a:t>
            </a:r>
            <a:endParaRPr lang="en-US" sz="2400" dirty="0">
              <a:solidFill>
                <a:srgbClr val="FF0000"/>
              </a:solidFill>
            </a:endParaRPr>
          </a:p>
        </p:txBody>
      </p:sp>
      <p:sp>
        <p:nvSpPr>
          <p:cNvPr id="18" name="Oval 27"/>
          <p:cNvSpPr>
            <a:spLocks noChangeArrowheads="1"/>
          </p:cNvSpPr>
          <p:nvPr/>
        </p:nvSpPr>
        <p:spPr bwMode="auto">
          <a:xfrm>
            <a:off x="453676" y="1929003"/>
            <a:ext cx="3344245" cy="885825"/>
          </a:xfrm>
          <a:prstGeom prst="ellipse">
            <a:avLst/>
          </a:prstGeom>
          <a:noFill/>
          <a:ln w="19050" cap="flat" cmpd="sng" algn="ctr">
            <a:solidFill>
              <a:schemeClr val="bg1">
                <a:lumMod val="50000"/>
              </a:schemeClr>
            </a:solidFill>
            <a:prstDash val="dashDot"/>
            <a:round/>
            <a:headEnd type="none" w="med" len="med"/>
            <a:tailEnd type="none" w="med" len="med"/>
          </a:ln>
          <a:effectLst/>
        </p:spPr>
        <p:txBody>
          <a:bodyPr wrap="none" lIns="90488" tIns="44450" rIns="90488" bIns="44450" anchor="ctr"/>
          <a:lstStyle/>
          <a:p>
            <a:pPr fontAlgn="auto">
              <a:spcBef>
                <a:spcPts val="0"/>
              </a:spcBef>
              <a:spcAft>
                <a:spcPts val="0"/>
              </a:spcAft>
              <a:defRPr/>
            </a:pPr>
            <a:endParaRPr lang="en-US">
              <a:latin typeface="+mn-lt"/>
            </a:endParaRPr>
          </a:p>
        </p:txBody>
      </p:sp>
      <p:sp>
        <p:nvSpPr>
          <p:cNvPr id="19" name="Oval 29"/>
          <p:cNvSpPr>
            <a:spLocks noChangeArrowheads="1"/>
          </p:cNvSpPr>
          <p:nvPr/>
        </p:nvSpPr>
        <p:spPr bwMode="auto">
          <a:xfrm>
            <a:off x="-124242" y="1670240"/>
            <a:ext cx="4522308" cy="1527175"/>
          </a:xfrm>
          <a:prstGeom prst="ellipse">
            <a:avLst/>
          </a:prstGeom>
          <a:noFill/>
          <a:ln w="19050" cap="flat" cmpd="sng" algn="ctr">
            <a:solidFill>
              <a:schemeClr val="bg1">
                <a:lumMod val="50000"/>
              </a:schemeClr>
            </a:solidFill>
            <a:prstDash val="dashDot"/>
            <a:round/>
            <a:headEnd type="none" w="med" len="med"/>
            <a:tailEnd type="none" w="med" len="med"/>
          </a:ln>
          <a:effectLst/>
        </p:spPr>
        <p:txBody>
          <a:bodyPr wrap="none" lIns="90488" tIns="44450" rIns="90488" bIns="44450" anchor="ctr"/>
          <a:lstStyle/>
          <a:p>
            <a:pPr fontAlgn="auto">
              <a:spcBef>
                <a:spcPts val="0"/>
              </a:spcBef>
              <a:spcAft>
                <a:spcPts val="0"/>
              </a:spcAft>
              <a:defRPr/>
            </a:pPr>
            <a:endParaRPr lang="en-US">
              <a:latin typeface="+mn-lt"/>
            </a:endParaRPr>
          </a:p>
        </p:txBody>
      </p:sp>
      <p:sp>
        <p:nvSpPr>
          <p:cNvPr id="20" name="Oval 31"/>
          <p:cNvSpPr>
            <a:spLocks noChangeArrowheads="1"/>
          </p:cNvSpPr>
          <p:nvPr/>
        </p:nvSpPr>
        <p:spPr bwMode="auto">
          <a:xfrm>
            <a:off x="-633456" y="1411478"/>
            <a:ext cx="5540736" cy="2230437"/>
          </a:xfrm>
          <a:prstGeom prst="ellipse">
            <a:avLst/>
          </a:prstGeom>
          <a:noFill/>
          <a:ln w="19050" cap="flat" cmpd="sng" algn="ctr">
            <a:solidFill>
              <a:schemeClr val="bg1">
                <a:lumMod val="50000"/>
              </a:schemeClr>
            </a:solidFill>
            <a:prstDash val="dashDot"/>
            <a:round/>
            <a:headEnd type="none" w="med" len="med"/>
            <a:tailEnd type="none" w="med" len="med"/>
          </a:ln>
          <a:effectLst/>
        </p:spPr>
        <p:txBody>
          <a:bodyPr wrap="none" lIns="90488" tIns="44450" rIns="90488" bIns="44450" anchor="ctr"/>
          <a:lstStyle/>
          <a:p>
            <a:pPr fontAlgn="auto">
              <a:spcBef>
                <a:spcPts val="0"/>
              </a:spcBef>
              <a:spcAft>
                <a:spcPts val="0"/>
              </a:spcAft>
              <a:defRPr/>
            </a:pPr>
            <a:endParaRPr lang="en-US">
              <a:latin typeface="+mn-lt"/>
            </a:endParaRPr>
          </a:p>
        </p:txBody>
      </p:sp>
      <p:sp>
        <p:nvSpPr>
          <p:cNvPr id="21" name="Oval 31"/>
          <p:cNvSpPr>
            <a:spLocks noChangeArrowheads="1"/>
          </p:cNvSpPr>
          <p:nvPr/>
        </p:nvSpPr>
        <p:spPr bwMode="auto">
          <a:xfrm>
            <a:off x="-1158240" y="962738"/>
            <a:ext cx="6537959" cy="3169596"/>
          </a:xfrm>
          <a:prstGeom prst="ellipse">
            <a:avLst/>
          </a:prstGeom>
          <a:noFill/>
          <a:ln w="19050" cap="flat" cmpd="sng" algn="ctr">
            <a:solidFill>
              <a:schemeClr val="bg1">
                <a:lumMod val="50000"/>
              </a:schemeClr>
            </a:solidFill>
            <a:prstDash val="dashDot"/>
            <a:round/>
            <a:headEnd type="none" w="med" len="med"/>
            <a:tailEnd type="none" w="med" len="med"/>
          </a:ln>
          <a:effectLst/>
        </p:spPr>
        <p:txBody>
          <a:bodyPr wrap="none" lIns="90488" tIns="44450" rIns="90488" bIns="44450" anchor="ctr"/>
          <a:lstStyle/>
          <a:p>
            <a:pPr fontAlgn="auto">
              <a:spcBef>
                <a:spcPts val="0"/>
              </a:spcBef>
              <a:spcAft>
                <a:spcPts val="0"/>
              </a:spcAft>
              <a:defRPr/>
            </a:pPr>
            <a:endParaRPr lang="en-US">
              <a:latin typeface="+mn-lt"/>
            </a:endParaRPr>
          </a:p>
        </p:txBody>
      </p:sp>
      <p:sp>
        <p:nvSpPr>
          <p:cNvPr id="28" name="Text Box 29"/>
          <p:cNvSpPr txBox="1">
            <a:spLocks noChangeArrowheads="1"/>
          </p:cNvSpPr>
          <p:nvPr/>
        </p:nvSpPr>
        <p:spPr bwMode="auto">
          <a:xfrm>
            <a:off x="127771" y="5041920"/>
            <a:ext cx="7650416" cy="459100"/>
          </a:xfrm>
          <a:prstGeom prst="rect">
            <a:avLst/>
          </a:prstGeom>
          <a:noFill/>
          <a:ln w="9525">
            <a:noFill/>
            <a:miter lim="800000"/>
            <a:headEnd/>
            <a:tailEnd/>
          </a:ln>
          <a:effectLst/>
        </p:spPr>
        <p:txBody>
          <a:bodyPr wrap="square" lIns="90488" tIns="44450" rIns="90488" bIns="44450">
            <a:prstTxWarp prst="textNoShape">
              <a:avLst/>
            </a:prstTxWarp>
            <a:spAutoFit/>
          </a:bodyPr>
          <a:lstStyle/>
          <a:p>
            <a:pPr>
              <a:spcBef>
                <a:spcPct val="50000"/>
              </a:spcBef>
            </a:pPr>
            <a:r>
              <a:rPr lang="en-US" sz="2400" dirty="0" smtClean="0">
                <a:solidFill>
                  <a:schemeClr val="bg1">
                    <a:lumMod val="50000"/>
                  </a:schemeClr>
                </a:solidFill>
                <a:ea typeface="Arial" pitchFamily="-112" charset="0"/>
                <a:cs typeface="Arial" pitchFamily="-112" charset="0"/>
              </a:rPr>
              <a:t>Receiver transmits a mask which the sender jams with iJam </a:t>
            </a:r>
            <a:endParaRPr lang="en-US" sz="2400" i="0" dirty="0">
              <a:solidFill>
                <a:schemeClr val="bg1">
                  <a:lumMod val="50000"/>
                </a:schemeClr>
              </a:solidFill>
              <a:ea typeface="Arial" pitchFamily="-112" charset="0"/>
              <a:cs typeface="Arial" pitchFamily="-112" charset="0"/>
            </a:endParaRPr>
          </a:p>
        </p:txBody>
      </p:sp>
      <p:sp>
        <p:nvSpPr>
          <p:cNvPr id="23" name="Text Box 29"/>
          <p:cNvSpPr txBox="1">
            <a:spLocks noChangeArrowheads="1"/>
          </p:cNvSpPr>
          <p:nvPr/>
        </p:nvSpPr>
        <p:spPr bwMode="auto">
          <a:xfrm>
            <a:off x="137491" y="5794835"/>
            <a:ext cx="9544154" cy="459100"/>
          </a:xfrm>
          <a:prstGeom prst="rect">
            <a:avLst/>
          </a:prstGeom>
          <a:noFill/>
          <a:ln w="9525">
            <a:noFill/>
            <a:miter lim="800000"/>
            <a:headEnd/>
            <a:tailEnd/>
          </a:ln>
          <a:effectLst/>
        </p:spPr>
        <p:txBody>
          <a:bodyPr wrap="square" lIns="90488" tIns="44450" rIns="90488" bIns="44450">
            <a:prstTxWarp prst="textNoShape">
              <a:avLst/>
            </a:prstTxWarp>
            <a:spAutoFit/>
          </a:bodyPr>
          <a:lstStyle/>
          <a:p>
            <a:pPr>
              <a:spcBef>
                <a:spcPct val="50000"/>
              </a:spcBef>
            </a:pPr>
            <a:r>
              <a:rPr lang="en-US" sz="2400" dirty="0" smtClean="0">
                <a:ea typeface="Arial" pitchFamily="-112" charset="0"/>
                <a:cs typeface="Arial" pitchFamily="-112" charset="0"/>
              </a:rPr>
              <a:t>Sender transmits XOR of the secret with mask which sender jams</a:t>
            </a:r>
            <a:endParaRPr lang="en-US" sz="2400" i="0" dirty="0">
              <a:ea typeface="Arial" pitchFamily="-112" charset="0"/>
              <a:cs typeface="Arial" pitchFamily="-112" charset="0"/>
            </a:endParaRPr>
          </a:p>
        </p:txBody>
      </p:sp>
      <p:grpSp>
        <p:nvGrpSpPr>
          <p:cNvPr id="33" name="Group 32"/>
          <p:cNvGrpSpPr/>
          <p:nvPr/>
        </p:nvGrpSpPr>
        <p:grpSpPr>
          <a:xfrm>
            <a:off x="2425683" y="3151115"/>
            <a:ext cx="2014569" cy="468367"/>
            <a:chOff x="3018361" y="4334862"/>
            <a:chExt cx="2014569" cy="468367"/>
          </a:xfrm>
        </p:grpSpPr>
        <p:sp>
          <p:nvSpPr>
            <p:cNvPr id="34" name="TextBox 33"/>
            <p:cNvSpPr txBox="1"/>
            <p:nvPr/>
          </p:nvSpPr>
          <p:spPr>
            <a:xfrm>
              <a:off x="4201354" y="4334862"/>
              <a:ext cx="831576" cy="461665"/>
            </a:xfrm>
            <a:prstGeom prst="rect">
              <a:avLst/>
            </a:prstGeom>
            <a:noFill/>
          </p:spPr>
          <p:txBody>
            <a:bodyPr wrap="square" rtlCol="0">
              <a:spAutoFit/>
            </a:bodyPr>
            <a:lstStyle/>
            <a:p>
              <a:r>
                <a:rPr lang="en-US" sz="2400" dirty="0" smtClean="0">
                  <a:solidFill>
                    <a:srgbClr val="0000FF"/>
                  </a:solidFill>
                </a:rPr>
                <a:t>mask</a:t>
              </a:r>
              <a:endParaRPr lang="en-US" sz="2400" dirty="0">
                <a:solidFill>
                  <a:srgbClr val="0000FF"/>
                </a:solidFill>
              </a:endParaRPr>
            </a:p>
          </p:txBody>
        </p:sp>
        <p:grpSp>
          <p:nvGrpSpPr>
            <p:cNvPr id="35" name="Group 34"/>
            <p:cNvGrpSpPr/>
            <p:nvPr/>
          </p:nvGrpSpPr>
          <p:grpSpPr>
            <a:xfrm>
              <a:off x="3945586" y="4455204"/>
              <a:ext cx="274320" cy="220980"/>
              <a:chOff x="4069080" y="3337560"/>
              <a:chExt cx="274320" cy="220980"/>
            </a:xfrm>
          </p:grpSpPr>
          <p:sp>
            <p:nvSpPr>
              <p:cNvPr id="37" name="Oval 36"/>
              <p:cNvSpPr/>
              <p:nvPr/>
            </p:nvSpPr>
            <p:spPr>
              <a:xfrm>
                <a:off x="4069080" y="3337560"/>
                <a:ext cx="274320" cy="220980"/>
              </a:xfrm>
              <a:prstGeom prst="ellipse">
                <a:avLst/>
              </a:prstGeom>
              <a:noFill/>
              <a:ln w="1905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Connector 37"/>
              <p:cNvCxnSpPr>
                <a:stCxn id="37" idx="2"/>
                <a:endCxn id="37" idx="6"/>
              </p:cNvCxnSpPr>
              <p:nvPr/>
            </p:nvCxnSpPr>
            <p:spPr>
              <a:xfrm>
                <a:off x="4069080" y="3448050"/>
                <a:ext cx="274320" cy="0"/>
              </a:xfrm>
              <a:prstGeom prst="line">
                <a:avLst/>
              </a:prstGeom>
              <a:ln w="19050">
                <a:solidFill>
                  <a:srgbClr val="0000FF"/>
                </a:solidFill>
                <a:prstDash val="solid"/>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7" idx="0"/>
                <a:endCxn id="37" idx="4"/>
              </p:cNvCxnSpPr>
              <p:nvPr/>
            </p:nvCxnSpPr>
            <p:spPr>
              <a:xfrm>
                <a:off x="4206240" y="3337560"/>
                <a:ext cx="0" cy="220980"/>
              </a:xfrm>
              <a:prstGeom prst="line">
                <a:avLst/>
              </a:prstGeom>
              <a:ln w="19050">
                <a:solidFill>
                  <a:srgbClr val="0000FF"/>
                </a:solidFill>
                <a:prstDash val="solid"/>
              </a:ln>
            </p:spPr>
            <p:style>
              <a:lnRef idx="2">
                <a:schemeClr val="accent1"/>
              </a:lnRef>
              <a:fillRef idx="0">
                <a:schemeClr val="accent1"/>
              </a:fillRef>
              <a:effectRef idx="1">
                <a:schemeClr val="accent1"/>
              </a:effectRef>
              <a:fontRef idx="minor">
                <a:schemeClr val="tx1"/>
              </a:fontRef>
            </p:style>
          </p:cxnSp>
        </p:grpSp>
        <p:sp>
          <p:nvSpPr>
            <p:cNvPr id="36" name="TextBox 35"/>
            <p:cNvSpPr txBox="1"/>
            <p:nvPr/>
          </p:nvSpPr>
          <p:spPr>
            <a:xfrm>
              <a:off x="3018361" y="4341564"/>
              <a:ext cx="1064788" cy="461665"/>
            </a:xfrm>
            <a:prstGeom prst="rect">
              <a:avLst/>
            </a:prstGeom>
            <a:noFill/>
          </p:spPr>
          <p:txBody>
            <a:bodyPr wrap="square" rtlCol="0">
              <a:spAutoFit/>
            </a:bodyPr>
            <a:lstStyle/>
            <a:p>
              <a:r>
                <a:rPr lang="en-US" sz="2400" dirty="0">
                  <a:solidFill>
                    <a:srgbClr val="0000FF"/>
                  </a:solidFill>
                </a:rPr>
                <a:t>s</a:t>
              </a:r>
              <a:r>
                <a:rPr lang="en-US" sz="2400" dirty="0" smtClean="0">
                  <a:solidFill>
                    <a:srgbClr val="0000FF"/>
                  </a:solidFill>
                </a:rPr>
                <a:t>ecret</a:t>
              </a:r>
              <a:endParaRPr lang="en-US" sz="2400" dirty="0">
                <a:solidFill>
                  <a:srgbClr val="0000FF"/>
                </a:solidFill>
              </a:endParaRPr>
            </a:p>
          </p:txBody>
        </p:sp>
      </p:grpSp>
      <p:grpSp>
        <p:nvGrpSpPr>
          <p:cNvPr id="40" name="Group 39"/>
          <p:cNvGrpSpPr/>
          <p:nvPr/>
        </p:nvGrpSpPr>
        <p:grpSpPr>
          <a:xfrm>
            <a:off x="4694554" y="2607298"/>
            <a:ext cx="2049295" cy="468367"/>
            <a:chOff x="2983635" y="4334862"/>
            <a:chExt cx="2049295" cy="468367"/>
          </a:xfrm>
        </p:grpSpPr>
        <p:sp>
          <p:nvSpPr>
            <p:cNvPr id="41" name="TextBox 40"/>
            <p:cNvSpPr txBox="1"/>
            <p:nvPr/>
          </p:nvSpPr>
          <p:spPr>
            <a:xfrm>
              <a:off x="4201354" y="4334862"/>
              <a:ext cx="831576" cy="461665"/>
            </a:xfrm>
            <a:prstGeom prst="rect">
              <a:avLst/>
            </a:prstGeom>
            <a:noFill/>
          </p:spPr>
          <p:txBody>
            <a:bodyPr wrap="square" rtlCol="0">
              <a:spAutoFit/>
            </a:bodyPr>
            <a:lstStyle/>
            <a:p>
              <a:r>
                <a:rPr lang="en-US" sz="2400" dirty="0" smtClean="0">
                  <a:solidFill>
                    <a:srgbClr val="0000FF"/>
                  </a:solidFill>
                </a:rPr>
                <a:t>mask</a:t>
              </a:r>
              <a:endParaRPr lang="en-US" sz="2400" dirty="0">
                <a:solidFill>
                  <a:srgbClr val="0000FF"/>
                </a:solidFill>
              </a:endParaRPr>
            </a:p>
          </p:txBody>
        </p:sp>
        <p:grpSp>
          <p:nvGrpSpPr>
            <p:cNvPr id="42" name="Group 41"/>
            <p:cNvGrpSpPr/>
            <p:nvPr/>
          </p:nvGrpSpPr>
          <p:grpSpPr>
            <a:xfrm>
              <a:off x="3945586" y="4455204"/>
              <a:ext cx="274320" cy="220980"/>
              <a:chOff x="4069080" y="3337560"/>
              <a:chExt cx="274320" cy="220980"/>
            </a:xfrm>
          </p:grpSpPr>
          <p:sp>
            <p:nvSpPr>
              <p:cNvPr id="44" name="Oval 43"/>
              <p:cNvSpPr/>
              <p:nvPr/>
            </p:nvSpPr>
            <p:spPr>
              <a:xfrm>
                <a:off x="4069080" y="3337560"/>
                <a:ext cx="274320" cy="220980"/>
              </a:xfrm>
              <a:prstGeom prst="ellipse">
                <a:avLst/>
              </a:prstGeom>
              <a:noFill/>
              <a:ln w="1905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 name="Straight Connector 44"/>
              <p:cNvCxnSpPr>
                <a:stCxn id="44" idx="2"/>
                <a:endCxn id="44" idx="6"/>
              </p:cNvCxnSpPr>
              <p:nvPr/>
            </p:nvCxnSpPr>
            <p:spPr>
              <a:xfrm>
                <a:off x="4069080" y="3448050"/>
                <a:ext cx="274320" cy="0"/>
              </a:xfrm>
              <a:prstGeom prst="line">
                <a:avLst/>
              </a:prstGeom>
              <a:ln w="19050">
                <a:solidFill>
                  <a:srgbClr val="0000FF"/>
                </a:solidFill>
                <a:prstDash val="solid"/>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a:stCxn id="44" idx="0"/>
                <a:endCxn id="44" idx="4"/>
              </p:cNvCxnSpPr>
              <p:nvPr/>
            </p:nvCxnSpPr>
            <p:spPr>
              <a:xfrm>
                <a:off x="4206240" y="3337560"/>
                <a:ext cx="0" cy="220980"/>
              </a:xfrm>
              <a:prstGeom prst="line">
                <a:avLst/>
              </a:prstGeom>
              <a:ln w="19050">
                <a:solidFill>
                  <a:srgbClr val="0000FF"/>
                </a:solidFill>
                <a:prstDash val="solid"/>
              </a:ln>
            </p:spPr>
            <p:style>
              <a:lnRef idx="2">
                <a:schemeClr val="accent1"/>
              </a:lnRef>
              <a:fillRef idx="0">
                <a:schemeClr val="accent1"/>
              </a:fillRef>
              <a:effectRef idx="1">
                <a:schemeClr val="accent1"/>
              </a:effectRef>
              <a:fontRef idx="minor">
                <a:schemeClr val="tx1"/>
              </a:fontRef>
            </p:style>
          </p:cxnSp>
        </p:grpSp>
        <p:sp>
          <p:nvSpPr>
            <p:cNvPr id="43" name="TextBox 42"/>
            <p:cNvSpPr txBox="1"/>
            <p:nvPr/>
          </p:nvSpPr>
          <p:spPr>
            <a:xfrm>
              <a:off x="2983635" y="4341564"/>
              <a:ext cx="1150643" cy="461665"/>
            </a:xfrm>
            <a:prstGeom prst="rect">
              <a:avLst/>
            </a:prstGeom>
            <a:noFill/>
          </p:spPr>
          <p:txBody>
            <a:bodyPr wrap="square" rtlCol="0">
              <a:spAutoFit/>
            </a:bodyPr>
            <a:lstStyle/>
            <a:p>
              <a:r>
                <a:rPr lang="en-US" sz="2400" dirty="0">
                  <a:solidFill>
                    <a:srgbClr val="0000FF"/>
                  </a:solidFill>
                </a:rPr>
                <a:t>s</a:t>
              </a:r>
              <a:r>
                <a:rPr lang="en-US" sz="2400" dirty="0" smtClean="0">
                  <a:solidFill>
                    <a:srgbClr val="0000FF"/>
                  </a:solidFill>
                </a:rPr>
                <a:t>ecret</a:t>
              </a:r>
              <a:endParaRPr lang="en-US" sz="2400" dirty="0">
                <a:solidFill>
                  <a:srgbClr val="0000FF"/>
                </a:solidFill>
              </a:endParaRPr>
            </a:p>
          </p:txBody>
        </p:sp>
      </p:grpSp>
      <p:sp>
        <p:nvSpPr>
          <p:cNvPr id="47" name="TextBox 46"/>
          <p:cNvSpPr txBox="1"/>
          <p:nvPr/>
        </p:nvSpPr>
        <p:spPr>
          <a:xfrm>
            <a:off x="3000729" y="2616730"/>
            <a:ext cx="831576" cy="461665"/>
          </a:xfrm>
          <a:prstGeom prst="rect">
            <a:avLst/>
          </a:prstGeom>
          <a:noFill/>
        </p:spPr>
        <p:txBody>
          <a:bodyPr wrap="square" rtlCol="0">
            <a:spAutoFit/>
          </a:bodyPr>
          <a:lstStyle/>
          <a:p>
            <a:r>
              <a:rPr lang="en-US" sz="2400" dirty="0" smtClean="0">
                <a:solidFill>
                  <a:srgbClr val="0000FF"/>
                </a:solidFill>
              </a:rPr>
              <a:t>mask</a:t>
            </a:r>
            <a:endParaRPr lang="en-US" sz="2400" dirty="0">
              <a:solidFill>
                <a:srgbClr val="0000FF"/>
              </a:solidFill>
            </a:endParaRPr>
          </a:p>
        </p:txBody>
      </p:sp>
      <p:cxnSp>
        <p:nvCxnSpPr>
          <p:cNvPr id="48" name="Straight Connector 47"/>
          <p:cNvCxnSpPr/>
          <p:nvPr/>
        </p:nvCxnSpPr>
        <p:spPr>
          <a:xfrm>
            <a:off x="3292770" y="2672312"/>
            <a:ext cx="371579" cy="443498"/>
          </a:xfrm>
          <a:prstGeom prst="line">
            <a:avLst/>
          </a:prstGeom>
          <a:ln w="25400">
            <a:solidFill>
              <a:srgbClr val="FF0000"/>
            </a:solidFill>
            <a:prstDash val="solid"/>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H="1">
            <a:off x="3251814" y="2672312"/>
            <a:ext cx="453490" cy="443498"/>
          </a:xfrm>
          <a:prstGeom prst="line">
            <a:avLst/>
          </a:prstGeom>
          <a:ln w="25400">
            <a:solidFill>
              <a:srgbClr val="FF0000"/>
            </a:solidFill>
            <a:prstDash val="solid"/>
          </a:ln>
        </p:spPr>
        <p:style>
          <a:lnRef idx="2">
            <a:schemeClr val="accent1"/>
          </a:lnRef>
          <a:fillRef idx="0">
            <a:schemeClr val="accent1"/>
          </a:fillRef>
          <a:effectRef idx="1">
            <a:schemeClr val="accent1"/>
          </a:effectRef>
          <a:fontRef idx="minor">
            <a:schemeClr val="tx1"/>
          </a:fontRef>
        </p:style>
      </p:cxnSp>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554" y="2447048"/>
            <a:ext cx="442620" cy="655834"/>
          </a:xfrm>
          <a:prstGeom prst="rect">
            <a:avLst/>
          </a:prstGeom>
        </p:spPr>
      </p:pic>
      <p:sp>
        <p:nvSpPr>
          <p:cNvPr id="51" name="TextBox 50"/>
          <p:cNvSpPr txBox="1"/>
          <p:nvPr/>
        </p:nvSpPr>
        <p:spPr>
          <a:xfrm>
            <a:off x="532429" y="5444576"/>
            <a:ext cx="8104014" cy="430887"/>
          </a:xfrm>
          <a:prstGeom prst="rect">
            <a:avLst/>
          </a:prstGeom>
          <a:noFill/>
        </p:spPr>
        <p:txBody>
          <a:bodyPr wrap="square" rtlCol="0">
            <a:spAutoFit/>
          </a:bodyPr>
          <a:lstStyle/>
          <a:p>
            <a:r>
              <a:rPr lang="en-US" sz="2200" dirty="0" smtClean="0">
                <a:solidFill>
                  <a:schemeClr val="bg1">
                    <a:lumMod val="50000"/>
                  </a:schemeClr>
                </a:solidFill>
              </a:rPr>
              <a:t>- Sender receives mask, eavesdropper doesn’t</a:t>
            </a:r>
            <a:endParaRPr lang="en-US" sz="2200" dirty="0">
              <a:solidFill>
                <a:schemeClr val="bg1">
                  <a:lumMod val="50000"/>
                </a:schemeClr>
              </a:solidFill>
            </a:endParaRPr>
          </a:p>
        </p:txBody>
      </p:sp>
      <p:sp>
        <p:nvSpPr>
          <p:cNvPr id="52" name="TextBox 51"/>
          <p:cNvSpPr txBox="1"/>
          <p:nvPr/>
        </p:nvSpPr>
        <p:spPr>
          <a:xfrm>
            <a:off x="569079" y="6094701"/>
            <a:ext cx="8104014" cy="430887"/>
          </a:xfrm>
          <a:prstGeom prst="rect">
            <a:avLst/>
          </a:prstGeom>
          <a:noFill/>
        </p:spPr>
        <p:txBody>
          <a:bodyPr wrap="square" rtlCol="0">
            <a:spAutoFit/>
          </a:bodyPr>
          <a:lstStyle/>
          <a:p>
            <a:r>
              <a:rPr lang="en-US" sz="2200" dirty="0" smtClean="0"/>
              <a:t>- Both receiver and eavesdropper receive the XOR</a:t>
            </a:r>
            <a:endParaRPr lang="en-US" sz="2200" dirty="0"/>
          </a:p>
        </p:txBody>
      </p:sp>
    </p:spTree>
    <p:extLst>
      <p:ext uri="{BB962C8B-B14F-4D97-AF65-F5344CB8AC3E}">
        <p14:creationId xmlns:p14="http://schemas.microsoft.com/office/powerpoint/2010/main" val="192931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200"/>
                                  </p:stCondLst>
                                  <p:childTnLst>
                                    <p:set>
                                      <p:cBhvr>
                                        <p:cTn id="20" dur="1" fill="hold">
                                          <p:stCondLst>
                                            <p:cond delay="0"/>
                                          </p:stCondLst>
                                        </p:cTn>
                                        <p:tgtEl>
                                          <p:spTgt spid="71"/>
                                        </p:tgtEl>
                                        <p:attrNameLst>
                                          <p:attrName>style.visibility</p:attrName>
                                        </p:attrNameLst>
                                      </p:cBhvr>
                                      <p:to>
                                        <p:strVal val="visible"/>
                                      </p:to>
                                    </p:set>
                                  </p:childTnLst>
                                </p:cTn>
                              </p:par>
                              <p:par>
                                <p:cTn id="21" presetID="1" presetClass="entr" presetSubtype="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childTnLst>
                                </p:cTn>
                              </p:par>
                            </p:childTnLst>
                          </p:cTn>
                        </p:par>
                        <p:par>
                          <p:cTn id="23" fill="hold">
                            <p:stCondLst>
                              <p:cond delay="200"/>
                            </p:stCondLst>
                            <p:childTnLst>
                              <p:par>
                                <p:cTn id="24" presetID="1" presetClass="entr" presetSubtype="0" fill="hold" grpId="0" nodeType="afterEffect">
                                  <p:stCondLst>
                                    <p:cond delay="200"/>
                                  </p:stCondLst>
                                  <p:childTnLst>
                                    <p:set>
                                      <p:cBhvr>
                                        <p:cTn id="25" dur="1" fill="hold">
                                          <p:stCondLst>
                                            <p:cond delay="0"/>
                                          </p:stCondLst>
                                        </p:cTn>
                                        <p:tgtEl>
                                          <p:spTgt spid="73"/>
                                        </p:tgtEl>
                                        <p:attrNameLst>
                                          <p:attrName>style.visibility</p:attrName>
                                        </p:attrNameLst>
                                      </p:cBhvr>
                                      <p:to>
                                        <p:strVal val="visible"/>
                                      </p:to>
                                    </p:set>
                                  </p:childTnLst>
                                </p:cTn>
                              </p:par>
                              <p:par>
                                <p:cTn id="26" presetID="1" presetClass="entr" presetSubtype="0" fill="hold" grpId="0" nodeType="withEffect">
                                  <p:stCondLst>
                                    <p:cond delay="200"/>
                                  </p:stCondLst>
                                  <p:childTnLst>
                                    <p:set>
                                      <p:cBhvr>
                                        <p:cTn id="27" dur="1" fill="hold">
                                          <p:stCondLst>
                                            <p:cond delay="0"/>
                                          </p:stCondLst>
                                        </p:cTn>
                                        <p:tgtEl>
                                          <p:spTgt spid="20"/>
                                        </p:tgtEl>
                                        <p:attrNameLst>
                                          <p:attrName>style.visibility</p:attrName>
                                        </p:attrNameLst>
                                      </p:cBhvr>
                                      <p:to>
                                        <p:strVal val="visible"/>
                                      </p:to>
                                    </p:set>
                                  </p:childTnLst>
                                </p:cTn>
                              </p:par>
                            </p:childTnLst>
                          </p:cTn>
                        </p:par>
                        <p:par>
                          <p:cTn id="28" fill="hold">
                            <p:stCondLst>
                              <p:cond delay="400"/>
                            </p:stCondLst>
                            <p:childTnLst>
                              <p:par>
                                <p:cTn id="29" presetID="1" presetClass="entr" presetSubtype="0" fill="hold" grpId="0" nodeType="afterEffect">
                                  <p:stCondLst>
                                    <p:cond delay="200"/>
                                  </p:stCondLst>
                                  <p:childTnLst>
                                    <p:set>
                                      <p:cBhvr>
                                        <p:cTn id="30" dur="1" fill="hold">
                                          <p:stCondLst>
                                            <p:cond delay="0"/>
                                          </p:stCondLst>
                                        </p:cTn>
                                        <p:tgtEl>
                                          <p:spTgt spid="100"/>
                                        </p:tgtEl>
                                        <p:attrNameLst>
                                          <p:attrName>style.visibility</p:attrName>
                                        </p:attrNameLst>
                                      </p:cBhvr>
                                      <p:to>
                                        <p:strVal val="visible"/>
                                      </p:to>
                                    </p:set>
                                  </p:childTnLst>
                                </p:cTn>
                              </p:par>
                              <p:par>
                                <p:cTn id="31" presetID="1" presetClass="entr" presetSubtype="0" fill="hold" grpId="0" nodeType="withEffect">
                                  <p:stCondLst>
                                    <p:cond delay="200"/>
                                  </p:stCondLst>
                                  <p:childTnLst>
                                    <p:set>
                                      <p:cBhvr>
                                        <p:cTn id="32" dur="1" fill="hold">
                                          <p:stCondLst>
                                            <p:cond delay="0"/>
                                          </p:stCondLst>
                                        </p:cTn>
                                        <p:tgtEl>
                                          <p:spTgt spid="21"/>
                                        </p:tgtEl>
                                        <p:attrNameLst>
                                          <p:attrName>style.visibility</p:attrName>
                                        </p:attrNameLst>
                                      </p:cBhvr>
                                      <p:to>
                                        <p:strVal val="visible"/>
                                      </p:to>
                                    </p:set>
                                  </p:childTnLst>
                                </p:cTn>
                              </p:par>
                            </p:childTnLst>
                          </p:cTn>
                        </p:par>
                        <p:par>
                          <p:cTn id="33" fill="hold">
                            <p:stCondLst>
                              <p:cond delay="600"/>
                            </p:stCondLst>
                            <p:childTnLst>
                              <p:par>
                                <p:cTn id="34" presetID="1" presetClass="exit" presetSubtype="0" fill="hold" grpId="1" nodeType="afterEffect">
                                  <p:stCondLst>
                                    <p:cond delay="0"/>
                                  </p:stCondLst>
                                  <p:childTnLst>
                                    <p:set>
                                      <p:cBhvr>
                                        <p:cTn id="35" dur="1" fill="hold">
                                          <p:stCondLst>
                                            <p:cond delay="0"/>
                                          </p:stCondLst>
                                        </p:cTn>
                                        <p:tgtEl>
                                          <p:spTgt spid="69"/>
                                        </p:tgtEl>
                                        <p:attrNameLst>
                                          <p:attrName>style.visibility</p:attrName>
                                        </p:attrNameLst>
                                      </p:cBhvr>
                                      <p:to>
                                        <p:strVal val="hidden"/>
                                      </p:to>
                                    </p:set>
                                  </p:childTnLst>
                                </p:cTn>
                              </p:par>
                            </p:childTnLst>
                          </p:cTn>
                        </p:par>
                        <p:par>
                          <p:cTn id="36" fill="hold">
                            <p:stCondLst>
                              <p:cond delay="600"/>
                            </p:stCondLst>
                            <p:childTnLst>
                              <p:par>
                                <p:cTn id="37" presetID="1" presetClass="exit" presetSubtype="0" fill="hold" grpId="1" nodeType="afterEffect">
                                  <p:stCondLst>
                                    <p:cond delay="0"/>
                                  </p:stCondLst>
                                  <p:childTnLst>
                                    <p:set>
                                      <p:cBhvr>
                                        <p:cTn id="38" dur="1" fill="hold">
                                          <p:stCondLst>
                                            <p:cond delay="0"/>
                                          </p:stCondLst>
                                        </p:cTn>
                                        <p:tgtEl>
                                          <p:spTgt spid="71"/>
                                        </p:tgtEl>
                                        <p:attrNameLst>
                                          <p:attrName>style.visibility</p:attrName>
                                        </p:attrNameLst>
                                      </p:cBhvr>
                                      <p:to>
                                        <p:strVal val="hidden"/>
                                      </p:to>
                                    </p:set>
                                  </p:childTnLst>
                                </p:cTn>
                              </p:par>
                            </p:childTnLst>
                          </p:cTn>
                        </p:par>
                        <p:par>
                          <p:cTn id="39" fill="hold">
                            <p:stCondLst>
                              <p:cond delay="600"/>
                            </p:stCondLst>
                            <p:childTnLst>
                              <p:par>
                                <p:cTn id="40" presetID="1" presetClass="exit" presetSubtype="0" fill="hold" grpId="1" nodeType="afterEffect">
                                  <p:stCondLst>
                                    <p:cond delay="0"/>
                                  </p:stCondLst>
                                  <p:childTnLst>
                                    <p:set>
                                      <p:cBhvr>
                                        <p:cTn id="41" dur="1" fill="hold">
                                          <p:stCondLst>
                                            <p:cond delay="0"/>
                                          </p:stCondLst>
                                        </p:cTn>
                                        <p:tgtEl>
                                          <p:spTgt spid="73"/>
                                        </p:tgtEl>
                                        <p:attrNameLst>
                                          <p:attrName>style.visibility</p:attrName>
                                        </p:attrNameLst>
                                      </p:cBhvr>
                                      <p:to>
                                        <p:strVal val="hidden"/>
                                      </p:to>
                                    </p:set>
                                  </p:childTnLst>
                                </p:cTn>
                              </p:par>
                            </p:childTnLst>
                          </p:cTn>
                        </p:par>
                        <p:par>
                          <p:cTn id="42" fill="hold">
                            <p:stCondLst>
                              <p:cond delay="600"/>
                            </p:stCondLst>
                            <p:childTnLst>
                              <p:par>
                                <p:cTn id="43" presetID="1" presetClass="exit" presetSubtype="0" fill="hold" grpId="1" nodeType="afterEffect">
                                  <p:stCondLst>
                                    <p:cond delay="0"/>
                                  </p:stCondLst>
                                  <p:childTnLst>
                                    <p:set>
                                      <p:cBhvr>
                                        <p:cTn id="44" dur="1" fill="hold">
                                          <p:stCondLst>
                                            <p:cond delay="0"/>
                                          </p:stCondLst>
                                        </p:cTn>
                                        <p:tgtEl>
                                          <p:spTgt spid="100"/>
                                        </p:tgtEl>
                                        <p:attrNameLst>
                                          <p:attrName>style.visibility</p:attrName>
                                        </p:attrNameLst>
                                      </p:cBhvr>
                                      <p:to>
                                        <p:strVal val="hidden"/>
                                      </p:to>
                                    </p:set>
                                  </p:childTnLst>
                                </p:cTn>
                              </p:par>
                            </p:childTnLst>
                          </p:cTn>
                        </p:par>
                        <p:par>
                          <p:cTn id="45" fill="hold">
                            <p:stCondLst>
                              <p:cond delay="600"/>
                            </p:stCondLst>
                            <p:childTnLst>
                              <p:par>
                                <p:cTn id="46" presetID="1" presetClass="exit" presetSubtype="0" fill="hold" grpId="1" nodeType="afterEffect">
                                  <p:stCondLst>
                                    <p:cond delay="0"/>
                                  </p:stCondLst>
                                  <p:childTnLst>
                                    <p:set>
                                      <p:cBhvr>
                                        <p:cTn id="47" dur="1" fill="hold">
                                          <p:stCondLst>
                                            <p:cond delay="0"/>
                                          </p:stCondLst>
                                        </p:cTn>
                                        <p:tgtEl>
                                          <p:spTgt spid="18"/>
                                        </p:tgtEl>
                                        <p:attrNameLst>
                                          <p:attrName>style.visibility</p:attrName>
                                        </p:attrNameLst>
                                      </p:cBhvr>
                                      <p:to>
                                        <p:strVal val="hidden"/>
                                      </p:to>
                                    </p:set>
                                  </p:childTnLst>
                                </p:cTn>
                              </p:par>
                            </p:childTnLst>
                          </p:cTn>
                        </p:par>
                        <p:par>
                          <p:cTn id="48" fill="hold">
                            <p:stCondLst>
                              <p:cond delay="600"/>
                            </p:stCondLst>
                            <p:childTnLst>
                              <p:par>
                                <p:cTn id="49" presetID="1" presetClass="exit" presetSubtype="0" fill="hold" grpId="1" nodeType="afterEffect">
                                  <p:stCondLst>
                                    <p:cond delay="0"/>
                                  </p:stCondLst>
                                  <p:childTnLst>
                                    <p:set>
                                      <p:cBhvr>
                                        <p:cTn id="50" dur="1" fill="hold">
                                          <p:stCondLst>
                                            <p:cond delay="0"/>
                                          </p:stCondLst>
                                        </p:cTn>
                                        <p:tgtEl>
                                          <p:spTgt spid="19"/>
                                        </p:tgtEl>
                                        <p:attrNameLst>
                                          <p:attrName>style.visibility</p:attrName>
                                        </p:attrNameLst>
                                      </p:cBhvr>
                                      <p:to>
                                        <p:strVal val="hidden"/>
                                      </p:to>
                                    </p:set>
                                  </p:childTnLst>
                                </p:cTn>
                              </p:par>
                            </p:childTnLst>
                          </p:cTn>
                        </p:par>
                        <p:par>
                          <p:cTn id="51" fill="hold">
                            <p:stCondLst>
                              <p:cond delay="600"/>
                            </p:stCondLst>
                            <p:childTnLst>
                              <p:par>
                                <p:cTn id="52" presetID="1" presetClass="exit" presetSubtype="0" fill="hold" grpId="1" nodeType="afterEffect">
                                  <p:stCondLst>
                                    <p:cond delay="0"/>
                                  </p:stCondLst>
                                  <p:childTnLst>
                                    <p:set>
                                      <p:cBhvr>
                                        <p:cTn id="53" dur="1" fill="hold">
                                          <p:stCondLst>
                                            <p:cond delay="0"/>
                                          </p:stCondLst>
                                        </p:cTn>
                                        <p:tgtEl>
                                          <p:spTgt spid="20"/>
                                        </p:tgtEl>
                                        <p:attrNameLst>
                                          <p:attrName>style.visibility</p:attrName>
                                        </p:attrNameLst>
                                      </p:cBhvr>
                                      <p:to>
                                        <p:strVal val="hidden"/>
                                      </p:to>
                                    </p:set>
                                  </p:childTnLst>
                                </p:cTn>
                              </p:par>
                            </p:childTnLst>
                          </p:cTn>
                        </p:par>
                        <p:par>
                          <p:cTn id="54" fill="hold">
                            <p:stCondLst>
                              <p:cond delay="600"/>
                            </p:stCondLst>
                            <p:childTnLst>
                              <p:par>
                                <p:cTn id="55" presetID="1" presetClass="exit" presetSubtype="0" fill="hold" grpId="1" nodeType="afterEffect">
                                  <p:stCondLst>
                                    <p:cond delay="0"/>
                                  </p:stCondLst>
                                  <p:childTnLst>
                                    <p:set>
                                      <p:cBhvr>
                                        <p:cTn id="56" dur="1" fill="hold">
                                          <p:stCondLst>
                                            <p:cond delay="0"/>
                                          </p:stCondLst>
                                        </p:cTn>
                                        <p:tgtEl>
                                          <p:spTgt spid="21"/>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7"/>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3"/>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69" grpId="1" animBg="1"/>
      <p:bldP spid="71" grpId="0" animBg="1"/>
      <p:bldP spid="71" grpId="1" animBg="1"/>
      <p:bldP spid="73" grpId="0" animBg="1"/>
      <p:bldP spid="73" grpId="1" animBg="1"/>
      <p:bldP spid="100" grpId="0" animBg="1"/>
      <p:bldP spid="100" grpId="1" animBg="1"/>
      <p:bldP spid="17" grpId="0"/>
      <p:bldP spid="17" grpId="1"/>
      <p:bldP spid="18" grpId="0" animBg="1"/>
      <p:bldP spid="18" grpId="1" animBg="1"/>
      <p:bldP spid="19" grpId="0" animBg="1"/>
      <p:bldP spid="19" grpId="1" animBg="1"/>
      <p:bldP spid="20" grpId="0" animBg="1"/>
      <p:bldP spid="20" grpId="1" animBg="1"/>
      <p:bldP spid="21" grpId="0" animBg="1"/>
      <p:bldP spid="21" grpId="1" animBg="1"/>
      <p:bldP spid="23" grpId="0"/>
      <p:bldP spid="5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 Box 75"/>
          <p:cNvSpPr txBox="1">
            <a:spLocks noChangeArrowheads="1"/>
          </p:cNvSpPr>
          <p:nvPr/>
        </p:nvSpPr>
        <p:spPr bwMode="auto">
          <a:xfrm>
            <a:off x="1659827" y="1636855"/>
            <a:ext cx="1189037" cy="459100"/>
          </a:xfrm>
          <a:prstGeom prst="rect">
            <a:avLst/>
          </a:prstGeom>
          <a:noFill/>
          <a:ln w="9525">
            <a:noFill/>
            <a:miter lim="800000"/>
            <a:headEnd/>
            <a:tailEnd/>
          </a:ln>
          <a:effectLst/>
        </p:spPr>
        <p:txBody>
          <a:bodyPr lIns="90488" tIns="44450" rIns="90488" bIns="44450">
            <a:prstTxWarp prst="textNoShape">
              <a:avLst/>
            </a:prstTxWarp>
            <a:spAutoFit/>
          </a:bodyPr>
          <a:lstStyle/>
          <a:p>
            <a:pPr>
              <a:spcBef>
                <a:spcPct val="50000"/>
              </a:spcBef>
            </a:pPr>
            <a:r>
              <a:rPr lang="en-US" sz="2400" dirty="0" smtClean="0">
                <a:latin typeface="+mj-lt"/>
                <a:ea typeface="Arial" pitchFamily="-112" charset="0"/>
                <a:cs typeface="Arial" pitchFamily="-112" charset="0"/>
              </a:rPr>
              <a:t>Sender</a:t>
            </a:r>
            <a:endParaRPr lang="en-US" sz="2400" b="0" i="0" dirty="0">
              <a:latin typeface="+mj-lt"/>
              <a:ea typeface="Arial" pitchFamily="-112" charset="0"/>
              <a:cs typeface="Arial" pitchFamily="-112" charset="0"/>
            </a:endParaRPr>
          </a:p>
        </p:txBody>
      </p:sp>
      <p:sp>
        <p:nvSpPr>
          <p:cNvPr id="61" name="Oval 60"/>
          <p:cNvSpPr/>
          <p:nvPr/>
        </p:nvSpPr>
        <p:spPr>
          <a:xfrm>
            <a:off x="1998587" y="2111271"/>
            <a:ext cx="449943" cy="464459"/>
          </a:xfrm>
          <a:prstGeom prst="ellipse">
            <a:avLst/>
          </a:prstGeom>
          <a:solidFill>
            <a:srgbClr val="0070C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2" name="Text Box 76"/>
          <p:cNvSpPr txBox="1">
            <a:spLocks noChangeArrowheads="1"/>
          </p:cNvSpPr>
          <p:nvPr/>
        </p:nvSpPr>
        <p:spPr bwMode="auto">
          <a:xfrm>
            <a:off x="5484999" y="1655052"/>
            <a:ext cx="1584336" cy="459100"/>
          </a:xfrm>
          <a:prstGeom prst="rect">
            <a:avLst/>
          </a:prstGeom>
          <a:noFill/>
          <a:ln w="9525">
            <a:noFill/>
            <a:miter lim="800000"/>
            <a:headEnd/>
            <a:tailEnd/>
          </a:ln>
          <a:effectLst/>
        </p:spPr>
        <p:txBody>
          <a:bodyPr wrap="square" lIns="90488" tIns="44450" rIns="90488" bIns="44450">
            <a:prstTxWarp prst="textNoShape">
              <a:avLst/>
            </a:prstTxWarp>
            <a:spAutoFit/>
          </a:bodyPr>
          <a:lstStyle/>
          <a:p>
            <a:pPr>
              <a:spcBef>
                <a:spcPct val="50000"/>
              </a:spcBef>
            </a:pPr>
            <a:r>
              <a:rPr lang="en-US" sz="2400" b="0" i="0" dirty="0" smtClean="0">
                <a:latin typeface="+mj-lt"/>
                <a:ea typeface="Arial" pitchFamily="-112" charset="0"/>
                <a:cs typeface="Arial" pitchFamily="-112" charset="0"/>
              </a:rPr>
              <a:t>Receiver</a:t>
            </a:r>
            <a:endParaRPr lang="en-US" sz="2400" b="0" i="0" dirty="0">
              <a:latin typeface="+mj-lt"/>
              <a:ea typeface="Arial" pitchFamily="-112" charset="0"/>
              <a:cs typeface="Arial" pitchFamily="-112" charset="0"/>
            </a:endParaRPr>
          </a:p>
        </p:txBody>
      </p:sp>
      <p:sp>
        <p:nvSpPr>
          <p:cNvPr id="63" name="Oval 62"/>
          <p:cNvSpPr/>
          <p:nvPr/>
        </p:nvSpPr>
        <p:spPr>
          <a:xfrm>
            <a:off x="5827224" y="2098318"/>
            <a:ext cx="449943" cy="464458"/>
          </a:xfrm>
          <a:prstGeom prst="ellipse">
            <a:avLst/>
          </a:prstGeom>
          <a:solidFill>
            <a:srgbClr val="FFD1F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Text Box 29"/>
          <p:cNvSpPr txBox="1">
            <a:spLocks noChangeArrowheads="1"/>
          </p:cNvSpPr>
          <p:nvPr/>
        </p:nvSpPr>
        <p:spPr bwMode="auto">
          <a:xfrm>
            <a:off x="127771" y="5072400"/>
            <a:ext cx="6474437" cy="459100"/>
          </a:xfrm>
          <a:prstGeom prst="rect">
            <a:avLst/>
          </a:prstGeom>
          <a:noFill/>
          <a:ln w="9525">
            <a:noFill/>
            <a:miter lim="800000"/>
            <a:headEnd/>
            <a:tailEnd/>
          </a:ln>
          <a:effectLst/>
        </p:spPr>
        <p:txBody>
          <a:bodyPr wrap="square" lIns="90488" tIns="44450" rIns="90488" bIns="44450">
            <a:prstTxWarp prst="textNoShape">
              <a:avLst/>
            </a:prstTxWarp>
            <a:spAutoFit/>
          </a:bodyPr>
          <a:lstStyle/>
          <a:p>
            <a:pPr>
              <a:spcBef>
                <a:spcPct val="50000"/>
              </a:spcBef>
            </a:pPr>
            <a:r>
              <a:rPr lang="en-US" sz="2400" dirty="0" smtClean="0">
                <a:solidFill>
                  <a:schemeClr val="bg1">
                    <a:lumMod val="50000"/>
                  </a:schemeClr>
                </a:solidFill>
                <a:ea typeface="Arial" pitchFamily="-112" charset="0"/>
                <a:cs typeface="Arial" pitchFamily="-112" charset="0"/>
              </a:rPr>
              <a:t>Receiver transmits a mask which the sender jams</a:t>
            </a:r>
            <a:endParaRPr lang="en-US" sz="2400" i="0" dirty="0">
              <a:solidFill>
                <a:schemeClr val="bg1">
                  <a:lumMod val="50000"/>
                </a:schemeClr>
              </a:solidFill>
              <a:ea typeface="Arial" pitchFamily="-112" charset="0"/>
              <a:cs typeface="Arial" pitchFamily="-112" charset="0"/>
            </a:endParaRPr>
          </a:p>
        </p:txBody>
      </p:sp>
      <p:sp>
        <p:nvSpPr>
          <p:cNvPr id="23" name="Text Box 29"/>
          <p:cNvSpPr txBox="1">
            <a:spLocks noChangeArrowheads="1"/>
          </p:cNvSpPr>
          <p:nvPr/>
        </p:nvSpPr>
        <p:spPr bwMode="auto">
          <a:xfrm>
            <a:off x="137491" y="5482310"/>
            <a:ext cx="9544154" cy="459100"/>
          </a:xfrm>
          <a:prstGeom prst="rect">
            <a:avLst/>
          </a:prstGeom>
          <a:noFill/>
          <a:ln w="9525">
            <a:noFill/>
            <a:miter lim="800000"/>
            <a:headEnd/>
            <a:tailEnd/>
          </a:ln>
          <a:effectLst/>
        </p:spPr>
        <p:txBody>
          <a:bodyPr wrap="square" lIns="90488" tIns="44450" rIns="90488" bIns="44450">
            <a:prstTxWarp prst="textNoShape">
              <a:avLst/>
            </a:prstTxWarp>
            <a:spAutoFit/>
          </a:bodyPr>
          <a:lstStyle/>
          <a:p>
            <a:pPr>
              <a:spcBef>
                <a:spcPct val="50000"/>
              </a:spcBef>
            </a:pPr>
            <a:r>
              <a:rPr lang="en-US" sz="2400" dirty="0" smtClean="0">
                <a:ea typeface="Arial" pitchFamily="-112" charset="0"/>
                <a:cs typeface="Arial" pitchFamily="-112" charset="0"/>
              </a:rPr>
              <a:t>Sender transmits the XOR of the secret with mask which sender jams</a:t>
            </a:r>
            <a:endParaRPr lang="en-US" sz="2400" i="0" dirty="0">
              <a:ea typeface="Arial" pitchFamily="-112" charset="0"/>
              <a:cs typeface="Arial" pitchFamily="-112" charset="0"/>
            </a:endParaRPr>
          </a:p>
        </p:txBody>
      </p:sp>
      <p:grpSp>
        <p:nvGrpSpPr>
          <p:cNvPr id="47" name="Group 46"/>
          <p:cNvGrpSpPr/>
          <p:nvPr/>
        </p:nvGrpSpPr>
        <p:grpSpPr>
          <a:xfrm>
            <a:off x="6706664" y="2607007"/>
            <a:ext cx="2360172" cy="461665"/>
            <a:chOff x="3945586" y="4334862"/>
            <a:chExt cx="2360172" cy="461665"/>
          </a:xfrm>
        </p:grpSpPr>
        <p:sp>
          <p:nvSpPr>
            <p:cNvPr id="48" name="TextBox 47"/>
            <p:cNvSpPr txBox="1"/>
            <p:nvPr/>
          </p:nvSpPr>
          <p:spPr>
            <a:xfrm>
              <a:off x="4201353" y="4334862"/>
              <a:ext cx="2104405" cy="461665"/>
            </a:xfrm>
            <a:prstGeom prst="rect">
              <a:avLst/>
            </a:prstGeom>
            <a:noFill/>
          </p:spPr>
          <p:txBody>
            <a:bodyPr wrap="square" rtlCol="0">
              <a:spAutoFit/>
            </a:bodyPr>
            <a:lstStyle/>
            <a:p>
              <a:r>
                <a:rPr lang="en-US" sz="2400" dirty="0">
                  <a:solidFill>
                    <a:srgbClr val="0000FF"/>
                  </a:solidFill>
                </a:rPr>
                <a:t>m</a:t>
              </a:r>
              <a:r>
                <a:rPr lang="en-US" sz="2400" dirty="0" smtClean="0">
                  <a:solidFill>
                    <a:srgbClr val="0000FF"/>
                  </a:solidFill>
                </a:rPr>
                <a:t>ask = secret</a:t>
              </a:r>
              <a:endParaRPr lang="en-US" sz="2400" dirty="0">
                <a:solidFill>
                  <a:srgbClr val="0000FF"/>
                </a:solidFill>
              </a:endParaRPr>
            </a:p>
          </p:txBody>
        </p:sp>
        <p:grpSp>
          <p:nvGrpSpPr>
            <p:cNvPr id="49" name="Group 48"/>
            <p:cNvGrpSpPr/>
            <p:nvPr/>
          </p:nvGrpSpPr>
          <p:grpSpPr>
            <a:xfrm>
              <a:off x="3945586" y="4455204"/>
              <a:ext cx="274320" cy="220980"/>
              <a:chOff x="4069080" y="3337560"/>
              <a:chExt cx="274320" cy="220980"/>
            </a:xfrm>
          </p:grpSpPr>
          <p:sp>
            <p:nvSpPr>
              <p:cNvPr id="51" name="Oval 50"/>
              <p:cNvSpPr/>
              <p:nvPr/>
            </p:nvSpPr>
            <p:spPr>
              <a:xfrm>
                <a:off x="4069080" y="3337560"/>
                <a:ext cx="274320" cy="220980"/>
              </a:xfrm>
              <a:prstGeom prst="ellipse">
                <a:avLst/>
              </a:prstGeom>
              <a:noFill/>
              <a:ln w="1905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Straight Connector 51"/>
              <p:cNvCxnSpPr>
                <a:stCxn id="51" idx="2"/>
                <a:endCxn id="51" idx="6"/>
              </p:cNvCxnSpPr>
              <p:nvPr/>
            </p:nvCxnSpPr>
            <p:spPr>
              <a:xfrm>
                <a:off x="4069080" y="3448050"/>
                <a:ext cx="274320" cy="0"/>
              </a:xfrm>
              <a:prstGeom prst="line">
                <a:avLst/>
              </a:prstGeom>
              <a:ln w="19050">
                <a:solidFill>
                  <a:srgbClr val="0000FF"/>
                </a:solidFill>
                <a:prstDash val="solid"/>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51" idx="0"/>
                <a:endCxn id="51" idx="4"/>
              </p:cNvCxnSpPr>
              <p:nvPr/>
            </p:nvCxnSpPr>
            <p:spPr>
              <a:xfrm>
                <a:off x="4206240" y="3337560"/>
                <a:ext cx="0" cy="220980"/>
              </a:xfrm>
              <a:prstGeom prst="line">
                <a:avLst/>
              </a:prstGeom>
              <a:ln w="19050">
                <a:solidFill>
                  <a:srgbClr val="0000FF"/>
                </a:solidFill>
                <a:prstDash val="solid"/>
              </a:ln>
            </p:spPr>
            <p:style>
              <a:lnRef idx="2">
                <a:schemeClr val="accent1"/>
              </a:lnRef>
              <a:fillRef idx="0">
                <a:schemeClr val="accent1"/>
              </a:fillRef>
              <a:effectRef idx="1">
                <a:schemeClr val="accent1"/>
              </a:effectRef>
              <a:fontRef idx="minor">
                <a:schemeClr val="tx1"/>
              </a:fontRef>
            </p:style>
          </p:cxnSp>
        </p:grpSp>
      </p:grpSp>
      <p:sp>
        <p:nvSpPr>
          <p:cNvPr id="54" name="Text Box 7"/>
          <p:cNvSpPr txBox="1">
            <a:spLocks noChangeArrowheads="1"/>
          </p:cNvSpPr>
          <p:nvPr/>
        </p:nvSpPr>
        <p:spPr bwMode="auto">
          <a:xfrm>
            <a:off x="90285" y="4843153"/>
            <a:ext cx="8976552" cy="1673394"/>
          </a:xfrm>
          <a:prstGeom prst="rect">
            <a:avLst/>
          </a:prstGeom>
          <a:solidFill>
            <a:srgbClr val="000099"/>
          </a:solidFill>
          <a:ln w="9525">
            <a:solidFill>
              <a:schemeClr val="bg2"/>
            </a:solidFill>
            <a:miter lim="800000"/>
            <a:headEnd/>
            <a:tailEnd/>
          </a:ln>
          <a:effectLst>
            <a:outerShdw dist="107763" dir="2700000" algn="ctr" rotWithShape="0">
              <a:schemeClr val="bg2">
                <a:alpha val="50000"/>
              </a:schemeClr>
            </a:outerShdw>
          </a:effectLst>
          <a:scene3d>
            <a:camera prst="orthographicFront"/>
            <a:lightRig rig="threePt" dir="t"/>
          </a:scene3d>
          <a:sp3d>
            <a:bevelT w="165100" prst="coolSlant"/>
          </a:sp3d>
        </p:spPr>
        <p:txBody>
          <a:bodyPr lIns="90488" tIns="137160" rIns="90488" bIns="44450"/>
          <a:lstStyle/>
          <a:p>
            <a:pPr marL="688975" indent="-457200">
              <a:buFont typeface="Arial" pitchFamily="34" charset="0"/>
              <a:buChar char="•"/>
            </a:pPr>
            <a:r>
              <a:rPr lang="en-US" sz="2600" dirty="0" smtClean="0">
                <a:solidFill>
                  <a:schemeClr val="bg1"/>
                </a:solidFill>
                <a:latin typeface="Calibri" pitchFamily="34" charset="0"/>
                <a:ea typeface="Batang" pitchFamily="18" charset="-127"/>
                <a:cs typeface="Calibri" pitchFamily="34" charset="0"/>
              </a:rPr>
              <a:t>Receiver can decode secret</a:t>
            </a:r>
          </a:p>
          <a:p>
            <a:pPr marL="688975" indent="-457200">
              <a:buFont typeface="Arial" pitchFamily="34" charset="0"/>
              <a:buChar char="•"/>
            </a:pPr>
            <a:r>
              <a:rPr lang="en-US" sz="2600" dirty="0" smtClean="0">
                <a:solidFill>
                  <a:schemeClr val="bg1"/>
                </a:solidFill>
                <a:latin typeface="Calibri" pitchFamily="34" charset="0"/>
                <a:ea typeface="Batang" pitchFamily="18" charset="-127"/>
                <a:cs typeface="Calibri" pitchFamily="34" charset="0"/>
              </a:rPr>
              <a:t>Eavesdropper can not decode secret</a:t>
            </a:r>
          </a:p>
          <a:p>
            <a:pPr marL="290513">
              <a:buFont typeface="Arial" pitchFamily="34" charset="0"/>
              <a:buChar char="•"/>
            </a:pPr>
            <a:endParaRPr lang="en-US" sz="2800" dirty="0" smtClean="0">
              <a:solidFill>
                <a:schemeClr val="bg1"/>
              </a:solidFill>
              <a:latin typeface="Comic Sans MS" pitchFamily="66" charset="0"/>
              <a:ea typeface="Batang" pitchFamily="18" charset="-127"/>
              <a:cs typeface="Batang" pitchFamily="18" charset="-127"/>
            </a:endParaRPr>
          </a:p>
          <a:p>
            <a:pPr marL="290513">
              <a:buFont typeface="Arial" pitchFamily="34" charset="0"/>
              <a:buChar char="•"/>
            </a:pPr>
            <a:endParaRPr lang="en-US" sz="2800" dirty="0" smtClean="0">
              <a:solidFill>
                <a:schemeClr val="bg1"/>
              </a:solidFill>
              <a:latin typeface="Comic Sans MS" pitchFamily="-112" charset="0"/>
              <a:ea typeface="Batang" pitchFamily="18" charset="-127"/>
              <a:cs typeface="Batang" pitchFamily="18" charset="-127"/>
            </a:endParaRPr>
          </a:p>
          <a:p>
            <a:pPr lvl="8" algn="ctr">
              <a:spcBef>
                <a:spcPct val="50000"/>
              </a:spcBef>
              <a:buFont typeface="Arial" pitchFamily="34" charset="0"/>
              <a:buChar char="•"/>
            </a:pPr>
            <a:endParaRPr lang="en-US" sz="3200" b="0" i="0" dirty="0">
              <a:solidFill>
                <a:schemeClr val="bg1"/>
              </a:solidFill>
              <a:latin typeface="Comic Sans MS" pitchFamily="66" charset="0"/>
            </a:endParaRPr>
          </a:p>
        </p:txBody>
      </p:sp>
      <p:sp>
        <p:nvSpPr>
          <p:cNvPr id="50" name="TextBox 49"/>
          <p:cNvSpPr txBox="1"/>
          <p:nvPr/>
        </p:nvSpPr>
        <p:spPr>
          <a:xfrm>
            <a:off x="90285" y="156792"/>
            <a:ext cx="9053715" cy="892552"/>
          </a:xfrm>
          <a:prstGeom prst="rect">
            <a:avLst/>
          </a:prstGeom>
          <a:noFill/>
          <a:ln>
            <a:noFill/>
          </a:ln>
        </p:spPr>
        <p:txBody>
          <a:bodyPr wrap="square" rtlCol="0">
            <a:spAutoFit/>
          </a:bodyPr>
          <a:lstStyle/>
          <a:p>
            <a:r>
              <a:rPr lang="en-US" sz="2600" u="sng" dirty="0" smtClean="0">
                <a:solidFill>
                  <a:srgbClr val="0070C0"/>
                </a:solidFill>
                <a:latin typeface="Calibri" pitchFamily="34" charset="0"/>
                <a:cs typeface="Calibri" pitchFamily="34" charset="0"/>
              </a:rPr>
              <a:t>Solution 3</a:t>
            </a:r>
            <a:r>
              <a:rPr lang="en-US" sz="2600" dirty="0" smtClean="0">
                <a:solidFill>
                  <a:srgbClr val="0070C0"/>
                </a:solidFill>
                <a:latin typeface="Calibri" pitchFamily="34" charset="0"/>
                <a:cs typeface="Calibri" pitchFamily="34" charset="0"/>
              </a:rPr>
              <a:t>: Two-way iJam</a:t>
            </a:r>
            <a:endParaRPr lang="en-US" sz="2600" dirty="0">
              <a:solidFill>
                <a:srgbClr val="0070C0"/>
              </a:solidFill>
              <a:latin typeface="Calibri" pitchFamily="34" charset="0"/>
              <a:cs typeface="Calibri" pitchFamily="34" charset="0"/>
            </a:endParaRPr>
          </a:p>
          <a:p>
            <a:endParaRPr lang="en-US" sz="2600" dirty="0">
              <a:solidFill>
                <a:srgbClr val="0070C0"/>
              </a:solidFill>
              <a:latin typeface="Calibri" pitchFamily="34" charset="0"/>
              <a:cs typeface="Calibri" pitchFamily="34" charset="0"/>
            </a:endParaRPr>
          </a:p>
        </p:txBody>
      </p:sp>
      <p:grpSp>
        <p:nvGrpSpPr>
          <p:cNvPr id="55" name="Group 54"/>
          <p:cNvGrpSpPr/>
          <p:nvPr/>
        </p:nvGrpSpPr>
        <p:grpSpPr>
          <a:xfrm>
            <a:off x="2425683" y="3151115"/>
            <a:ext cx="2014569" cy="468367"/>
            <a:chOff x="3018361" y="4334862"/>
            <a:chExt cx="2014569" cy="468367"/>
          </a:xfrm>
        </p:grpSpPr>
        <p:sp>
          <p:nvSpPr>
            <p:cNvPr id="56" name="TextBox 55"/>
            <p:cNvSpPr txBox="1"/>
            <p:nvPr/>
          </p:nvSpPr>
          <p:spPr>
            <a:xfrm>
              <a:off x="4201354" y="4334862"/>
              <a:ext cx="831576" cy="461665"/>
            </a:xfrm>
            <a:prstGeom prst="rect">
              <a:avLst/>
            </a:prstGeom>
            <a:noFill/>
          </p:spPr>
          <p:txBody>
            <a:bodyPr wrap="square" rtlCol="0">
              <a:spAutoFit/>
            </a:bodyPr>
            <a:lstStyle/>
            <a:p>
              <a:r>
                <a:rPr lang="en-US" sz="2400" dirty="0" smtClean="0">
                  <a:solidFill>
                    <a:srgbClr val="0000FF"/>
                  </a:solidFill>
                </a:rPr>
                <a:t>mask</a:t>
              </a:r>
              <a:endParaRPr lang="en-US" sz="2400" dirty="0">
                <a:solidFill>
                  <a:srgbClr val="0000FF"/>
                </a:solidFill>
              </a:endParaRPr>
            </a:p>
          </p:txBody>
        </p:sp>
        <p:grpSp>
          <p:nvGrpSpPr>
            <p:cNvPr id="57" name="Group 56"/>
            <p:cNvGrpSpPr/>
            <p:nvPr/>
          </p:nvGrpSpPr>
          <p:grpSpPr>
            <a:xfrm>
              <a:off x="3945586" y="4455204"/>
              <a:ext cx="274320" cy="220980"/>
              <a:chOff x="4069080" y="3337560"/>
              <a:chExt cx="274320" cy="220980"/>
            </a:xfrm>
          </p:grpSpPr>
          <p:sp>
            <p:nvSpPr>
              <p:cNvPr id="59" name="Oval 58"/>
              <p:cNvSpPr/>
              <p:nvPr/>
            </p:nvSpPr>
            <p:spPr>
              <a:xfrm>
                <a:off x="4069080" y="3337560"/>
                <a:ext cx="274320" cy="220980"/>
              </a:xfrm>
              <a:prstGeom prst="ellipse">
                <a:avLst/>
              </a:prstGeom>
              <a:noFill/>
              <a:ln w="1905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 name="Straight Connector 64"/>
              <p:cNvCxnSpPr>
                <a:stCxn id="59" idx="2"/>
                <a:endCxn id="59" idx="6"/>
              </p:cNvCxnSpPr>
              <p:nvPr/>
            </p:nvCxnSpPr>
            <p:spPr>
              <a:xfrm>
                <a:off x="4069080" y="3448050"/>
                <a:ext cx="274320" cy="0"/>
              </a:xfrm>
              <a:prstGeom prst="line">
                <a:avLst/>
              </a:prstGeom>
              <a:ln w="19050">
                <a:solidFill>
                  <a:srgbClr val="0000FF"/>
                </a:solidFill>
                <a:prstDash val="solid"/>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a:stCxn id="59" idx="0"/>
                <a:endCxn id="59" idx="4"/>
              </p:cNvCxnSpPr>
              <p:nvPr/>
            </p:nvCxnSpPr>
            <p:spPr>
              <a:xfrm>
                <a:off x="4206240" y="3337560"/>
                <a:ext cx="0" cy="220980"/>
              </a:xfrm>
              <a:prstGeom prst="line">
                <a:avLst/>
              </a:prstGeom>
              <a:ln w="19050">
                <a:solidFill>
                  <a:srgbClr val="0000FF"/>
                </a:solidFill>
                <a:prstDash val="solid"/>
              </a:ln>
            </p:spPr>
            <p:style>
              <a:lnRef idx="2">
                <a:schemeClr val="accent1"/>
              </a:lnRef>
              <a:fillRef idx="0">
                <a:schemeClr val="accent1"/>
              </a:fillRef>
              <a:effectRef idx="1">
                <a:schemeClr val="accent1"/>
              </a:effectRef>
              <a:fontRef idx="minor">
                <a:schemeClr val="tx1"/>
              </a:fontRef>
            </p:style>
          </p:cxnSp>
        </p:grpSp>
        <p:sp>
          <p:nvSpPr>
            <p:cNvPr id="58" name="TextBox 57"/>
            <p:cNvSpPr txBox="1"/>
            <p:nvPr/>
          </p:nvSpPr>
          <p:spPr>
            <a:xfrm>
              <a:off x="3018361" y="4341564"/>
              <a:ext cx="1064788" cy="461665"/>
            </a:xfrm>
            <a:prstGeom prst="rect">
              <a:avLst/>
            </a:prstGeom>
            <a:noFill/>
          </p:spPr>
          <p:txBody>
            <a:bodyPr wrap="square" rtlCol="0">
              <a:spAutoFit/>
            </a:bodyPr>
            <a:lstStyle/>
            <a:p>
              <a:r>
                <a:rPr lang="en-US" sz="2400" dirty="0">
                  <a:solidFill>
                    <a:srgbClr val="0000FF"/>
                  </a:solidFill>
                </a:rPr>
                <a:t>s</a:t>
              </a:r>
              <a:r>
                <a:rPr lang="en-US" sz="2400" dirty="0" smtClean="0">
                  <a:solidFill>
                    <a:srgbClr val="0000FF"/>
                  </a:solidFill>
                </a:rPr>
                <a:t>ecret</a:t>
              </a:r>
              <a:endParaRPr lang="en-US" sz="2400" dirty="0">
                <a:solidFill>
                  <a:srgbClr val="0000FF"/>
                </a:solidFill>
              </a:endParaRPr>
            </a:p>
          </p:txBody>
        </p:sp>
      </p:grpSp>
      <p:sp>
        <p:nvSpPr>
          <p:cNvPr id="67" name="TextBox 66"/>
          <p:cNvSpPr txBox="1"/>
          <p:nvPr/>
        </p:nvSpPr>
        <p:spPr>
          <a:xfrm>
            <a:off x="3000729" y="2616730"/>
            <a:ext cx="831576" cy="461665"/>
          </a:xfrm>
          <a:prstGeom prst="rect">
            <a:avLst/>
          </a:prstGeom>
          <a:noFill/>
        </p:spPr>
        <p:txBody>
          <a:bodyPr wrap="square" rtlCol="0">
            <a:spAutoFit/>
          </a:bodyPr>
          <a:lstStyle/>
          <a:p>
            <a:r>
              <a:rPr lang="en-US" sz="2400" dirty="0" smtClean="0">
                <a:solidFill>
                  <a:srgbClr val="0000FF"/>
                </a:solidFill>
              </a:rPr>
              <a:t>mask</a:t>
            </a:r>
            <a:endParaRPr lang="en-US" sz="2400" dirty="0">
              <a:solidFill>
                <a:srgbClr val="0000FF"/>
              </a:solidFill>
            </a:endParaRPr>
          </a:p>
        </p:txBody>
      </p:sp>
      <p:cxnSp>
        <p:nvCxnSpPr>
          <p:cNvPr id="68" name="Straight Connector 67"/>
          <p:cNvCxnSpPr/>
          <p:nvPr/>
        </p:nvCxnSpPr>
        <p:spPr>
          <a:xfrm>
            <a:off x="3292770" y="2672312"/>
            <a:ext cx="371579" cy="443498"/>
          </a:xfrm>
          <a:prstGeom prst="line">
            <a:avLst/>
          </a:prstGeom>
          <a:ln w="25400">
            <a:solidFill>
              <a:srgbClr val="FF0000"/>
            </a:solidFill>
            <a:prstDash val="solid"/>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flipH="1">
            <a:off x="3251814" y="2672312"/>
            <a:ext cx="453490" cy="443498"/>
          </a:xfrm>
          <a:prstGeom prst="line">
            <a:avLst/>
          </a:prstGeom>
          <a:ln w="25400">
            <a:solidFill>
              <a:srgbClr val="FF0000"/>
            </a:solidFill>
            <a:prstDash val="solid"/>
          </a:ln>
        </p:spPr>
        <p:style>
          <a:lnRef idx="2">
            <a:schemeClr val="accent1"/>
          </a:lnRef>
          <a:fillRef idx="0">
            <a:schemeClr val="accent1"/>
          </a:fillRef>
          <a:effectRef idx="1">
            <a:schemeClr val="accent1"/>
          </a:effectRef>
          <a:fontRef idx="minor">
            <a:schemeClr val="tx1"/>
          </a:fontRef>
        </p:style>
      </p:cxnSp>
      <p:pic>
        <p:nvPicPr>
          <p:cNvPr id="70" name="Picture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554" y="2447048"/>
            <a:ext cx="442620" cy="655834"/>
          </a:xfrm>
          <a:prstGeom prst="rect">
            <a:avLst/>
          </a:prstGeom>
        </p:spPr>
      </p:pic>
      <p:grpSp>
        <p:nvGrpSpPr>
          <p:cNvPr id="71" name="Group 70"/>
          <p:cNvGrpSpPr/>
          <p:nvPr/>
        </p:nvGrpSpPr>
        <p:grpSpPr>
          <a:xfrm>
            <a:off x="4694554" y="2607298"/>
            <a:ext cx="2049295" cy="468367"/>
            <a:chOff x="2983635" y="4334862"/>
            <a:chExt cx="2049295" cy="468367"/>
          </a:xfrm>
        </p:grpSpPr>
        <p:sp>
          <p:nvSpPr>
            <p:cNvPr id="72" name="TextBox 71"/>
            <p:cNvSpPr txBox="1"/>
            <p:nvPr/>
          </p:nvSpPr>
          <p:spPr>
            <a:xfrm>
              <a:off x="4201354" y="4334862"/>
              <a:ext cx="831576" cy="461665"/>
            </a:xfrm>
            <a:prstGeom prst="rect">
              <a:avLst/>
            </a:prstGeom>
            <a:noFill/>
          </p:spPr>
          <p:txBody>
            <a:bodyPr wrap="square" rtlCol="0">
              <a:spAutoFit/>
            </a:bodyPr>
            <a:lstStyle/>
            <a:p>
              <a:r>
                <a:rPr lang="en-US" sz="2400" dirty="0" smtClean="0">
                  <a:solidFill>
                    <a:srgbClr val="0000FF"/>
                  </a:solidFill>
                </a:rPr>
                <a:t>mask</a:t>
              </a:r>
              <a:endParaRPr lang="en-US" sz="2400" dirty="0">
                <a:solidFill>
                  <a:srgbClr val="0000FF"/>
                </a:solidFill>
              </a:endParaRPr>
            </a:p>
          </p:txBody>
        </p:sp>
        <p:grpSp>
          <p:nvGrpSpPr>
            <p:cNvPr id="73" name="Group 72"/>
            <p:cNvGrpSpPr/>
            <p:nvPr/>
          </p:nvGrpSpPr>
          <p:grpSpPr>
            <a:xfrm>
              <a:off x="3945586" y="4455204"/>
              <a:ext cx="274320" cy="220980"/>
              <a:chOff x="4069080" y="3337560"/>
              <a:chExt cx="274320" cy="220980"/>
            </a:xfrm>
          </p:grpSpPr>
          <p:sp>
            <p:nvSpPr>
              <p:cNvPr id="75" name="Oval 74"/>
              <p:cNvSpPr/>
              <p:nvPr/>
            </p:nvSpPr>
            <p:spPr>
              <a:xfrm>
                <a:off x="4069080" y="3337560"/>
                <a:ext cx="274320" cy="220980"/>
              </a:xfrm>
              <a:prstGeom prst="ellipse">
                <a:avLst/>
              </a:prstGeom>
              <a:noFill/>
              <a:ln w="1905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6" name="Straight Connector 75"/>
              <p:cNvCxnSpPr>
                <a:stCxn id="75" idx="2"/>
                <a:endCxn id="75" idx="6"/>
              </p:cNvCxnSpPr>
              <p:nvPr/>
            </p:nvCxnSpPr>
            <p:spPr>
              <a:xfrm>
                <a:off x="4069080" y="3448050"/>
                <a:ext cx="274320" cy="0"/>
              </a:xfrm>
              <a:prstGeom prst="line">
                <a:avLst/>
              </a:prstGeom>
              <a:ln w="19050">
                <a:solidFill>
                  <a:srgbClr val="0000FF"/>
                </a:solidFill>
                <a:prstDash val="solid"/>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a:stCxn id="75" idx="0"/>
                <a:endCxn id="75" idx="4"/>
              </p:cNvCxnSpPr>
              <p:nvPr/>
            </p:nvCxnSpPr>
            <p:spPr>
              <a:xfrm>
                <a:off x="4206240" y="3337560"/>
                <a:ext cx="0" cy="220980"/>
              </a:xfrm>
              <a:prstGeom prst="line">
                <a:avLst/>
              </a:prstGeom>
              <a:ln w="19050">
                <a:solidFill>
                  <a:srgbClr val="0000FF"/>
                </a:solidFill>
                <a:prstDash val="solid"/>
              </a:ln>
            </p:spPr>
            <p:style>
              <a:lnRef idx="2">
                <a:schemeClr val="accent1"/>
              </a:lnRef>
              <a:fillRef idx="0">
                <a:schemeClr val="accent1"/>
              </a:fillRef>
              <a:effectRef idx="1">
                <a:schemeClr val="accent1"/>
              </a:effectRef>
              <a:fontRef idx="minor">
                <a:schemeClr val="tx1"/>
              </a:fontRef>
            </p:style>
          </p:cxnSp>
        </p:grpSp>
        <p:sp>
          <p:nvSpPr>
            <p:cNvPr id="74" name="TextBox 73"/>
            <p:cNvSpPr txBox="1"/>
            <p:nvPr/>
          </p:nvSpPr>
          <p:spPr>
            <a:xfrm>
              <a:off x="2983635" y="4341564"/>
              <a:ext cx="1150643" cy="461665"/>
            </a:xfrm>
            <a:prstGeom prst="rect">
              <a:avLst/>
            </a:prstGeom>
            <a:noFill/>
          </p:spPr>
          <p:txBody>
            <a:bodyPr wrap="square" rtlCol="0">
              <a:spAutoFit/>
            </a:bodyPr>
            <a:lstStyle/>
            <a:p>
              <a:r>
                <a:rPr lang="en-US" sz="2400" dirty="0">
                  <a:solidFill>
                    <a:srgbClr val="0000FF"/>
                  </a:solidFill>
                </a:rPr>
                <a:t>s</a:t>
              </a:r>
              <a:r>
                <a:rPr lang="en-US" sz="2400" dirty="0" smtClean="0">
                  <a:solidFill>
                    <a:srgbClr val="0000FF"/>
                  </a:solidFill>
                </a:rPr>
                <a:t>ecret</a:t>
              </a:r>
              <a:endParaRPr lang="en-US" sz="2400" dirty="0">
                <a:solidFill>
                  <a:srgbClr val="0000FF"/>
                </a:solidFill>
              </a:endParaRPr>
            </a:p>
          </p:txBody>
        </p:sp>
      </p:grpSp>
    </p:spTree>
    <p:extLst>
      <p:ext uri="{BB962C8B-B14F-4D97-AF65-F5344CB8AC3E}">
        <p14:creationId xmlns:p14="http://schemas.microsoft.com/office/powerpoint/2010/main" val="114500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p:cNvSpPr txBox="1"/>
          <p:nvPr/>
        </p:nvSpPr>
        <p:spPr>
          <a:xfrm>
            <a:off x="90285" y="156792"/>
            <a:ext cx="9053715" cy="492443"/>
          </a:xfrm>
          <a:prstGeom prst="rect">
            <a:avLst/>
          </a:prstGeom>
          <a:noFill/>
          <a:ln>
            <a:noFill/>
          </a:ln>
        </p:spPr>
        <p:txBody>
          <a:bodyPr wrap="square" rtlCol="0">
            <a:spAutoFit/>
          </a:bodyPr>
          <a:lstStyle/>
          <a:p>
            <a:r>
              <a:rPr lang="en-US" sz="2600" u="sng" dirty="0" smtClean="0">
                <a:solidFill>
                  <a:srgbClr val="0070C0"/>
                </a:solidFill>
                <a:latin typeface="Calibri" pitchFamily="34" charset="0"/>
                <a:cs typeface="Calibri" pitchFamily="34" charset="0"/>
              </a:rPr>
              <a:t>Challenge </a:t>
            </a:r>
            <a:r>
              <a:rPr lang="en-US" sz="2600" u="sng" dirty="0">
                <a:solidFill>
                  <a:srgbClr val="0070C0"/>
                </a:solidFill>
                <a:latin typeface="Calibri" pitchFamily="34" charset="0"/>
                <a:cs typeface="Calibri" pitchFamily="34" charset="0"/>
              </a:rPr>
              <a:t>4</a:t>
            </a:r>
            <a:r>
              <a:rPr lang="en-US" sz="2600" dirty="0" smtClean="0">
                <a:solidFill>
                  <a:srgbClr val="0070C0"/>
                </a:solidFill>
                <a:latin typeface="Calibri" pitchFamily="34" charset="0"/>
                <a:cs typeface="Calibri" pitchFamily="34" charset="0"/>
              </a:rPr>
              <a:t>: Stitching samples at the receiver</a:t>
            </a:r>
            <a:endParaRPr lang="en-US" sz="2600" dirty="0">
              <a:solidFill>
                <a:srgbClr val="0070C0"/>
              </a:solidFill>
              <a:latin typeface="Calibri" pitchFamily="34" charset="0"/>
              <a:cs typeface="Calibri" pitchFamily="34" charset="0"/>
            </a:endParaRPr>
          </a:p>
        </p:txBody>
      </p:sp>
      <p:cxnSp>
        <p:nvCxnSpPr>
          <p:cNvPr id="12" name="Straight Connector 11"/>
          <p:cNvCxnSpPr/>
          <p:nvPr/>
        </p:nvCxnSpPr>
        <p:spPr bwMode="auto">
          <a:xfrm flipV="1">
            <a:off x="695507" y="3715893"/>
            <a:ext cx="3270869" cy="39853"/>
          </a:xfrm>
          <a:prstGeom prst="line">
            <a:avLst/>
          </a:prstGeom>
          <a:gradFill rotWithShape="1">
            <a:gsLst>
              <a:gs pos="0">
                <a:srgbClr val="FF0000">
                  <a:gamma/>
                  <a:shade val="46275"/>
                  <a:invGamma/>
                </a:srgbClr>
              </a:gs>
              <a:gs pos="50000">
                <a:srgbClr val="FF0000"/>
              </a:gs>
              <a:gs pos="100000">
                <a:srgbClr val="FF0000">
                  <a:gamma/>
                  <a:shade val="46275"/>
                  <a:invGamma/>
                </a:srgbClr>
              </a:gs>
            </a:gsLst>
            <a:lin ang="5400000" scaled="1"/>
          </a:gradFill>
          <a:ln w="9525" cap="flat" cmpd="sng" algn="ctr">
            <a:solidFill>
              <a:schemeClr val="tx1"/>
            </a:solidFill>
            <a:prstDash val="solid"/>
            <a:round/>
            <a:headEnd type="none" w="med" len="med"/>
            <a:tailEnd type="none"/>
          </a:ln>
          <a:effectLst/>
        </p:spPr>
      </p:cxnSp>
      <p:sp>
        <p:nvSpPr>
          <p:cNvPr id="13" name="Freeform 12"/>
          <p:cNvSpPr/>
          <p:nvPr/>
        </p:nvSpPr>
        <p:spPr bwMode="auto">
          <a:xfrm>
            <a:off x="695507" y="1923814"/>
            <a:ext cx="3270869" cy="3634936"/>
          </a:xfrm>
          <a:custGeom>
            <a:avLst/>
            <a:gdLst>
              <a:gd name="connsiteX0" fmla="*/ 0 w 7580718"/>
              <a:gd name="connsiteY0" fmla="*/ 3617829 h 7020769"/>
              <a:gd name="connsiteX1" fmla="*/ 2405050 w 7580718"/>
              <a:gd name="connsiteY1" fmla="*/ 481094 h 7020769"/>
              <a:gd name="connsiteX2" fmla="*/ 5291110 w 7580718"/>
              <a:gd name="connsiteY2" fmla="*/ 6504395 h 7020769"/>
              <a:gd name="connsiteX3" fmla="*/ 7580718 w 7580718"/>
              <a:gd name="connsiteY3" fmla="*/ 3579341 h 7020769"/>
            </a:gdLst>
            <a:ahLst/>
            <a:cxnLst>
              <a:cxn ang="0">
                <a:pos x="connsiteX0" y="connsiteY0"/>
              </a:cxn>
              <a:cxn ang="0">
                <a:pos x="connsiteX1" y="connsiteY1"/>
              </a:cxn>
              <a:cxn ang="0">
                <a:pos x="connsiteX2" y="connsiteY2"/>
              </a:cxn>
              <a:cxn ang="0">
                <a:pos x="connsiteX3" y="connsiteY3"/>
              </a:cxn>
            </a:cxnLst>
            <a:rect l="l" t="t" r="r" b="b"/>
            <a:pathLst>
              <a:path w="7580718" h="7020769">
                <a:moveTo>
                  <a:pt x="0" y="3617829"/>
                </a:moveTo>
                <a:cubicBezTo>
                  <a:pt x="761599" y="1808914"/>
                  <a:pt x="1523198" y="0"/>
                  <a:pt x="2405050" y="481094"/>
                </a:cubicBezTo>
                <a:cubicBezTo>
                  <a:pt x="3286902" y="962188"/>
                  <a:pt x="4428499" y="5988021"/>
                  <a:pt x="5291110" y="6504395"/>
                </a:cubicBezTo>
                <a:cubicBezTo>
                  <a:pt x="6153721" y="7020769"/>
                  <a:pt x="6867219" y="5300055"/>
                  <a:pt x="7580718" y="3579341"/>
                </a:cubicBezTo>
              </a:path>
            </a:pathLst>
          </a:custGeom>
          <a:noFill/>
          <a:ln w="41275" cap="flat" cmpd="sng" algn="ctr">
            <a:solidFill>
              <a:srgbClr val="0070C0"/>
            </a:solidFill>
            <a:prstDash val="solid"/>
            <a:round/>
            <a:headEnd type="none" w="med" len="med"/>
            <a:tailEnd type="none"/>
          </a:ln>
          <a:effectLst/>
        </p:spPr>
        <p:txBody>
          <a:bodyPr lIns="101599" tIns="50799" rIns="101599" bIns="50799" rtlCol="0" anchor="ctr"/>
          <a:lstStyle/>
          <a:p>
            <a:pPr algn="ctr"/>
            <a:endParaRPr lang="en-US"/>
          </a:p>
        </p:txBody>
      </p:sp>
      <p:cxnSp>
        <p:nvCxnSpPr>
          <p:cNvPr id="14" name="Straight Connector 13"/>
          <p:cNvCxnSpPr/>
          <p:nvPr/>
        </p:nvCxnSpPr>
        <p:spPr bwMode="auto">
          <a:xfrm flipV="1">
            <a:off x="5436353" y="3713008"/>
            <a:ext cx="3229806" cy="26041"/>
          </a:xfrm>
          <a:prstGeom prst="line">
            <a:avLst/>
          </a:prstGeom>
          <a:gradFill rotWithShape="1">
            <a:gsLst>
              <a:gs pos="0">
                <a:srgbClr val="FF0000">
                  <a:gamma/>
                  <a:shade val="46275"/>
                  <a:invGamma/>
                </a:srgbClr>
              </a:gs>
              <a:gs pos="50000">
                <a:srgbClr val="FF0000"/>
              </a:gs>
              <a:gs pos="100000">
                <a:srgbClr val="FF0000">
                  <a:gamma/>
                  <a:shade val="46275"/>
                  <a:invGamma/>
                </a:srgbClr>
              </a:gs>
            </a:gsLst>
            <a:lin ang="5400000" scaled="1"/>
          </a:gradFill>
          <a:ln w="9525" cap="flat" cmpd="sng" algn="ctr">
            <a:solidFill>
              <a:schemeClr val="tx1"/>
            </a:solidFill>
            <a:prstDash val="solid"/>
            <a:round/>
            <a:headEnd type="none" w="med" len="med"/>
            <a:tailEnd type="none"/>
          </a:ln>
          <a:effectLst/>
        </p:spPr>
      </p:cxnSp>
      <p:sp>
        <p:nvSpPr>
          <p:cNvPr id="16" name="Freeform 15"/>
          <p:cNvSpPr/>
          <p:nvPr/>
        </p:nvSpPr>
        <p:spPr bwMode="auto">
          <a:xfrm>
            <a:off x="5407881" y="1889575"/>
            <a:ext cx="3270869" cy="3634936"/>
          </a:xfrm>
          <a:custGeom>
            <a:avLst/>
            <a:gdLst>
              <a:gd name="connsiteX0" fmla="*/ 0 w 7580718"/>
              <a:gd name="connsiteY0" fmla="*/ 3617829 h 7020769"/>
              <a:gd name="connsiteX1" fmla="*/ 2405050 w 7580718"/>
              <a:gd name="connsiteY1" fmla="*/ 481094 h 7020769"/>
              <a:gd name="connsiteX2" fmla="*/ 5291110 w 7580718"/>
              <a:gd name="connsiteY2" fmla="*/ 6504395 h 7020769"/>
              <a:gd name="connsiteX3" fmla="*/ 7580718 w 7580718"/>
              <a:gd name="connsiteY3" fmla="*/ 3579341 h 7020769"/>
            </a:gdLst>
            <a:ahLst/>
            <a:cxnLst>
              <a:cxn ang="0">
                <a:pos x="connsiteX0" y="connsiteY0"/>
              </a:cxn>
              <a:cxn ang="0">
                <a:pos x="connsiteX1" y="connsiteY1"/>
              </a:cxn>
              <a:cxn ang="0">
                <a:pos x="connsiteX2" y="connsiteY2"/>
              </a:cxn>
              <a:cxn ang="0">
                <a:pos x="connsiteX3" y="connsiteY3"/>
              </a:cxn>
            </a:cxnLst>
            <a:rect l="l" t="t" r="r" b="b"/>
            <a:pathLst>
              <a:path w="7580718" h="7020769">
                <a:moveTo>
                  <a:pt x="0" y="3617829"/>
                </a:moveTo>
                <a:cubicBezTo>
                  <a:pt x="761599" y="1808914"/>
                  <a:pt x="1523198" y="0"/>
                  <a:pt x="2405050" y="481094"/>
                </a:cubicBezTo>
                <a:cubicBezTo>
                  <a:pt x="3286902" y="962188"/>
                  <a:pt x="4428499" y="5988021"/>
                  <a:pt x="5291110" y="6504395"/>
                </a:cubicBezTo>
                <a:cubicBezTo>
                  <a:pt x="6153721" y="7020769"/>
                  <a:pt x="6867219" y="5300055"/>
                  <a:pt x="7580718" y="3579341"/>
                </a:cubicBezTo>
              </a:path>
            </a:pathLst>
          </a:custGeom>
          <a:noFill/>
          <a:ln w="41275" cap="flat" cmpd="sng" algn="ctr">
            <a:solidFill>
              <a:srgbClr val="0070C0"/>
            </a:solidFill>
            <a:prstDash val="solid"/>
            <a:round/>
            <a:headEnd type="none" w="med" len="med"/>
            <a:tailEnd type="none"/>
          </a:ln>
          <a:effectLst/>
        </p:spPr>
        <p:txBody>
          <a:bodyPr lIns="101599" tIns="50799" rIns="101599" bIns="50799" rtlCol="0" anchor="ctr"/>
          <a:lstStyle/>
          <a:p>
            <a:pPr algn="ctr"/>
            <a:endParaRPr lang="en-US"/>
          </a:p>
        </p:txBody>
      </p:sp>
      <p:cxnSp>
        <p:nvCxnSpPr>
          <p:cNvPr id="25" name="Straight Connector 24"/>
          <p:cNvCxnSpPr/>
          <p:nvPr/>
        </p:nvCxnSpPr>
        <p:spPr>
          <a:xfrm rot="16200000" flipH="1">
            <a:off x="653465" y="3375620"/>
            <a:ext cx="713435" cy="5966"/>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500731" y="3750772"/>
            <a:ext cx="0" cy="409748"/>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971364" y="2523281"/>
            <a:ext cx="4729" cy="1232466"/>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469604" y="2210765"/>
            <a:ext cx="0" cy="1529455"/>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2932754" y="3737523"/>
            <a:ext cx="33472" cy="1535654"/>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3412814" y="3726028"/>
            <a:ext cx="33472" cy="1394612"/>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5366415" y="3354395"/>
            <a:ext cx="713435" cy="5966"/>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7213681" y="3729547"/>
            <a:ext cx="0" cy="409748"/>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689043" y="2523281"/>
            <a:ext cx="0" cy="1211241"/>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182554" y="2189540"/>
            <a:ext cx="0" cy="1529455"/>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7645704" y="3716298"/>
            <a:ext cx="33472" cy="1535654"/>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8125764" y="3704803"/>
            <a:ext cx="33472" cy="1394612"/>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16491" y="1089399"/>
            <a:ext cx="2886259" cy="461665"/>
          </a:xfrm>
          <a:prstGeom prst="rect">
            <a:avLst/>
          </a:prstGeom>
          <a:noFill/>
        </p:spPr>
        <p:txBody>
          <a:bodyPr wrap="square" rtlCol="0">
            <a:spAutoFit/>
          </a:bodyPr>
          <a:lstStyle/>
          <a:p>
            <a:r>
              <a:rPr lang="en-US" sz="2400" dirty="0" smtClean="0">
                <a:latin typeface="Calibri" pitchFamily="34" charset="0"/>
                <a:cs typeface="Calibri" pitchFamily="34" charset="0"/>
              </a:rPr>
              <a:t> First transmission</a:t>
            </a:r>
            <a:endParaRPr lang="en-US" sz="2400" dirty="0">
              <a:latin typeface="Calibri" pitchFamily="34" charset="0"/>
              <a:cs typeface="Calibri" pitchFamily="34" charset="0"/>
            </a:endParaRPr>
          </a:p>
        </p:txBody>
      </p:sp>
      <p:sp>
        <p:nvSpPr>
          <p:cNvPr id="46" name="TextBox 45"/>
          <p:cNvSpPr txBox="1"/>
          <p:nvPr/>
        </p:nvSpPr>
        <p:spPr>
          <a:xfrm>
            <a:off x="5767502" y="1043099"/>
            <a:ext cx="3210772" cy="461665"/>
          </a:xfrm>
          <a:prstGeom prst="rect">
            <a:avLst/>
          </a:prstGeom>
          <a:noFill/>
        </p:spPr>
        <p:txBody>
          <a:bodyPr wrap="square" rtlCol="0">
            <a:spAutoFit/>
          </a:bodyPr>
          <a:lstStyle/>
          <a:p>
            <a:r>
              <a:rPr lang="en-US" sz="2400" dirty="0" smtClean="0">
                <a:latin typeface="Calibri" pitchFamily="34" charset="0"/>
                <a:cs typeface="Calibri" pitchFamily="34" charset="0"/>
              </a:rPr>
              <a:t> </a:t>
            </a:r>
            <a:r>
              <a:rPr lang="en-US" sz="2400" dirty="0">
                <a:latin typeface="Calibri" pitchFamily="34" charset="0"/>
                <a:cs typeface="Calibri" pitchFamily="34" charset="0"/>
              </a:rPr>
              <a:t>R</a:t>
            </a:r>
            <a:r>
              <a:rPr lang="en-US" sz="2400" dirty="0" smtClean="0">
                <a:latin typeface="Calibri" pitchFamily="34" charset="0"/>
                <a:cs typeface="Calibri" pitchFamily="34" charset="0"/>
              </a:rPr>
              <a:t>epetition</a:t>
            </a: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3109213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p:cNvSpPr txBox="1"/>
          <p:nvPr/>
        </p:nvSpPr>
        <p:spPr>
          <a:xfrm>
            <a:off x="90285" y="156792"/>
            <a:ext cx="9053715" cy="492443"/>
          </a:xfrm>
          <a:prstGeom prst="rect">
            <a:avLst/>
          </a:prstGeom>
          <a:noFill/>
          <a:ln>
            <a:noFill/>
          </a:ln>
        </p:spPr>
        <p:txBody>
          <a:bodyPr wrap="square" rtlCol="0">
            <a:spAutoFit/>
          </a:bodyPr>
          <a:lstStyle/>
          <a:p>
            <a:r>
              <a:rPr lang="en-US" sz="2600" u="sng" dirty="0" smtClean="0">
                <a:solidFill>
                  <a:srgbClr val="0070C0"/>
                </a:solidFill>
                <a:latin typeface="Calibri" pitchFamily="34" charset="0"/>
                <a:cs typeface="Calibri" pitchFamily="34" charset="0"/>
              </a:rPr>
              <a:t>Challenge 4</a:t>
            </a:r>
            <a:r>
              <a:rPr lang="en-US" sz="2600" dirty="0" smtClean="0">
                <a:solidFill>
                  <a:srgbClr val="0070C0"/>
                </a:solidFill>
                <a:latin typeface="Calibri" pitchFamily="34" charset="0"/>
                <a:cs typeface="Calibri" pitchFamily="34" charset="0"/>
              </a:rPr>
              <a:t>: </a:t>
            </a:r>
            <a:r>
              <a:rPr lang="en-US" sz="2600" dirty="0">
                <a:solidFill>
                  <a:srgbClr val="0070C0"/>
                </a:solidFill>
                <a:latin typeface="Calibri" pitchFamily="34" charset="0"/>
                <a:cs typeface="Calibri" pitchFamily="34" charset="0"/>
              </a:rPr>
              <a:t>Stitching samples at the receiver</a:t>
            </a:r>
          </a:p>
        </p:txBody>
      </p:sp>
      <p:sp>
        <p:nvSpPr>
          <p:cNvPr id="8" name="TextBox 7"/>
          <p:cNvSpPr txBox="1"/>
          <p:nvPr/>
        </p:nvSpPr>
        <p:spPr>
          <a:xfrm>
            <a:off x="216491" y="1089399"/>
            <a:ext cx="2886259" cy="461665"/>
          </a:xfrm>
          <a:prstGeom prst="rect">
            <a:avLst/>
          </a:prstGeom>
          <a:noFill/>
        </p:spPr>
        <p:txBody>
          <a:bodyPr wrap="square" rtlCol="0">
            <a:spAutoFit/>
          </a:bodyPr>
          <a:lstStyle/>
          <a:p>
            <a:r>
              <a:rPr lang="en-US" sz="2400" dirty="0" smtClean="0">
                <a:latin typeface="Calibri" pitchFamily="34" charset="0"/>
                <a:cs typeface="Calibri" pitchFamily="34" charset="0"/>
              </a:rPr>
              <a:t> First transmission</a:t>
            </a:r>
            <a:endParaRPr lang="en-US" sz="2400" dirty="0">
              <a:latin typeface="Calibri" pitchFamily="34" charset="0"/>
              <a:cs typeface="Calibri" pitchFamily="34" charset="0"/>
            </a:endParaRPr>
          </a:p>
        </p:txBody>
      </p:sp>
      <p:sp>
        <p:nvSpPr>
          <p:cNvPr id="9" name="TextBox 8"/>
          <p:cNvSpPr txBox="1"/>
          <p:nvPr/>
        </p:nvSpPr>
        <p:spPr>
          <a:xfrm>
            <a:off x="5767502" y="1043099"/>
            <a:ext cx="3210772" cy="461665"/>
          </a:xfrm>
          <a:prstGeom prst="rect">
            <a:avLst/>
          </a:prstGeom>
          <a:noFill/>
        </p:spPr>
        <p:txBody>
          <a:bodyPr wrap="square" rtlCol="0">
            <a:spAutoFit/>
          </a:bodyPr>
          <a:lstStyle/>
          <a:p>
            <a:r>
              <a:rPr lang="en-US" sz="2400" dirty="0" smtClean="0">
                <a:latin typeface="Calibri" pitchFamily="34" charset="0"/>
                <a:cs typeface="Calibri" pitchFamily="34" charset="0"/>
              </a:rPr>
              <a:t> </a:t>
            </a:r>
            <a:r>
              <a:rPr lang="en-US" sz="2400" dirty="0">
                <a:latin typeface="Calibri" pitchFamily="34" charset="0"/>
                <a:cs typeface="Calibri" pitchFamily="34" charset="0"/>
              </a:rPr>
              <a:t>R</a:t>
            </a:r>
            <a:r>
              <a:rPr lang="en-US" sz="2400" dirty="0" smtClean="0">
                <a:latin typeface="Calibri" pitchFamily="34" charset="0"/>
                <a:cs typeface="Calibri" pitchFamily="34" charset="0"/>
              </a:rPr>
              <a:t>epetition</a:t>
            </a:r>
            <a:endParaRPr lang="en-US" sz="2400" dirty="0">
              <a:latin typeface="Calibri" pitchFamily="34" charset="0"/>
              <a:cs typeface="Calibri" pitchFamily="34" charset="0"/>
            </a:endParaRPr>
          </a:p>
        </p:txBody>
      </p:sp>
      <p:cxnSp>
        <p:nvCxnSpPr>
          <p:cNvPr id="12" name="Straight Connector 11"/>
          <p:cNvCxnSpPr/>
          <p:nvPr/>
        </p:nvCxnSpPr>
        <p:spPr bwMode="auto">
          <a:xfrm flipV="1">
            <a:off x="695507" y="3715893"/>
            <a:ext cx="3270869" cy="39853"/>
          </a:xfrm>
          <a:prstGeom prst="line">
            <a:avLst/>
          </a:prstGeom>
          <a:gradFill rotWithShape="1">
            <a:gsLst>
              <a:gs pos="0">
                <a:srgbClr val="FF0000">
                  <a:gamma/>
                  <a:shade val="46275"/>
                  <a:invGamma/>
                </a:srgbClr>
              </a:gs>
              <a:gs pos="50000">
                <a:srgbClr val="FF0000"/>
              </a:gs>
              <a:gs pos="100000">
                <a:srgbClr val="FF0000">
                  <a:gamma/>
                  <a:shade val="46275"/>
                  <a:invGamma/>
                </a:srgbClr>
              </a:gs>
            </a:gsLst>
            <a:lin ang="5400000" scaled="1"/>
          </a:gradFill>
          <a:ln w="9525" cap="flat" cmpd="sng" algn="ctr">
            <a:solidFill>
              <a:schemeClr val="tx1"/>
            </a:solidFill>
            <a:prstDash val="solid"/>
            <a:round/>
            <a:headEnd type="none" w="med" len="med"/>
            <a:tailEnd type="none"/>
          </a:ln>
          <a:effectLst/>
        </p:spPr>
      </p:cxnSp>
      <p:sp>
        <p:nvSpPr>
          <p:cNvPr id="13" name="Freeform 12"/>
          <p:cNvSpPr/>
          <p:nvPr/>
        </p:nvSpPr>
        <p:spPr bwMode="auto">
          <a:xfrm>
            <a:off x="695507" y="1923814"/>
            <a:ext cx="3270869" cy="3634936"/>
          </a:xfrm>
          <a:custGeom>
            <a:avLst/>
            <a:gdLst>
              <a:gd name="connsiteX0" fmla="*/ 0 w 7580718"/>
              <a:gd name="connsiteY0" fmla="*/ 3617829 h 7020769"/>
              <a:gd name="connsiteX1" fmla="*/ 2405050 w 7580718"/>
              <a:gd name="connsiteY1" fmla="*/ 481094 h 7020769"/>
              <a:gd name="connsiteX2" fmla="*/ 5291110 w 7580718"/>
              <a:gd name="connsiteY2" fmla="*/ 6504395 h 7020769"/>
              <a:gd name="connsiteX3" fmla="*/ 7580718 w 7580718"/>
              <a:gd name="connsiteY3" fmla="*/ 3579341 h 7020769"/>
            </a:gdLst>
            <a:ahLst/>
            <a:cxnLst>
              <a:cxn ang="0">
                <a:pos x="connsiteX0" y="connsiteY0"/>
              </a:cxn>
              <a:cxn ang="0">
                <a:pos x="connsiteX1" y="connsiteY1"/>
              </a:cxn>
              <a:cxn ang="0">
                <a:pos x="connsiteX2" y="connsiteY2"/>
              </a:cxn>
              <a:cxn ang="0">
                <a:pos x="connsiteX3" y="connsiteY3"/>
              </a:cxn>
            </a:cxnLst>
            <a:rect l="l" t="t" r="r" b="b"/>
            <a:pathLst>
              <a:path w="7580718" h="7020769">
                <a:moveTo>
                  <a:pt x="0" y="3617829"/>
                </a:moveTo>
                <a:cubicBezTo>
                  <a:pt x="761599" y="1808914"/>
                  <a:pt x="1523198" y="0"/>
                  <a:pt x="2405050" y="481094"/>
                </a:cubicBezTo>
                <a:cubicBezTo>
                  <a:pt x="3286902" y="962188"/>
                  <a:pt x="4428499" y="5988021"/>
                  <a:pt x="5291110" y="6504395"/>
                </a:cubicBezTo>
                <a:cubicBezTo>
                  <a:pt x="6153721" y="7020769"/>
                  <a:pt x="6867219" y="5300055"/>
                  <a:pt x="7580718" y="3579341"/>
                </a:cubicBezTo>
              </a:path>
            </a:pathLst>
          </a:custGeom>
          <a:noFill/>
          <a:ln w="41275" cap="flat" cmpd="sng" algn="ctr">
            <a:solidFill>
              <a:srgbClr val="0070C0"/>
            </a:solidFill>
            <a:prstDash val="solid"/>
            <a:round/>
            <a:headEnd type="none" w="med" len="med"/>
            <a:tailEnd type="none"/>
          </a:ln>
          <a:effectLst/>
        </p:spPr>
        <p:txBody>
          <a:bodyPr lIns="101599" tIns="50799" rIns="101599" bIns="50799" rtlCol="0" anchor="ctr"/>
          <a:lstStyle/>
          <a:p>
            <a:pPr algn="ctr"/>
            <a:endParaRPr lang="en-US"/>
          </a:p>
        </p:txBody>
      </p:sp>
      <p:cxnSp>
        <p:nvCxnSpPr>
          <p:cNvPr id="25" name="Straight Connector 24"/>
          <p:cNvCxnSpPr/>
          <p:nvPr/>
        </p:nvCxnSpPr>
        <p:spPr>
          <a:xfrm rot="16200000" flipH="1">
            <a:off x="653465" y="3375620"/>
            <a:ext cx="713435" cy="5966"/>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500731" y="3750772"/>
            <a:ext cx="0" cy="409748"/>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971364" y="2523281"/>
            <a:ext cx="4729" cy="1232466"/>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469604" y="2210765"/>
            <a:ext cx="0" cy="1529455"/>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2932754" y="3737523"/>
            <a:ext cx="33472" cy="1535654"/>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3412814" y="3726028"/>
            <a:ext cx="33472" cy="1394612"/>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5130081" y="2453597"/>
            <a:ext cx="3270869" cy="2442495"/>
            <a:chOff x="5407881" y="1889575"/>
            <a:chExt cx="3270869" cy="3634936"/>
          </a:xfrm>
        </p:grpSpPr>
        <p:cxnSp>
          <p:nvCxnSpPr>
            <p:cNvPr id="14" name="Straight Connector 13"/>
            <p:cNvCxnSpPr/>
            <p:nvPr/>
          </p:nvCxnSpPr>
          <p:spPr bwMode="auto">
            <a:xfrm flipV="1">
              <a:off x="5436353" y="3713008"/>
              <a:ext cx="3229806" cy="26041"/>
            </a:xfrm>
            <a:prstGeom prst="line">
              <a:avLst/>
            </a:prstGeom>
            <a:gradFill rotWithShape="1">
              <a:gsLst>
                <a:gs pos="0">
                  <a:srgbClr val="FF0000">
                    <a:gamma/>
                    <a:shade val="46275"/>
                    <a:invGamma/>
                  </a:srgbClr>
                </a:gs>
                <a:gs pos="50000">
                  <a:srgbClr val="FF0000"/>
                </a:gs>
                <a:gs pos="100000">
                  <a:srgbClr val="FF0000">
                    <a:gamma/>
                    <a:shade val="46275"/>
                    <a:invGamma/>
                  </a:srgbClr>
                </a:gs>
              </a:gsLst>
              <a:lin ang="5400000" scaled="1"/>
            </a:gradFill>
            <a:ln w="9525" cap="flat" cmpd="sng" algn="ctr">
              <a:solidFill>
                <a:schemeClr val="tx1"/>
              </a:solidFill>
              <a:prstDash val="solid"/>
              <a:round/>
              <a:headEnd type="none" w="med" len="med"/>
              <a:tailEnd type="none"/>
            </a:ln>
            <a:effectLst/>
          </p:spPr>
        </p:cxnSp>
        <p:sp>
          <p:nvSpPr>
            <p:cNvPr id="16" name="Freeform 15"/>
            <p:cNvSpPr/>
            <p:nvPr/>
          </p:nvSpPr>
          <p:spPr bwMode="auto">
            <a:xfrm>
              <a:off x="5407881" y="1889575"/>
              <a:ext cx="3270869" cy="3634936"/>
            </a:xfrm>
            <a:custGeom>
              <a:avLst/>
              <a:gdLst>
                <a:gd name="connsiteX0" fmla="*/ 0 w 7580718"/>
                <a:gd name="connsiteY0" fmla="*/ 3617829 h 7020769"/>
                <a:gd name="connsiteX1" fmla="*/ 2405050 w 7580718"/>
                <a:gd name="connsiteY1" fmla="*/ 481094 h 7020769"/>
                <a:gd name="connsiteX2" fmla="*/ 5291110 w 7580718"/>
                <a:gd name="connsiteY2" fmla="*/ 6504395 h 7020769"/>
                <a:gd name="connsiteX3" fmla="*/ 7580718 w 7580718"/>
                <a:gd name="connsiteY3" fmla="*/ 3579341 h 7020769"/>
              </a:gdLst>
              <a:ahLst/>
              <a:cxnLst>
                <a:cxn ang="0">
                  <a:pos x="connsiteX0" y="connsiteY0"/>
                </a:cxn>
                <a:cxn ang="0">
                  <a:pos x="connsiteX1" y="connsiteY1"/>
                </a:cxn>
                <a:cxn ang="0">
                  <a:pos x="connsiteX2" y="connsiteY2"/>
                </a:cxn>
                <a:cxn ang="0">
                  <a:pos x="connsiteX3" y="connsiteY3"/>
                </a:cxn>
              </a:cxnLst>
              <a:rect l="l" t="t" r="r" b="b"/>
              <a:pathLst>
                <a:path w="7580718" h="7020769">
                  <a:moveTo>
                    <a:pt x="0" y="3617829"/>
                  </a:moveTo>
                  <a:cubicBezTo>
                    <a:pt x="761599" y="1808914"/>
                    <a:pt x="1523198" y="0"/>
                    <a:pt x="2405050" y="481094"/>
                  </a:cubicBezTo>
                  <a:cubicBezTo>
                    <a:pt x="3286902" y="962188"/>
                    <a:pt x="4428499" y="5988021"/>
                    <a:pt x="5291110" y="6504395"/>
                  </a:cubicBezTo>
                  <a:cubicBezTo>
                    <a:pt x="6153721" y="7020769"/>
                    <a:pt x="6867219" y="5300055"/>
                    <a:pt x="7580718" y="3579341"/>
                  </a:cubicBezTo>
                </a:path>
              </a:pathLst>
            </a:custGeom>
            <a:noFill/>
            <a:ln w="41275" cap="flat" cmpd="sng" algn="ctr">
              <a:solidFill>
                <a:srgbClr val="0070C0"/>
              </a:solidFill>
              <a:prstDash val="solid"/>
              <a:round/>
              <a:headEnd type="none" w="med" len="med"/>
              <a:tailEnd type="none"/>
            </a:ln>
            <a:effectLst/>
          </p:spPr>
          <p:txBody>
            <a:bodyPr lIns="101599" tIns="50799" rIns="101599" bIns="50799" rtlCol="0" anchor="ctr"/>
            <a:lstStyle/>
            <a:p>
              <a:pPr algn="ctr"/>
              <a:endParaRPr lang="en-US"/>
            </a:p>
          </p:txBody>
        </p:sp>
        <p:cxnSp>
          <p:nvCxnSpPr>
            <p:cNvPr id="37" name="Straight Connector 36"/>
            <p:cNvCxnSpPr/>
            <p:nvPr/>
          </p:nvCxnSpPr>
          <p:spPr>
            <a:xfrm rot="16200000" flipH="1">
              <a:off x="5366415" y="3354395"/>
              <a:ext cx="713435" cy="5966"/>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7213681" y="3729547"/>
              <a:ext cx="0" cy="409748"/>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689043" y="2523281"/>
              <a:ext cx="0" cy="1211241"/>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182554" y="2189540"/>
              <a:ext cx="0" cy="1529455"/>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7645704" y="3716298"/>
              <a:ext cx="33472" cy="1535654"/>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8125764" y="3704803"/>
              <a:ext cx="33472" cy="1394612"/>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grpSp>
      <p:sp>
        <p:nvSpPr>
          <p:cNvPr id="29" name="Content Placeholder 2"/>
          <p:cNvSpPr txBox="1">
            <a:spLocks/>
          </p:cNvSpPr>
          <p:nvPr/>
        </p:nvSpPr>
        <p:spPr>
          <a:xfrm>
            <a:off x="-520875" y="5697650"/>
            <a:ext cx="10160000" cy="888249"/>
          </a:xfrm>
          <a:prstGeom prst="rect">
            <a:avLst/>
          </a:prstGeom>
        </p:spPr>
        <p:txBody>
          <a:bodyPr vert="horz" lIns="101599" tIns="50799" rIns="101599" bIns="50799" rtlCol="0">
            <a:noAutofit/>
          </a:bodyPr>
          <a:lstStyle/>
          <a:p>
            <a:pPr marL="380996" indent="-380996" algn="ctr" defTabSz="507995" fontAlgn="auto">
              <a:spcBef>
                <a:spcPct val="20000"/>
              </a:spcBef>
              <a:spcAft>
                <a:spcPts val="0"/>
              </a:spcAft>
              <a:defRPr/>
            </a:pPr>
            <a:r>
              <a:rPr lang="en-US" sz="2400" dirty="0" smtClean="0">
                <a:latin typeface="Calibri" pitchFamily="34" charset="0"/>
                <a:cs typeface="Calibri" pitchFamily="34" charset="0"/>
              </a:rPr>
              <a:t>Channel may change between the two transmissions</a:t>
            </a:r>
          </a:p>
          <a:p>
            <a:pPr marL="825492" lvl="1" indent="-317497" algn="ctr" defTabSz="507995" fontAlgn="auto">
              <a:spcBef>
                <a:spcPct val="20000"/>
              </a:spcBef>
              <a:spcAft>
                <a:spcPts val="0"/>
              </a:spcAft>
              <a:buFont typeface="Arial" pitchFamily="34" charset="0"/>
              <a:buChar char="•"/>
              <a:defRPr/>
            </a:pPr>
            <a:endParaRPr lang="en-US" sz="3100" dirty="0" smtClean="0">
              <a:latin typeface="Comic Sans MS"/>
            </a:endParaRPr>
          </a:p>
          <a:p>
            <a:pPr marL="825492" lvl="1" indent="-317497" algn="ctr" defTabSz="507995" fontAlgn="auto">
              <a:spcBef>
                <a:spcPct val="20000"/>
              </a:spcBef>
              <a:spcAft>
                <a:spcPts val="0"/>
              </a:spcAft>
              <a:buFont typeface="Arial" pitchFamily="34" charset="0"/>
              <a:buChar char="•"/>
              <a:defRPr/>
            </a:pPr>
            <a:endParaRPr lang="en-US" sz="3100" dirty="0" smtClean="0">
              <a:latin typeface="Comic Sans MS"/>
            </a:endParaRPr>
          </a:p>
          <a:p>
            <a:pPr marL="380996" indent="-380996" algn="ctr" defTabSz="507995" fontAlgn="auto">
              <a:spcBef>
                <a:spcPct val="20000"/>
              </a:spcBef>
              <a:spcAft>
                <a:spcPts val="0"/>
              </a:spcAft>
              <a:buFont typeface="Arial"/>
              <a:buChar char="•"/>
              <a:defRPr/>
            </a:pPr>
            <a:endParaRPr lang="en-US" sz="3100" dirty="0" smtClean="0">
              <a:latin typeface="Comic Sans MS"/>
            </a:endParaRPr>
          </a:p>
          <a:p>
            <a:pPr marL="825492" lvl="1" indent="-317497" algn="ctr" defTabSz="507995" fontAlgn="auto">
              <a:spcBef>
                <a:spcPct val="20000"/>
              </a:spcBef>
              <a:spcAft>
                <a:spcPts val="0"/>
              </a:spcAft>
              <a:buFont typeface="Arial"/>
              <a:buChar char="–"/>
              <a:defRPr/>
            </a:pPr>
            <a:endParaRPr lang="en-US" sz="3100" dirty="0">
              <a:latin typeface="Comic Sans MS"/>
            </a:endParaRPr>
          </a:p>
        </p:txBody>
      </p:sp>
    </p:spTree>
    <p:extLst>
      <p:ext uri="{BB962C8B-B14F-4D97-AF65-F5344CB8AC3E}">
        <p14:creationId xmlns:p14="http://schemas.microsoft.com/office/powerpoint/2010/main" val="3274585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p:cNvSpPr txBox="1"/>
          <p:nvPr/>
        </p:nvSpPr>
        <p:spPr>
          <a:xfrm>
            <a:off x="90285" y="156792"/>
            <a:ext cx="9053715" cy="492443"/>
          </a:xfrm>
          <a:prstGeom prst="rect">
            <a:avLst/>
          </a:prstGeom>
          <a:noFill/>
          <a:ln>
            <a:noFill/>
          </a:ln>
        </p:spPr>
        <p:txBody>
          <a:bodyPr wrap="square" rtlCol="0">
            <a:spAutoFit/>
          </a:bodyPr>
          <a:lstStyle/>
          <a:p>
            <a:r>
              <a:rPr lang="en-US" sz="2600" u="sng" dirty="0" smtClean="0">
                <a:solidFill>
                  <a:srgbClr val="0070C0"/>
                </a:solidFill>
                <a:latin typeface="Calibri" pitchFamily="34" charset="0"/>
                <a:cs typeface="Calibri" pitchFamily="34" charset="0"/>
              </a:rPr>
              <a:t>Challenge 4</a:t>
            </a:r>
            <a:r>
              <a:rPr lang="en-US" sz="2600" dirty="0" smtClean="0">
                <a:solidFill>
                  <a:srgbClr val="0070C0"/>
                </a:solidFill>
                <a:latin typeface="Calibri" pitchFamily="34" charset="0"/>
                <a:cs typeface="Calibri" pitchFamily="34" charset="0"/>
              </a:rPr>
              <a:t>: </a:t>
            </a:r>
            <a:r>
              <a:rPr lang="en-US" sz="2600" dirty="0">
                <a:solidFill>
                  <a:srgbClr val="0070C0"/>
                </a:solidFill>
                <a:latin typeface="Calibri" pitchFamily="34" charset="0"/>
                <a:cs typeface="Calibri" pitchFamily="34" charset="0"/>
              </a:rPr>
              <a:t>Stitching samples at the receiver</a:t>
            </a:r>
          </a:p>
        </p:txBody>
      </p:sp>
      <p:sp>
        <p:nvSpPr>
          <p:cNvPr id="8" name="TextBox 7"/>
          <p:cNvSpPr txBox="1"/>
          <p:nvPr/>
        </p:nvSpPr>
        <p:spPr>
          <a:xfrm>
            <a:off x="216491" y="1089399"/>
            <a:ext cx="2886259" cy="461665"/>
          </a:xfrm>
          <a:prstGeom prst="rect">
            <a:avLst/>
          </a:prstGeom>
          <a:noFill/>
        </p:spPr>
        <p:txBody>
          <a:bodyPr wrap="square" rtlCol="0">
            <a:spAutoFit/>
          </a:bodyPr>
          <a:lstStyle/>
          <a:p>
            <a:r>
              <a:rPr lang="en-US" sz="2400" dirty="0" smtClean="0">
                <a:latin typeface="Calibri" pitchFamily="34" charset="0"/>
                <a:cs typeface="Calibri" pitchFamily="34" charset="0"/>
              </a:rPr>
              <a:t> First transmission</a:t>
            </a:r>
            <a:endParaRPr lang="en-US" sz="2400" dirty="0">
              <a:latin typeface="Calibri" pitchFamily="34" charset="0"/>
              <a:cs typeface="Calibri" pitchFamily="34" charset="0"/>
            </a:endParaRPr>
          </a:p>
        </p:txBody>
      </p:sp>
      <p:sp>
        <p:nvSpPr>
          <p:cNvPr id="9" name="TextBox 8"/>
          <p:cNvSpPr txBox="1"/>
          <p:nvPr/>
        </p:nvSpPr>
        <p:spPr>
          <a:xfrm>
            <a:off x="5767502" y="1043099"/>
            <a:ext cx="3210772" cy="461665"/>
          </a:xfrm>
          <a:prstGeom prst="rect">
            <a:avLst/>
          </a:prstGeom>
          <a:noFill/>
        </p:spPr>
        <p:txBody>
          <a:bodyPr wrap="square" rtlCol="0">
            <a:spAutoFit/>
          </a:bodyPr>
          <a:lstStyle/>
          <a:p>
            <a:r>
              <a:rPr lang="en-US" sz="2400" dirty="0" smtClean="0">
                <a:latin typeface="Calibri" pitchFamily="34" charset="0"/>
                <a:cs typeface="Calibri" pitchFamily="34" charset="0"/>
              </a:rPr>
              <a:t> </a:t>
            </a:r>
            <a:r>
              <a:rPr lang="en-US" sz="2400" dirty="0">
                <a:latin typeface="Calibri" pitchFamily="34" charset="0"/>
                <a:cs typeface="Calibri" pitchFamily="34" charset="0"/>
              </a:rPr>
              <a:t>R</a:t>
            </a:r>
            <a:r>
              <a:rPr lang="en-US" sz="2400" dirty="0" smtClean="0">
                <a:latin typeface="Calibri" pitchFamily="34" charset="0"/>
                <a:cs typeface="Calibri" pitchFamily="34" charset="0"/>
              </a:rPr>
              <a:t>epetition</a:t>
            </a:r>
            <a:endParaRPr lang="en-US" sz="2400" dirty="0">
              <a:latin typeface="Calibri" pitchFamily="34" charset="0"/>
              <a:cs typeface="Calibri" pitchFamily="34" charset="0"/>
            </a:endParaRPr>
          </a:p>
        </p:txBody>
      </p:sp>
      <p:cxnSp>
        <p:nvCxnSpPr>
          <p:cNvPr id="12" name="Straight Connector 11"/>
          <p:cNvCxnSpPr/>
          <p:nvPr/>
        </p:nvCxnSpPr>
        <p:spPr bwMode="auto">
          <a:xfrm flipV="1">
            <a:off x="695507" y="3715893"/>
            <a:ext cx="3270869" cy="39853"/>
          </a:xfrm>
          <a:prstGeom prst="line">
            <a:avLst/>
          </a:prstGeom>
          <a:gradFill rotWithShape="1">
            <a:gsLst>
              <a:gs pos="0">
                <a:srgbClr val="FF0000">
                  <a:gamma/>
                  <a:shade val="46275"/>
                  <a:invGamma/>
                </a:srgbClr>
              </a:gs>
              <a:gs pos="50000">
                <a:srgbClr val="FF0000"/>
              </a:gs>
              <a:gs pos="100000">
                <a:srgbClr val="FF0000">
                  <a:gamma/>
                  <a:shade val="46275"/>
                  <a:invGamma/>
                </a:srgbClr>
              </a:gs>
            </a:gsLst>
            <a:lin ang="5400000" scaled="1"/>
          </a:gradFill>
          <a:ln w="9525" cap="flat" cmpd="sng" algn="ctr">
            <a:solidFill>
              <a:schemeClr val="tx1"/>
            </a:solidFill>
            <a:prstDash val="solid"/>
            <a:round/>
            <a:headEnd type="none" w="med" len="med"/>
            <a:tailEnd type="none"/>
          </a:ln>
          <a:effectLst/>
        </p:spPr>
      </p:cxnSp>
      <p:sp>
        <p:nvSpPr>
          <p:cNvPr id="13" name="Freeform 12"/>
          <p:cNvSpPr/>
          <p:nvPr/>
        </p:nvSpPr>
        <p:spPr bwMode="auto">
          <a:xfrm>
            <a:off x="695507" y="1923814"/>
            <a:ext cx="3270869" cy="3634936"/>
          </a:xfrm>
          <a:custGeom>
            <a:avLst/>
            <a:gdLst>
              <a:gd name="connsiteX0" fmla="*/ 0 w 7580718"/>
              <a:gd name="connsiteY0" fmla="*/ 3617829 h 7020769"/>
              <a:gd name="connsiteX1" fmla="*/ 2405050 w 7580718"/>
              <a:gd name="connsiteY1" fmla="*/ 481094 h 7020769"/>
              <a:gd name="connsiteX2" fmla="*/ 5291110 w 7580718"/>
              <a:gd name="connsiteY2" fmla="*/ 6504395 h 7020769"/>
              <a:gd name="connsiteX3" fmla="*/ 7580718 w 7580718"/>
              <a:gd name="connsiteY3" fmla="*/ 3579341 h 7020769"/>
            </a:gdLst>
            <a:ahLst/>
            <a:cxnLst>
              <a:cxn ang="0">
                <a:pos x="connsiteX0" y="connsiteY0"/>
              </a:cxn>
              <a:cxn ang="0">
                <a:pos x="connsiteX1" y="connsiteY1"/>
              </a:cxn>
              <a:cxn ang="0">
                <a:pos x="connsiteX2" y="connsiteY2"/>
              </a:cxn>
              <a:cxn ang="0">
                <a:pos x="connsiteX3" y="connsiteY3"/>
              </a:cxn>
            </a:cxnLst>
            <a:rect l="l" t="t" r="r" b="b"/>
            <a:pathLst>
              <a:path w="7580718" h="7020769">
                <a:moveTo>
                  <a:pt x="0" y="3617829"/>
                </a:moveTo>
                <a:cubicBezTo>
                  <a:pt x="761599" y="1808914"/>
                  <a:pt x="1523198" y="0"/>
                  <a:pt x="2405050" y="481094"/>
                </a:cubicBezTo>
                <a:cubicBezTo>
                  <a:pt x="3286902" y="962188"/>
                  <a:pt x="4428499" y="5988021"/>
                  <a:pt x="5291110" y="6504395"/>
                </a:cubicBezTo>
                <a:cubicBezTo>
                  <a:pt x="6153721" y="7020769"/>
                  <a:pt x="6867219" y="5300055"/>
                  <a:pt x="7580718" y="3579341"/>
                </a:cubicBezTo>
              </a:path>
            </a:pathLst>
          </a:custGeom>
          <a:noFill/>
          <a:ln w="41275" cap="flat" cmpd="sng" algn="ctr">
            <a:solidFill>
              <a:srgbClr val="0070C0"/>
            </a:solidFill>
            <a:prstDash val="solid"/>
            <a:round/>
            <a:headEnd type="none" w="med" len="med"/>
            <a:tailEnd type="none"/>
          </a:ln>
          <a:effectLst/>
        </p:spPr>
        <p:txBody>
          <a:bodyPr lIns="101599" tIns="50799" rIns="101599" bIns="50799" rtlCol="0" anchor="ctr"/>
          <a:lstStyle/>
          <a:p>
            <a:pPr algn="ctr"/>
            <a:endParaRPr lang="en-US"/>
          </a:p>
        </p:txBody>
      </p:sp>
      <p:cxnSp>
        <p:nvCxnSpPr>
          <p:cNvPr id="25" name="Straight Connector 24"/>
          <p:cNvCxnSpPr/>
          <p:nvPr/>
        </p:nvCxnSpPr>
        <p:spPr>
          <a:xfrm rot="16200000" flipH="1">
            <a:off x="653465" y="3375620"/>
            <a:ext cx="713435" cy="5966"/>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500731" y="3750772"/>
            <a:ext cx="0" cy="409748"/>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971364" y="2523281"/>
            <a:ext cx="4729" cy="1232466"/>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469604" y="2210765"/>
            <a:ext cx="0" cy="1529455"/>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2932754" y="3737523"/>
            <a:ext cx="33472" cy="1535654"/>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3412814" y="3726028"/>
            <a:ext cx="33472" cy="1394612"/>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4262942" y="1877362"/>
            <a:ext cx="6074827" cy="3120120"/>
            <a:chOff x="3637892" y="812462"/>
            <a:chExt cx="6074827" cy="3120120"/>
          </a:xfrm>
        </p:grpSpPr>
        <p:grpSp>
          <p:nvGrpSpPr>
            <p:cNvPr id="43" name="Group 42"/>
            <p:cNvGrpSpPr/>
            <p:nvPr/>
          </p:nvGrpSpPr>
          <p:grpSpPr>
            <a:xfrm>
              <a:off x="3637892" y="812462"/>
              <a:ext cx="6074827" cy="3120120"/>
              <a:chOff x="3328455" y="1151489"/>
              <a:chExt cx="6926715" cy="2803980"/>
            </a:xfrm>
          </p:grpSpPr>
          <p:grpSp>
            <p:nvGrpSpPr>
              <p:cNvPr id="50" name="Group 49"/>
              <p:cNvGrpSpPr/>
              <p:nvPr/>
            </p:nvGrpSpPr>
            <p:grpSpPr>
              <a:xfrm>
                <a:off x="3328455" y="1151489"/>
                <a:ext cx="6629400" cy="2803980"/>
                <a:chOff x="3328455" y="1151489"/>
                <a:chExt cx="6629400" cy="2803980"/>
              </a:xfrm>
            </p:grpSpPr>
            <p:sp>
              <p:nvSpPr>
                <p:cNvPr id="52" name="Freeform 51"/>
                <p:cNvSpPr/>
                <p:nvPr/>
              </p:nvSpPr>
              <p:spPr bwMode="auto">
                <a:xfrm>
                  <a:off x="3527649" y="1539063"/>
                  <a:ext cx="3229806" cy="2375121"/>
                </a:xfrm>
                <a:custGeom>
                  <a:avLst/>
                  <a:gdLst>
                    <a:gd name="connsiteX0" fmla="*/ 0 w 7580718"/>
                    <a:gd name="connsiteY0" fmla="*/ 3617829 h 7020769"/>
                    <a:gd name="connsiteX1" fmla="*/ 2405050 w 7580718"/>
                    <a:gd name="connsiteY1" fmla="*/ 481094 h 7020769"/>
                    <a:gd name="connsiteX2" fmla="*/ 5291110 w 7580718"/>
                    <a:gd name="connsiteY2" fmla="*/ 6504395 h 7020769"/>
                    <a:gd name="connsiteX3" fmla="*/ 7580718 w 7580718"/>
                    <a:gd name="connsiteY3" fmla="*/ 3579341 h 7020769"/>
                  </a:gdLst>
                  <a:ahLst/>
                  <a:cxnLst>
                    <a:cxn ang="0">
                      <a:pos x="connsiteX0" y="connsiteY0"/>
                    </a:cxn>
                    <a:cxn ang="0">
                      <a:pos x="connsiteX1" y="connsiteY1"/>
                    </a:cxn>
                    <a:cxn ang="0">
                      <a:pos x="connsiteX2" y="connsiteY2"/>
                    </a:cxn>
                    <a:cxn ang="0">
                      <a:pos x="connsiteX3" y="connsiteY3"/>
                    </a:cxn>
                  </a:cxnLst>
                  <a:rect l="l" t="t" r="r" b="b"/>
                  <a:pathLst>
                    <a:path w="7580718" h="7020769">
                      <a:moveTo>
                        <a:pt x="0" y="3617829"/>
                      </a:moveTo>
                      <a:cubicBezTo>
                        <a:pt x="761599" y="1808914"/>
                        <a:pt x="1523198" y="0"/>
                        <a:pt x="2405050" y="481094"/>
                      </a:cubicBezTo>
                      <a:cubicBezTo>
                        <a:pt x="3286902" y="962188"/>
                        <a:pt x="4428499" y="5988021"/>
                        <a:pt x="5291110" y="6504395"/>
                      </a:cubicBezTo>
                      <a:cubicBezTo>
                        <a:pt x="6153721" y="7020769"/>
                        <a:pt x="6867219" y="5300055"/>
                        <a:pt x="7580718" y="3579341"/>
                      </a:cubicBezTo>
                    </a:path>
                  </a:pathLst>
                </a:custGeom>
                <a:noFill/>
                <a:ln w="41275" cap="flat" cmpd="sng" algn="ctr">
                  <a:solidFill>
                    <a:srgbClr val="0070C0"/>
                  </a:solidFill>
                  <a:prstDash val="solid"/>
                  <a:round/>
                  <a:headEnd type="none" w="med" len="med"/>
                  <a:tailEnd type="none"/>
                </a:ln>
                <a:effectLst/>
              </p:spPr>
              <p:txBody>
                <a:bodyPr lIns="101599" tIns="50799" rIns="101599" bIns="50799" rtlCol="0" anchor="ctr"/>
                <a:lstStyle/>
                <a:p>
                  <a:pPr algn="ctr"/>
                  <a:endParaRPr lang="en-US" dirty="0"/>
                </a:p>
              </p:txBody>
            </p:sp>
            <p:sp>
              <p:nvSpPr>
                <p:cNvPr id="53" name="Rounded Rectangle 52"/>
                <p:cNvSpPr/>
                <p:nvPr/>
              </p:nvSpPr>
              <p:spPr>
                <a:xfrm>
                  <a:off x="3328455" y="1151489"/>
                  <a:ext cx="1371600" cy="2743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bwMode="auto">
                <a:xfrm>
                  <a:off x="6728049" y="1580348"/>
                  <a:ext cx="3229806" cy="2375121"/>
                </a:xfrm>
                <a:custGeom>
                  <a:avLst/>
                  <a:gdLst>
                    <a:gd name="connsiteX0" fmla="*/ 0 w 7580718"/>
                    <a:gd name="connsiteY0" fmla="*/ 3617829 h 7020769"/>
                    <a:gd name="connsiteX1" fmla="*/ 2405050 w 7580718"/>
                    <a:gd name="connsiteY1" fmla="*/ 481094 h 7020769"/>
                    <a:gd name="connsiteX2" fmla="*/ 5291110 w 7580718"/>
                    <a:gd name="connsiteY2" fmla="*/ 6504395 h 7020769"/>
                    <a:gd name="connsiteX3" fmla="*/ 7580718 w 7580718"/>
                    <a:gd name="connsiteY3" fmla="*/ 3579341 h 7020769"/>
                  </a:gdLst>
                  <a:ahLst/>
                  <a:cxnLst>
                    <a:cxn ang="0">
                      <a:pos x="connsiteX0" y="connsiteY0"/>
                    </a:cxn>
                    <a:cxn ang="0">
                      <a:pos x="connsiteX1" y="connsiteY1"/>
                    </a:cxn>
                    <a:cxn ang="0">
                      <a:pos x="connsiteX2" y="connsiteY2"/>
                    </a:cxn>
                    <a:cxn ang="0">
                      <a:pos x="connsiteX3" y="connsiteY3"/>
                    </a:cxn>
                  </a:cxnLst>
                  <a:rect l="l" t="t" r="r" b="b"/>
                  <a:pathLst>
                    <a:path w="7580718" h="7020769">
                      <a:moveTo>
                        <a:pt x="0" y="3617829"/>
                      </a:moveTo>
                      <a:cubicBezTo>
                        <a:pt x="761599" y="1808914"/>
                        <a:pt x="1523198" y="0"/>
                        <a:pt x="2405050" y="481094"/>
                      </a:cubicBezTo>
                      <a:cubicBezTo>
                        <a:pt x="3286902" y="962188"/>
                        <a:pt x="4428499" y="5988021"/>
                        <a:pt x="5291110" y="6504395"/>
                      </a:cubicBezTo>
                      <a:cubicBezTo>
                        <a:pt x="6153721" y="7020769"/>
                        <a:pt x="6867219" y="5300055"/>
                        <a:pt x="7580718" y="3579341"/>
                      </a:cubicBezTo>
                    </a:path>
                  </a:pathLst>
                </a:custGeom>
                <a:noFill/>
                <a:ln w="41275" cap="flat" cmpd="sng" algn="ctr">
                  <a:solidFill>
                    <a:srgbClr val="0070C0"/>
                  </a:solidFill>
                  <a:prstDash val="solid"/>
                  <a:round/>
                  <a:headEnd type="none" w="med" len="med"/>
                  <a:tailEnd type="none"/>
                </a:ln>
                <a:effectLst/>
              </p:spPr>
              <p:txBody>
                <a:bodyPr lIns="101599" tIns="50799" rIns="101599" bIns="50799" rtlCol="0" anchor="ctr"/>
                <a:lstStyle/>
                <a:p>
                  <a:pPr algn="ctr"/>
                  <a:endParaRPr lang="en-US" dirty="0"/>
                </a:p>
              </p:txBody>
            </p:sp>
            <p:cxnSp>
              <p:nvCxnSpPr>
                <p:cNvPr id="55" name="Straight Connector 54"/>
                <p:cNvCxnSpPr/>
                <p:nvPr/>
              </p:nvCxnSpPr>
              <p:spPr bwMode="auto">
                <a:xfrm flipV="1">
                  <a:off x="4823049" y="2749952"/>
                  <a:ext cx="3229806" cy="26041"/>
                </a:xfrm>
                <a:prstGeom prst="line">
                  <a:avLst/>
                </a:prstGeom>
                <a:gradFill rotWithShape="1">
                  <a:gsLst>
                    <a:gs pos="0">
                      <a:srgbClr val="FF0000">
                        <a:gamma/>
                        <a:shade val="46275"/>
                        <a:invGamma/>
                      </a:srgbClr>
                    </a:gs>
                    <a:gs pos="50000">
                      <a:srgbClr val="FF0000"/>
                    </a:gs>
                    <a:gs pos="100000">
                      <a:srgbClr val="FF0000">
                        <a:gamma/>
                        <a:shade val="46275"/>
                        <a:invGamma/>
                      </a:srgbClr>
                    </a:gs>
                  </a:gsLst>
                  <a:lin ang="5400000" scaled="1"/>
                </a:gradFill>
                <a:ln w="9525" cap="flat" cmpd="sng" algn="ctr">
                  <a:solidFill>
                    <a:schemeClr val="tx1"/>
                  </a:solidFill>
                  <a:prstDash val="solid"/>
                  <a:round/>
                  <a:headEnd type="none" w="med" len="med"/>
                  <a:tailEnd type="none"/>
                </a:ln>
                <a:effectLst/>
              </p:spPr>
            </p:cxnSp>
          </p:grpSp>
          <p:sp>
            <p:nvSpPr>
              <p:cNvPr id="51" name="Rounded Rectangle 50"/>
              <p:cNvSpPr/>
              <p:nvPr/>
            </p:nvSpPr>
            <p:spPr>
              <a:xfrm>
                <a:off x="7543569" y="1162264"/>
                <a:ext cx="2711601" cy="2743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4" name="Straight Connector 43"/>
            <p:cNvCxnSpPr/>
            <p:nvPr/>
          </p:nvCxnSpPr>
          <p:spPr>
            <a:xfrm>
              <a:off x="4937097" y="1796475"/>
              <a:ext cx="0" cy="839411"/>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5368958" y="2620124"/>
              <a:ext cx="0" cy="187590"/>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5694983" y="2610474"/>
              <a:ext cx="0" cy="975578"/>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6067308" y="2623974"/>
              <a:ext cx="0" cy="1082036"/>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6451208" y="2614326"/>
              <a:ext cx="0" cy="483937"/>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848848" y="2144457"/>
              <a:ext cx="0" cy="467942"/>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grpSp>
      <p:sp>
        <p:nvSpPr>
          <p:cNvPr id="56" name="Content Placeholder 2"/>
          <p:cNvSpPr txBox="1">
            <a:spLocks/>
          </p:cNvSpPr>
          <p:nvPr/>
        </p:nvSpPr>
        <p:spPr>
          <a:xfrm>
            <a:off x="-520875" y="5914549"/>
            <a:ext cx="10160000" cy="888249"/>
          </a:xfrm>
          <a:prstGeom prst="rect">
            <a:avLst/>
          </a:prstGeom>
        </p:spPr>
        <p:txBody>
          <a:bodyPr vert="horz" lIns="101599" tIns="50799" rIns="101599" bIns="50799" rtlCol="0">
            <a:noAutofit/>
          </a:bodyPr>
          <a:lstStyle/>
          <a:p>
            <a:pPr marL="380996" indent="-380996" algn="ctr" defTabSz="507995" fontAlgn="auto">
              <a:spcBef>
                <a:spcPct val="20000"/>
              </a:spcBef>
              <a:spcAft>
                <a:spcPts val="0"/>
              </a:spcAft>
              <a:defRPr/>
            </a:pPr>
            <a:r>
              <a:rPr lang="en-US" sz="2400" dirty="0" smtClean="0">
                <a:latin typeface="Calibri" pitchFamily="34" charset="0"/>
                <a:cs typeface="Calibri" pitchFamily="34" charset="0"/>
              </a:rPr>
              <a:t>Oscillator phase changes due to lack of synchronization</a:t>
            </a:r>
          </a:p>
          <a:p>
            <a:pPr marL="825492" lvl="1" indent="-317497" algn="ctr" defTabSz="507995" fontAlgn="auto">
              <a:spcBef>
                <a:spcPct val="20000"/>
              </a:spcBef>
              <a:spcAft>
                <a:spcPts val="0"/>
              </a:spcAft>
              <a:buFont typeface="Arial" pitchFamily="34" charset="0"/>
              <a:buChar char="•"/>
              <a:defRPr/>
            </a:pPr>
            <a:endParaRPr lang="en-US" sz="3100" dirty="0" smtClean="0">
              <a:latin typeface="Comic Sans MS"/>
            </a:endParaRPr>
          </a:p>
          <a:p>
            <a:pPr marL="825492" lvl="1" indent="-317497" algn="ctr" defTabSz="507995" fontAlgn="auto">
              <a:spcBef>
                <a:spcPct val="20000"/>
              </a:spcBef>
              <a:spcAft>
                <a:spcPts val="0"/>
              </a:spcAft>
              <a:buFont typeface="Arial" pitchFamily="34" charset="0"/>
              <a:buChar char="•"/>
              <a:defRPr/>
            </a:pPr>
            <a:endParaRPr lang="en-US" sz="3100" dirty="0" smtClean="0">
              <a:latin typeface="Comic Sans MS"/>
            </a:endParaRPr>
          </a:p>
          <a:p>
            <a:pPr marL="380996" indent="-380996" algn="ctr" defTabSz="507995" fontAlgn="auto">
              <a:spcBef>
                <a:spcPct val="20000"/>
              </a:spcBef>
              <a:spcAft>
                <a:spcPts val="0"/>
              </a:spcAft>
              <a:buFont typeface="Arial"/>
              <a:buChar char="•"/>
              <a:defRPr/>
            </a:pPr>
            <a:endParaRPr lang="en-US" sz="3100" dirty="0" smtClean="0">
              <a:latin typeface="Comic Sans MS"/>
            </a:endParaRPr>
          </a:p>
          <a:p>
            <a:pPr marL="825492" lvl="1" indent="-317497" algn="ctr" defTabSz="507995" fontAlgn="auto">
              <a:spcBef>
                <a:spcPct val="20000"/>
              </a:spcBef>
              <a:spcAft>
                <a:spcPts val="0"/>
              </a:spcAft>
              <a:buFont typeface="Arial"/>
              <a:buChar char="–"/>
              <a:defRPr/>
            </a:pPr>
            <a:endParaRPr lang="en-US" sz="3100" dirty="0">
              <a:latin typeface="Comic Sans MS"/>
            </a:endParaRPr>
          </a:p>
        </p:txBody>
      </p:sp>
    </p:spTree>
    <p:extLst>
      <p:ext uri="{BB962C8B-B14F-4D97-AF65-F5344CB8AC3E}">
        <p14:creationId xmlns:p14="http://schemas.microsoft.com/office/powerpoint/2010/main" val="4076229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p:cNvSpPr txBox="1"/>
          <p:nvPr/>
        </p:nvSpPr>
        <p:spPr>
          <a:xfrm>
            <a:off x="90285" y="156792"/>
            <a:ext cx="9053715" cy="492443"/>
          </a:xfrm>
          <a:prstGeom prst="rect">
            <a:avLst/>
          </a:prstGeom>
          <a:noFill/>
          <a:ln>
            <a:noFill/>
          </a:ln>
        </p:spPr>
        <p:txBody>
          <a:bodyPr wrap="square" rtlCol="0">
            <a:spAutoFit/>
          </a:bodyPr>
          <a:lstStyle/>
          <a:p>
            <a:r>
              <a:rPr lang="en-US" sz="2600" u="sng" dirty="0" smtClean="0">
                <a:solidFill>
                  <a:srgbClr val="0070C0"/>
                </a:solidFill>
                <a:latin typeface="Calibri" pitchFamily="34" charset="0"/>
                <a:cs typeface="Calibri" pitchFamily="34" charset="0"/>
              </a:rPr>
              <a:t>Solution 4:</a:t>
            </a:r>
            <a:r>
              <a:rPr lang="en-US" sz="2600" dirty="0" smtClean="0">
                <a:solidFill>
                  <a:srgbClr val="0070C0"/>
                </a:solidFill>
                <a:latin typeface="Calibri" pitchFamily="34" charset="0"/>
                <a:cs typeface="Calibri" pitchFamily="34" charset="0"/>
              </a:rPr>
              <a:t> Send back-to-back within the same transmission  </a:t>
            </a:r>
            <a:endParaRPr lang="en-US" sz="2600" dirty="0">
              <a:solidFill>
                <a:srgbClr val="0070C0"/>
              </a:solidFill>
              <a:latin typeface="Calibri" pitchFamily="34" charset="0"/>
              <a:cs typeface="Calibri" pitchFamily="34" charset="0"/>
            </a:endParaRPr>
          </a:p>
        </p:txBody>
      </p:sp>
      <p:sp>
        <p:nvSpPr>
          <p:cNvPr id="2" name="Rectangle 1"/>
          <p:cNvSpPr/>
          <p:nvPr/>
        </p:nvSpPr>
        <p:spPr>
          <a:xfrm>
            <a:off x="749876" y="3926539"/>
            <a:ext cx="3460831" cy="636607"/>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4210707" y="3923817"/>
            <a:ext cx="3671652" cy="636607"/>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1211330" y="4014009"/>
            <a:ext cx="2708476" cy="461665"/>
          </a:xfrm>
          <a:prstGeom prst="rect">
            <a:avLst/>
          </a:prstGeom>
          <a:noFill/>
        </p:spPr>
        <p:txBody>
          <a:bodyPr wrap="square" rtlCol="0">
            <a:spAutoFit/>
          </a:bodyPr>
          <a:lstStyle/>
          <a:p>
            <a:r>
              <a:rPr lang="en-US" sz="2400" dirty="0" smtClean="0"/>
              <a:t>OFDM Symbol</a:t>
            </a:r>
            <a:endParaRPr lang="en-US" sz="2400" dirty="0"/>
          </a:p>
        </p:txBody>
      </p:sp>
      <p:sp>
        <p:nvSpPr>
          <p:cNvPr id="70" name="TextBox 69"/>
          <p:cNvSpPr txBox="1"/>
          <p:nvPr/>
        </p:nvSpPr>
        <p:spPr>
          <a:xfrm>
            <a:off x="4489277" y="4014008"/>
            <a:ext cx="3485674" cy="461665"/>
          </a:xfrm>
          <a:prstGeom prst="rect">
            <a:avLst/>
          </a:prstGeom>
          <a:noFill/>
        </p:spPr>
        <p:txBody>
          <a:bodyPr wrap="square" rtlCol="0">
            <a:spAutoFit/>
          </a:bodyPr>
          <a:lstStyle/>
          <a:p>
            <a:r>
              <a:rPr lang="en-US" sz="2400" dirty="0" smtClean="0"/>
              <a:t>OFDM Symbol Repetition</a:t>
            </a:r>
            <a:endParaRPr lang="en-US" sz="2400" dirty="0"/>
          </a:p>
        </p:txBody>
      </p:sp>
      <p:sp>
        <p:nvSpPr>
          <p:cNvPr id="71" name="Content Placeholder 2"/>
          <p:cNvSpPr txBox="1">
            <a:spLocks/>
          </p:cNvSpPr>
          <p:nvPr/>
        </p:nvSpPr>
        <p:spPr>
          <a:xfrm>
            <a:off x="-520875" y="5396700"/>
            <a:ext cx="10160000" cy="888249"/>
          </a:xfrm>
          <a:prstGeom prst="rect">
            <a:avLst/>
          </a:prstGeom>
        </p:spPr>
        <p:txBody>
          <a:bodyPr vert="horz" lIns="101599" tIns="50799" rIns="101599" bIns="50799" rtlCol="0">
            <a:noAutofit/>
          </a:bodyPr>
          <a:lstStyle/>
          <a:p>
            <a:pPr marL="380996" indent="-380996" algn="ctr" defTabSz="507995" fontAlgn="auto">
              <a:spcBef>
                <a:spcPct val="20000"/>
              </a:spcBef>
              <a:spcAft>
                <a:spcPts val="0"/>
              </a:spcAft>
              <a:defRPr/>
            </a:pPr>
            <a:r>
              <a:rPr lang="en-US" sz="2400" dirty="0" smtClean="0">
                <a:latin typeface="Calibri" pitchFamily="34" charset="0"/>
                <a:cs typeface="Calibri" pitchFamily="34" charset="0"/>
              </a:rPr>
              <a:t>Channel for consecutive symbols is the </a:t>
            </a:r>
            <a:r>
              <a:rPr lang="en-US" sz="2400" dirty="0" smtClean="0">
                <a:solidFill>
                  <a:srgbClr val="0000FF"/>
                </a:solidFill>
                <a:latin typeface="Calibri" pitchFamily="34" charset="0"/>
                <a:cs typeface="Calibri" pitchFamily="34" charset="0"/>
              </a:rPr>
              <a:t>same</a:t>
            </a:r>
          </a:p>
          <a:p>
            <a:pPr marL="825492" lvl="1" indent="-317497" algn="ctr" defTabSz="507995" fontAlgn="auto">
              <a:spcBef>
                <a:spcPct val="20000"/>
              </a:spcBef>
              <a:spcAft>
                <a:spcPts val="0"/>
              </a:spcAft>
              <a:buFont typeface="Arial" pitchFamily="34" charset="0"/>
              <a:buChar char="•"/>
              <a:defRPr/>
            </a:pPr>
            <a:endParaRPr lang="en-US" sz="3100" dirty="0" smtClean="0">
              <a:latin typeface="Comic Sans MS"/>
            </a:endParaRPr>
          </a:p>
          <a:p>
            <a:pPr marL="825492" lvl="1" indent="-317497" algn="ctr" defTabSz="507995" fontAlgn="auto">
              <a:spcBef>
                <a:spcPct val="20000"/>
              </a:spcBef>
              <a:spcAft>
                <a:spcPts val="0"/>
              </a:spcAft>
              <a:buFont typeface="Arial" pitchFamily="34" charset="0"/>
              <a:buChar char="•"/>
              <a:defRPr/>
            </a:pPr>
            <a:endParaRPr lang="en-US" sz="3100" dirty="0" smtClean="0">
              <a:latin typeface="Comic Sans MS"/>
            </a:endParaRPr>
          </a:p>
          <a:p>
            <a:pPr marL="380996" indent="-380996" algn="ctr" defTabSz="507995" fontAlgn="auto">
              <a:spcBef>
                <a:spcPct val="20000"/>
              </a:spcBef>
              <a:spcAft>
                <a:spcPts val="0"/>
              </a:spcAft>
              <a:buFont typeface="Arial"/>
              <a:buChar char="•"/>
              <a:defRPr/>
            </a:pPr>
            <a:endParaRPr lang="en-US" sz="3100" dirty="0" smtClean="0">
              <a:latin typeface="Comic Sans MS"/>
            </a:endParaRPr>
          </a:p>
          <a:p>
            <a:pPr marL="825492" lvl="1" indent="-317497" algn="ctr" defTabSz="507995" fontAlgn="auto">
              <a:spcBef>
                <a:spcPct val="20000"/>
              </a:spcBef>
              <a:spcAft>
                <a:spcPts val="0"/>
              </a:spcAft>
              <a:buFont typeface="Arial"/>
              <a:buChar char="–"/>
              <a:defRPr/>
            </a:pPr>
            <a:endParaRPr lang="en-US" sz="3100" dirty="0">
              <a:latin typeface="Comic Sans MS"/>
            </a:endParaRPr>
          </a:p>
        </p:txBody>
      </p:sp>
    </p:spTree>
    <p:extLst>
      <p:ext uri="{BB962C8B-B14F-4D97-AF65-F5344CB8AC3E}">
        <p14:creationId xmlns:p14="http://schemas.microsoft.com/office/powerpoint/2010/main" val="267946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3" grpId="0"/>
      <p:bldP spid="70" grpId="0"/>
      <p:bldP spid="71"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749876" y="3926539"/>
            <a:ext cx="3460831" cy="636607"/>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4210707" y="3923817"/>
            <a:ext cx="3671652" cy="636607"/>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1211330" y="4014009"/>
            <a:ext cx="2708476" cy="461665"/>
          </a:xfrm>
          <a:prstGeom prst="rect">
            <a:avLst/>
          </a:prstGeom>
          <a:noFill/>
        </p:spPr>
        <p:txBody>
          <a:bodyPr wrap="square" rtlCol="0">
            <a:spAutoFit/>
          </a:bodyPr>
          <a:lstStyle/>
          <a:p>
            <a:r>
              <a:rPr lang="en-US" sz="2400" dirty="0" smtClean="0"/>
              <a:t>OFDM Symbol</a:t>
            </a:r>
            <a:endParaRPr lang="en-US" sz="2400" dirty="0"/>
          </a:p>
        </p:txBody>
      </p:sp>
      <p:sp>
        <p:nvSpPr>
          <p:cNvPr id="70" name="TextBox 69"/>
          <p:cNvSpPr txBox="1"/>
          <p:nvPr/>
        </p:nvSpPr>
        <p:spPr>
          <a:xfrm>
            <a:off x="4489277" y="4014008"/>
            <a:ext cx="3485674" cy="461665"/>
          </a:xfrm>
          <a:prstGeom prst="rect">
            <a:avLst/>
          </a:prstGeom>
          <a:noFill/>
        </p:spPr>
        <p:txBody>
          <a:bodyPr wrap="square" rtlCol="0">
            <a:spAutoFit/>
          </a:bodyPr>
          <a:lstStyle/>
          <a:p>
            <a:r>
              <a:rPr lang="en-US" sz="2400" dirty="0" smtClean="0"/>
              <a:t>OFDM Symbol Repetition</a:t>
            </a:r>
            <a:endParaRPr lang="en-US" sz="2400" dirty="0"/>
          </a:p>
        </p:txBody>
      </p:sp>
      <p:grpSp>
        <p:nvGrpSpPr>
          <p:cNvPr id="59" name="Group 58"/>
          <p:cNvGrpSpPr/>
          <p:nvPr/>
        </p:nvGrpSpPr>
        <p:grpSpPr>
          <a:xfrm>
            <a:off x="1446945" y="1389674"/>
            <a:ext cx="2237247" cy="2536865"/>
            <a:chOff x="695507" y="1923814"/>
            <a:chExt cx="3270869" cy="3634936"/>
          </a:xfrm>
        </p:grpSpPr>
        <p:sp>
          <p:nvSpPr>
            <p:cNvPr id="33" name="Freeform 32"/>
            <p:cNvSpPr/>
            <p:nvPr/>
          </p:nvSpPr>
          <p:spPr bwMode="auto">
            <a:xfrm>
              <a:off x="695507" y="1923814"/>
              <a:ext cx="3270869" cy="3634936"/>
            </a:xfrm>
            <a:custGeom>
              <a:avLst/>
              <a:gdLst>
                <a:gd name="connsiteX0" fmla="*/ 0 w 7580718"/>
                <a:gd name="connsiteY0" fmla="*/ 3617829 h 7020769"/>
                <a:gd name="connsiteX1" fmla="*/ 2405050 w 7580718"/>
                <a:gd name="connsiteY1" fmla="*/ 481094 h 7020769"/>
                <a:gd name="connsiteX2" fmla="*/ 5291110 w 7580718"/>
                <a:gd name="connsiteY2" fmla="*/ 6504395 h 7020769"/>
                <a:gd name="connsiteX3" fmla="*/ 7580718 w 7580718"/>
                <a:gd name="connsiteY3" fmla="*/ 3579341 h 7020769"/>
              </a:gdLst>
              <a:ahLst/>
              <a:cxnLst>
                <a:cxn ang="0">
                  <a:pos x="connsiteX0" y="connsiteY0"/>
                </a:cxn>
                <a:cxn ang="0">
                  <a:pos x="connsiteX1" y="connsiteY1"/>
                </a:cxn>
                <a:cxn ang="0">
                  <a:pos x="connsiteX2" y="connsiteY2"/>
                </a:cxn>
                <a:cxn ang="0">
                  <a:pos x="connsiteX3" y="connsiteY3"/>
                </a:cxn>
              </a:cxnLst>
              <a:rect l="l" t="t" r="r" b="b"/>
              <a:pathLst>
                <a:path w="7580718" h="7020769">
                  <a:moveTo>
                    <a:pt x="0" y="3617829"/>
                  </a:moveTo>
                  <a:cubicBezTo>
                    <a:pt x="761599" y="1808914"/>
                    <a:pt x="1523198" y="0"/>
                    <a:pt x="2405050" y="481094"/>
                  </a:cubicBezTo>
                  <a:cubicBezTo>
                    <a:pt x="3286902" y="962188"/>
                    <a:pt x="4428499" y="5988021"/>
                    <a:pt x="5291110" y="6504395"/>
                  </a:cubicBezTo>
                  <a:cubicBezTo>
                    <a:pt x="6153721" y="7020769"/>
                    <a:pt x="6867219" y="5300055"/>
                    <a:pt x="7580718" y="3579341"/>
                  </a:cubicBezTo>
                </a:path>
              </a:pathLst>
            </a:custGeom>
            <a:noFill/>
            <a:ln w="41275" cap="flat" cmpd="sng" algn="ctr">
              <a:solidFill>
                <a:srgbClr val="0070C0"/>
              </a:solidFill>
              <a:prstDash val="solid"/>
              <a:round/>
              <a:headEnd type="none" w="med" len="med"/>
              <a:tailEnd type="none"/>
            </a:ln>
            <a:effectLst/>
          </p:spPr>
          <p:txBody>
            <a:bodyPr lIns="101599" tIns="50799" rIns="101599" bIns="50799" rtlCol="0" anchor="ctr"/>
            <a:lstStyle/>
            <a:p>
              <a:pPr algn="ctr"/>
              <a:endParaRPr lang="en-US"/>
            </a:p>
          </p:txBody>
        </p:sp>
        <p:grpSp>
          <p:nvGrpSpPr>
            <p:cNvPr id="58" name="Group 57"/>
            <p:cNvGrpSpPr/>
            <p:nvPr/>
          </p:nvGrpSpPr>
          <p:grpSpPr>
            <a:xfrm>
              <a:off x="695507" y="2210765"/>
              <a:ext cx="3270869" cy="3062412"/>
              <a:chOff x="695507" y="2210765"/>
              <a:chExt cx="3270869" cy="3062412"/>
            </a:xfrm>
          </p:grpSpPr>
          <p:cxnSp>
            <p:nvCxnSpPr>
              <p:cNvPr id="32" name="Straight Connector 31"/>
              <p:cNvCxnSpPr/>
              <p:nvPr/>
            </p:nvCxnSpPr>
            <p:spPr bwMode="auto">
              <a:xfrm flipV="1">
                <a:off x="695507" y="3715893"/>
                <a:ext cx="3270869" cy="39853"/>
              </a:xfrm>
              <a:prstGeom prst="line">
                <a:avLst/>
              </a:prstGeom>
              <a:gradFill rotWithShape="1">
                <a:gsLst>
                  <a:gs pos="0">
                    <a:srgbClr val="FF0000">
                      <a:gamma/>
                      <a:shade val="46275"/>
                      <a:invGamma/>
                    </a:srgbClr>
                  </a:gs>
                  <a:gs pos="50000">
                    <a:srgbClr val="FF0000"/>
                  </a:gs>
                  <a:gs pos="100000">
                    <a:srgbClr val="FF0000">
                      <a:gamma/>
                      <a:shade val="46275"/>
                      <a:invGamma/>
                    </a:srgbClr>
                  </a:gs>
                </a:gsLst>
                <a:lin ang="5400000" scaled="1"/>
              </a:gradFill>
              <a:ln w="9525" cap="flat" cmpd="sng" algn="ctr">
                <a:solidFill>
                  <a:schemeClr val="tx1"/>
                </a:solidFill>
                <a:prstDash val="solid"/>
                <a:round/>
                <a:headEnd type="none" w="med" len="med"/>
                <a:tailEnd type="none"/>
              </a:ln>
              <a:effectLst/>
            </p:spPr>
          </p:cxnSp>
          <p:cxnSp>
            <p:nvCxnSpPr>
              <p:cNvPr id="43" name="Straight Connector 42"/>
              <p:cNvCxnSpPr/>
              <p:nvPr/>
            </p:nvCxnSpPr>
            <p:spPr>
              <a:xfrm rot="16200000" flipH="1">
                <a:off x="653465" y="3375620"/>
                <a:ext cx="713435" cy="5966"/>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2500731" y="3750772"/>
                <a:ext cx="0" cy="409748"/>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971364" y="2523281"/>
                <a:ext cx="4729" cy="1232466"/>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469604" y="2210765"/>
                <a:ext cx="0" cy="1529455"/>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2932754" y="3737523"/>
                <a:ext cx="33472" cy="1535654"/>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3412814" y="3726028"/>
                <a:ext cx="33472" cy="1394612"/>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grpSp>
      </p:grpSp>
      <p:grpSp>
        <p:nvGrpSpPr>
          <p:cNvPr id="16" name="Group 15"/>
          <p:cNvGrpSpPr/>
          <p:nvPr/>
        </p:nvGrpSpPr>
        <p:grpSpPr>
          <a:xfrm>
            <a:off x="3742067" y="812462"/>
            <a:ext cx="6074827" cy="3120120"/>
            <a:chOff x="3637892" y="812462"/>
            <a:chExt cx="6074827" cy="3120120"/>
          </a:xfrm>
        </p:grpSpPr>
        <p:grpSp>
          <p:nvGrpSpPr>
            <p:cNvPr id="6" name="Group 5"/>
            <p:cNvGrpSpPr/>
            <p:nvPr/>
          </p:nvGrpSpPr>
          <p:grpSpPr>
            <a:xfrm>
              <a:off x="3637892" y="812462"/>
              <a:ext cx="6074827" cy="3120120"/>
              <a:chOff x="3328455" y="1151489"/>
              <a:chExt cx="6926715" cy="2803980"/>
            </a:xfrm>
          </p:grpSpPr>
          <p:grpSp>
            <p:nvGrpSpPr>
              <p:cNvPr id="4" name="Group 3"/>
              <p:cNvGrpSpPr/>
              <p:nvPr/>
            </p:nvGrpSpPr>
            <p:grpSpPr>
              <a:xfrm>
                <a:off x="3328455" y="1151489"/>
                <a:ext cx="6629400" cy="2803980"/>
                <a:chOff x="3328455" y="1151489"/>
                <a:chExt cx="6629400" cy="2803980"/>
              </a:xfrm>
            </p:grpSpPr>
            <p:sp>
              <p:nvSpPr>
                <p:cNvPr id="27" name="Freeform 26"/>
                <p:cNvSpPr/>
                <p:nvPr/>
              </p:nvSpPr>
              <p:spPr bwMode="auto">
                <a:xfrm>
                  <a:off x="3527649" y="1539063"/>
                  <a:ext cx="3229806" cy="2375121"/>
                </a:xfrm>
                <a:custGeom>
                  <a:avLst/>
                  <a:gdLst>
                    <a:gd name="connsiteX0" fmla="*/ 0 w 7580718"/>
                    <a:gd name="connsiteY0" fmla="*/ 3617829 h 7020769"/>
                    <a:gd name="connsiteX1" fmla="*/ 2405050 w 7580718"/>
                    <a:gd name="connsiteY1" fmla="*/ 481094 h 7020769"/>
                    <a:gd name="connsiteX2" fmla="*/ 5291110 w 7580718"/>
                    <a:gd name="connsiteY2" fmla="*/ 6504395 h 7020769"/>
                    <a:gd name="connsiteX3" fmla="*/ 7580718 w 7580718"/>
                    <a:gd name="connsiteY3" fmla="*/ 3579341 h 7020769"/>
                  </a:gdLst>
                  <a:ahLst/>
                  <a:cxnLst>
                    <a:cxn ang="0">
                      <a:pos x="connsiteX0" y="connsiteY0"/>
                    </a:cxn>
                    <a:cxn ang="0">
                      <a:pos x="connsiteX1" y="connsiteY1"/>
                    </a:cxn>
                    <a:cxn ang="0">
                      <a:pos x="connsiteX2" y="connsiteY2"/>
                    </a:cxn>
                    <a:cxn ang="0">
                      <a:pos x="connsiteX3" y="connsiteY3"/>
                    </a:cxn>
                  </a:cxnLst>
                  <a:rect l="l" t="t" r="r" b="b"/>
                  <a:pathLst>
                    <a:path w="7580718" h="7020769">
                      <a:moveTo>
                        <a:pt x="0" y="3617829"/>
                      </a:moveTo>
                      <a:cubicBezTo>
                        <a:pt x="761599" y="1808914"/>
                        <a:pt x="1523198" y="0"/>
                        <a:pt x="2405050" y="481094"/>
                      </a:cubicBezTo>
                      <a:cubicBezTo>
                        <a:pt x="3286902" y="962188"/>
                        <a:pt x="4428499" y="5988021"/>
                        <a:pt x="5291110" y="6504395"/>
                      </a:cubicBezTo>
                      <a:cubicBezTo>
                        <a:pt x="6153721" y="7020769"/>
                        <a:pt x="6867219" y="5300055"/>
                        <a:pt x="7580718" y="3579341"/>
                      </a:cubicBezTo>
                    </a:path>
                  </a:pathLst>
                </a:custGeom>
                <a:noFill/>
                <a:ln w="41275" cap="flat" cmpd="sng" algn="ctr">
                  <a:solidFill>
                    <a:srgbClr val="0070C0"/>
                  </a:solidFill>
                  <a:prstDash val="solid"/>
                  <a:round/>
                  <a:headEnd type="none" w="med" len="med"/>
                  <a:tailEnd type="none"/>
                </a:ln>
                <a:effectLst/>
              </p:spPr>
              <p:txBody>
                <a:bodyPr lIns="101599" tIns="50799" rIns="101599" bIns="50799" rtlCol="0" anchor="ctr"/>
                <a:lstStyle/>
                <a:p>
                  <a:pPr algn="ctr"/>
                  <a:endParaRPr lang="en-US" dirty="0"/>
                </a:p>
              </p:txBody>
            </p:sp>
            <p:sp>
              <p:nvSpPr>
                <p:cNvPr id="28" name="Rounded Rectangle 27"/>
                <p:cNvSpPr/>
                <p:nvPr/>
              </p:nvSpPr>
              <p:spPr>
                <a:xfrm>
                  <a:off x="3328455" y="1151489"/>
                  <a:ext cx="1371600" cy="2743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bwMode="auto">
                <a:xfrm>
                  <a:off x="6728049" y="1580348"/>
                  <a:ext cx="3229806" cy="2375121"/>
                </a:xfrm>
                <a:custGeom>
                  <a:avLst/>
                  <a:gdLst>
                    <a:gd name="connsiteX0" fmla="*/ 0 w 7580718"/>
                    <a:gd name="connsiteY0" fmla="*/ 3617829 h 7020769"/>
                    <a:gd name="connsiteX1" fmla="*/ 2405050 w 7580718"/>
                    <a:gd name="connsiteY1" fmla="*/ 481094 h 7020769"/>
                    <a:gd name="connsiteX2" fmla="*/ 5291110 w 7580718"/>
                    <a:gd name="connsiteY2" fmla="*/ 6504395 h 7020769"/>
                    <a:gd name="connsiteX3" fmla="*/ 7580718 w 7580718"/>
                    <a:gd name="connsiteY3" fmla="*/ 3579341 h 7020769"/>
                  </a:gdLst>
                  <a:ahLst/>
                  <a:cxnLst>
                    <a:cxn ang="0">
                      <a:pos x="connsiteX0" y="connsiteY0"/>
                    </a:cxn>
                    <a:cxn ang="0">
                      <a:pos x="connsiteX1" y="connsiteY1"/>
                    </a:cxn>
                    <a:cxn ang="0">
                      <a:pos x="connsiteX2" y="connsiteY2"/>
                    </a:cxn>
                    <a:cxn ang="0">
                      <a:pos x="connsiteX3" y="connsiteY3"/>
                    </a:cxn>
                  </a:cxnLst>
                  <a:rect l="l" t="t" r="r" b="b"/>
                  <a:pathLst>
                    <a:path w="7580718" h="7020769">
                      <a:moveTo>
                        <a:pt x="0" y="3617829"/>
                      </a:moveTo>
                      <a:cubicBezTo>
                        <a:pt x="761599" y="1808914"/>
                        <a:pt x="1523198" y="0"/>
                        <a:pt x="2405050" y="481094"/>
                      </a:cubicBezTo>
                      <a:cubicBezTo>
                        <a:pt x="3286902" y="962188"/>
                        <a:pt x="4428499" y="5988021"/>
                        <a:pt x="5291110" y="6504395"/>
                      </a:cubicBezTo>
                      <a:cubicBezTo>
                        <a:pt x="6153721" y="7020769"/>
                        <a:pt x="6867219" y="5300055"/>
                        <a:pt x="7580718" y="3579341"/>
                      </a:cubicBezTo>
                    </a:path>
                  </a:pathLst>
                </a:custGeom>
                <a:noFill/>
                <a:ln w="41275" cap="flat" cmpd="sng" algn="ctr">
                  <a:solidFill>
                    <a:srgbClr val="0070C0"/>
                  </a:solidFill>
                  <a:prstDash val="solid"/>
                  <a:round/>
                  <a:headEnd type="none" w="med" len="med"/>
                  <a:tailEnd type="none"/>
                </a:ln>
                <a:effectLst/>
              </p:spPr>
              <p:txBody>
                <a:bodyPr lIns="101599" tIns="50799" rIns="101599" bIns="50799" rtlCol="0" anchor="ctr"/>
                <a:lstStyle/>
                <a:p>
                  <a:pPr algn="ctr"/>
                  <a:endParaRPr lang="en-US" dirty="0"/>
                </a:p>
              </p:txBody>
            </p:sp>
            <p:cxnSp>
              <p:nvCxnSpPr>
                <p:cNvPr id="30" name="Straight Connector 29"/>
                <p:cNvCxnSpPr/>
                <p:nvPr/>
              </p:nvCxnSpPr>
              <p:spPr bwMode="auto">
                <a:xfrm flipV="1">
                  <a:off x="4823049" y="2749952"/>
                  <a:ext cx="3229806" cy="26041"/>
                </a:xfrm>
                <a:prstGeom prst="line">
                  <a:avLst/>
                </a:prstGeom>
                <a:gradFill rotWithShape="1">
                  <a:gsLst>
                    <a:gs pos="0">
                      <a:srgbClr val="FF0000">
                        <a:gamma/>
                        <a:shade val="46275"/>
                        <a:invGamma/>
                      </a:srgbClr>
                    </a:gs>
                    <a:gs pos="50000">
                      <a:srgbClr val="FF0000"/>
                    </a:gs>
                    <a:gs pos="100000">
                      <a:srgbClr val="FF0000">
                        <a:gamma/>
                        <a:shade val="46275"/>
                        <a:invGamma/>
                      </a:srgbClr>
                    </a:gs>
                  </a:gsLst>
                  <a:lin ang="5400000" scaled="1"/>
                </a:gradFill>
                <a:ln w="9525" cap="flat" cmpd="sng" algn="ctr">
                  <a:solidFill>
                    <a:schemeClr val="tx1"/>
                  </a:solidFill>
                  <a:prstDash val="solid"/>
                  <a:round/>
                  <a:headEnd type="none" w="med" len="med"/>
                  <a:tailEnd type="none"/>
                </a:ln>
                <a:effectLst/>
              </p:spPr>
            </p:cxnSp>
          </p:grpSp>
          <p:sp>
            <p:nvSpPr>
              <p:cNvPr id="34" name="Rounded Rectangle 33"/>
              <p:cNvSpPr/>
              <p:nvPr/>
            </p:nvSpPr>
            <p:spPr>
              <a:xfrm>
                <a:off x="7543569" y="1162264"/>
                <a:ext cx="2711601" cy="2743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5" name="Straight Connector 34"/>
            <p:cNvCxnSpPr/>
            <p:nvPr/>
          </p:nvCxnSpPr>
          <p:spPr>
            <a:xfrm>
              <a:off x="4937097" y="1796475"/>
              <a:ext cx="0" cy="839411"/>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5368958" y="2620124"/>
              <a:ext cx="0" cy="187590"/>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5694983" y="2610474"/>
              <a:ext cx="0" cy="975578"/>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6067308" y="2623974"/>
              <a:ext cx="0" cy="1082036"/>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6451208" y="2614326"/>
              <a:ext cx="0" cy="483937"/>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848848" y="2144457"/>
              <a:ext cx="0" cy="467942"/>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90285" y="156792"/>
            <a:ext cx="9053715" cy="492443"/>
          </a:xfrm>
          <a:prstGeom prst="rect">
            <a:avLst/>
          </a:prstGeom>
          <a:noFill/>
          <a:ln>
            <a:noFill/>
          </a:ln>
        </p:spPr>
        <p:txBody>
          <a:bodyPr wrap="square" rtlCol="0">
            <a:spAutoFit/>
          </a:bodyPr>
          <a:lstStyle/>
          <a:p>
            <a:r>
              <a:rPr lang="en-US" sz="2600" u="sng" dirty="0" smtClean="0">
                <a:solidFill>
                  <a:srgbClr val="0070C0"/>
                </a:solidFill>
                <a:latin typeface="Calibri" pitchFamily="34" charset="0"/>
                <a:cs typeface="Calibri" pitchFamily="34" charset="0"/>
              </a:rPr>
              <a:t>Solution 4: </a:t>
            </a:r>
            <a:r>
              <a:rPr lang="en-US" sz="2600" dirty="0" smtClean="0">
                <a:solidFill>
                  <a:srgbClr val="0070C0"/>
                </a:solidFill>
                <a:latin typeface="Calibri" pitchFamily="34" charset="0"/>
                <a:cs typeface="Calibri" pitchFamily="34" charset="0"/>
              </a:rPr>
              <a:t>Send back-to-back within the same transmission  </a:t>
            </a:r>
            <a:endParaRPr lang="en-US" sz="2600" dirty="0">
              <a:solidFill>
                <a:srgbClr val="0070C0"/>
              </a:solidFill>
              <a:latin typeface="Calibri" pitchFamily="34" charset="0"/>
              <a:cs typeface="Calibri" pitchFamily="34" charset="0"/>
            </a:endParaRPr>
          </a:p>
        </p:txBody>
      </p:sp>
      <p:sp>
        <p:nvSpPr>
          <p:cNvPr id="54" name="Content Placeholder 2"/>
          <p:cNvSpPr txBox="1">
            <a:spLocks/>
          </p:cNvSpPr>
          <p:nvPr/>
        </p:nvSpPr>
        <p:spPr>
          <a:xfrm>
            <a:off x="-380050" y="5803750"/>
            <a:ext cx="10160000" cy="888249"/>
          </a:xfrm>
          <a:prstGeom prst="rect">
            <a:avLst/>
          </a:prstGeom>
        </p:spPr>
        <p:txBody>
          <a:bodyPr vert="horz" lIns="101599" tIns="50799" rIns="101599" bIns="50799" rtlCol="0">
            <a:noAutofit/>
          </a:bodyPr>
          <a:lstStyle/>
          <a:p>
            <a:pPr marL="380996" indent="-380996" algn="ctr" defTabSz="507995" fontAlgn="auto">
              <a:spcBef>
                <a:spcPct val="20000"/>
              </a:spcBef>
              <a:spcAft>
                <a:spcPts val="0"/>
              </a:spcAft>
              <a:defRPr/>
            </a:pPr>
            <a:r>
              <a:rPr lang="en-US" sz="2400" dirty="0" smtClean="0">
                <a:solidFill>
                  <a:srgbClr val="0000FF"/>
                </a:solidFill>
                <a:latin typeface="Calibri" pitchFamily="34" charset="0"/>
                <a:cs typeface="Calibri" pitchFamily="34" charset="0"/>
              </a:rPr>
              <a:t>Estimate and correct for oscillator phase</a:t>
            </a:r>
          </a:p>
          <a:p>
            <a:pPr marL="825492" lvl="1" indent="-317497" algn="ctr" defTabSz="507995" fontAlgn="auto">
              <a:spcBef>
                <a:spcPct val="20000"/>
              </a:spcBef>
              <a:spcAft>
                <a:spcPts val="0"/>
              </a:spcAft>
              <a:buFont typeface="Arial" pitchFamily="34" charset="0"/>
              <a:buChar char="•"/>
              <a:defRPr/>
            </a:pPr>
            <a:endParaRPr lang="en-US" sz="3100" dirty="0" smtClean="0">
              <a:latin typeface="Comic Sans MS"/>
            </a:endParaRPr>
          </a:p>
          <a:p>
            <a:pPr marL="825492" lvl="1" indent="-317497" algn="ctr" defTabSz="507995" fontAlgn="auto">
              <a:spcBef>
                <a:spcPct val="20000"/>
              </a:spcBef>
              <a:spcAft>
                <a:spcPts val="0"/>
              </a:spcAft>
              <a:buFont typeface="Arial" pitchFamily="34" charset="0"/>
              <a:buChar char="•"/>
              <a:defRPr/>
            </a:pPr>
            <a:endParaRPr lang="en-US" sz="3100" dirty="0" smtClean="0">
              <a:latin typeface="Comic Sans MS"/>
            </a:endParaRPr>
          </a:p>
          <a:p>
            <a:pPr marL="380996" indent="-380996" algn="ctr" defTabSz="507995" fontAlgn="auto">
              <a:spcBef>
                <a:spcPct val="20000"/>
              </a:spcBef>
              <a:spcAft>
                <a:spcPts val="0"/>
              </a:spcAft>
              <a:buFont typeface="Arial"/>
              <a:buChar char="•"/>
              <a:defRPr/>
            </a:pPr>
            <a:endParaRPr lang="en-US" sz="3100" dirty="0" smtClean="0">
              <a:latin typeface="Comic Sans MS"/>
            </a:endParaRPr>
          </a:p>
          <a:p>
            <a:pPr marL="825492" lvl="1" indent="-317497" algn="ctr" defTabSz="507995" fontAlgn="auto">
              <a:spcBef>
                <a:spcPct val="20000"/>
              </a:spcBef>
              <a:spcAft>
                <a:spcPts val="0"/>
              </a:spcAft>
              <a:buFont typeface="Arial"/>
              <a:buChar char="–"/>
              <a:defRPr/>
            </a:pPr>
            <a:endParaRPr lang="en-US" sz="3100" dirty="0">
              <a:latin typeface="Comic Sans MS"/>
            </a:endParaRPr>
          </a:p>
        </p:txBody>
      </p:sp>
    </p:spTree>
    <p:extLst>
      <p:ext uri="{BB962C8B-B14F-4D97-AF65-F5344CB8AC3E}">
        <p14:creationId xmlns:p14="http://schemas.microsoft.com/office/powerpoint/2010/main" val="1626372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latin typeface="Calibri" pitchFamily="34" charset="0"/>
                <a:cs typeface="Calibri" pitchFamily="34" charset="0"/>
              </a:rPr>
              <a:t>Why is it interesting?</a:t>
            </a:r>
            <a:endParaRPr lang="en-US" b="0" dirty="0">
              <a:latin typeface="Calibri" pitchFamily="34" charset="0"/>
              <a:cs typeface="Calibri" pitchFamily="34" charset="0"/>
            </a:endParaRPr>
          </a:p>
        </p:txBody>
      </p:sp>
      <p:sp>
        <p:nvSpPr>
          <p:cNvPr id="4" name="Text Placeholder 3"/>
          <p:cNvSpPr txBox="1">
            <a:spLocks noGrp="1"/>
          </p:cNvSpPr>
          <p:nvPr>
            <p:ph type="body" idx="1"/>
          </p:nvPr>
        </p:nvSpPr>
        <p:spPr>
          <a:xfrm>
            <a:off x="445625" y="1252210"/>
            <a:ext cx="8229600" cy="3379387"/>
          </a:xfrm>
          <a:prstGeom prst="rect">
            <a:avLst/>
          </a:prstGeom>
          <a:noFill/>
        </p:spPr>
        <p:txBody>
          <a:bodyPr wrap="square" rtlCol="0">
            <a:spAutoFit/>
          </a:bodyPr>
          <a:lstStyle/>
          <a:p>
            <a:pPr marL="285750" indent="-285750">
              <a:lnSpc>
                <a:spcPct val="150000"/>
              </a:lnSpc>
              <a:buFont typeface="Arial" pitchFamily="34" charset="0"/>
              <a:buChar char="•"/>
            </a:pPr>
            <a:r>
              <a:rPr lang="en-US" sz="2400" dirty="0" smtClean="0">
                <a:latin typeface="Calibri" pitchFamily="34" charset="0"/>
                <a:cs typeface="Calibri" pitchFamily="34" charset="0"/>
              </a:rPr>
              <a:t>No computational hardness assumptions</a:t>
            </a:r>
          </a:p>
          <a:p>
            <a:pPr marL="285750" indent="-285750">
              <a:lnSpc>
                <a:spcPct val="150000"/>
              </a:lnSpc>
              <a:buFont typeface="Arial" pitchFamily="34" charset="0"/>
              <a:buChar char="•"/>
            </a:pPr>
            <a:r>
              <a:rPr lang="en-US" sz="2400" dirty="0" smtClean="0">
                <a:latin typeface="Calibri" pitchFamily="34" charset="0"/>
                <a:cs typeface="Calibri" pitchFamily="34" charset="0"/>
              </a:rPr>
              <a:t>Comes free from wireless channel</a:t>
            </a:r>
          </a:p>
          <a:p>
            <a:pPr marL="285750" indent="-285750">
              <a:lnSpc>
                <a:spcPct val="150000"/>
              </a:lnSpc>
              <a:buFont typeface="Arial" pitchFamily="34" charset="0"/>
              <a:buChar char="•"/>
            </a:pPr>
            <a:r>
              <a:rPr lang="en-US" sz="2400" dirty="0" smtClean="0">
                <a:latin typeface="Calibri" pitchFamily="34" charset="0"/>
                <a:cs typeface="Calibri" pitchFamily="34" charset="0"/>
              </a:rPr>
              <a:t>Combine with cryptography for stronger security</a:t>
            </a:r>
          </a:p>
          <a:p>
            <a:pPr marL="285750" indent="-285750">
              <a:buFont typeface="Arial" pitchFamily="34" charset="0"/>
              <a:buChar char="•"/>
            </a:pPr>
            <a:endParaRPr lang="en-US" sz="2400" dirty="0" smtClean="0">
              <a:latin typeface="Arial" pitchFamily="34" charset="0"/>
              <a:cs typeface="Arial" pitchFamily="34" charset="0"/>
            </a:endParaRPr>
          </a:p>
          <a:p>
            <a:pPr marL="285750" indent="-285750">
              <a:buFont typeface="Arial" pitchFamily="34" charset="0"/>
              <a:buChar char="•"/>
            </a:pPr>
            <a:endParaRPr lang="en-US" sz="2400" dirty="0" smtClean="0">
              <a:latin typeface="Arial" pitchFamily="34" charset="0"/>
              <a:cs typeface="Arial" pitchFamily="34" charset="0"/>
            </a:endParaRPr>
          </a:p>
          <a:p>
            <a:pPr marL="285750" indent="-285750">
              <a:buFont typeface="Arial" pitchFamily="34" charset="0"/>
              <a:buChar char="•"/>
            </a:pPr>
            <a:endParaRPr lang="en-US" dirty="0"/>
          </a:p>
        </p:txBody>
      </p:sp>
    </p:spTree>
    <p:extLst>
      <p:ext uri="{BB962C8B-B14F-4D97-AF65-F5344CB8AC3E}">
        <p14:creationId xmlns:p14="http://schemas.microsoft.com/office/powerpoint/2010/main" val="549691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749876" y="3926539"/>
            <a:ext cx="3460831" cy="636607"/>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4210707" y="3923817"/>
            <a:ext cx="3671652" cy="636607"/>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1211330" y="4014009"/>
            <a:ext cx="2708476" cy="461665"/>
          </a:xfrm>
          <a:prstGeom prst="rect">
            <a:avLst/>
          </a:prstGeom>
          <a:noFill/>
        </p:spPr>
        <p:txBody>
          <a:bodyPr wrap="square" rtlCol="0">
            <a:spAutoFit/>
          </a:bodyPr>
          <a:lstStyle/>
          <a:p>
            <a:r>
              <a:rPr lang="en-US" sz="2400" dirty="0" smtClean="0"/>
              <a:t>OFDM Symbol</a:t>
            </a:r>
            <a:endParaRPr lang="en-US" sz="2400" dirty="0"/>
          </a:p>
        </p:txBody>
      </p:sp>
      <p:sp>
        <p:nvSpPr>
          <p:cNvPr id="70" name="TextBox 69"/>
          <p:cNvSpPr txBox="1"/>
          <p:nvPr/>
        </p:nvSpPr>
        <p:spPr>
          <a:xfrm>
            <a:off x="4489277" y="4014008"/>
            <a:ext cx="3485674" cy="461665"/>
          </a:xfrm>
          <a:prstGeom prst="rect">
            <a:avLst/>
          </a:prstGeom>
          <a:noFill/>
        </p:spPr>
        <p:txBody>
          <a:bodyPr wrap="square" rtlCol="0">
            <a:spAutoFit/>
          </a:bodyPr>
          <a:lstStyle/>
          <a:p>
            <a:r>
              <a:rPr lang="en-US" sz="2400" dirty="0" smtClean="0"/>
              <a:t>OFDM Symbol Repetition</a:t>
            </a:r>
            <a:endParaRPr lang="en-US" sz="2400" dirty="0"/>
          </a:p>
        </p:txBody>
      </p:sp>
      <p:grpSp>
        <p:nvGrpSpPr>
          <p:cNvPr id="59" name="Group 58"/>
          <p:cNvGrpSpPr/>
          <p:nvPr/>
        </p:nvGrpSpPr>
        <p:grpSpPr>
          <a:xfrm>
            <a:off x="1446945" y="1389674"/>
            <a:ext cx="2237247" cy="2536865"/>
            <a:chOff x="695507" y="1923814"/>
            <a:chExt cx="3270869" cy="3634936"/>
          </a:xfrm>
        </p:grpSpPr>
        <p:sp>
          <p:nvSpPr>
            <p:cNvPr id="33" name="Freeform 32"/>
            <p:cNvSpPr/>
            <p:nvPr/>
          </p:nvSpPr>
          <p:spPr bwMode="auto">
            <a:xfrm>
              <a:off x="695507" y="1923814"/>
              <a:ext cx="3270869" cy="3634936"/>
            </a:xfrm>
            <a:custGeom>
              <a:avLst/>
              <a:gdLst>
                <a:gd name="connsiteX0" fmla="*/ 0 w 7580718"/>
                <a:gd name="connsiteY0" fmla="*/ 3617829 h 7020769"/>
                <a:gd name="connsiteX1" fmla="*/ 2405050 w 7580718"/>
                <a:gd name="connsiteY1" fmla="*/ 481094 h 7020769"/>
                <a:gd name="connsiteX2" fmla="*/ 5291110 w 7580718"/>
                <a:gd name="connsiteY2" fmla="*/ 6504395 h 7020769"/>
                <a:gd name="connsiteX3" fmla="*/ 7580718 w 7580718"/>
                <a:gd name="connsiteY3" fmla="*/ 3579341 h 7020769"/>
              </a:gdLst>
              <a:ahLst/>
              <a:cxnLst>
                <a:cxn ang="0">
                  <a:pos x="connsiteX0" y="connsiteY0"/>
                </a:cxn>
                <a:cxn ang="0">
                  <a:pos x="connsiteX1" y="connsiteY1"/>
                </a:cxn>
                <a:cxn ang="0">
                  <a:pos x="connsiteX2" y="connsiteY2"/>
                </a:cxn>
                <a:cxn ang="0">
                  <a:pos x="connsiteX3" y="connsiteY3"/>
                </a:cxn>
              </a:cxnLst>
              <a:rect l="l" t="t" r="r" b="b"/>
              <a:pathLst>
                <a:path w="7580718" h="7020769">
                  <a:moveTo>
                    <a:pt x="0" y="3617829"/>
                  </a:moveTo>
                  <a:cubicBezTo>
                    <a:pt x="761599" y="1808914"/>
                    <a:pt x="1523198" y="0"/>
                    <a:pt x="2405050" y="481094"/>
                  </a:cubicBezTo>
                  <a:cubicBezTo>
                    <a:pt x="3286902" y="962188"/>
                    <a:pt x="4428499" y="5988021"/>
                    <a:pt x="5291110" y="6504395"/>
                  </a:cubicBezTo>
                  <a:cubicBezTo>
                    <a:pt x="6153721" y="7020769"/>
                    <a:pt x="6867219" y="5300055"/>
                    <a:pt x="7580718" y="3579341"/>
                  </a:cubicBezTo>
                </a:path>
              </a:pathLst>
            </a:custGeom>
            <a:noFill/>
            <a:ln w="41275" cap="flat" cmpd="sng" algn="ctr">
              <a:solidFill>
                <a:srgbClr val="0070C0"/>
              </a:solidFill>
              <a:prstDash val="solid"/>
              <a:round/>
              <a:headEnd type="none" w="med" len="med"/>
              <a:tailEnd type="none"/>
            </a:ln>
            <a:effectLst/>
          </p:spPr>
          <p:txBody>
            <a:bodyPr lIns="101599" tIns="50799" rIns="101599" bIns="50799" rtlCol="0" anchor="ctr"/>
            <a:lstStyle/>
            <a:p>
              <a:pPr algn="ctr"/>
              <a:endParaRPr lang="en-US"/>
            </a:p>
          </p:txBody>
        </p:sp>
        <p:grpSp>
          <p:nvGrpSpPr>
            <p:cNvPr id="58" name="Group 57"/>
            <p:cNvGrpSpPr/>
            <p:nvPr/>
          </p:nvGrpSpPr>
          <p:grpSpPr>
            <a:xfrm>
              <a:off x="695507" y="2210765"/>
              <a:ext cx="3270869" cy="3062412"/>
              <a:chOff x="695507" y="2210765"/>
              <a:chExt cx="3270869" cy="3062412"/>
            </a:xfrm>
          </p:grpSpPr>
          <p:cxnSp>
            <p:nvCxnSpPr>
              <p:cNvPr id="32" name="Straight Connector 31"/>
              <p:cNvCxnSpPr/>
              <p:nvPr/>
            </p:nvCxnSpPr>
            <p:spPr bwMode="auto">
              <a:xfrm flipV="1">
                <a:off x="695507" y="3715893"/>
                <a:ext cx="3270869" cy="39853"/>
              </a:xfrm>
              <a:prstGeom prst="line">
                <a:avLst/>
              </a:prstGeom>
              <a:gradFill rotWithShape="1">
                <a:gsLst>
                  <a:gs pos="0">
                    <a:srgbClr val="FF0000">
                      <a:gamma/>
                      <a:shade val="46275"/>
                      <a:invGamma/>
                    </a:srgbClr>
                  </a:gs>
                  <a:gs pos="50000">
                    <a:srgbClr val="FF0000"/>
                  </a:gs>
                  <a:gs pos="100000">
                    <a:srgbClr val="FF0000">
                      <a:gamma/>
                      <a:shade val="46275"/>
                      <a:invGamma/>
                    </a:srgbClr>
                  </a:gs>
                </a:gsLst>
                <a:lin ang="5400000" scaled="1"/>
              </a:gradFill>
              <a:ln w="9525" cap="flat" cmpd="sng" algn="ctr">
                <a:solidFill>
                  <a:schemeClr val="tx1"/>
                </a:solidFill>
                <a:prstDash val="solid"/>
                <a:round/>
                <a:headEnd type="none" w="med" len="med"/>
                <a:tailEnd type="none"/>
              </a:ln>
              <a:effectLst/>
            </p:spPr>
          </p:cxnSp>
          <p:cxnSp>
            <p:nvCxnSpPr>
              <p:cNvPr id="43" name="Straight Connector 42"/>
              <p:cNvCxnSpPr/>
              <p:nvPr/>
            </p:nvCxnSpPr>
            <p:spPr>
              <a:xfrm rot="16200000" flipH="1">
                <a:off x="653465" y="3375620"/>
                <a:ext cx="713435" cy="5966"/>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2500731" y="3750772"/>
                <a:ext cx="0" cy="409748"/>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971364" y="2523281"/>
                <a:ext cx="4729" cy="1232466"/>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469604" y="2210765"/>
                <a:ext cx="0" cy="1529455"/>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2932754" y="3737523"/>
                <a:ext cx="33472" cy="1535654"/>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3412814" y="3726028"/>
                <a:ext cx="33472" cy="1394612"/>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grpSp>
      </p:grpSp>
      <p:sp>
        <p:nvSpPr>
          <p:cNvPr id="31" name="Content Placeholder 2"/>
          <p:cNvSpPr txBox="1">
            <a:spLocks/>
          </p:cNvSpPr>
          <p:nvPr/>
        </p:nvSpPr>
        <p:spPr>
          <a:xfrm>
            <a:off x="-380050" y="5803750"/>
            <a:ext cx="10160000" cy="888249"/>
          </a:xfrm>
          <a:prstGeom prst="rect">
            <a:avLst/>
          </a:prstGeom>
        </p:spPr>
        <p:txBody>
          <a:bodyPr vert="horz" lIns="101599" tIns="50799" rIns="101599" bIns="50799" rtlCol="0">
            <a:noAutofit/>
          </a:bodyPr>
          <a:lstStyle/>
          <a:p>
            <a:pPr marL="380996" indent="-380996" algn="ctr" defTabSz="507995" fontAlgn="auto">
              <a:spcBef>
                <a:spcPct val="20000"/>
              </a:spcBef>
              <a:spcAft>
                <a:spcPts val="0"/>
              </a:spcAft>
              <a:defRPr/>
            </a:pPr>
            <a:r>
              <a:rPr lang="en-US" sz="2400" dirty="0" smtClean="0">
                <a:solidFill>
                  <a:srgbClr val="0000FF"/>
                </a:solidFill>
                <a:latin typeface="Calibri" pitchFamily="34" charset="0"/>
                <a:cs typeface="Calibri" pitchFamily="34" charset="0"/>
              </a:rPr>
              <a:t>Estimate and correct for oscillator phase</a:t>
            </a:r>
          </a:p>
          <a:p>
            <a:pPr marL="825492" lvl="1" indent="-317497" algn="ctr" defTabSz="507995" fontAlgn="auto">
              <a:spcBef>
                <a:spcPct val="20000"/>
              </a:spcBef>
              <a:spcAft>
                <a:spcPts val="0"/>
              </a:spcAft>
              <a:buFont typeface="Arial" pitchFamily="34" charset="0"/>
              <a:buChar char="•"/>
              <a:defRPr/>
            </a:pPr>
            <a:endParaRPr lang="en-US" sz="3100" dirty="0" smtClean="0">
              <a:latin typeface="Comic Sans MS"/>
            </a:endParaRPr>
          </a:p>
          <a:p>
            <a:pPr marL="825492" lvl="1" indent="-317497" algn="ctr" defTabSz="507995" fontAlgn="auto">
              <a:spcBef>
                <a:spcPct val="20000"/>
              </a:spcBef>
              <a:spcAft>
                <a:spcPts val="0"/>
              </a:spcAft>
              <a:buFont typeface="Arial" pitchFamily="34" charset="0"/>
              <a:buChar char="•"/>
              <a:defRPr/>
            </a:pPr>
            <a:endParaRPr lang="en-US" sz="3100" dirty="0" smtClean="0">
              <a:latin typeface="Comic Sans MS"/>
            </a:endParaRPr>
          </a:p>
          <a:p>
            <a:pPr marL="380996" indent="-380996" algn="ctr" defTabSz="507995" fontAlgn="auto">
              <a:spcBef>
                <a:spcPct val="20000"/>
              </a:spcBef>
              <a:spcAft>
                <a:spcPts val="0"/>
              </a:spcAft>
              <a:buFont typeface="Arial"/>
              <a:buChar char="•"/>
              <a:defRPr/>
            </a:pPr>
            <a:endParaRPr lang="en-US" sz="3100" dirty="0" smtClean="0">
              <a:latin typeface="Comic Sans MS"/>
            </a:endParaRPr>
          </a:p>
          <a:p>
            <a:pPr marL="825492" lvl="1" indent="-317497" algn="ctr" defTabSz="507995" fontAlgn="auto">
              <a:spcBef>
                <a:spcPct val="20000"/>
              </a:spcBef>
              <a:spcAft>
                <a:spcPts val="0"/>
              </a:spcAft>
              <a:buFont typeface="Arial"/>
              <a:buChar char="–"/>
              <a:defRPr/>
            </a:pPr>
            <a:endParaRPr lang="en-US" sz="3100" dirty="0">
              <a:latin typeface="Comic Sans MS"/>
            </a:endParaRPr>
          </a:p>
        </p:txBody>
      </p:sp>
      <p:grpSp>
        <p:nvGrpSpPr>
          <p:cNvPr id="38" name="Group 37"/>
          <p:cNvGrpSpPr/>
          <p:nvPr/>
        </p:nvGrpSpPr>
        <p:grpSpPr>
          <a:xfrm>
            <a:off x="4816084" y="1354236"/>
            <a:ext cx="2237247" cy="2536865"/>
            <a:chOff x="695507" y="1923814"/>
            <a:chExt cx="3270869" cy="3634936"/>
          </a:xfrm>
        </p:grpSpPr>
        <p:sp>
          <p:nvSpPr>
            <p:cNvPr id="40" name="Freeform 39"/>
            <p:cNvSpPr/>
            <p:nvPr/>
          </p:nvSpPr>
          <p:spPr bwMode="auto">
            <a:xfrm>
              <a:off x="695507" y="1923814"/>
              <a:ext cx="3270869" cy="3634936"/>
            </a:xfrm>
            <a:custGeom>
              <a:avLst/>
              <a:gdLst>
                <a:gd name="connsiteX0" fmla="*/ 0 w 7580718"/>
                <a:gd name="connsiteY0" fmla="*/ 3617829 h 7020769"/>
                <a:gd name="connsiteX1" fmla="*/ 2405050 w 7580718"/>
                <a:gd name="connsiteY1" fmla="*/ 481094 h 7020769"/>
                <a:gd name="connsiteX2" fmla="*/ 5291110 w 7580718"/>
                <a:gd name="connsiteY2" fmla="*/ 6504395 h 7020769"/>
                <a:gd name="connsiteX3" fmla="*/ 7580718 w 7580718"/>
                <a:gd name="connsiteY3" fmla="*/ 3579341 h 7020769"/>
              </a:gdLst>
              <a:ahLst/>
              <a:cxnLst>
                <a:cxn ang="0">
                  <a:pos x="connsiteX0" y="connsiteY0"/>
                </a:cxn>
                <a:cxn ang="0">
                  <a:pos x="connsiteX1" y="connsiteY1"/>
                </a:cxn>
                <a:cxn ang="0">
                  <a:pos x="connsiteX2" y="connsiteY2"/>
                </a:cxn>
                <a:cxn ang="0">
                  <a:pos x="connsiteX3" y="connsiteY3"/>
                </a:cxn>
              </a:cxnLst>
              <a:rect l="l" t="t" r="r" b="b"/>
              <a:pathLst>
                <a:path w="7580718" h="7020769">
                  <a:moveTo>
                    <a:pt x="0" y="3617829"/>
                  </a:moveTo>
                  <a:cubicBezTo>
                    <a:pt x="761599" y="1808914"/>
                    <a:pt x="1523198" y="0"/>
                    <a:pt x="2405050" y="481094"/>
                  </a:cubicBezTo>
                  <a:cubicBezTo>
                    <a:pt x="3286902" y="962188"/>
                    <a:pt x="4428499" y="5988021"/>
                    <a:pt x="5291110" y="6504395"/>
                  </a:cubicBezTo>
                  <a:cubicBezTo>
                    <a:pt x="6153721" y="7020769"/>
                    <a:pt x="6867219" y="5300055"/>
                    <a:pt x="7580718" y="3579341"/>
                  </a:cubicBezTo>
                </a:path>
              </a:pathLst>
            </a:custGeom>
            <a:noFill/>
            <a:ln w="41275" cap="flat" cmpd="sng" algn="ctr">
              <a:solidFill>
                <a:srgbClr val="0070C0"/>
              </a:solidFill>
              <a:prstDash val="solid"/>
              <a:round/>
              <a:headEnd type="none" w="med" len="med"/>
              <a:tailEnd type="none"/>
            </a:ln>
            <a:effectLst/>
          </p:spPr>
          <p:txBody>
            <a:bodyPr lIns="101599" tIns="50799" rIns="101599" bIns="50799" rtlCol="0" anchor="ctr"/>
            <a:lstStyle/>
            <a:p>
              <a:pPr algn="ctr"/>
              <a:endParaRPr lang="en-US"/>
            </a:p>
          </p:txBody>
        </p:sp>
        <p:grpSp>
          <p:nvGrpSpPr>
            <p:cNvPr id="41" name="Group 40"/>
            <p:cNvGrpSpPr/>
            <p:nvPr/>
          </p:nvGrpSpPr>
          <p:grpSpPr>
            <a:xfrm>
              <a:off x="695507" y="2210765"/>
              <a:ext cx="3270869" cy="3062412"/>
              <a:chOff x="695507" y="2210765"/>
              <a:chExt cx="3270869" cy="3062412"/>
            </a:xfrm>
          </p:grpSpPr>
          <p:cxnSp>
            <p:nvCxnSpPr>
              <p:cNvPr id="51" name="Straight Connector 50"/>
              <p:cNvCxnSpPr/>
              <p:nvPr/>
            </p:nvCxnSpPr>
            <p:spPr bwMode="auto">
              <a:xfrm flipV="1">
                <a:off x="695507" y="3715893"/>
                <a:ext cx="3270869" cy="39853"/>
              </a:xfrm>
              <a:prstGeom prst="line">
                <a:avLst/>
              </a:prstGeom>
              <a:gradFill rotWithShape="1">
                <a:gsLst>
                  <a:gs pos="0">
                    <a:srgbClr val="FF0000">
                      <a:gamma/>
                      <a:shade val="46275"/>
                      <a:invGamma/>
                    </a:srgbClr>
                  </a:gs>
                  <a:gs pos="50000">
                    <a:srgbClr val="FF0000"/>
                  </a:gs>
                  <a:gs pos="100000">
                    <a:srgbClr val="FF0000">
                      <a:gamma/>
                      <a:shade val="46275"/>
                      <a:invGamma/>
                    </a:srgbClr>
                  </a:gs>
                </a:gsLst>
                <a:lin ang="5400000" scaled="1"/>
              </a:gradFill>
              <a:ln w="9525" cap="flat" cmpd="sng" algn="ctr">
                <a:solidFill>
                  <a:schemeClr val="tx1"/>
                </a:solidFill>
                <a:prstDash val="solid"/>
                <a:round/>
                <a:headEnd type="none" w="med" len="med"/>
                <a:tailEnd type="none"/>
              </a:ln>
              <a:effectLst/>
            </p:spPr>
          </p:cxnSp>
          <p:cxnSp>
            <p:nvCxnSpPr>
              <p:cNvPr id="52" name="Straight Connector 51"/>
              <p:cNvCxnSpPr/>
              <p:nvPr/>
            </p:nvCxnSpPr>
            <p:spPr>
              <a:xfrm rot="16200000" flipH="1">
                <a:off x="653465" y="3375620"/>
                <a:ext cx="713435" cy="5966"/>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2500731" y="3750772"/>
                <a:ext cx="0" cy="409748"/>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971364" y="2523281"/>
                <a:ext cx="4729" cy="1232466"/>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469604" y="2210765"/>
                <a:ext cx="0" cy="1529455"/>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2932754" y="3737523"/>
                <a:ext cx="33472" cy="1535654"/>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3412814" y="3726028"/>
                <a:ext cx="33472" cy="1394612"/>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grpSp>
      </p:grpSp>
      <p:sp>
        <p:nvSpPr>
          <p:cNvPr id="61" name="TextBox 60"/>
          <p:cNvSpPr txBox="1"/>
          <p:nvPr/>
        </p:nvSpPr>
        <p:spPr>
          <a:xfrm>
            <a:off x="90285" y="156792"/>
            <a:ext cx="9053715" cy="492443"/>
          </a:xfrm>
          <a:prstGeom prst="rect">
            <a:avLst/>
          </a:prstGeom>
          <a:noFill/>
          <a:ln>
            <a:noFill/>
          </a:ln>
        </p:spPr>
        <p:txBody>
          <a:bodyPr wrap="square" rtlCol="0">
            <a:spAutoFit/>
          </a:bodyPr>
          <a:lstStyle/>
          <a:p>
            <a:r>
              <a:rPr lang="en-US" sz="2600" u="sng" dirty="0" smtClean="0">
                <a:solidFill>
                  <a:srgbClr val="0070C0"/>
                </a:solidFill>
                <a:latin typeface="Calibri" pitchFamily="34" charset="0"/>
                <a:cs typeface="Calibri" pitchFamily="34" charset="0"/>
              </a:rPr>
              <a:t>Solution 4:</a:t>
            </a:r>
            <a:r>
              <a:rPr lang="en-US" sz="2600" dirty="0" smtClean="0">
                <a:solidFill>
                  <a:srgbClr val="0070C0"/>
                </a:solidFill>
                <a:latin typeface="Calibri" pitchFamily="34" charset="0"/>
                <a:cs typeface="Calibri" pitchFamily="34" charset="0"/>
              </a:rPr>
              <a:t> Send back-to-back within the same transmission  </a:t>
            </a:r>
            <a:endParaRPr lang="en-US" sz="2600" dirty="0">
              <a:solidFill>
                <a:srgbClr val="0070C0"/>
              </a:solidFill>
              <a:latin typeface="Calibri" pitchFamily="34" charset="0"/>
              <a:cs typeface="Calibri" pitchFamily="34" charset="0"/>
            </a:endParaRPr>
          </a:p>
        </p:txBody>
      </p:sp>
    </p:spTree>
    <p:extLst>
      <p:ext uri="{BB962C8B-B14F-4D97-AF65-F5344CB8AC3E}">
        <p14:creationId xmlns:p14="http://schemas.microsoft.com/office/powerpoint/2010/main" val="1834856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2601533"/>
            <a:ext cx="8229600" cy="1143000"/>
          </a:xfrm>
        </p:spPr>
        <p:txBody>
          <a:bodyPr/>
          <a:lstStyle/>
          <a:p>
            <a:r>
              <a:rPr lang="en-US" b="0" dirty="0" smtClean="0">
                <a:latin typeface="+mn-lt"/>
              </a:rPr>
              <a:t>Empirical Results</a:t>
            </a:r>
            <a:endParaRPr lang="en-US" b="0" dirty="0">
              <a:latin typeface="+mn-lt"/>
            </a:endParaRPr>
          </a:p>
        </p:txBody>
      </p:sp>
    </p:spTree>
    <p:extLst>
      <p:ext uri="{BB962C8B-B14F-4D97-AF65-F5344CB8AC3E}">
        <p14:creationId xmlns:p14="http://schemas.microsoft.com/office/powerpoint/2010/main" val="10405517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600" b="0" dirty="0" smtClean="0">
                <a:latin typeface="Calibri" pitchFamily="34" charset="0"/>
                <a:cs typeface="Calibri" pitchFamily="34" charset="0"/>
              </a:rPr>
              <a:t>Implementation</a:t>
            </a:r>
            <a:endParaRPr lang="en-US" sz="3600" b="0" dirty="0">
              <a:latin typeface="Calibri" pitchFamily="34" charset="0"/>
              <a:cs typeface="Calibri" pitchFamily="34" charset="0"/>
            </a:endParaRPr>
          </a:p>
        </p:txBody>
      </p:sp>
      <p:sp>
        <p:nvSpPr>
          <p:cNvPr id="8" name="Rectangle 4"/>
          <p:cNvSpPr>
            <a:spLocks noChangeArrowheads="1"/>
          </p:cNvSpPr>
          <p:nvPr/>
        </p:nvSpPr>
        <p:spPr bwMode="auto">
          <a:xfrm>
            <a:off x="71805" y="1329415"/>
            <a:ext cx="8759676" cy="3475310"/>
          </a:xfrm>
          <a:prstGeom prst="rect">
            <a:avLst/>
          </a:prstGeom>
          <a:noFill/>
          <a:ln w="9525">
            <a:noFill/>
            <a:miter lim="800000"/>
            <a:headEnd/>
            <a:tailEnd/>
          </a:ln>
        </p:spPr>
        <p:txBody>
          <a:bodyPr wrap="square" lIns="90488" tIns="44450" rIns="90488" bIns="44450">
            <a:prstTxWarp prst="textNoShape">
              <a:avLst/>
            </a:prstTxWarp>
            <a:spAutoFit/>
          </a:bodyPr>
          <a:lstStyle/>
          <a:p>
            <a:pPr>
              <a:lnSpc>
                <a:spcPct val="150000"/>
              </a:lnSpc>
              <a:spcBef>
                <a:spcPct val="20000"/>
              </a:spcBef>
              <a:buFont typeface="Arial"/>
              <a:buChar char="•"/>
            </a:pPr>
            <a:r>
              <a:rPr lang="en-US" sz="2800" dirty="0" smtClean="0">
                <a:solidFill>
                  <a:srgbClr val="000000"/>
                </a:solidFill>
                <a:latin typeface="Comic Sans MS" pitchFamily="66" charset="0"/>
              </a:rPr>
              <a:t> </a:t>
            </a:r>
            <a:r>
              <a:rPr lang="en-US" sz="2800" dirty="0" smtClean="0">
                <a:solidFill>
                  <a:srgbClr val="000000"/>
                </a:solidFill>
                <a:latin typeface="Calibri" pitchFamily="34" charset="0"/>
                <a:cs typeface="Calibri" pitchFamily="34" charset="0"/>
              </a:rPr>
              <a:t>USRP/USRP2</a:t>
            </a:r>
          </a:p>
          <a:p>
            <a:pPr>
              <a:lnSpc>
                <a:spcPct val="150000"/>
              </a:lnSpc>
              <a:spcBef>
                <a:spcPct val="20000"/>
              </a:spcBef>
              <a:buFont typeface="Arial"/>
              <a:buChar char="•"/>
            </a:pPr>
            <a:r>
              <a:rPr lang="en-US" sz="2800" dirty="0" smtClean="0">
                <a:solidFill>
                  <a:srgbClr val="000000"/>
                </a:solidFill>
                <a:latin typeface="Calibri" pitchFamily="34" charset="0"/>
                <a:cs typeface="Calibri" pitchFamily="34" charset="0"/>
              </a:rPr>
              <a:t> Carrier </a:t>
            </a:r>
            <a:r>
              <a:rPr lang="en-US" sz="2800" dirty="0" err="1">
                <a:solidFill>
                  <a:srgbClr val="000000"/>
                </a:solidFill>
                <a:latin typeface="Calibri" pitchFamily="34" charset="0"/>
                <a:cs typeface="Calibri" pitchFamily="34" charset="0"/>
              </a:rPr>
              <a:t>F</a:t>
            </a:r>
            <a:r>
              <a:rPr lang="en-US" sz="2800" dirty="0" err="1" smtClean="0">
                <a:solidFill>
                  <a:srgbClr val="000000"/>
                </a:solidFill>
                <a:latin typeface="Calibri" pitchFamily="34" charset="0"/>
                <a:cs typeface="Calibri" pitchFamily="34" charset="0"/>
              </a:rPr>
              <a:t>req</a:t>
            </a:r>
            <a:r>
              <a:rPr lang="en-US" sz="2800" dirty="0" smtClean="0">
                <a:solidFill>
                  <a:srgbClr val="000000"/>
                </a:solidFill>
                <a:latin typeface="Calibri" pitchFamily="34" charset="0"/>
                <a:cs typeface="Calibri" pitchFamily="34" charset="0"/>
              </a:rPr>
              <a:t>: 2.4-2.48GHz</a:t>
            </a:r>
          </a:p>
          <a:p>
            <a:pPr>
              <a:lnSpc>
                <a:spcPct val="150000"/>
              </a:lnSpc>
              <a:spcBef>
                <a:spcPct val="20000"/>
              </a:spcBef>
              <a:buFont typeface="Arial"/>
              <a:buChar char="•"/>
            </a:pPr>
            <a:r>
              <a:rPr lang="en-US" sz="2800" dirty="0" smtClean="0">
                <a:solidFill>
                  <a:srgbClr val="000000"/>
                </a:solidFill>
                <a:latin typeface="Calibri" pitchFamily="34" charset="0"/>
                <a:cs typeface="Calibri" pitchFamily="34" charset="0"/>
              </a:rPr>
              <a:t> OFDM and QAM modulations</a:t>
            </a:r>
          </a:p>
          <a:p>
            <a:pPr>
              <a:spcBef>
                <a:spcPct val="20000"/>
              </a:spcBef>
            </a:pPr>
            <a:r>
              <a:rPr lang="en-US" sz="3200" dirty="0" smtClean="0">
                <a:solidFill>
                  <a:srgbClr val="000000"/>
                </a:solidFill>
                <a:latin typeface="Comic Sans MS" pitchFamily="66" charset="0"/>
              </a:rPr>
              <a:t> </a:t>
            </a:r>
          </a:p>
          <a:p>
            <a:pPr>
              <a:spcBef>
                <a:spcPct val="20000"/>
              </a:spcBef>
            </a:pPr>
            <a:endParaRPr lang="en-US" sz="3200" dirty="0">
              <a:solidFill>
                <a:srgbClr val="000000"/>
              </a:solidFill>
              <a:latin typeface="Comic Sans MS" pitchFamily="66"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8579" y="1236859"/>
            <a:ext cx="2786284" cy="208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bldLvl="3"/>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7700" y="1235389"/>
            <a:ext cx="4160095" cy="5162379"/>
          </a:xfrm>
          <a:prstGeom prst="rect">
            <a:avLst/>
          </a:prstGeom>
          <a:scene3d>
            <a:camera prst="orthographicFront">
              <a:rot lat="0" lon="0" rev="21000000"/>
            </a:camera>
            <a:lightRig rig="threePt" dir="t"/>
          </a:scene3d>
        </p:spPr>
      </p:pic>
      <p:sp>
        <p:nvSpPr>
          <p:cNvPr id="58370" name="Title 6"/>
          <p:cNvSpPr>
            <a:spLocks noGrp="1"/>
          </p:cNvSpPr>
          <p:nvPr>
            <p:ph type="title"/>
          </p:nvPr>
        </p:nvSpPr>
        <p:spPr>
          <a:xfrm>
            <a:off x="504825" y="203200"/>
            <a:ext cx="8229600" cy="725488"/>
          </a:xfrm>
        </p:spPr>
        <p:txBody>
          <a:bodyPr/>
          <a:lstStyle/>
          <a:p>
            <a:pPr eaLnBrk="1" hangingPunct="1"/>
            <a:r>
              <a:rPr lang="en-US" b="0" dirty="0" err="1" smtClean="0">
                <a:latin typeface="Calibri" pitchFamily="34" charset="0"/>
                <a:cs typeface="Calibri" pitchFamily="34" charset="0"/>
              </a:rPr>
              <a:t>Testbed</a:t>
            </a:r>
            <a:endParaRPr lang="en-US" b="0" dirty="0" smtClean="0">
              <a:latin typeface="Calibri" pitchFamily="34" charset="0"/>
              <a:cs typeface="Calibri" pitchFamily="34" charset="0"/>
            </a:endParaRPr>
          </a:p>
        </p:txBody>
      </p:sp>
      <p:sp>
        <p:nvSpPr>
          <p:cNvPr id="5" name="Content Placeholder 2"/>
          <p:cNvSpPr txBox="1">
            <a:spLocks/>
          </p:cNvSpPr>
          <p:nvPr/>
        </p:nvSpPr>
        <p:spPr bwMode="auto">
          <a:xfrm>
            <a:off x="0" y="881822"/>
            <a:ext cx="4331394" cy="5194803"/>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ts val="1200"/>
              </a:spcAft>
              <a:buClrTx/>
              <a:buSzTx/>
              <a:tabLst/>
              <a:defRPr/>
            </a:pPr>
            <a:endParaRPr dirty="0" smtClean="0"/>
          </a:p>
          <a:p>
            <a:pPr marL="342900" indent="-342900" defTabSz="914400" eaLnBrk="0" fontAlgn="base" hangingPunct="0">
              <a:spcBef>
                <a:spcPct val="20000"/>
              </a:spcBef>
              <a:spcAft>
                <a:spcPts val="1200"/>
              </a:spcAft>
              <a:buFontTx/>
              <a:buChar char="•"/>
            </a:pPr>
            <a:r>
              <a:rPr lang="en-US" sz="2400" kern="0" dirty="0" smtClean="0">
                <a:ea typeface="ＭＳ Ｐゴシック" pitchFamily="-112" charset="-128"/>
                <a:cs typeface="ＭＳ Ｐゴシック" pitchFamily="-112" charset="-128"/>
              </a:rPr>
              <a:t>20-node </a:t>
            </a:r>
            <a:r>
              <a:rPr lang="en-US" sz="2400" kern="0" dirty="0" err="1" smtClean="0">
                <a:ea typeface="ＭＳ Ｐゴシック" pitchFamily="-112" charset="-128"/>
                <a:cs typeface="ＭＳ Ｐゴシック" pitchFamily="-112" charset="-128"/>
              </a:rPr>
              <a:t>testbed</a:t>
            </a:r>
            <a:endParaRPr lang="en-US" sz="2400" kern="0" dirty="0" smtClean="0">
              <a:ea typeface="ＭＳ Ｐゴシック" pitchFamily="-112" charset="-128"/>
              <a:cs typeface="ＭＳ Ｐゴシック" pitchFamily="-112" charset="-128"/>
            </a:endParaRPr>
          </a:p>
          <a:p>
            <a:pPr marL="342900" indent="-342900" defTabSz="914400" eaLnBrk="0" fontAlgn="base" hangingPunct="0">
              <a:spcBef>
                <a:spcPct val="20000"/>
              </a:spcBef>
              <a:spcAft>
                <a:spcPts val="1200"/>
              </a:spcAft>
              <a:buFontTx/>
              <a:buChar char="•"/>
            </a:pPr>
            <a:r>
              <a:rPr lang="en-US" sz="2400" kern="0" dirty="0" smtClean="0">
                <a:ea typeface="ＭＳ Ｐゴシック" pitchFamily="-112" charset="-128"/>
                <a:cs typeface="ＭＳ Ｐゴシック" pitchFamily="-112" charset="-128"/>
              </a:rPr>
              <a:t>Each run  randomly picks two nodes to be Sender and Receiver</a:t>
            </a:r>
          </a:p>
          <a:p>
            <a:pPr marL="342900" indent="-342900" defTabSz="914400" eaLnBrk="0" fontAlgn="base" hangingPunct="0">
              <a:spcBef>
                <a:spcPct val="20000"/>
              </a:spcBef>
              <a:spcAft>
                <a:spcPts val="1200"/>
              </a:spcAft>
              <a:buFontTx/>
              <a:buChar char="•"/>
            </a:pPr>
            <a:r>
              <a:rPr lang="en-US" sz="2400" kern="0" dirty="0" smtClean="0">
                <a:ea typeface="ＭＳ Ｐゴシック" pitchFamily="-112" charset="-128"/>
                <a:cs typeface="ＭＳ Ｐゴシック" pitchFamily="-112" charset="-128"/>
              </a:rPr>
              <a:t> Every other node acts as eavesdropper</a:t>
            </a:r>
          </a:p>
          <a:p>
            <a:pPr marL="342900" indent="-342900" defTabSz="914400" eaLnBrk="0" fontAlgn="base" hangingPunct="0">
              <a:spcBef>
                <a:spcPct val="20000"/>
              </a:spcBef>
              <a:spcAft>
                <a:spcPts val="1200"/>
              </a:spcAft>
              <a:buFontTx/>
              <a:buChar char="•"/>
            </a:pPr>
            <a:r>
              <a:rPr lang="en-US" sz="2400" kern="0" dirty="0" smtClean="0">
                <a:ea typeface="ＭＳ Ｐゴシック" pitchFamily="-112" charset="-128"/>
                <a:cs typeface="ＭＳ Ｐゴシック" pitchFamily="-112" charset="-128"/>
              </a:rPr>
              <a:t>Eavesdropper uses optimal hypothesis testing</a:t>
            </a:r>
          </a:p>
          <a:p>
            <a:pPr marL="342900" indent="-342900" defTabSz="914400" eaLnBrk="0" fontAlgn="base" hangingPunct="0">
              <a:spcBef>
                <a:spcPct val="20000"/>
              </a:spcBef>
              <a:spcAft>
                <a:spcPts val="1200"/>
              </a:spcAft>
              <a:buFontTx/>
              <a:buChar char="•"/>
            </a:pPr>
            <a:endParaRPr lang="en-US" sz="2400" kern="0" dirty="0" smtClean="0">
              <a:latin typeface="Comic Sans MS"/>
              <a:ea typeface="ＭＳ Ｐゴシック" pitchFamily="-112" charset="-128"/>
              <a:cs typeface="ＭＳ Ｐゴシック" pitchFamily="-112" charset="-128"/>
            </a:endParaRPr>
          </a:p>
        </p:txBody>
      </p:sp>
      <p:sp>
        <p:nvSpPr>
          <p:cNvPr id="8" name="Oval 7"/>
          <p:cNvSpPr/>
          <p:nvPr/>
        </p:nvSpPr>
        <p:spPr bwMode="auto">
          <a:xfrm>
            <a:off x="7128192" y="3116103"/>
            <a:ext cx="180249" cy="140918"/>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vert="horz" wrap="square" lIns="90488" tIns="44450" rIns="90488" bIns="44450" rtlCol="0" anchor="t" compatLnSpc="1"/>
          <a:lstStyle/>
          <a:p>
            <a:pPr marL="0" marR="0" indent="0" algn="l" defTabSz="914400" rtl="0" eaLnBrk="0" fontAlgn="base" latinLnBrk="0" hangingPunct="0">
              <a:lnSpc>
                <a:spcPct val="100000"/>
              </a:lnSpc>
              <a:spcBef>
                <a:spcPct val="0"/>
              </a:spcBef>
              <a:spcAft>
                <a:spcPct val="0"/>
              </a:spcAft>
              <a:buNone/>
              <a:tabLst/>
            </a:pPr>
            <a:endParaRPr kumimoji="0" lang="en-US" sz="1800" b="0" i="0" u="none" strike="noStrike" baseline="0" dirty="0">
              <a:solidFill>
                <a:schemeClr val="tx1">
                  <a:alpha val="100000"/>
                </a:schemeClr>
              </a:solidFill>
              <a:effectLst/>
              <a:latin typeface="Arial"/>
            </a:endParaRPr>
          </a:p>
        </p:txBody>
      </p:sp>
      <p:sp>
        <p:nvSpPr>
          <p:cNvPr id="9" name="Oval 8"/>
          <p:cNvSpPr/>
          <p:nvPr/>
        </p:nvSpPr>
        <p:spPr bwMode="auto">
          <a:xfrm>
            <a:off x="7750837" y="2799542"/>
            <a:ext cx="180249" cy="140918"/>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vert="horz" wrap="square" lIns="90488" tIns="44450" rIns="90488" bIns="44450" rtlCol="0" anchor="t" compatLnSpc="1"/>
          <a:lstStyle/>
          <a:p>
            <a:pPr marL="0" marR="0" indent="0" algn="l" defTabSz="914400" rtl="0" eaLnBrk="0" fontAlgn="base" latinLnBrk="0" hangingPunct="0">
              <a:lnSpc>
                <a:spcPct val="100000"/>
              </a:lnSpc>
              <a:spcBef>
                <a:spcPct val="0"/>
              </a:spcBef>
              <a:spcAft>
                <a:spcPct val="0"/>
              </a:spcAft>
              <a:buNone/>
              <a:tabLst/>
            </a:pPr>
            <a:endParaRPr kumimoji="0" lang="en-US" sz="1800" b="0" i="0" u="none" strike="noStrike" baseline="0" dirty="0">
              <a:solidFill>
                <a:schemeClr val="tx1">
                  <a:alpha val="100000"/>
                </a:schemeClr>
              </a:solidFill>
              <a:effectLst/>
              <a:latin typeface="Arial"/>
            </a:endParaRPr>
          </a:p>
        </p:txBody>
      </p:sp>
      <p:sp>
        <p:nvSpPr>
          <p:cNvPr id="10" name="Oval 9"/>
          <p:cNvSpPr/>
          <p:nvPr/>
        </p:nvSpPr>
        <p:spPr bwMode="auto">
          <a:xfrm>
            <a:off x="5076816" y="2647627"/>
            <a:ext cx="180249" cy="140918"/>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vert="horz" wrap="square" lIns="90488" tIns="44450" rIns="90488" bIns="44450" rtlCol="0" anchor="t" compatLnSpc="1"/>
          <a:lstStyle/>
          <a:p>
            <a:pPr marL="0" marR="0" indent="0" algn="l" defTabSz="914400" rtl="0" eaLnBrk="0" fontAlgn="base" latinLnBrk="0" hangingPunct="0">
              <a:lnSpc>
                <a:spcPct val="100000"/>
              </a:lnSpc>
              <a:spcBef>
                <a:spcPct val="0"/>
              </a:spcBef>
              <a:spcAft>
                <a:spcPct val="0"/>
              </a:spcAft>
              <a:buNone/>
              <a:tabLst/>
            </a:pPr>
            <a:endParaRPr kumimoji="0" lang="en-US" sz="1800" b="0" i="0" u="none" strike="noStrike" baseline="0" dirty="0">
              <a:solidFill>
                <a:schemeClr val="tx1">
                  <a:alpha val="100000"/>
                </a:schemeClr>
              </a:solidFill>
              <a:effectLst/>
              <a:latin typeface="Arial"/>
            </a:endParaRPr>
          </a:p>
        </p:txBody>
      </p:sp>
      <p:sp>
        <p:nvSpPr>
          <p:cNvPr id="11" name="Oval 10"/>
          <p:cNvSpPr/>
          <p:nvPr/>
        </p:nvSpPr>
        <p:spPr bwMode="auto">
          <a:xfrm>
            <a:off x="6275110" y="2007737"/>
            <a:ext cx="180249" cy="140918"/>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vert="horz" wrap="square" lIns="90488" tIns="44450" rIns="90488" bIns="44450" rtlCol="0" anchor="t" compatLnSpc="1"/>
          <a:lstStyle/>
          <a:p>
            <a:pPr marL="0" marR="0" indent="0" algn="l" defTabSz="914400" rtl="0" eaLnBrk="0" fontAlgn="base" latinLnBrk="0" hangingPunct="0">
              <a:lnSpc>
                <a:spcPct val="100000"/>
              </a:lnSpc>
              <a:spcBef>
                <a:spcPct val="0"/>
              </a:spcBef>
              <a:spcAft>
                <a:spcPct val="0"/>
              </a:spcAft>
              <a:buNone/>
              <a:tabLst/>
            </a:pPr>
            <a:endParaRPr kumimoji="0" lang="en-US" sz="1800" b="0" i="0" u="none" strike="noStrike" baseline="0" dirty="0">
              <a:solidFill>
                <a:schemeClr val="tx1">
                  <a:alpha val="100000"/>
                </a:schemeClr>
              </a:solidFill>
              <a:effectLst/>
              <a:latin typeface="Arial"/>
            </a:endParaRPr>
          </a:p>
        </p:txBody>
      </p:sp>
      <p:sp>
        <p:nvSpPr>
          <p:cNvPr id="12" name="Oval 11"/>
          <p:cNvSpPr/>
          <p:nvPr/>
        </p:nvSpPr>
        <p:spPr bwMode="auto">
          <a:xfrm>
            <a:off x="5241842" y="5474014"/>
            <a:ext cx="180249" cy="140918"/>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vert="horz" wrap="square" lIns="90488" tIns="44450" rIns="90488" bIns="44450" rtlCol="0" anchor="t" compatLnSpc="1"/>
          <a:lstStyle/>
          <a:p>
            <a:pPr marL="0" marR="0" indent="0" algn="l" defTabSz="914400" rtl="0" eaLnBrk="0" fontAlgn="base" latinLnBrk="0" hangingPunct="0">
              <a:lnSpc>
                <a:spcPct val="100000"/>
              </a:lnSpc>
              <a:spcBef>
                <a:spcPct val="0"/>
              </a:spcBef>
              <a:spcAft>
                <a:spcPct val="0"/>
              </a:spcAft>
              <a:buNone/>
              <a:tabLst/>
            </a:pPr>
            <a:endParaRPr kumimoji="0" lang="en-US" sz="1800" b="0" i="0" u="none" strike="noStrike" baseline="0" dirty="0">
              <a:solidFill>
                <a:schemeClr val="tx1">
                  <a:alpha val="100000"/>
                </a:schemeClr>
              </a:solidFill>
              <a:effectLst/>
              <a:latin typeface="Arial"/>
            </a:endParaRPr>
          </a:p>
        </p:txBody>
      </p:sp>
      <p:sp>
        <p:nvSpPr>
          <p:cNvPr id="13" name="Oval 12"/>
          <p:cNvSpPr/>
          <p:nvPr/>
        </p:nvSpPr>
        <p:spPr bwMode="auto">
          <a:xfrm>
            <a:off x="6453922" y="3297589"/>
            <a:ext cx="180249" cy="140918"/>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vert="horz" wrap="square" lIns="90488" tIns="44450" rIns="90488" bIns="44450" rtlCol="0" anchor="t" compatLnSpc="1"/>
          <a:lstStyle/>
          <a:p>
            <a:pPr marL="0" marR="0" indent="0" algn="l" defTabSz="914400" rtl="0" eaLnBrk="0" fontAlgn="base" latinLnBrk="0" hangingPunct="0">
              <a:lnSpc>
                <a:spcPct val="100000"/>
              </a:lnSpc>
              <a:spcBef>
                <a:spcPct val="0"/>
              </a:spcBef>
              <a:spcAft>
                <a:spcPct val="0"/>
              </a:spcAft>
              <a:buNone/>
              <a:tabLst/>
            </a:pPr>
            <a:endParaRPr kumimoji="0" lang="en-US" sz="1800" b="0" i="0" u="none" strike="noStrike" baseline="0" dirty="0">
              <a:solidFill>
                <a:schemeClr val="tx1">
                  <a:alpha val="100000"/>
                </a:schemeClr>
              </a:solidFill>
              <a:effectLst/>
              <a:latin typeface="Arial"/>
            </a:endParaRPr>
          </a:p>
        </p:txBody>
      </p:sp>
      <p:sp>
        <p:nvSpPr>
          <p:cNvPr id="14" name="Oval 13"/>
          <p:cNvSpPr/>
          <p:nvPr/>
        </p:nvSpPr>
        <p:spPr bwMode="auto">
          <a:xfrm>
            <a:off x="5308816" y="5900816"/>
            <a:ext cx="180249" cy="140918"/>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vert="horz" wrap="square" lIns="90488" tIns="44450" rIns="90488" bIns="44450" rtlCol="0" anchor="t" compatLnSpc="1"/>
          <a:lstStyle/>
          <a:p>
            <a:pPr marL="0" marR="0" indent="0" algn="l" defTabSz="914400" rtl="0" eaLnBrk="0" fontAlgn="base" latinLnBrk="0" hangingPunct="0">
              <a:lnSpc>
                <a:spcPct val="100000"/>
              </a:lnSpc>
              <a:spcBef>
                <a:spcPct val="0"/>
              </a:spcBef>
              <a:spcAft>
                <a:spcPct val="0"/>
              </a:spcAft>
              <a:buNone/>
              <a:tabLst/>
            </a:pPr>
            <a:endParaRPr lang="en-US" dirty="0"/>
          </a:p>
        </p:txBody>
      </p:sp>
      <p:sp>
        <p:nvSpPr>
          <p:cNvPr id="15" name="Oval 14"/>
          <p:cNvSpPr/>
          <p:nvPr/>
        </p:nvSpPr>
        <p:spPr bwMode="auto">
          <a:xfrm>
            <a:off x="5952830" y="4271379"/>
            <a:ext cx="180249" cy="140918"/>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vert="horz" wrap="square" lIns="90488" tIns="44450" rIns="90488" bIns="44450" rtlCol="0" anchor="t" compatLnSpc="1"/>
          <a:lstStyle/>
          <a:p>
            <a:pPr marL="0" marR="0" indent="0" algn="l" defTabSz="914400" rtl="0" eaLnBrk="0" fontAlgn="base" latinLnBrk="0" hangingPunct="0">
              <a:lnSpc>
                <a:spcPct val="100000"/>
              </a:lnSpc>
              <a:spcBef>
                <a:spcPct val="0"/>
              </a:spcBef>
              <a:spcAft>
                <a:spcPct val="0"/>
              </a:spcAft>
              <a:buNone/>
              <a:tabLst/>
            </a:pPr>
            <a:endParaRPr lang="en-US" dirty="0"/>
          </a:p>
        </p:txBody>
      </p:sp>
      <p:sp>
        <p:nvSpPr>
          <p:cNvPr id="16" name="Oval 15"/>
          <p:cNvSpPr/>
          <p:nvPr/>
        </p:nvSpPr>
        <p:spPr bwMode="auto">
          <a:xfrm>
            <a:off x="5095883" y="3402773"/>
            <a:ext cx="180249" cy="140918"/>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vert="horz" wrap="square" lIns="90488" tIns="44450" rIns="90488" bIns="44450" rtlCol="0" anchor="t" compatLnSpc="1"/>
          <a:lstStyle/>
          <a:p>
            <a:pPr marL="0" marR="0" indent="0" algn="l" defTabSz="914400" rtl="0" eaLnBrk="0" fontAlgn="base" latinLnBrk="0" hangingPunct="0">
              <a:lnSpc>
                <a:spcPct val="100000"/>
              </a:lnSpc>
              <a:spcBef>
                <a:spcPct val="0"/>
              </a:spcBef>
              <a:spcAft>
                <a:spcPct val="0"/>
              </a:spcAft>
              <a:buNone/>
              <a:tabLst/>
            </a:pPr>
            <a:endParaRPr lang="en-US" dirty="0"/>
          </a:p>
        </p:txBody>
      </p:sp>
      <p:sp>
        <p:nvSpPr>
          <p:cNvPr id="17" name="Oval 16"/>
          <p:cNvSpPr/>
          <p:nvPr/>
        </p:nvSpPr>
        <p:spPr bwMode="auto">
          <a:xfrm>
            <a:off x="6469406" y="5818782"/>
            <a:ext cx="180249" cy="140918"/>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vert="horz" wrap="square" lIns="90488" tIns="44450" rIns="90488" bIns="44450" rtlCol="0" anchor="t" compatLnSpc="1"/>
          <a:lstStyle/>
          <a:p>
            <a:pPr marL="0" marR="0" indent="0" algn="l" defTabSz="914400" rtl="0" eaLnBrk="0" fontAlgn="base" latinLnBrk="0" hangingPunct="0">
              <a:lnSpc>
                <a:spcPct val="100000"/>
              </a:lnSpc>
              <a:spcBef>
                <a:spcPct val="0"/>
              </a:spcBef>
              <a:spcAft>
                <a:spcPct val="0"/>
              </a:spcAft>
              <a:buNone/>
              <a:tabLst/>
            </a:pPr>
            <a:endParaRPr lang="en-US" dirty="0"/>
          </a:p>
        </p:txBody>
      </p:sp>
      <p:sp>
        <p:nvSpPr>
          <p:cNvPr id="18" name="Oval 17"/>
          <p:cNvSpPr/>
          <p:nvPr/>
        </p:nvSpPr>
        <p:spPr bwMode="auto">
          <a:xfrm>
            <a:off x="6837218" y="4982992"/>
            <a:ext cx="180249" cy="140918"/>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vert="horz" wrap="square" lIns="90488" tIns="44450" rIns="90488" bIns="44450" rtlCol="0" anchor="t" compatLnSpc="1"/>
          <a:lstStyle/>
          <a:p>
            <a:pPr marL="0" marR="0" indent="0" algn="l" defTabSz="914400" rtl="0" eaLnBrk="0" fontAlgn="base" latinLnBrk="0" hangingPunct="0">
              <a:lnSpc>
                <a:spcPct val="100000"/>
              </a:lnSpc>
              <a:spcBef>
                <a:spcPct val="0"/>
              </a:spcBef>
              <a:spcAft>
                <a:spcPct val="0"/>
              </a:spcAft>
              <a:buNone/>
              <a:tabLst/>
            </a:pPr>
            <a:endParaRPr lang="en-US" dirty="0"/>
          </a:p>
        </p:txBody>
      </p:sp>
      <p:sp>
        <p:nvSpPr>
          <p:cNvPr id="19" name="Oval 18"/>
          <p:cNvSpPr/>
          <p:nvPr/>
        </p:nvSpPr>
        <p:spPr bwMode="auto">
          <a:xfrm>
            <a:off x="6381687" y="4549471"/>
            <a:ext cx="180249" cy="140918"/>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vert="horz" wrap="square" lIns="90488" tIns="44450" rIns="90488" bIns="44450" rtlCol="0" anchor="t" compatLnSpc="1"/>
          <a:lstStyle/>
          <a:p>
            <a:pPr marL="0" marR="0" indent="0" algn="l" defTabSz="914400" rtl="0" eaLnBrk="0" fontAlgn="base" latinLnBrk="0" hangingPunct="0">
              <a:lnSpc>
                <a:spcPct val="100000"/>
              </a:lnSpc>
              <a:spcBef>
                <a:spcPct val="0"/>
              </a:spcBef>
              <a:spcAft>
                <a:spcPct val="0"/>
              </a:spcAft>
              <a:buNone/>
              <a:tabLst/>
            </a:pPr>
            <a:endParaRPr lang="en-US" dirty="0"/>
          </a:p>
        </p:txBody>
      </p:sp>
      <p:sp>
        <p:nvSpPr>
          <p:cNvPr id="20" name="Oval 19"/>
          <p:cNvSpPr/>
          <p:nvPr/>
        </p:nvSpPr>
        <p:spPr bwMode="auto">
          <a:xfrm>
            <a:off x="5345046" y="4806139"/>
            <a:ext cx="180249" cy="140918"/>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vert="horz" wrap="square" lIns="90488" tIns="44450" rIns="90488" bIns="44450" rtlCol="0" anchor="t" compatLnSpc="1"/>
          <a:lstStyle/>
          <a:p>
            <a:pPr marL="0" marR="0" indent="0" algn="l" defTabSz="914400" rtl="0" eaLnBrk="0" fontAlgn="base" latinLnBrk="0" hangingPunct="0">
              <a:lnSpc>
                <a:spcPct val="100000"/>
              </a:lnSpc>
              <a:spcBef>
                <a:spcPct val="0"/>
              </a:spcBef>
              <a:spcAft>
                <a:spcPct val="0"/>
              </a:spcAft>
              <a:buNone/>
              <a:tabLst/>
            </a:pPr>
            <a:endParaRPr lang="en-US" dirty="0"/>
          </a:p>
        </p:txBody>
      </p:sp>
      <p:sp>
        <p:nvSpPr>
          <p:cNvPr id="21" name="Oval 20"/>
          <p:cNvSpPr/>
          <p:nvPr/>
        </p:nvSpPr>
        <p:spPr bwMode="auto">
          <a:xfrm>
            <a:off x="8101569" y="5087484"/>
            <a:ext cx="180249" cy="140918"/>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vert="horz" wrap="square" lIns="90488" tIns="44450" rIns="90488" bIns="44450" rtlCol="0" anchor="t" compatLnSpc="1"/>
          <a:lstStyle/>
          <a:p>
            <a:pPr marL="0" marR="0" indent="0" algn="l" defTabSz="914400" rtl="0" eaLnBrk="0" fontAlgn="base" latinLnBrk="0" hangingPunct="0">
              <a:lnSpc>
                <a:spcPct val="100000"/>
              </a:lnSpc>
              <a:spcBef>
                <a:spcPct val="0"/>
              </a:spcBef>
              <a:spcAft>
                <a:spcPct val="0"/>
              </a:spcAft>
              <a:buNone/>
              <a:tabLst/>
            </a:pPr>
            <a:endParaRPr lang="en-US" dirty="0"/>
          </a:p>
        </p:txBody>
      </p:sp>
      <p:sp>
        <p:nvSpPr>
          <p:cNvPr id="22" name="Oval 21"/>
          <p:cNvSpPr/>
          <p:nvPr/>
        </p:nvSpPr>
        <p:spPr bwMode="auto">
          <a:xfrm>
            <a:off x="7848229" y="5820417"/>
            <a:ext cx="180249" cy="140918"/>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vert="horz" wrap="square" lIns="90488" tIns="44450" rIns="90488" bIns="44450" rtlCol="0" anchor="t" compatLnSpc="1"/>
          <a:lstStyle/>
          <a:p>
            <a:pPr marL="0" marR="0" indent="0" algn="l" defTabSz="914400" rtl="0" eaLnBrk="0" fontAlgn="base" latinLnBrk="0" hangingPunct="0">
              <a:lnSpc>
                <a:spcPct val="100000"/>
              </a:lnSpc>
              <a:spcBef>
                <a:spcPct val="0"/>
              </a:spcBef>
              <a:spcAft>
                <a:spcPct val="0"/>
              </a:spcAft>
              <a:buNone/>
              <a:tabLst/>
            </a:pPr>
            <a:endParaRPr lang="en-US" dirty="0"/>
          </a:p>
        </p:txBody>
      </p:sp>
      <p:sp>
        <p:nvSpPr>
          <p:cNvPr id="23" name="Oval 22"/>
          <p:cNvSpPr/>
          <p:nvPr/>
        </p:nvSpPr>
        <p:spPr bwMode="auto">
          <a:xfrm>
            <a:off x="7876413" y="3453068"/>
            <a:ext cx="180249" cy="140918"/>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vert="horz" wrap="square" lIns="90488" tIns="44450" rIns="90488" bIns="44450" rtlCol="0" anchor="t" compatLnSpc="1"/>
          <a:lstStyle/>
          <a:p>
            <a:pPr marL="0" marR="0" indent="0" algn="l" defTabSz="914400" rtl="0" eaLnBrk="0" fontAlgn="base" latinLnBrk="0" hangingPunct="0">
              <a:lnSpc>
                <a:spcPct val="100000"/>
              </a:lnSpc>
              <a:spcBef>
                <a:spcPct val="0"/>
              </a:spcBef>
              <a:spcAft>
                <a:spcPct val="0"/>
              </a:spcAft>
              <a:buNone/>
              <a:tabLst/>
            </a:pPr>
            <a:endParaRPr lang="en-US" dirty="0"/>
          </a:p>
        </p:txBody>
      </p:sp>
      <p:sp>
        <p:nvSpPr>
          <p:cNvPr id="24" name="Oval 23"/>
          <p:cNvSpPr/>
          <p:nvPr/>
        </p:nvSpPr>
        <p:spPr bwMode="auto">
          <a:xfrm>
            <a:off x="5849058" y="2940460"/>
            <a:ext cx="180249" cy="140918"/>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vert="horz" wrap="square" lIns="90488" tIns="44450" rIns="90488" bIns="44450" rtlCol="0" anchor="t" compatLnSpc="1"/>
          <a:lstStyle/>
          <a:p>
            <a:pPr marL="0" marR="0" indent="0" algn="l" defTabSz="914400" rtl="0" eaLnBrk="0" fontAlgn="base" latinLnBrk="0" hangingPunct="0">
              <a:lnSpc>
                <a:spcPct val="100000"/>
              </a:lnSpc>
              <a:spcBef>
                <a:spcPct val="0"/>
              </a:spcBef>
              <a:spcAft>
                <a:spcPct val="0"/>
              </a:spcAft>
              <a:buNone/>
              <a:tabLst/>
            </a:pPr>
            <a:endParaRPr lang="en-US" dirty="0"/>
          </a:p>
        </p:txBody>
      </p:sp>
      <p:sp>
        <p:nvSpPr>
          <p:cNvPr id="25" name="Oval 24"/>
          <p:cNvSpPr/>
          <p:nvPr/>
        </p:nvSpPr>
        <p:spPr bwMode="auto">
          <a:xfrm>
            <a:off x="7026492" y="4283781"/>
            <a:ext cx="180249" cy="140918"/>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vert="horz" wrap="square" lIns="90488" tIns="44450" rIns="90488" bIns="44450" rtlCol="0" anchor="t" compatLnSpc="1"/>
          <a:lstStyle/>
          <a:p>
            <a:pPr marL="0" marR="0" indent="0" algn="l" defTabSz="914400" rtl="0" eaLnBrk="0" fontAlgn="base" latinLnBrk="0" hangingPunct="0">
              <a:lnSpc>
                <a:spcPct val="100000"/>
              </a:lnSpc>
              <a:spcBef>
                <a:spcPct val="0"/>
              </a:spcBef>
              <a:spcAft>
                <a:spcPct val="0"/>
              </a:spcAft>
              <a:buNone/>
              <a:tabLst/>
            </a:pPr>
            <a:endParaRPr lang="en-US" dirty="0"/>
          </a:p>
        </p:txBody>
      </p:sp>
      <p:sp>
        <p:nvSpPr>
          <p:cNvPr id="26" name="Oval 25"/>
          <p:cNvSpPr/>
          <p:nvPr/>
        </p:nvSpPr>
        <p:spPr bwMode="auto">
          <a:xfrm>
            <a:off x="5611258" y="1876593"/>
            <a:ext cx="180249" cy="140918"/>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vert="horz" wrap="square" lIns="90488" tIns="44450" rIns="90488" bIns="44450" rtlCol="0" anchor="t" compatLnSpc="1"/>
          <a:lstStyle/>
          <a:p>
            <a:pPr marL="0" marR="0" indent="0" algn="l" defTabSz="914400" rtl="0" eaLnBrk="0" fontAlgn="base" latinLnBrk="0" hangingPunct="0">
              <a:lnSpc>
                <a:spcPct val="100000"/>
              </a:lnSpc>
              <a:spcBef>
                <a:spcPct val="0"/>
              </a:spcBef>
              <a:spcAft>
                <a:spcPct val="0"/>
              </a:spcAft>
              <a:buNone/>
              <a:tabLst/>
            </a:pPr>
            <a:endParaRPr lang="en-US" dirty="0"/>
          </a:p>
        </p:txBody>
      </p:sp>
      <p:sp>
        <p:nvSpPr>
          <p:cNvPr id="27" name="Oval 26"/>
          <p:cNvSpPr/>
          <p:nvPr/>
        </p:nvSpPr>
        <p:spPr bwMode="auto">
          <a:xfrm>
            <a:off x="6898394" y="3928630"/>
            <a:ext cx="180249" cy="140918"/>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vert="horz" wrap="square" lIns="90488" tIns="44450" rIns="90488" bIns="44450" rtlCol="0" anchor="t" compatLnSpc="1"/>
          <a:lstStyle/>
          <a:p>
            <a:pPr marL="0" marR="0" indent="0" algn="l" defTabSz="914400" rtl="0" eaLnBrk="0" fontAlgn="base" latinLnBrk="0" hangingPunct="0">
              <a:lnSpc>
                <a:spcPct val="100000"/>
              </a:lnSpc>
              <a:spcBef>
                <a:spcPct val="0"/>
              </a:spcBef>
              <a:spcAft>
                <a:spcPct val="0"/>
              </a:spcAft>
              <a:buNone/>
              <a:tabLst/>
            </a:pPr>
            <a:endParaRPr lang="en-US" dirty="0"/>
          </a:p>
        </p:txBody>
      </p:sp>
      <p:sp>
        <p:nvSpPr>
          <p:cNvPr id="4" name="Rectangle 3"/>
          <p:cNvSpPr/>
          <p:nvPr/>
        </p:nvSpPr>
        <p:spPr>
          <a:xfrm>
            <a:off x="4572000" y="787078"/>
            <a:ext cx="4467828" cy="8681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5318571" y="4756164"/>
            <a:ext cx="215700" cy="216212"/>
          </a:xfrm>
          <a:prstGeom prst="ellipse">
            <a:avLst/>
          </a:prstGeom>
          <a:solidFill>
            <a:srgbClr val="0070C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Oval 30"/>
          <p:cNvSpPr/>
          <p:nvPr/>
        </p:nvSpPr>
        <p:spPr>
          <a:xfrm>
            <a:off x="8083843" y="5068182"/>
            <a:ext cx="215700" cy="216211"/>
          </a:xfrm>
          <a:prstGeom prst="ellipse">
            <a:avLst/>
          </a:prstGeom>
          <a:solidFill>
            <a:srgbClr val="FFD1F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2091" y="5308163"/>
            <a:ext cx="271650" cy="402506"/>
          </a:xfrm>
          <a:prstGeom prst="rect">
            <a:avLst/>
          </a:prstGeom>
        </p:spPr>
      </p:pic>
      <p:pic>
        <p:nvPicPr>
          <p:cNvPr id="33" name="Picture 3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7555" y="5889241"/>
            <a:ext cx="271650" cy="402506"/>
          </a:xfrm>
          <a:prstGeom prst="rect">
            <a:avLst/>
          </a:prstGeom>
        </p:spPr>
      </p:pic>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1180" y="4140585"/>
            <a:ext cx="271650" cy="402506"/>
          </a:xfrm>
          <a:prstGeom prst="rect">
            <a:avLst/>
          </a:prstGeom>
        </p:spPr>
      </p:pic>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9345" y="3297589"/>
            <a:ext cx="271650" cy="402506"/>
          </a:xfrm>
          <a:prstGeom prst="rect">
            <a:avLst/>
          </a:prstGeom>
        </p:spPr>
      </p:pic>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63115" y="2467495"/>
            <a:ext cx="271650" cy="402506"/>
          </a:xfrm>
          <a:prstGeom prst="rect">
            <a:avLst/>
          </a:prstGeom>
        </p:spPr>
      </p:pic>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5046" y="1732927"/>
            <a:ext cx="271650" cy="402506"/>
          </a:xfrm>
          <a:prstGeom prst="rect">
            <a:avLst/>
          </a:prstGeom>
        </p:spPr>
      </p:pic>
      <p:pic>
        <p:nvPicPr>
          <p:cNvPr id="38" name="Picture 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2481" y="4140585"/>
            <a:ext cx="271650" cy="402506"/>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7467" y="4826337"/>
            <a:ext cx="271650" cy="402506"/>
          </a:xfrm>
          <a:prstGeom prst="rect">
            <a:avLst/>
          </a:prstGeom>
        </p:spPr>
      </p:pic>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9939" y="5625484"/>
            <a:ext cx="271650" cy="402506"/>
          </a:xfrm>
          <a:prstGeom prst="rect">
            <a:avLst/>
          </a:prstGeom>
        </p:spPr>
      </p:pic>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55692" y="5663451"/>
            <a:ext cx="271650" cy="402506"/>
          </a:xfrm>
          <a:prstGeom prst="rect">
            <a:avLst/>
          </a:prstGeom>
        </p:spPr>
      </p:pic>
      <p:pic>
        <p:nvPicPr>
          <p:cNvPr id="42" name="Picture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3709" y="3322274"/>
            <a:ext cx="271650" cy="402506"/>
          </a:xfrm>
          <a:prstGeom prst="rect">
            <a:avLst/>
          </a:prstGeom>
        </p:spPr>
      </p:pic>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41470" y="2742815"/>
            <a:ext cx="271650" cy="402506"/>
          </a:xfrm>
          <a:prstGeom prst="rect">
            <a:avLst/>
          </a:prstGeom>
        </p:spPr>
      </p:pic>
      <p:pic>
        <p:nvPicPr>
          <p:cNvPr id="44" name="Picture 4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3738" y="1862067"/>
            <a:ext cx="271650" cy="402506"/>
          </a:xfrm>
          <a:prstGeom prst="rect">
            <a:avLst/>
          </a:prstGeom>
        </p:spPr>
      </p:pic>
      <p:pic>
        <p:nvPicPr>
          <p:cNvPr id="45" name="Picture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6656" y="3738079"/>
            <a:ext cx="271650" cy="402506"/>
          </a:xfrm>
          <a:prstGeom prst="rect">
            <a:avLst/>
          </a:prstGeom>
        </p:spPr>
      </p:pic>
      <p:pic>
        <p:nvPicPr>
          <p:cNvPr id="46" name="Picture 4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56662" y="3368048"/>
            <a:ext cx="271650" cy="402506"/>
          </a:xfrm>
          <a:prstGeom prst="rect">
            <a:avLst/>
          </a:prstGeom>
        </p:spPr>
      </p:pic>
      <p:pic>
        <p:nvPicPr>
          <p:cNvPr id="47" name="Picture 4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0837" y="2713597"/>
            <a:ext cx="271650" cy="402506"/>
          </a:xfrm>
          <a:prstGeom prst="rect">
            <a:avLst/>
          </a:prstGeom>
        </p:spPr>
      </p:pic>
      <p:pic>
        <p:nvPicPr>
          <p:cNvPr id="49" name="Picture 4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5568" y="4424699"/>
            <a:ext cx="271650" cy="402506"/>
          </a:xfrm>
          <a:prstGeom prst="rect">
            <a:avLst/>
          </a:prstGeom>
        </p:spPr>
      </p:pic>
      <p:pic>
        <p:nvPicPr>
          <p:cNvPr id="50" name="Picture 4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14107" y="2965542"/>
            <a:ext cx="271650" cy="402506"/>
          </a:xfrm>
          <a:prstGeom prst="rect">
            <a:avLst/>
          </a:prstGeom>
        </p:spPr>
      </p:pic>
    </p:spTree>
    <p:custDataLst>
      <p:tags r:id="rId1"/>
    </p:custDataLst>
    <p:extLst>
      <p:ext uri="{BB962C8B-B14F-4D97-AF65-F5344CB8AC3E}">
        <p14:creationId xmlns:p14="http://schemas.microsoft.com/office/powerpoint/2010/main" val="1829272893"/>
      </p:ext>
    </p:extLst>
  </p:cSld>
  <p:clrMapOvr>
    <a:masterClrMapping/>
  </p:clrMapOvr>
  <p:transition advTm="2590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05122" y="203688"/>
            <a:ext cx="8229600" cy="724429"/>
          </a:xfrm>
        </p:spPr>
        <p:txBody>
          <a:bodyPr/>
          <a:lstStyle/>
          <a:p>
            <a:r>
              <a:rPr lang="en-US" b="0" dirty="0" smtClean="0">
                <a:latin typeface="Calibri" pitchFamily="34" charset="0"/>
                <a:cs typeface="Calibri" pitchFamily="34" charset="0"/>
              </a:rPr>
              <a:t>Bit Error Rate at the Eavesdropper</a:t>
            </a:r>
            <a:endParaRPr lang="en-US" sz="3600" b="0" dirty="0">
              <a:latin typeface="Calibri" pitchFamily="34" charset="0"/>
              <a:cs typeface="Calibri" pitchFamily="34" charset="0"/>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055679"/>
            <a:ext cx="7467600" cy="4642022"/>
          </a:xfrm>
          <a:prstGeom prst="rect">
            <a:avLst/>
          </a:prstGeom>
        </p:spPr>
      </p:pic>
      <p:sp>
        <p:nvSpPr>
          <p:cNvPr id="6" name="Text Box 7"/>
          <p:cNvSpPr txBox="1">
            <a:spLocks noChangeArrowheads="1"/>
          </p:cNvSpPr>
          <p:nvPr/>
        </p:nvSpPr>
        <p:spPr bwMode="auto">
          <a:xfrm>
            <a:off x="234395" y="5558659"/>
            <a:ext cx="8517982" cy="1174291"/>
          </a:xfrm>
          <a:prstGeom prst="rect">
            <a:avLst/>
          </a:prstGeom>
          <a:solidFill>
            <a:srgbClr val="000099"/>
          </a:solidFill>
          <a:ln w="9525">
            <a:solidFill>
              <a:schemeClr val="bg2"/>
            </a:solidFill>
            <a:miter lim="800000"/>
            <a:headEnd/>
            <a:tailEnd/>
          </a:ln>
          <a:effectLst>
            <a:outerShdw dist="107763" dir="2700000" algn="ctr" rotWithShape="0">
              <a:schemeClr val="bg2">
                <a:alpha val="50000"/>
              </a:schemeClr>
            </a:outerShdw>
          </a:effectLst>
          <a:scene3d>
            <a:camera prst="orthographicFront"/>
            <a:lightRig rig="threePt" dir="t"/>
          </a:scene3d>
          <a:sp3d>
            <a:bevelT w="165100" prst="coolSlant"/>
          </a:sp3d>
        </p:spPr>
        <p:txBody>
          <a:bodyPr lIns="90488" tIns="137160" rIns="90488" bIns="44450"/>
          <a:lstStyle/>
          <a:p>
            <a:pPr algn="ctr">
              <a:spcBef>
                <a:spcPct val="50000"/>
              </a:spcBef>
            </a:pPr>
            <a:r>
              <a:rPr lang="en-US" sz="2800" b="0" i="0" dirty="0" smtClean="0">
                <a:solidFill>
                  <a:schemeClr val="bg1"/>
                </a:solidFill>
                <a:latin typeface="Calibri" pitchFamily="34" charset="0"/>
                <a:cs typeface="Calibri" pitchFamily="34" charset="0"/>
              </a:rPr>
              <a:t>Independent of location, Eavesdropper’s BER </a:t>
            </a:r>
            <a:r>
              <a:rPr lang="en-US" sz="2800" dirty="0" smtClean="0">
                <a:solidFill>
                  <a:schemeClr val="bg1"/>
                </a:solidFill>
                <a:latin typeface="Calibri" pitchFamily="34" charset="0"/>
                <a:cs typeface="Calibri" pitchFamily="34" charset="0"/>
              </a:rPr>
              <a:t>is close to a random guess</a:t>
            </a:r>
            <a:endParaRPr lang="en-US" sz="2800" b="0" i="0" dirty="0" smtClean="0">
              <a:solidFill>
                <a:schemeClr val="bg1"/>
              </a:solidFill>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72246" y="19988"/>
            <a:ext cx="9670883" cy="120247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600" b="1" kern="1200">
                <a:solidFill>
                  <a:srgbClr val="0066CC"/>
                </a:solidFill>
                <a:latin typeface="Comic Sans MS"/>
                <a:ea typeface="+mj-ea"/>
                <a:cs typeface="+mj-cs"/>
              </a:defRPr>
            </a:lvl1pPr>
          </a:lstStyle>
          <a:p>
            <a:r>
              <a:rPr lang="en-US" sz="3200" b="0" dirty="0" smtClean="0">
                <a:solidFill>
                  <a:srgbClr val="0070C0"/>
                </a:solidFill>
                <a:latin typeface="Calibri" pitchFamily="34" charset="0"/>
                <a:cs typeface="Calibri" pitchFamily="34" charset="0"/>
              </a:rPr>
              <a:t>Can an iJam receiver decode while jamming?</a:t>
            </a:r>
            <a:endParaRPr lang="en-US" sz="3200" b="0" dirty="0">
              <a:solidFill>
                <a:srgbClr val="0070C0"/>
              </a:solidFill>
              <a:latin typeface="Calibri" pitchFamily="34" charset="0"/>
              <a:cs typeface="Calibri"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75" y="1059679"/>
            <a:ext cx="8168640" cy="4648698"/>
          </a:xfrm>
          <a:prstGeom prst="rect">
            <a:avLst/>
          </a:prstGeom>
        </p:spPr>
      </p:pic>
      <p:sp>
        <p:nvSpPr>
          <p:cNvPr id="14" name="Text Box 7"/>
          <p:cNvSpPr txBox="1">
            <a:spLocks noChangeArrowheads="1"/>
          </p:cNvSpPr>
          <p:nvPr/>
        </p:nvSpPr>
        <p:spPr bwMode="auto">
          <a:xfrm>
            <a:off x="223423" y="5366944"/>
            <a:ext cx="8679543" cy="1174618"/>
          </a:xfrm>
          <a:prstGeom prst="rect">
            <a:avLst/>
          </a:prstGeom>
          <a:solidFill>
            <a:srgbClr val="000099"/>
          </a:solidFill>
          <a:ln w="9525">
            <a:solidFill>
              <a:schemeClr val="bg2"/>
            </a:solidFill>
            <a:miter lim="800000"/>
            <a:headEnd/>
            <a:tailEnd/>
          </a:ln>
          <a:effectLst>
            <a:outerShdw dist="107763" dir="2700000" algn="ctr" rotWithShape="0">
              <a:schemeClr val="bg2">
                <a:alpha val="50000"/>
              </a:schemeClr>
            </a:outerShdw>
          </a:effectLst>
          <a:scene3d>
            <a:camera prst="orthographicFront"/>
            <a:lightRig rig="threePt" dir="t"/>
          </a:scene3d>
          <a:sp3d>
            <a:bevelT w="165100" prst="coolSlant"/>
          </a:sp3d>
        </p:spPr>
        <p:txBody>
          <a:bodyPr lIns="90488" tIns="137160" rIns="90488" bIns="44450"/>
          <a:lstStyle/>
          <a:p>
            <a:pPr algn="ctr">
              <a:spcBef>
                <a:spcPct val="50000"/>
              </a:spcBef>
            </a:pPr>
            <a:r>
              <a:rPr lang="en-US" sz="3200" dirty="0" smtClean="0">
                <a:solidFill>
                  <a:schemeClr val="bg1"/>
                </a:solidFill>
                <a:latin typeface="Calibri" pitchFamily="34" charset="0"/>
                <a:cs typeface="Calibri" pitchFamily="34" charset="0"/>
              </a:rPr>
              <a:t>Receiver can decode despite jamming</a:t>
            </a:r>
            <a:endParaRPr lang="en-US" sz="3200" b="0" i="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3145435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73790" y="926492"/>
            <a:ext cx="4259484" cy="477054"/>
          </a:xfrm>
          <a:prstGeom prst="rect">
            <a:avLst/>
          </a:prstGeom>
          <a:noFill/>
        </p:spPr>
        <p:txBody>
          <a:bodyPr wrap="square" rtlCol="0">
            <a:spAutoFit/>
          </a:bodyPr>
          <a:lstStyle/>
          <a:p>
            <a:r>
              <a:rPr lang="en-US" sz="2400" dirty="0" smtClean="0"/>
              <a:t>Prior Work: 1 bit/s</a:t>
            </a:r>
            <a:endParaRPr lang="en-US" sz="2400" dirty="0"/>
          </a:p>
        </p:txBody>
      </p:sp>
      <p:sp>
        <p:nvSpPr>
          <p:cNvPr id="9" name="Title 1"/>
          <p:cNvSpPr txBox="1">
            <a:spLocks/>
          </p:cNvSpPr>
          <p:nvPr/>
        </p:nvSpPr>
        <p:spPr>
          <a:xfrm>
            <a:off x="-272246" y="-162892"/>
            <a:ext cx="9670883" cy="120247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600" b="1" kern="1200">
                <a:solidFill>
                  <a:srgbClr val="0066CC"/>
                </a:solidFill>
                <a:latin typeface="Comic Sans MS"/>
                <a:ea typeface="+mj-ea"/>
                <a:cs typeface="+mj-cs"/>
              </a:defRPr>
            </a:lvl1pPr>
          </a:lstStyle>
          <a:p>
            <a:r>
              <a:rPr lang="en-US" sz="3500" b="0" dirty="0" smtClean="0">
                <a:solidFill>
                  <a:srgbClr val="0070C0"/>
                </a:solidFill>
                <a:latin typeface="Calibri" pitchFamily="34" charset="0"/>
                <a:cs typeface="Calibri" pitchFamily="34" charset="0"/>
              </a:rPr>
              <a:t>Secrecy Rate</a:t>
            </a:r>
            <a:endParaRPr lang="en-US" sz="3500" b="0" dirty="0">
              <a:solidFill>
                <a:srgbClr val="0070C0"/>
              </a:solidFill>
              <a:latin typeface="Calibri" pitchFamily="34" charset="0"/>
              <a:cs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7"/>
          <p:cNvSpPr txBox="1">
            <a:spLocks noChangeArrowheads="1"/>
          </p:cNvSpPr>
          <p:nvPr/>
        </p:nvSpPr>
        <p:spPr bwMode="auto">
          <a:xfrm>
            <a:off x="207882" y="5777090"/>
            <a:ext cx="8679543" cy="885371"/>
          </a:xfrm>
          <a:prstGeom prst="rect">
            <a:avLst/>
          </a:prstGeom>
          <a:solidFill>
            <a:srgbClr val="000099"/>
          </a:solidFill>
          <a:ln w="9525">
            <a:solidFill>
              <a:schemeClr val="bg2"/>
            </a:solidFill>
            <a:miter lim="800000"/>
            <a:headEnd/>
            <a:tailEnd/>
          </a:ln>
          <a:effectLst>
            <a:outerShdw dist="107763" dir="2700000" algn="ctr" rotWithShape="0">
              <a:schemeClr val="bg2">
                <a:alpha val="50000"/>
              </a:schemeClr>
            </a:outerShdw>
          </a:effectLst>
          <a:scene3d>
            <a:camera prst="orthographicFront"/>
            <a:lightRig rig="threePt" dir="t"/>
          </a:scene3d>
          <a:sp3d>
            <a:bevelT w="165100" prst="coolSlant"/>
          </a:sp3d>
        </p:spPr>
        <p:txBody>
          <a:bodyPr lIns="90488" tIns="137160" rIns="90488" bIns="44450"/>
          <a:lstStyle/>
          <a:p>
            <a:pPr algn="ctr">
              <a:spcBef>
                <a:spcPct val="50000"/>
              </a:spcBef>
            </a:pPr>
            <a:r>
              <a:rPr lang="en-US" sz="2800" dirty="0" smtClean="0">
                <a:solidFill>
                  <a:schemeClr val="bg1"/>
                </a:solidFill>
                <a:latin typeface="Calibri" pitchFamily="34" charset="0"/>
                <a:cs typeface="Calibri" pitchFamily="34" charset="0"/>
              </a:rPr>
              <a:t>3 orders of magnitude more secret bits than prior schemes</a:t>
            </a:r>
            <a:endParaRPr lang="en-US" sz="2800" b="0" i="0" dirty="0">
              <a:solidFill>
                <a:schemeClr val="bg1"/>
              </a:solidFill>
              <a:latin typeface="Calibri" pitchFamily="34" charset="0"/>
              <a:cs typeface="Calibri" pitchFamily="34" charset="0"/>
            </a:endParaRPr>
          </a:p>
        </p:txBody>
      </p:sp>
      <p:sp>
        <p:nvSpPr>
          <p:cNvPr id="8" name="TextBox 7"/>
          <p:cNvSpPr txBox="1"/>
          <p:nvPr/>
        </p:nvSpPr>
        <p:spPr>
          <a:xfrm>
            <a:off x="473790" y="926492"/>
            <a:ext cx="4259484" cy="477054"/>
          </a:xfrm>
          <a:prstGeom prst="rect">
            <a:avLst/>
          </a:prstGeom>
          <a:noFill/>
        </p:spPr>
        <p:txBody>
          <a:bodyPr wrap="square" rtlCol="0">
            <a:spAutoFit/>
          </a:bodyPr>
          <a:lstStyle/>
          <a:p>
            <a:r>
              <a:rPr lang="en-US" sz="2400" dirty="0" smtClean="0">
                <a:solidFill>
                  <a:schemeClr val="bg1">
                    <a:lumMod val="50000"/>
                  </a:schemeClr>
                </a:solidFill>
              </a:rPr>
              <a:t>Prior Work: 1 bit/s</a:t>
            </a:r>
            <a:endParaRPr lang="en-US" sz="2400" dirty="0">
              <a:solidFill>
                <a:schemeClr val="bg1">
                  <a:lumMod val="50000"/>
                </a:schemeClr>
              </a:solidFill>
            </a:endParaRPr>
          </a:p>
        </p:txBody>
      </p:sp>
      <p:sp>
        <p:nvSpPr>
          <p:cNvPr id="10" name="Title 1"/>
          <p:cNvSpPr txBox="1">
            <a:spLocks/>
          </p:cNvSpPr>
          <p:nvPr/>
        </p:nvSpPr>
        <p:spPr>
          <a:xfrm>
            <a:off x="-272246" y="-162892"/>
            <a:ext cx="9670883" cy="120247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600" b="1" kern="1200">
                <a:solidFill>
                  <a:srgbClr val="0066CC"/>
                </a:solidFill>
                <a:latin typeface="Comic Sans MS"/>
                <a:ea typeface="+mj-ea"/>
                <a:cs typeface="+mj-cs"/>
              </a:defRPr>
            </a:lvl1pPr>
          </a:lstStyle>
          <a:p>
            <a:r>
              <a:rPr lang="en-US" sz="3500" b="0" dirty="0" smtClean="0">
                <a:solidFill>
                  <a:srgbClr val="0070C0"/>
                </a:solidFill>
                <a:latin typeface="Calibri" pitchFamily="34" charset="0"/>
                <a:cs typeface="Calibri" pitchFamily="34" charset="0"/>
              </a:rPr>
              <a:t>Secrecy Rate</a:t>
            </a:r>
            <a:endParaRPr lang="en-US" sz="3500" b="0" dirty="0">
              <a:solidFill>
                <a:srgbClr val="0070C0"/>
              </a:solidFill>
              <a:latin typeface="Calibri" pitchFamily="34" charset="0"/>
              <a:cs typeface="Calibri"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60" y="1312105"/>
            <a:ext cx="7863840" cy="4185841"/>
          </a:xfrm>
          <a:prstGeom prst="rect">
            <a:avLst/>
          </a:prstGeom>
        </p:spPr>
      </p:pic>
    </p:spTree>
    <p:extLst>
      <p:ext uri="{BB962C8B-B14F-4D97-AF65-F5344CB8AC3E}">
        <p14:creationId xmlns:p14="http://schemas.microsoft.com/office/powerpoint/2010/main" val="347786506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latin typeface="Calibri" pitchFamily="34" charset="0"/>
                <a:cs typeface="Calibri" pitchFamily="34" charset="0"/>
              </a:rPr>
              <a:t>Conclusion</a:t>
            </a:r>
            <a:endParaRPr lang="en-US" b="0" dirty="0">
              <a:latin typeface="Calibri" pitchFamily="34" charset="0"/>
              <a:cs typeface="Calibri" pitchFamily="34" charset="0"/>
            </a:endParaRPr>
          </a:p>
        </p:txBody>
      </p:sp>
      <p:sp>
        <p:nvSpPr>
          <p:cNvPr id="3" name="Content Placeholder 2"/>
          <p:cNvSpPr>
            <a:spLocks noGrp="1"/>
          </p:cNvSpPr>
          <p:nvPr>
            <p:ph idx="1"/>
          </p:nvPr>
        </p:nvSpPr>
        <p:spPr>
          <a:xfrm>
            <a:off x="0" y="1611775"/>
            <a:ext cx="9143999" cy="4525963"/>
          </a:xfrm>
        </p:spPr>
        <p:txBody>
          <a:bodyPr>
            <a:normAutofit/>
          </a:bodyPr>
          <a:lstStyle/>
          <a:p>
            <a:r>
              <a:rPr lang="en-US" sz="3000" dirty="0" smtClean="0">
                <a:latin typeface="Calibri" pitchFamily="34" charset="0"/>
                <a:cs typeface="Calibri" pitchFamily="34" charset="0"/>
              </a:rPr>
              <a:t>First practical physical layer security that doesn’t rely on channel changes</a:t>
            </a:r>
          </a:p>
          <a:p>
            <a:pPr marL="0" indent="0">
              <a:buNone/>
            </a:pPr>
            <a:endParaRPr lang="en-US" sz="3000" dirty="0" smtClean="0">
              <a:latin typeface="Calibri" pitchFamily="34" charset="0"/>
              <a:cs typeface="Calibri" pitchFamily="34" charset="0"/>
            </a:endParaRPr>
          </a:p>
          <a:p>
            <a:r>
              <a:rPr lang="en-US" sz="3000" dirty="0" smtClean="0">
                <a:latin typeface="Calibri" pitchFamily="34" charset="0"/>
                <a:cs typeface="Calibri" pitchFamily="34" charset="0"/>
              </a:rPr>
              <a:t>Implemented and empirically evaluated</a:t>
            </a:r>
          </a:p>
          <a:p>
            <a:pPr lvl="1"/>
            <a:r>
              <a:rPr lang="en-US" sz="2600" dirty="0" smtClean="0">
                <a:latin typeface="Calibri" pitchFamily="34" charset="0"/>
                <a:cs typeface="Calibri" pitchFamily="34" charset="0"/>
              </a:rPr>
              <a:t>3 orders of magnitude more secret bits</a:t>
            </a:r>
          </a:p>
          <a:p>
            <a:pPr lvl="1"/>
            <a:r>
              <a:rPr lang="en-US" sz="2600" dirty="0" smtClean="0">
                <a:latin typeface="Calibri" pitchFamily="34" charset="0"/>
                <a:cs typeface="Calibri" pitchFamily="34" charset="0"/>
              </a:rPr>
              <a:t>Works with both static and mobile channels</a:t>
            </a:r>
          </a:p>
          <a:p>
            <a:pPr marL="457200" lvl="1" indent="0">
              <a:buNone/>
            </a:pPr>
            <a:endParaRPr lang="en-US" sz="2600" dirty="0"/>
          </a:p>
        </p:txBody>
      </p:sp>
    </p:spTree>
    <p:extLst>
      <p:ext uri="{BB962C8B-B14F-4D97-AF65-F5344CB8AC3E}">
        <p14:creationId xmlns:p14="http://schemas.microsoft.com/office/powerpoint/2010/main" val="1529854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567" y="89970"/>
            <a:ext cx="8996289" cy="724429"/>
          </a:xfrm>
        </p:spPr>
        <p:txBody>
          <a:bodyPr>
            <a:normAutofit/>
          </a:bodyPr>
          <a:lstStyle/>
          <a:p>
            <a:r>
              <a:rPr lang="en-US" b="0" dirty="0" smtClean="0">
                <a:latin typeface="Calibri" pitchFamily="34" charset="0"/>
                <a:cs typeface="Calibri" pitchFamily="34" charset="0"/>
              </a:rPr>
              <a:t>Past work</a:t>
            </a:r>
            <a:endParaRPr lang="en-US" b="0" dirty="0">
              <a:latin typeface="Calibri" pitchFamily="34" charset="0"/>
              <a:cs typeface="Calibri" pitchFamily="34" charset="0"/>
            </a:endParaRPr>
          </a:p>
        </p:txBody>
      </p:sp>
      <p:sp>
        <p:nvSpPr>
          <p:cNvPr id="32" name="TextBox 31"/>
          <p:cNvSpPr txBox="1"/>
          <p:nvPr/>
        </p:nvSpPr>
        <p:spPr>
          <a:xfrm>
            <a:off x="396379" y="945187"/>
            <a:ext cx="8347577" cy="5909310"/>
          </a:xfrm>
          <a:prstGeom prst="rect">
            <a:avLst/>
          </a:prstGeom>
          <a:noFill/>
        </p:spPr>
        <p:txBody>
          <a:bodyPr wrap="square" rtlCol="0">
            <a:spAutoFit/>
          </a:bodyPr>
          <a:lstStyle/>
          <a:p>
            <a:endParaRPr lang="en-US" sz="2400" dirty="0" smtClean="0">
              <a:latin typeface="Comic Sans MS" pitchFamily="66" charset="0"/>
              <a:cs typeface="Arial" pitchFamily="34" charset="0"/>
            </a:endParaRPr>
          </a:p>
          <a:p>
            <a:pPr marL="285750" indent="-285750">
              <a:buFont typeface="Arial" pitchFamily="34" charset="0"/>
              <a:buChar char="•"/>
            </a:pPr>
            <a:r>
              <a:rPr lang="en-US" sz="2400" dirty="0" smtClean="0">
                <a:latin typeface="Calibri" pitchFamily="34" charset="0"/>
                <a:cs typeface="Calibri" pitchFamily="34" charset="0"/>
              </a:rPr>
              <a:t>Much work</a:t>
            </a:r>
          </a:p>
          <a:p>
            <a:endParaRPr lang="en-US" sz="2400" dirty="0" smtClean="0">
              <a:latin typeface="Comic Sans MS" pitchFamily="66" charset="0"/>
              <a:cs typeface="Arial" pitchFamily="34" charset="0"/>
            </a:endParaRPr>
          </a:p>
          <a:p>
            <a:endParaRPr lang="en-US" sz="2400" dirty="0" smtClean="0">
              <a:latin typeface="Comic Sans MS" pitchFamily="66" charset="0"/>
              <a:cs typeface="Arial" pitchFamily="34" charset="0"/>
            </a:endParaRPr>
          </a:p>
          <a:p>
            <a:endParaRPr lang="en-US" sz="2400" dirty="0">
              <a:latin typeface="Comic Sans MS" pitchFamily="66" charset="0"/>
              <a:cs typeface="Arial" pitchFamily="34" charset="0"/>
            </a:endParaRPr>
          </a:p>
          <a:p>
            <a:pPr marL="285750" indent="-285750">
              <a:buFont typeface="Arial" pitchFamily="34" charset="0"/>
              <a:buChar char="•"/>
            </a:pPr>
            <a:endParaRPr lang="en-US" sz="2400" dirty="0" smtClean="0">
              <a:latin typeface="Calibri" pitchFamily="34" charset="0"/>
              <a:cs typeface="Calibri" pitchFamily="34" charset="0"/>
            </a:endParaRPr>
          </a:p>
          <a:p>
            <a:pPr marL="285750" indent="-285750">
              <a:buFont typeface="Arial" pitchFamily="34" charset="0"/>
              <a:buChar char="•"/>
            </a:pPr>
            <a:endParaRPr lang="en-US" sz="2400" dirty="0">
              <a:latin typeface="Calibri" pitchFamily="34" charset="0"/>
              <a:cs typeface="Calibri" pitchFamily="34" charset="0"/>
            </a:endParaRPr>
          </a:p>
          <a:p>
            <a:pPr marL="285750" indent="-285750">
              <a:buFont typeface="Arial" pitchFamily="34" charset="0"/>
              <a:buChar char="•"/>
            </a:pPr>
            <a:r>
              <a:rPr lang="en-US" sz="2400" dirty="0" smtClean="0">
                <a:latin typeface="Calibri" pitchFamily="34" charset="0"/>
                <a:cs typeface="Calibri" pitchFamily="34" charset="0"/>
              </a:rPr>
              <a:t>2006 – first empirical demonstration [Trappe’06]</a:t>
            </a:r>
          </a:p>
          <a:p>
            <a:pPr marL="285750" indent="-285750">
              <a:buFont typeface="Arial" pitchFamily="34" charset="0"/>
              <a:buChar char="•"/>
            </a:pPr>
            <a:endParaRPr lang="en-US" sz="2400" dirty="0">
              <a:latin typeface="Calibri" pitchFamily="34" charset="0"/>
              <a:cs typeface="Calibri" pitchFamily="34" charset="0"/>
            </a:endParaRPr>
          </a:p>
          <a:p>
            <a:pPr marL="285750" indent="-285750">
              <a:buFont typeface="Arial" pitchFamily="34" charset="0"/>
              <a:buChar char="•"/>
            </a:pPr>
            <a:r>
              <a:rPr lang="en-US" sz="2400" dirty="0" smtClean="0">
                <a:latin typeface="Calibri" pitchFamily="34" charset="0"/>
                <a:cs typeface="Calibri" pitchFamily="34" charset="0"/>
              </a:rPr>
              <a:t>Effort to increase secrecy rate</a:t>
            </a:r>
          </a:p>
          <a:p>
            <a:pPr marL="285750" indent="-285750">
              <a:buFont typeface="Arial" pitchFamily="34" charset="0"/>
              <a:buChar char="•"/>
            </a:pPr>
            <a:endParaRPr lang="en-US" sz="2400" dirty="0">
              <a:latin typeface="Comic Sans MS" pitchFamily="66" charset="0"/>
              <a:cs typeface="Arial" pitchFamily="34" charset="0"/>
            </a:endParaRPr>
          </a:p>
          <a:p>
            <a:endParaRPr lang="en-US" sz="2400" dirty="0">
              <a:latin typeface="Comic Sans MS" pitchFamily="66" charset="0"/>
              <a:cs typeface="Arial" pitchFamily="34" charset="0"/>
            </a:endParaRPr>
          </a:p>
          <a:p>
            <a:endParaRPr lang="en-US" sz="2400" dirty="0" smtClean="0">
              <a:latin typeface="Arial" pitchFamily="34" charset="0"/>
              <a:cs typeface="Arial" pitchFamily="34" charset="0"/>
            </a:endParaRPr>
          </a:p>
          <a:p>
            <a:pPr marL="285750" indent="-285750">
              <a:buFont typeface="Arial" pitchFamily="34" charset="0"/>
              <a:buChar char="•"/>
            </a:pPr>
            <a:endParaRPr lang="en-US" sz="2400" dirty="0" smtClean="0">
              <a:latin typeface="Arial" pitchFamily="34" charset="0"/>
              <a:cs typeface="Arial" pitchFamily="34" charset="0"/>
            </a:endParaRPr>
          </a:p>
          <a:p>
            <a:pPr marL="285750" indent="-285750">
              <a:buFont typeface="Arial" pitchFamily="34" charset="0"/>
              <a:buChar char="•"/>
            </a:pPr>
            <a:endParaRPr lang="en-US" sz="2400" dirty="0" smtClean="0">
              <a:latin typeface="Arial" pitchFamily="34" charset="0"/>
              <a:cs typeface="Arial" pitchFamily="34" charset="0"/>
            </a:endParaRPr>
          </a:p>
          <a:p>
            <a:pPr marL="285750" indent="-285750">
              <a:buFont typeface="Arial" pitchFamily="34" charset="0"/>
              <a:buChar char="•"/>
            </a:pPr>
            <a:endParaRPr lang="en-US" dirty="0"/>
          </a:p>
        </p:txBody>
      </p:sp>
      <p:sp>
        <p:nvSpPr>
          <p:cNvPr id="8" name="TextBox 7"/>
          <p:cNvSpPr txBox="1"/>
          <p:nvPr/>
        </p:nvSpPr>
        <p:spPr>
          <a:xfrm>
            <a:off x="1064871" y="1845901"/>
            <a:ext cx="6836808" cy="738664"/>
          </a:xfrm>
          <a:prstGeom prst="rect">
            <a:avLst/>
          </a:prstGeom>
          <a:noFill/>
        </p:spPr>
        <p:txBody>
          <a:bodyPr wrap="none" rtlCol="0">
            <a:spAutoFit/>
          </a:bodyPr>
          <a:lstStyle/>
          <a:p>
            <a:pPr marL="0" lvl="1"/>
            <a:r>
              <a:rPr lang="en-US" sz="2400" dirty="0" smtClean="0">
                <a:latin typeface="Calibri" pitchFamily="34" charset="0"/>
                <a:cs typeface="Calibri" pitchFamily="34" charset="0"/>
              </a:rPr>
              <a:t>[Wyner’75], [Csiszar’78], [Johansson‘01</a:t>
            </a:r>
            <a:r>
              <a:rPr lang="en-US" sz="2400" dirty="0">
                <a:latin typeface="Calibri" pitchFamily="34" charset="0"/>
                <a:cs typeface="Calibri" pitchFamily="34" charset="0"/>
              </a:rPr>
              <a:t>], </a:t>
            </a:r>
            <a:r>
              <a:rPr lang="en-US" sz="2400" dirty="0" smtClean="0">
                <a:latin typeface="Calibri" pitchFamily="34" charset="0"/>
                <a:cs typeface="Calibri" pitchFamily="34" charset="0"/>
              </a:rPr>
              <a:t>[Shamai’08]</a:t>
            </a:r>
            <a:endParaRPr lang="en-US" sz="2400" dirty="0">
              <a:latin typeface="Calibri" pitchFamily="34" charset="0"/>
              <a:cs typeface="Calibri" pitchFamily="34" charset="0"/>
            </a:endParaRPr>
          </a:p>
          <a:p>
            <a:endParaRPr lang="en-US" dirty="0"/>
          </a:p>
        </p:txBody>
      </p:sp>
      <p:sp>
        <p:nvSpPr>
          <p:cNvPr id="6" name="TextBox 5"/>
          <p:cNvSpPr txBox="1"/>
          <p:nvPr/>
        </p:nvSpPr>
        <p:spPr>
          <a:xfrm>
            <a:off x="607721" y="4621449"/>
            <a:ext cx="6199582" cy="738664"/>
          </a:xfrm>
          <a:prstGeom prst="rect">
            <a:avLst/>
          </a:prstGeom>
          <a:noFill/>
        </p:spPr>
        <p:txBody>
          <a:bodyPr wrap="none" rtlCol="0">
            <a:spAutoFit/>
          </a:bodyPr>
          <a:lstStyle/>
          <a:p>
            <a:r>
              <a:rPr lang="en-US" sz="2400" dirty="0" smtClean="0">
                <a:latin typeface="Calibri" pitchFamily="34" charset="0"/>
                <a:cs typeface="Calibri" pitchFamily="34" charset="0"/>
              </a:rPr>
              <a:t>	[</a:t>
            </a:r>
            <a:r>
              <a:rPr lang="en-US" sz="2400" dirty="0">
                <a:latin typeface="Calibri" pitchFamily="34" charset="0"/>
                <a:cs typeface="Calibri" pitchFamily="34" charset="0"/>
              </a:rPr>
              <a:t>Trappe’08], </a:t>
            </a:r>
            <a:r>
              <a:rPr lang="en-US" sz="2400" dirty="0" smtClean="0">
                <a:latin typeface="Calibri" pitchFamily="34" charset="0"/>
                <a:cs typeface="Calibri" pitchFamily="34" charset="0"/>
              </a:rPr>
              <a:t>[Krishnamurthy’09</a:t>
            </a:r>
            <a:r>
              <a:rPr lang="en-US" sz="2400" dirty="0">
                <a:latin typeface="Calibri" pitchFamily="34" charset="0"/>
                <a:cs typeface="Calibri" pitchFamily="34" charset="0"/>
              </a:rPr>
              <a:t>], [Kasera’10]</a:t>
            </a:r>
          </a:p>
          <a:p>
            <a:endParaRPr lang="en-US" dirty="0"/>
          </a:p>
        </p:txBody>
      </p:sp>
      <p:sp>
        <p:nvSpPr>
          <p:cNvPr id="3" name="TextBox 2"/>
          <p:cNvSpPr txBox="1"/>
          <p:nvPr/>
        </p:nvSpPr>
        <p:spPr>
          <a:xfrm>
            <a:off x="396379" y="810221"/>
            <a:ext cx="2080603" cy="461665"/>
          </a:xfrm>
          <a:prstGeom prst="rect">
            <a:avLst/>
          </a:prstGeom>
          <a:noFill/>
        </p:spPr>
        <p:txBody>
          <a:bodyPr wrap="square" rtlCol="0">
            <a:spAutoFit/>
          </a:bodyPr>
          <a:lstStyle/>
          <a:p>
            <a:r>
              <a:rPr lang="en-US" sz="2400" b="1" dirty="0" smtClean="0"/>
              <a:t>Theory</a:t>
            </a:r>
            <a:endParaRPr lang="en-US" sz="2400" b="1" dirty="0"/>
          </a:p>
        </p:txBody>
      </p:sp>
      <p:sp>
        <p:nvSpPr>
          <p:cNvPr id="10" name="TextBox 9"/>
          <p:cNvSpPr txBox="1"/>
          <p:nvPr/>
        </p:nvSpPr>
        <p:spPr>
          <a:xfrm>
            <a:off x="384803" y="2978762"/>
            <a:ext cx="2080603" cy="461665"/>
          </a:xfrm>
          <a:prstGeom prst="rect">
            <a:avLst/>
          </a:prstGeom>
          <a:noFill/>
        </p:spPr>
        <p:txBody>
          <a:bodyPr wrap="square" rtlCol="0">
            <a:spAutoFit/>
          </a:bodyPr>
          <a:lstStyle/>
          <a:p>
            <a:r>
              <a:rPr lang="en-US" sz="2400" b="1" dirty="0" smtClean="0"/>
              <a:t>Practice</a:t>
            </a:r>
            <a:endParaRPr lang="en-US" sz="2400" b="1" dirty="0"/>
          </a:p>
        </p:txBody>
      </p:sp>
    </p:spTree>
    <p:extLst>
      <p:ext uri="{BB962C8B-B14F-4D97-AF65-F5344CB8AC3E}">
        <p14:creationId xmlns:p14="http://schemas.microsoft.com/office/powerpoint/2010/main" val="1392906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P spid="3"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567" y="89970"/>
            <a:ext cx="8996289" cy="724429"/>
          </a:xfrm>
        </p:spPr>
        <p:txBody>
          <a:bodyPr>
            <a:normAutofit/>
          </a:bodyPr>
          <a:lstStyle/>
          <a:p>
            <a:r>
              <a:rPr lang="en-US" b="0" dirty="0" smtClean="0">
                <a:latin typeface="Calibri" pitchFamily="34" charset="0"/>
                <a:cs typeface="Calibri" pitchFamily="34" charset="0"/>
              </a:rPr>
              <a:t>But, not fast enough</a:t>
            </a:r>
            <a:endParaRPr lang="en-US" b="0" dirty="0">
              <a:latin typeface="Calibri" pitchFamily="34" charset="0"/>
              <a:cs typeface="Calibri" pitchFamily="34" charset="0"/>
            </a:endParaRPr>
          </a:p>
        </p:txBody>
      </p:sp>
      <p:sp>
        <p:nvSpPr>
          <p:cNvPr id="8" name="TextBox 7"/>
          <p:cNvSpPr txBox="1"/>
          <p:nvPr/>
        </p:nvSpPr>
        <p:spPr>
          <a:xfrm>
            <a:off x="412830" y="1788068"/>
            <a:ext cx="4259484" cy="477054"/>
          </a:xfrm>
          <a:prstGeom prst="rect">
            <a:avLst/>
          </a:prstGeom>
          <a:noFill/>
        </p:spPr>
        <p:txBody>
          <a:bodyPr wrap="square" rtlCol="0">
            <a:spAutoFit/>
          </a:bodyPr>
          <a:lstStyle/>
          <a:p>
            <a:r>
              <a:rPr lang="en-US" sz="2400" dirty="0" smtClean="0"/>
              <a:t>Mobile (44 bits/s)</a:t>
            </a:r>
            <a:endParaRPr lang="en-US" sz="2400" dirty="0"/>
          </a:p>
        </p:txBody>
      </p:sp>
      <p:sp>
        <p:nvSpPr>
          <p:cNvPr id="9" name="TextBox 8"/>
          <p:cNvSpPr txBox="1"/>
          <p:nvPr/>
        </p:nvSpPr>
        <p:spPr>
          <a:xfrm>
            <a:off x="5304870" y="1064666"/>
            <a:ext cx="4259484" cy="477054"/>
          </a:xfrm>
          <a:prstGeom prst="rect">
            <a:avLst/>
          </a:prstGeom>
          <a:noFill/>
        </p:spPr>
        <p:txBody>
          <a:bodyPr wrap="square" rtlCol="0">
            <a:spAutoFit/>
          </a:bodyPr>
          <a:lstStyle/>
          <a:p>
            <a:r>
              <a:rPr lang="en-US" sz="2400" dirty="0" smtClean="0"/>
              <a:t>For practical key (2048 bits)</a:t>
            </a:r>
            <a:endParaRPr lang="en-US" sz="2400" dirty="0"/>
          </a:p>
        </p:txBody>
      </p:sp>
      <p:sp>
        <p:nvSpPr>
          <p:cNvPr id="11" name="TextBox 10"/>
          <p:cNvSpPr txBox="1"/>
          <p:nvPr/>
        </p:nvSpPr>
        <p:spPr>
          <a:xfrm>
            <a:off x="5936076" y="1791942"/>
            <a:ext cx="4259484" cy="477054"/>
          </a:xfrm>
          <a:prstGeom prst="rect">
            <a:avLst/>
          </a:prstGeom>
          <a:noFill/>
        </p:spPr>
        <p:txBody>
          <a:bodyPr wrap="square" rtlCol="0">
            <a:spAutoFit/>
          </a:bodyPr>
          <a:lstStyle/>
          <a:p>
            <a:r>
              <a:rPr lang="en-US" sz="2400" dirty="0" smtClean="0"/>
              <a:t>0.75 minutes</a:t>
            </a:r>
            <a:endParaRPr lang="en-US" sz="2400" dirty="0"/>
          </a:p>
        </p:txBody>
      </p:sp>
    </p:spTree>
    <p:extLst>
      <p:ext uri="{BB962C8B-B14F-4D97-AF65-F5344CB8AC3E}">
        <p14:creationId xmlns:p14="http://schemas.microsoft.com/office/powerpoint/2010/main" val="58918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567" y="89970"/>
            <a:ext cx="8996289" cy="724429"/>
          </a:xfrm>
        </p:spPr>
        <p:txBody>
          <a:bodyPr>
            <a:normAutofit/>
          </a:bodyPr>
          <a:lstStyle/>
          <a:p>
            <a:r>
              <a:rPr lang="en-US" b="0" dirty="0" smtClean="0">
                <a:latin typeface="Calibri" pitchFamily="34" charset="0"/>
                <a:cs typeface="Calibri" pitchFamily="34" charset="0"/>
              </a:rPr>
              <a:t>But, not fast enough</a:t>
            </a:r>
            <a:endParaRPr lang="en-US" b="0" dirty="0">
              <a:latin typeface="Calibri" pitchFamily="34" charset="0"/>
              <a:cs typeface="Calibri" pitchFamily="34" charset="0"/>
            </a:endParaRPr>
          </a:p>
        </p:txBody>
      </p:sp>
      <p:sp>
        <p:nvSpPr>
          <p:cNvPr id="4" name="TextBox 3"/>
          <p:cNvSpPr txBox="1"/>
          <p:nvPr/>
        </p:nvSpPr>
        <p:spPr>
          <a:xfrm>
            <a:off x="473790" y="2246008"/>
            <a:ext cx="4259484" cy="477054"/>
          </a:xfrm>
          <a:prstGeom prst="rect">
            <a:avLst/>
          </a:prstGeom>
          <a:noFill/>
        </p:spPr>
        <p:txBody>
          <a:bodyPr wrap="square" rtlCol="0">
            <a:spAutoFit/>
          </a:bodyPr>
          <a:lstStyle/>
          <a:p>
            <a:r>
              <a:rPr lang="en-US" sz="2400" dirty="0" smtClean="0"/>
              <a:t>Static (1 bits/s)</a:t>
            </a:r>
            <a:endParaRPr lang="en-US" sz="2400" dirty="0"/>
          </a:p>
        </p:txBody>
      </p:sp>
      <p:sp>
        <p:nvSpPr>
          <p:cNvPr id="8" name="TextBox 7"/>
          <p:cNvSpPr txBox="1"/>
          <p:nvPr/>
        </p:nvSpPr>
        <p:spPr>
          <a:xfrm>
            <a:off x="412830" y="1788068"/>
            <a:ext cx="4259484" cy="477054"/>
          </a:xfrm>
          <a:prstGeom prst="rect">
            <a:avLst/>
          </a:prstGeom>
          <a:noFill/>
        </p:spPr>
        <p:txBody>
          <a:bodyPr wrap="square" rtlCol="0">
            <a:spAutoFit/>
          </a:bodyPr>
          <a:lstStyle/>
          <a:p>
            <a:r>
              <a:rPr lang="en-US" sz="2400" dirty="0" smtClean="0">
                <a:solidFill>
                  <a:schemeClr val="bg1">
                    <a:lumMod val="50000"/>
                  </a:schemeClr>
                </a:solidFill>
              </a:rPr>
              <a:t>Mobile (44 bits/s)</a:t>
            </a:r>
            <a:endParaRPr lang="en-US" sz="2400" dirty="0">
              <a:solidFill>
                <a:schemeClr val="bg1">
                  <a:lumMod val="50000"/>
                </a:schemeClr>
              </a:solidFill>
            </a:endParaRPr>
          </a:p>
        </p:txBody>
      </p:sp>
      <p:sp>
        <p:nvSpPr>
          <p:cNvPr id="9" name="TextBox 8"/>
          <p:cNvSpPr txBox="1"/>
          <p:nvPr/>
        </p:nvSpPr>
        <p:spPr>
          <a:xfrm>
            <a:off x="5304870" y="1064666"/>
            <a:ext cx="4259484" cy="477054"/>
          </a:xfrm>
          <a:prstGeom prst="rect">
            <a:avLst/>
          </a:prstGeom>
          <a:noFill/>
        </p:spPr>
        <p:txBody>
          <a:bodyPr wrap="square" rtlCol="0">
            <a:spAutoFit/>
          </a:bodyPr>
          <a:lstStyle/>
          <a:p>
            <a:r>
              <a:rPr lang="en-US" sz="2400" dirty="0" smtClean="0"/>
              <a:t>For practical key (2048 bits)</a:t>
            </a:r>
            <a:endParaRPr lang="en-US" sz="2400" dirty="0"/>
          </a:p>
        </p:txBody>
      </p:sp>
      <p:sp>
        <p:nvSpPr>
          <p:cNvPr id="11" name="TextBox 10"/>
          <p:cNvSpPr txBox="1"/>
          <p:nvPr/>
        </p:nvSpPr>
        <p:spPr>
          <a:xfrm>
            <a:off x="5936076" y="1791942"/>
            <a:ext cx="4259484" cy="477054"/>
          </a:xfrm>
          <a:prstGeom prst="rect">
            <a:avLst/>
          </a:prstGeom>
          <a:noFill/>
        </p:spPr>
        <p:txBody>
          <a:bodyPr wrap="square" rtlCol="0">
            <a:spAutoFit/>
          </a:bodyPr>
          <a:lstStyle/>
          <a:p>
            <a:r>
              <a:rPr lang="en-US" sz="2400" dirty="0" smtClean="0">
                <a:solidFill>
                  <a:schemeClr val="bg1">
                    <a:lumMod val="50000"/>
                  </a:schemeClr>
                </a:solidFill>
              </a:rPr>
              <a:t>0.75 minutes</a:t>
            </a:r>
            <a:endParaRPr lang="en-US" sz="2400" dirty="0">
              <a:solidFill>
                <a:schemeClr val="bg1">
                  <a:lumMod val="50000"/>
                </a:schemeClr>
              </a:solidFill>
            </a:endParaRPr>
          </a:p>
        </p:txBody>
      </p:sp>
      <p:sp>
        <p:nvSpPr>
          <p:cNvPr id="12" name="TextBox 11"/>
          <p:cNvSpPr txBox="1"/>
          <p:nvPr/>
        </p:nvSpPr>
        <p:spPr>
          <a:xfrm>
            <a:off x="6164676" y="2219611"/>
            <a:ext cx="4259484" cy="477054"/>
          </a:xfrm>
          <a:prstGeom prst="rect">
            <a:avLst/>
          </a:prstGeom>
          <a:noFill/>
        </p:spPr>
        <p:txBody>
          <a:bodyPr wrap="square" rtlCol="0">
            <a:spAutoFit/>
          </a:bodyPr>
          <a:lstStyle/>
          <a:p>
            <a:r>
              <a:rPr lang="en-US" sz="2400" dirty="0" smtClean="0"/>
              <a:t>34 minutes</a:t>
            </a:r>
            <a:endParaRPr lang="en-US" sz="2400" dirty="0"/>
          </a:p>
        </p:txBody>
      </p:sp>
    </p:spTree>
    <p:extLst>
      <p:ext uri="{BB962C8B-B14F-4D97-AF65-F5344CB8AC3E}">
        <p14:creationId xmlns:p14="http://schemas.microsoft.com/office/powerpoint/2010/main" val="291599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567" y="89970"/>
            <a:ext cx="8996289" cy="724429"/>
          </a:xfrm>
        </p:spPr>
        <p:txBody>
          <a:bodyPr>
            <a:normAutofit/>
          </a:bodyPr>
          <a:lstStyle/>
          <a:p>
            <a:r>
              <a:rPr lang="en-US" b="0" dirty="0" smtClean="0">
                <a:latin typeface="Calibri" pitchFamily="34" charset="0"/>
                <a:cs typeface="Calibri" pitchFamily="34" charset="0"/>
              </a:rPr>
              <a:t>Why is it so slow?</a:t>
            </a:r>
            <a:endParaRPr lang="en-US" b="0" dirty="0">
              <a:latin typeface="Calibri" pitchFamily="34" charset="0"/>
              <a:cs typeface="Calibri" pitchFamily="34" charset="0"/>
            </a:endParaRPr>
          </a:p>
        </p:txBody>
      </p:sp>
      <p:sp>
        <p:nvSpPr>
          <p:cNvPr id="5" name="Title 1"/>
          <p:cNvSpPr txBox="1">
            <a:spLocks/>
          </p:cNvSpPr>
          <p:nvPr/>
        </p:nvSpPr>
        <p:spPr>
          <a:xfrm>
            <a:off x="475091" y="567208"/>
            <a:ext cx="8229600" cy="1143000"/>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3600" b="1" kern="1200">
                <a:solidFill>
                  <a:srgbClr val="0078C0"/>
                </a:solidFill>
                <a:latin typeface="Comic Sans MS"/>
                <a:ea typeface="+mj-ea"/>
                <a:cs typeface="+mj-cs"/>
              </a:defRPr>
            </a:lvl1pPr>
          </a:lstStyle>
          <a:p>
            <a:r>
              <a:rPr lang="en-US" sz="2600" b="0" dirty="0" smtClean="0">
                <a:solidFill>
                  <a:schemeClr val="tx1"/>
                </a:solidFill>
                <a:latin typeface="Calibri" pitchFamily="34" charset="0"/>
                <a:cs typeface="Calibri" pitchFamily="34" charset="0"/>
              </a:rPr>
              <a:t>Existing practical schemes rely on channel changes</a:t>
            </a:r>
            <a:endParaRPr lang="en-US" sz="2600" b="0" dirty="0">
              <a:solidFill>
                <a:schemeClr val="tx1"/>
              </a:solidFill>
              <a:latin typeface="Calibri" pitchFamily="34" charset="0"/>
              <a:cs typeface="Calibri" pitchFamily="34" charset="0"/>
            </a:endParaRPr>
          </a:p>
        </p:txBody>
      </p:sp>
      <p:sp>
        <p:nvSpPr>
          <p:cNvPr id="4" name="Text Box 75"/>
          <p:cNvSpPr txBox="1">
            <a:spLocks noChangeArrowheads="1"/>
          </p:cNvSpPr>
          <p:nvPr/>
        </p:nvSpPr>
        <p:spPr bwMode="auto">
          <a:xfrm>
            <a:off x="-37801" y="2747244"/>
            <a:ext cx="1189037" cy="459100"/>
          </a:xfrm>
          <a:prstGeom prst="rect">
            <a:avLst/>
          </a:prstGeom>
          <a:noFill/>
          <a:ln w="9525">
            <a:noFill/>
            <a:miter lim="800000"/>
            <a:headEnd/>
            <a:tailEnd/>
          </a:ln>
          <a:effectLst/>
        </p:spPr>
        <p:txBody>
          <a:bodyPr lIns="90488" tIns="44450" rIns="90488" bIns="44450">
            <a:prstTxWarp prst="textNoShape">
              <a:avLst/>
            </a:prstTxWarp>
            <a:spAutoFit/>
          </a:bodyPr>
          <a:lstStyle/>
          <a:p>
            <a:pPr>
              <a:spcBef>
                <a:spcPct val="50000"/>
              </a:spcBef>
            </a:pPr>
            <a:r>
              <a:rPr lang="en-US" sz="2400" dirty="0" smtClean="0">
                <a:latin typeface="+mj-lt"/>
                <a:ea typeface="Arial" pitchFamily="-112" charset="0"/>
                <a:cs typeface="Arial" pitchFamily="-112" charset="0"/>
              </a:rPr>
              <a:t>Sender</a:t>
            </a:r>
            <a:endParaRPr lang="en-US" sz="2400" b="0" i="0" dirty="0">
              <a:latin typeface="+mj-lt"/>
              <a:ea typeface="Arial" pitchFamily="-112" charset="0"/>
              <a:cs typeface="Arial" pitchFamily="-112" charset="0"/>
            </a:endParaRPr>
          </a:p>
        </p:txBody>
      </p:sp>
      <p:sp>
        <p:nvSpPr>
          <p:cNvPr id="6" name="Oval 5"/>
          <p:cNvSpPr/>
          <p:nvPr/>
        </p:nvSpPr>
        <p:spPr>
          <a:xfrm>
            <a:off x="569062" y="3108066"/>
            <a:ext cx="449943" cy="464459"/>
          </a:xfrm>
          <a:prstGeom prst="ellipse">
            <a:avLst/>
          </a:prstGeom>
          <a:solidFill>
            <a:srgbClr val="0070C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 Box 76"/>
          <p:cNvSpPr txBox="1">
            <a:spLocks noChangeArrowheads="1"/>
          </p:cNvSpPr>
          <p:nvPr/>
        </p:nvSpPr>
        <p:spPr bwMode="auto">
          <a:xfrm>
            <a:off x="7710151" y="2735907"/>
            <a:ext cx="1584336" cy="459100"/>
          </a:xfrm>
          <a:prstGeom prst="rect">
            <a:avLst/>
          </a:prstGeom>
          <a:noFill/>
          <a:ln w="9525">
            <a:noFill/>
            <a:miter lim="800000"/>
            <a:headEnd/>
            <a:tailEnd/>
          </a:ln>
          <a:effectLst/>
        </p:spPr>
        <p:txBody>
          <a:bodyPr wrap="square" lIns="90488" tIns="44450" rIns="90488" bIns="44450">
            <a:prstTxWarp prst="textNoShape">
              <a:avLst/>
            </a:prstTxWarp>
            <a:spAutoFit/>
          </a:bodyPr>
          <a:lstStyle/>
          <a:p>
            <a:pPr>
              <a:spcBef>
                <a:spcPct val="50000"/>
              </a:spcBef>
            </a:pPr>
            <a:r>
              <a:rPr lang="en-US" sz="2400" b="0" i="0" dirty="0" smtClean="0">
                <a:latin typeface="+mj-lt"/>
                <a:ea typeface="Arial" pitchFamily="-112" charset="0"/>
                <a:cs typeface="Arial" pitchFamily="-112" charset="0"/>
              </a:rPr>
              <a:t>Receiver</a:t>
            </a:r>
            <a:endParaRPr lang="en-US" sz="2400" b="0" i="0" dirty="0">
              <a:latin typeface="+mj-lt"/>
              <a:ea typeface="Arial" pitchFamily="-112" charset="0"/>
              <a:cs typeface="Arial" pitchFamily="-112" charset="0"/>
            </a:endParaRPr>
          </a:p>
        </p:txBody>
      </p:sp>
      <p:sp>
        <p:nvSpPr>
          <p:cNvPr id="8" name="Oval 7"/>
          <p:cNvSpPr/>
          <p:nvPr/>
        </p:nvSpPr>
        <p:spPr>
          <a:xfrm>
            <a:off x="7535659" y="3129838"/>
            <a:ext cx="449943" cy="464458"/>
          </a:xfrm>
          <a:prstGeom prst="ellipse">
            <a:avLst/>
          </a:prstGeom>
          <a:solidFill>
            <a:srgbClr val="FFD1F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1" name="Straight Arrow Connector 10"/>
          <p:cNvCxnSpPr/>
          <p:nvPr/>
        </p:nvCxnSpPr>
        <p:spPr>
          <a:xfrm flipV="1">
            <a:off x="1423687" y="2951564"/>
            <a:ext cx="5451676" cy="1"/>
          </a:xfrm>
          <a:prstGeom prst="straightConnector1">
            <a:avLst/>
          </a:prstGeom>
          <a:ln w="19050">
            <a:solidFill>
              <a:schemeClr val="bg1">
                <a:lumMod val="65000"/>
              </a:schemeClr>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620446" y="2566758"/>
            <a:ext cx="5139160" cy="415498"/>
          </a:xfrm>
          <a:prstGeom prst="rect">
            <a:avLst/>
          </a:prstGeom>
          <a:noFill/>
        </p:spPr>
        <p:txBody>
          <a:bodyPr wrap="square" rtlCol="0">
            <a:spAutoFit/>
          </a:bodyPr>
          <a:lstStyle/>
          <a:p>
            <a:r>
              <a:rPr lang="en-US" sz="2100" dirty="0" smtClean="0">
                <a:solidFill>
                  <a:schemeClr val="tx1">
                    <a:lumMod val="50000"/>
                    <a:lumOff val="50000"/>
                  </a:schemeClr>
                </a:solidFill>
              </a:rPr>
              <a:t>Sender transmits, receiver measures channel</a:t>
            </a:r>
            <a:endParaRPr lang="en-US" sz="2100" dirty="0">
              <a:solidFill>
                <a:schemeClr val="tx1">
                  <a:lumMod val="50000"/>
                  <a:lumOff val="50000"/>
                </a:schemeClr>
              </a:solidFill>
            </a:endParaRPr>
          </a:p>
        </p:txBody>
      </p:sp>
      <p:cxnSp>
        <p:nvCxnSpPr>
          <p:cNvPr id="14" name="Straight Arrow Connector 13"/>
          <p:cNvCxnSpPr/>
          <p:nvPr/>
        </p:nvCxnSpPr>
        <p:spPr>
          <a:xfrm flipV="1">
            <a:off x="1471912" y="3705864"/>
            <a:ext cx="5451676" cy="1"/>
          </a:xfrm>
          <a:prstGeom prst="straightConnector1">
            <a:avLst/>
          </a:prstGeom>
          <a:ln w="19050">
            <a:solidFill>
              <a:schemeClr val="bg1">
                <a:lumMod val="65000"/>
              </a:schemeClr>
            </a:solidFill>
            <a:prstDash val="solid"/>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633946" y="3321058"/>
            <a:ext cx="5139160" cy="415498"/>
          </a:xfrm>
          <a:prstGeom prst="rect">
            <a:avLst/>
          </a:prstGeom>
          <a:noFill/>
        </p:spPr>
        <p:txBody>
          <a:bodyPr wrap="square" rtlCol="0">
            <a:spAutoFit/>
          </a:bodyPr>
          <a:lstStyle/>
          <a:p>
            <a:r>
              <a:rPr lang="en-US" sz="2100" dirty="0" smtClean="0">
                <a:solidFill>
                  <a:schemeClr val="tx1">
                    <a:lumMod val="50000"/>
                    <a:lumOff val="50000"/>
                  </a:schemeClr>
                </a:solidFill>
              </a:rPr>
              <a:t>Receiver </a:t>
            </a:r>
            <a:r>
              <a:rPr lang="en-US" sz="2100" dirty="0">
                <a:solidFill>
                  <a:schemeClr val="tx1">
                    <a:lumMod val="50000"/>
                    <a:lumOff val="50000"/>
                  </a:schemeClr>
                </a:solidFill>
              </a:rPr>
              <a:t>t</a:t>
            </a:r>
            <a:r>
              <a:rPr lang="en-US" sz="2100" dirty="0" smtClean="0">
                <a:solidFill>
                  <a:schemeClr val="tx1">
                    <a:lumMod val="50000"/>
                    <a:lumOff val="50000"/>
                  </a:schemeClr>
                </a:solidFill>
              </a:rPr>
              <a:t>ransmits, sender measures channel</a:t>
            </a:r>
            <a:endParaRPr lang="en-US" sz="2100" dirty="0">
              <a:solidFill>
                <a:schemeClr val="tx1">
                  <a:lumMod val="50000"/>
                  <a:lumOff val="50000"/>
                </a:schemeClr>
              </a:solidFill>
            </a:endParaRPr>
          </a:p>
        </p:txBody>
      </p:sp>
      <p:sp>
        <p:nvSpPr>
          <p:cNvPr id="16" name="Title 1"/>
          <p:cNvSpPr txBox="1">
            <a:spLocks/>
          </p:cNvSpPr>
          <p:nvPr/>
        </p:nvSpPr>
        <p:spPr>
          <a:xfrm>
            <a:off x="226419" y="3902646"/>
            <a:ext cx="8229600" cy="1143000"/>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3600" b="1" kern="1200">
                <a:solidFill>
                  <a:srgbClr val="0078C0"/>
                </a:solidFill>
                <a:latin typeface="Comic Sans MS"/>
                <a:ea typeface="+mj-ea"/>
                <a:cs typeface="+mj-cs"/>
              </a:defRPr>
            </a:lvl1pPr>
          </a:lstStyle>
          <a:p>
            <a:r>
              <a:rPr lang="en-US" sz="2600" b="0" dirty="0" smtClean="0">
                <a:solidFill>
                  <a:schemeClr val="tx1"/>
                </a:solidFill>
                <a:latin typeface="Calibri" pitchFamily="34" charset="0"/>
                <a:cs typeface="Calibri" pitchFamily="34" charset="0"/>
              </a:rPr>
              <a:t>Exploit Channel Reciprocity</a:t>
            </a:r>
            <a:endParaRPr lang="en-US" sz="2600" b="0" dirty="0">
              <a:solidFill>
                <a:schemeClr val="tx1"/>
              </a:solidFill>
              <a:latin typeface="Calibri" pitchFamily="34" charset="0"/>
              <a:cs typeface="Calibri" pitchFamily="34" charset="0"/>
            </a:endParaRPr>
          </a:p>
        </p:txBody>
      </p:sp>
      <p:sp>
        <p:nvSpPr>
          <p:cNvPr id="17" name="Title 1"/>
          <p:cNvSpPr txBox="1">
            <a:spLocks/>
          </p:cNvSpPr>
          <p:nvPr/>
        </p:nvSpPr>
        <p:spPr>
          <a:xfrm>
            <a:off x="327146" y="4709960"/>
            <a:ext cx="8229600" cy="1143000"/>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3600" b="1" kern="1200">
                <a:solidFill>
                  <a:srgbClr val="0078C0"/>
                </a:solidFill>
                <a:latin typeface="Comic Sans MS"/>
                <a:ea typeface="+mj-ea"/>
                <a:cs typeface="+mj-cs"/>
              </a:defRPr>
            </a:lvl1pPr>
          </a:lstStyle>
          <a:p>
            <a:r>
              <a:rPr lang="en-US" sz="2600" dirty="0" smtClean="0">
                <a:solidFill>
                  <a:schemeClr val="tx1"/>
                </a:solidFill>
                <a:latin typeface="Calibri" pitchFamily="34" charset="0"/>
                <a:cs typeface="Calibri" pitchFamily="34" charset="0"/>
              </a:rPr>
              <a:t>Generating new secret bits requires channel to change</a:t>
            </a:r>
            <a:endParaRPr lang="en-US" sz="26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284358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animBg="1"/>
      <p:bldP spid="7" grpId="0"/>
      <p:bldP spid="8" grpId="0" animBg="1"/>
      <p:bldP spid="13" grpId="0"/>
      <p:bldP spid="15" grpId="0"/>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03709" y="1757475"/>
            <a:ext cx="8229600" cy="1143000"/>
          </a:xfrm>
        </p:spPr>
        <p:txBody>
          <a:bodyPr>
            <a:normAutofit/>
          </a:bodyPr>
          <a:lstStyle/>
          <a:p>
            <a:r>
              <a:rPr lang="en-US" b="0" dirty="0" smtClean="0">
                <a:solidFill>
                  <a:srgbClr val="0078C0"/>
                </a:solidFill>
                <a:latin typeface="Calibri" pitchFamily="34" charset="0"/>
                <a:cs typeface="Calibri" pitchFamily="34" charset="0"/>
              </a:rPr>
              <a:t>How can we make phy</a:t>
            </a:r>
            <a:r>
              <a:rPr lang="en-US" b="0" dirty="0" smtClean="0">
                <a:latin typeface="Calibri" pitchFamily="34" charset="0"/>
                <a:cs typeface="Calibri" pitchFamily="34" charset="0"/>
              </a:rPr>
              <a:t>sical </a:t>
            </a:r>
            <a:r>
              <a:rPr lang="en-US" b="0" dirty="0" smtClean="0">
                <a:solidFill>
                  <a:srgbClr val="0078C0"/>
                </a:solidFill>
                <a:latin typeface="Calibri" pitchFamily="34" charset="0"/>
                <a:cs typeface="Calibri" pitchFamily="34" charset="0"/>
              </a:rPr>
              <a:t>security fast?</a:t>
            </a:r>
            <a:endParaRPr lang="en-US" b="0" dirty="0">
              <a:solidFill>
                <a:srgbClr val="0078C0"/>
              </a:solidFill>
              <a:latin typeface="Calibri" pitchFamily="34" charset="0"/>
              <a:cs typeface="Calibri" pitchFamily="34" charset="0"/>
            </a:endParaRPr>
          </a:p>
        </p:txBody>
      </p:sp>
      <p:sp>
        <p:nvSpPr>
          <p:cNvPr id="9" name="Title 1"/>
          <p:cNvSpPr txBox="1">
            <a:spLocks/>
          </p:cNvSpPr>
          <p:nvPr/>
        </p:nvSpPr>
        <p:spPr>
          <a:xfrm>
            <a:off x="556109" y="3763560"/>
            <a:ext cx="8229600" cy="1143000"/>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3600" b="1" kern="1200">
                <a:solidFill>
                  <a:srgbClr val="0078C0"/>
                </a:solidFill>
                <a:latin typeface="Comic Sans MS"/>
                <a:ea typeface="+mj-ea"/>
                <a:cs typeface="+mj-cs"/>
              </a:defRPr>
            </a:lvl1pPr>
          </a:lstStyle>
          <a:p>
            <a:r>
              <a:rPr lang="en-US" b="0" dirty="0" smtClean="0">
                <a:solidFill>
                  <a:schemeClr val="tx1"/>
                </a:solidFill>
                <a:latin typeface="Calibri" pitchFamily="34" charset="0"/>
                <a:cs typeface="Calibri" pitchFamily="34" charset="0"/>
              </a:rPr>
              <a:t>Don’t rely on channel changes</a:t>
            </a:r>
          </a:p>
        </p:txBody>
      </p:sp>
      <p:sp>
        <p:nvSpPr>
          <p:cNvPr id="4" name="Title 1"/>
          <p:cNvSpPr txBox="1">
            <a:spLocks/>
          </p:cNvSpPr>
          <p:nvPr/>
        </p:nvSpPr>
        <p:spPr>
          <a:xfrm>
            <a:off x="556109" y="4250520"/>
            <a:ext cx="8229600" cy="1143000"/>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3600" b="1" kern="1200">
                <a:solidFill>
                  <a:srgbClr val="0078C0"/>
                </a:solidFill>
                <a:latin typeface="Comic Sans MS"/>
                <a:ea typeface="+mj-ea"/>
                <a:cs typeface="+mj-cs"/>
              </a:defRPr>
            </a:lvl1pPr>
          </a:lstStyle>
          <a:p>
            <a:r>
              <a:rPr lang="en-US" b="0" dirty="0" smtClean="0">
                <a:solidFill>
                  <a:schemeClr val="tx1"/>
                </a:solidFill>
                <a:latin typeface="Calibri" pitchFamily="34" charset="0"/>
                <a:cs typeface="Calibri" pitchFamily="34" charset="0"/>
              </a:rPr>
              <a:t>Instead, introduce changes by jamming</a:t>
            </a:r>
            <a:endParaRPr lang="en-US" b="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308385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3"/>
          <p:cNvSpPr txBox="1">
            <a:spLocks noChangeArrowheads="1"/>
          </p:cNvSpPr>
          <p:nvPr/>
        </p:nvSpPr>
        <p:spPr>
          <a:xfrm>
            <a:off x="95009" y="4694192"/>
            <a:ext cx="9009062" cy="743177"/>
          </a:xfrm>
          <a:prstGeom prst="rect">
            <a:avLst/>
          </a:prstGeom>
        </p:spPr>
        <p:txBody>
          <a:bodyPr vert="horz" lIns="91440" tIns="45720" rIns="91440" bIns="45720" rtlCol="0">
            <a:noAutofit/>
          </a:bodyPr>
          <a:lstStyle/>
          <a:p>
            <a:pPr marL="342900" indent="-342900" algn="ctr">
              <a:spcBef>
                <a:spcPct val="20000"/>
              </a:spcBef>
              <a:defRPr/>
            </a:pPr>
            <a:r>
              <a:rPr lang="en-US" sz="2800" dirty="0" smtClean="0">
                <a:latin typeface="Calibri" pitchFamily="34" charset="0"/>
                <a:cs typeface="Calibri" pitchFamily="34" charset="0"/>
              </a:rPr>
              <a:t>Sender </a:t>
            </a:r>
            <a:r>
              <a:rPr lang="en-US" sz="2800" dirty="0" smtClean="0">
                <a:solidFill>
                  <a:srgbClr val="0000FF"/>
                </a:solidFill>
                <a:latin typeface="Calibri" pitchFamily="34" charset="0"/>
                <a:cs typeface="Calibri" pitchFamily="34" charset="0"/>
              </a:rPr>
              <a:t>repeats</a:t>
            </a:r>
            <a:r>
              <a:rPr lang="en-US" sz="2800" dirty="0" smtClean="0">
                <a:latin typeface="Calibri" pitchFamily="34" charset="0"/>
                <a:cs typeface="Calibri" pitchFamily="34" charset="0"/>
              </a:rPr>
              <a:t> its transmission</a:t>
            </a:r>
          </a:p>
          <a:p>
            <a:pPr marL="342900" marR="0" lvl="0" indent="-342900" algn="ctr" defTabSz="457200" rtl="0" eaLnBrk="1" fontAlgn="auto" latinLnBrk="0" hangingPunct="1">
              <a:spcBef>
                <a:spcPct val="20000"/>
              </a:spcBef>
              <a:spcAft>
                <a:spcPts val="0"/>
              </a:spcAft>
              <a:buClrTx/>
              <a:buSzTx/>
              <a:tabLst/>
              <a:defRPr/>
            </a:pPr>
            <a:endParaRPr kumimoji="0" lang="en-US" sz="2800" b="0" i="0" u="none" strike="noStrike" kern="1200" cap="none" spc="0" normalizeH="0" baseline="0" noProof="0" dirty="0" smtClean="0">
              <a:ln>
                <a:noFill/>
              </a:ln>
              <a:effectLst/>
              <a:uLnTx/>
              <a:uFillTx/>
              <a:latin typeface="Comic Sans MS"/>
              <a:ea typeface="+mn-ea"/>
              <a:cs typeface="+mn-cs"/>
            </a:endParaRPr>
          </a:p>
        </p:txBody>
      </p:sp>
      <p:sp>
        <p:nvSpPr>
          <p:cNvPr id="202" name="Freeform 201"/>
          <p:cNvSpPr/>
          <p:nvPr/>
        </p:nvSpPr>
        <p:spPr>
          <a:xfrm>
            <a:off x="1226904" y="1434246"/>
            <a:ext cx="2633175" cy="984438"/>
          </a:xfrm>
          <a:custGeom>
            <a:avLst/>
            <a:gdLst>
              <a:gd name="connsiteX0" fmla="*/ 0 w 2649071"/>
              <a:gd name="connsiteY0" fmla="*/ 867334 h 1414181"/>
              <a:gd name="connsiteX1" fmla="*/ 658906 w 2649071"/>
              <a:gd name="connsiteY1" fmla="*/ 369793 h 1414181"/>
              <a:gd name="connsiteX2" fmla="*/ 1506071 w 2649071"/>
              <a:gd name="connsiteY2" fmla="*/ 1230405 h 1414181"/>
              <a:gd name="connsiteX3" fmla="*/ 2017059 w 2649071"/>
              <a:gd name="connsiteY3" fmla="*/ 1028699 h 1414181"/>
              <a:gd name="connsiteX4" fmla="*/ 2218765 w 2649071"/>
              <a:gd name="connsiteY4" fmla="*/ 1243852 h 1414181"/>
              <a:gd name="connsiteX5" fmla="*/ 2353236 w 2649071"/>
              <a:gd name="connsiteY5" fmla="*/ 6723 h 1414181"/>
              <a:gd name="connsiteX6" fmla="*/ 2649071 w 2649071"/>
              <a:gd name="connsiteY6" fmla="*/ 1284193 h 1414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9071" h="1414181">
                <a:moveTo>
                  <a:pt x="0" y="867334"/>
                </a:moveTo>
                <a:cubicBezTo>
                  <a:pt x="203947" y="588307"/>
                  <a:pt x="407894" y="309281"/>
                  <a:pt x="658906" y="369793"/>
                </a:cubicBezTo>
                <a:cubicBezTo>
                  <a:pt x="909918" y="430305"/>
                  <a:pt x="1279712" y="1120587"/>
                  <a:pt x="1506071" y="1230405"/>
                </a:cubicBezTo>
                <a:cubicBezTo>
                  <a:pt x="1732430" y="1340223"/>
                  <a:pt x="1898277" y="1026458"/>
                  <a:pt x="2017059" y="1028699"/>
                </a:cubicBezTo>
                <a:cubicBezTo>
                  <a:pt x="2135841" y="1030940"/>
                  <a:pt x="2162736" y="1414181"/>
                  <a:pt x="2218765" y="1243852"/>
                </a:cubicBezTo>
                <a:cubicBezTo>
                  <a:pt x="2274795" y="1073523"/>
                  <a:pt x="2281519" y="0"/>
                  <a:pt x="2353236" y="6723"/>
                </a:cubicBezTo>
                <a:cubicBezTo>
                  <a:pt x="2424953" y="13446"/>
                  <a:pt x="2649071" y="1284193"/>
                  <a:pt x="2649071" y="1284193"/>
                </a:cubicBezTo>
              </a:path>
            </a:pathLst>
          </a:custGeom>
          <a:ln w="508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3" name="Straight Connector 202"/>
          <p:cNvCxnSpPr/>
          <p:nvPr/>
        </p:nvCxnSpPr>
        <p:spPr>
          <a:xfrm rot="16200000" flipH="1">
            <a:off x="873390" y="2391745"/>
            <a:ext cx="713435" cy="5966"/>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1232868" y="2751446"/>
            <a:ext cx="2684788" cy="0"/>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rot="5400000">
            <a:off x="1177993" y="2221232"/>
            <a:ext cx="1058437" cy="11789"/>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rot="16200000" flipH="1">
            <a:off x="1823688" y="2323073"/>
            <a:ext cx="848706" cy="9469"/>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2556367" y="2525554"/>
            <a:ext cx="441518" cy="11696"/>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16200000" flipH="1">
            <a:off x="3002494" y="2457583"/>
            <a:ext cx="583484" cy="18933"/>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a:stCxn id="202" idx="6"/>
          </p:cNvCxnSpPr>
          <p:nvPr/>
        </p:nvCxnSpPr>
        <p:spPr>
          <a:xfrm>
            <a:off x="3859966" y="2328195"/>
            <a:ext cx="11695" cy="423965"/>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sp>
        <p:nvSpPr>
          <p:cNvPr id="170" name="Freeform 169"/>
          <p:cNvSpPr/>
          <p:nvPr/>
        </p:nvSpPr>
        <p:spPr>
          <a:xfrm>
            <a:off x="5424926" y="1458697"/>
            <a:ext cx="2633175" cy="984437"/>
          </a:xfrm>
          <a:custGeom>
            <a:avLst/>
            <a:gdLst>
              <a:gd name="connsiteX0" fmla="*/ 0 w 2649071"/>
              <a:gd name="connsiteY0" fmla="*/ 867334 h 1414181"/>
              <a:gd name="connsiteX1" fmla="*/ 658906 w 2649071"/>
              <a:gd name="connsiteY1" fmla="*/ 369793 h 1414181"/>
              <a:gd name="connsiteX2" fmla="*/ 1506071 w 2649071"/>
              <a:gd name="connsiteY2" fmla="*/ 1230405 h 1414181"/>
              <a:gd name="connsiteX3" fmla="*/ 2017059 w 2649071"/>
              <a:gd name="connsiteY3" fmla="*/ 1028699 h 1414181"/>
              <a:gd name="connsiteX4" fmla="*/ 2218765 w 2649071"/>
              <a:gd name="connsiteY4" fmla="*/ 1243852 h 1414181"/>
              <a:gd name="connsiteX5" fmla="*/ 2353236 w 2649071"/>
              <a:gd name="connsiteY5" fmla="*/ 6723 h 1414181"/>
              <a:gd name="connsiteX6" fmla="*/ 2649071 w 2649071"/>
              <a:gd name="connsiteY6" fmla="*/ 1284193 h 1414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9071" h="1414181">
                <a:moveTo>
                  <a:pt x="0" y="867334"/>
                </a:moveTo>
                <a:cubicBezTo>
                  <a:pt x="203947" y="588307"/>
                  <a:pt x="407894" y="309281"/>
                  <a:pt x="658906" y="369793"/>
                </a:cubicBezTo>
                <a:cubicBezTo>
                  <a:pt x="909918" y="430305"/>
                  <a:pt x="1279712" y="1120587"/>
                  <a:pt x="1506071" y="1230405"/>
                </a:cubicBezTo>
                <a:cubicBezTo>
                  <a:pt x="1732430" y="1340223"/>
                  <a:pt x="1898277" y="1026458"/>
                  <a:pt x="2017059" y="1028699"/>
                </a:cubicBezTo>
                <a:cubicBezTo>
                  <a:pt x="2135841" y="1030940"/>
                  <a:pt x="2162736" y="1414181"/>
                  <a:pt x="2218765" y="1243852"/>
                </a:cubicBezTo>
                <a:cubicBezTo>
                  <a:pt x="2274795" y="1073523"/>
                  <a:pt x="2281519" y="0"/>
                  <a:pt x="2353236" y="6723"/>
                </a:cubicBezTo>
                <a:cubicBezTo>
                  <a:pt x="2424953" y="13446"/>
                  <a:pt x="2649071" y="1284193"/>
                  <a:pt x="2649071" y="1284193"/>
                </a:cubicBezTo>
              </a:path>
            </a:pathLst>
          </a:custGeom>
          <a:ln w="508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1" name="Straight Connector 170"/>
          <p:cNvCxnSpPr/>
          <p:nvPr/>
        </p:nvCxnSpPr>
        <p:spPr>
          <a:xfrm rot="16200000" flipH="1">
            <a:off x="5083124" y="2404373"/>
            <a:ext cx="713435" cy="5966"/>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5442602" y="2764074"/>
            <a:ext cx="2684788" cy="0"/>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rot="5400000">
            <a:off x="5387727" y="2233860"/>
            <a:ext cx="1058436" cy="11789"/>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rot="16200000" flipH="1">
            <a:off x="6033422" y="2335701"/>
            <a:ext cx="848705" cy="9469"/>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16200000" flipH="1">
            <a:off x="6766101" y="2538182"/>
            <a:ext cx="441518" cy="11696"/>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rot="16200000" flipH="1">
            <a:off x="7212228" y="2470211"/>
            <a:ext cx="583484" cy="18933"/>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8046413" y="2353468"/>
            <a:ext cx="11695" cy="423965"/>
          </a:xfrm>
          <a:prstGeom prst="line">
            <a:avLst/>
          </a:prstGeom>
          <a:ln w="25400">
            <a:solidFill>
              <a:srgbClr val="0070C0"/>
            </a:solidFill>
            <a:headEnd type="arrow"/>
          </a:ln>
        </p:spPr>
        <p:style>
          <a:lnRef idx="1">
            <a:schemeClr val="accent1"/>
          </a:lnRef>
          <a:fillRef idx="0">
            <a:schemeClr val="accent1"/>
          </a:fillRef>
          <a:effectRef idx="0">
            <a:schemeClr val="accent1"/>
          </a:effectRef>
          <a:fontRef idx="minor">
            <a:schemeClr val="tx1"/>
          </a:fontRef>
        </p:style>
      </p:cxnSp>
      <p:sp>
        <p:nvSpPr>
          <p:cNvPr id="246" name="Rectangle 3"/>
          <p:cNvSpPr txBox="1">
            <a:spLocks noChangeArrowheads="1"/>
          </p:cNvSpPr>
          <p:nvPr/>
        </p:nvSpPr>
        <p:spPr>
          <a:xfrm>
            <a:off x="6197408" y="766907"/>
            <a:ext cx="2270477" cy="743177"/>
          </a:xfrm>
          <a:prstGeom prst="rect">
            <a:avLst/>
          </a:prstGeom>
        </p:spPr>
        <p:txBody>
          <a:bodyPr vert="horz" lIns="91440" tIns="45720" rIns="91440" bIns="45720" rtlCol="0">
            <a:noAutofit/>
          </a:bodyPr>
          <a:lstStyle/>
          <a:p>
            <a:pPr marL="342900" indent="-342900" algn="ctr">
              <a:spcBef>
                <a:spcPct val="20000"/>
              </a:spcBef>
              <a:defRPr/>
            </a:pPr>
            <a:r>
              <a:rPr lang="en-US" sz="2800" dirty="0" smtClean="0">
                <a:latin typeface="Calibri" pitchFamily="34" charset="0"/>
                <a:cs typeface="Calibri" pitchFamily="34" charset="0"/>
              </a:rPr>
              <a:t>Repetition</a:t>
            </a:r>
          </a:p>
          <a:p>
            <a:pPr marL="342900" marR="0" lvl="0" indent="-342900" algn="ctr" defTabSz="457200" rtl="0" eaLnBrk="1" fontAlgn="auto" latinLnBrk="0" hangingPunct="1">
              <a:spcBef>
                <a:spcPct val="20000"/>
              </a:spcBef>
              <a:spcAft>
                <a:spcPts val="0"/>
              </a:spcAft>
              <a:buClrTx/>
              <a:buSzTx/>
              <a:tabLst/>
              <a:defRPr/>
            </a:pPr>
            <a:endParaRPr kumimoji="0" lang="en-US" sz="2800" b="0" i="0" u="none" strike="noStrike" kern="1200" cap="none" spc="0" normalizeH="0" baseline="0" noProof="0" dirty="0" smtClean="0">
              <a:ln>
                <a:noFill/>
              </a:ln>
              <a:effectLst/>
              <a:uLnTx/>
              <a:uFillTx/>
              <a:latin typeface="Comic Sans MS"/>
              <a:ea typeface="+mn-ea"/>
              <a:cs typeface="+mn-cs"/>
            </a:endParaRPr>
          </a:p>
        </p:txBody>
      </p:sp>
      <p:sp>
        <p:nvSpPr>
          <p:cNvPr id="31" name="Title 1"/>
          <p:cNvSpPr txBox="1">
            <a:spLocks/>
          </p:cNvSpPr>
          <p:nvPr/>
        </p:nvSpPr>
        <p:spPr>
          <a:xfrm>
            <a:off x="612049" y="-5194"/>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b="1" kern="1200">
                <a:solidFill>
                  <a:srgbClr val="0066CC"/>
                </a:solidFill>
                <a:latin typeface="Comic Sans MS"/>
                <a:ea typeface="+mj-ea"/>
                <a:cs typeface="+mj-cs"/>
              </a:defRPr>
            </a:lvl1pPr>
          </a:lstStyle>
          <a:p>
            <a:r>
              <a:rPr lang="en-US" b="0" dirty="0" smtClean="0">
                <a:solidFill>
                  <a:srgbClr val="0078C0"/>
                </a:solidFill>
                <a:latin typeface="Calibri" pitchFamily="34" charset="0"/>
                <a:cs typeface="Calibri" pitchFamily="34" charset="0"/>
              </a:rPr>
              <a:t>iJam</a:t>
            </a:r>
            <a:endParaRPr lang="en-US" b="0" dirty="0">
              <a:solidFill>
                <a:srgbClr val="0078C0"/>
              </a:solidFill>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07"/>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208"/>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210"/>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212"/>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14"/>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20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8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p:bldP spid="202" grpId="0" animBg="1"/>
      <p:bldP spid="170" grpId="0" animBg="1"/>
      <p:bldP spid="246"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2.7|15.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9050">
          <a:solidFill>
            <a:schemeClr val="tx1"/>
          </a:solidFill>
          <a:prstDash val="dash"/>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34292</TotalTime>
  <Words>3397</Words>
  <Application>Microsoft Office PowerPoint</Application>
  <PresentationFormat>On-screen Show (4:3)</PresentationFormat>
  <Paragraphs>472</Paragraphs>
  <Slides>38</Slides>
  <Notes>38</Notes>
  <HiddenSlides>6</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PowerPoint Presentation</vt:lpstr>
      <vt:lpstr>What is Physical Layer Security?</vt:lpstr>
      <vt:lpstr>Why is it interesting?</vt:lpstr>
      <vt:lpstr>Past work</vt:lpstr>
      <vt:lpstr>But, not fast enough</vt:lpstr>
      <vt:lpstr>But, not fast enough</vt:lpstr>
      <vt:lpstr>Why is it so slow?</vt:lpstr>
      <vt:lpstr>How can we make physical security fast?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Empirical Results</vt:lpstr>
      <vt:lpstr>Implementation</vt:lpstr>
      <vt:lpstr>Testbed</vt:lpstr>
      <vt:lpstr>Bit Error Rate at the Eavesdropper</vt:lpstr>
      <vt:lpstr>PowerPoint Presentation</vt:lpstr>
      <vt:lpstr>PowerPoint Presentation</vt:lpstr>
      <vt:lpstr>PowerPoint Presentation</vt:lpstr>
      <vt:lpstr>Conclusion</vt:lpstr>
    </vt:vector>
  </TitlesOfParts>
  <Company>MIT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shyamnath gollakota</dc:creator>
  <cp:lastModifiedBy>gshyam</cp:lastModifiedBy>
  <cp:revision>1836</cp:revision>
  <cp:lastPrinted>2008-08-07T05:01:17Z</cp:lastPrinted>
  <dcterms:created xsi:type="dcterms:W3CDTF">2008-08-17T15:31:35Z</dcterms:created>
  <dcterms:modified xsi:type="dcterms:W3CDTF">2011-04-18T20:23:14Z</dcterms:modified>
</cp:coreProperties>
</file>