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3F21-C883-4BAA-8EFB-3346F3B68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2.png"/><Relationship Id="rId7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4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65.png"/><Relationship Id="rId5" Type="http://schemas.openxmlformats.org/officeDocument/2006/relationships/image" Target="../media/image79.png"/><Relationship Id="rId10" Type="http://schemas.openxmlformats.org/officeDocument/2006/relationships/image" Target="../media/image5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/>
              <a:t>Transform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sz="2800" dirty="0" err="1"/>
              <a:t>Bir</a:t>
            </a:r>
            <a:r>
              <a:rPr lang="en-US" sz="2800" dirty="0"/>
              <a:t> “</a:t>
            </a:r>
            <a:r>
              <a:rPr lang="en-US" sz="2800" dirty="0" err="1"/>
              <a:t>yığın</a:t>
            </a:r>
            <a:r>
              <a:rPr lang="en-US" sz="2800" dirty="0"/>
              <a:t>”,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koşulun</a:t>
            </a:r>
            <a:r>
              <a:rPr lang="en-US" sz="2800" dirty="0"/>
              <a:t> </a:t>
            </a:r>
            <a:r>
              <a:rPr lang="en-US" sz="2800" dirty="0" err="1"/>
              <a:t>sağlanması</a:t>
            </a:r>
            <a:r>
              <a:rPr lang="en-US" sz="2800" dirty="0"/>
              <a:t> </a:t>
            </a:r>
            <a:r>
              <a:rPr lang="en-US" sz="2800" dirty="0" err="1"/>
              <a:t>şartıyla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anahtarla</a:t>
            </a:r>
            <a:r>
              <a:rPr lang="en-US" sz="2800" dirty="0"/>
              <a:t> </a:t>
            </a:r>
            <a:r>
              <a:rPr lang="en-US" sz="2800" dirty="0" err="1"/>
              <a:t>ikili</a:t>
            </a:r>
            <a:r>
              <a:rPr lang="en-US" sz="2800" dirty="0"/>
              <a:t> </a:t>
            </a:r>
            <a:r>
              <a:rPr lang="en-US" sz="2800" dirty="0" err="1"/>
              <a:t>ağaç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tanımlanabilir</a:t>
            </a:r>
            <a:r>
              <a:rPr lang="en-US" sz="2800" dirty="0"/>
              <a:t> :</a:t>
            </a:r>
          </a:p>
          <a:p>
            <a:pPr lvl="1"/>
            <a:r>
              <a:rPr lang="tr-TR" sz="2400" dirty="0">
                <a:solidFill>
                  <a:srgbClr val="0000CC"/>
                </a:solidFill>
              </a:rPr>
              <a:t>Şekil Özelliği</a:t>
            </a:r>
            <a:r>
              <a:rPr lang="en-US" sz="2400" dirty="0"/>
              <a:t>: </a:t>
            </a:r>
            <a:r>
              <a:rPr lang="tr-TR" sz="2400" dirty="0"/>
              <a:t>İkili ağaç tam olarak doludur</a:t>
            </a:r>
            <a:r>
              <a:rPr lang="en-US" sz="2400" u="sng" dirty="0"/>
              <a:t>,</a:t>
            </a:r>
            <a:r>
              <a:rPr lang="en-US" sz="2400" dirty="0"/>
              <a:t> </a:t>
            </a:r>
            <a:r>
              <a:rPr lang="tr-TR" sz="2400" dirty="0"/>
              <a:t>son seviye hariç bütün seviyeler doludur</a:t>
            </a:r>
            <a:r>
              <a:rPr lang="en-US" sz="2400" dirty="0"/>
              <a:t>, </a:t>
            </a:r>
            <a:r>
              <a:rPr lang="tr-TR" sz="2400" dirty="0"/>
              <a:t>sadece sağdan bazı yapraklar boş olabilir.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Ebeveyn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kontrolü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(heap </a:t>
            </a:r>
            <a:r>
              <a:rPr lang="tr-TR" sz="2400" dirty="0"/>
              <a:t>özelliği</a:t>
            </a:r>
            <a:r>
              <a:rPr lang="en-US" sz="2400" dirty="0"/>
              <a:t>): </a:t>
            </a:r>
            <a:r>
              <a:rPr lang="tr-TR" sz="2400" dirty="0" err="1"/>
              <a:t>Herbir</a:t>
            </a:r>
            <a:r>
              <a:rPr lang="tr-TR" sz="2400" dirty="0"/>
              <a:t> düğümdeki anahtar çocuklarının anahtarlarından büyük yada eşittir.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257800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3300"/>
                </a:solidFill>
              </a:rPr>
              <a:t>Bu </a:t>
            </a:r>
            <a:r>
              <a:rPr lang="en-US" b="1" dirty="0">
                <a:solidFill>
                  <a:srgbClr val="FF3300"/>
                </a:solidFill>
              </a:rPr>
              <a:t>“max heap”</a:t>
            </a:r>
            <a:r>
              <a:rPr lang="tr-TR" b="1" dirty="0">
                <a:solidFill>
                  <a:srgbClr val="FF3300"/>
                </a:solidFill>
              </a:rPr>
              <a:t> tanımıdır. Uygun düzenleme ile</a:t>
            </a:r>
          </a:p>
          <a:p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“min heap”</a:t>
            </a:r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tr-TR" b="1" dirty="0" err="1">
                <a:solidFill>
                  <a:srgbClr val="FF3300"/>
                </a:solidFill>
              </a:rPr>
              <a:t>tanımıda</a:t>
            </a:r>
            <a:r>
              <a:rPr lang="tr-TR" b="1" dirty="0">
                <a:solidFill>
                  <a:srgbClr val="FF3300"/>
                </a:solidFill>
              </a:rPr>
              <a:t> yapılabilir.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295400"/>
            <a:ext cx="2971800" cy="2057400"/>
            <a:chOff x="533400" y="1295400"/>
            <a:chExt cx="2971800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1981200" y="1295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1981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002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1992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6" idx="7"/>
            </p:cNvCxnSpPr>
            <p:nvPr/>
          </p:nvCxnSpPr>
          <p:spPr bwMode="auto">
            <a:xfrm flipH="1">
              <a:off x="1663326" y="1815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6" idx="3"/>
            </p:cNvCxnSpPr>
            <p:nvPr/>
          </p:nvCxnSpPr>
          <p:spPr bwMode="auto">
            <a:xfrm flipH="1">
              <a:off x="914400" y="2501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6" idx="5"/>
              <a:endCxn id="7" idx="0"/>
            </p:cNvCxnSpPr>
            <p:nvPr/>
          </p:nvCxnSpPr>
          <p:spPr bwMode="auto">
            <a:xfrm>
              <a:off x="1663326" y="2501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5" idx="5"/>
              <a:endCxn id="9" idx="1"/>
            </p:cNvCxnSpPr>
            <p:nvPr/>
          </p:nvCxnSpPr>
          <p:spPr bwMode="auto">
            <a:xfrm>
              <a:off x="2501526" y="1815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9" idx="3"/>
              <a:endCxn id="10" idx="0"/>
            </p:cNvCxnSpPr>
            <p:nvPr/>
          </p:nvCxnSpPr>
          <p:spPr bwMode="auto">
            <a:xfrm flipH="1">
              <a:off x="2743200" y="2512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638800" y="914400"/>
            <a:ext cx="2362200" cy="2068284"/>
            <a:chOff x="5638800" y="914400"/>
            <a:chExt cx="2362200" cy="2068284"/>
          </a:xfrm>
        </p:grpSpPr>
        <p:sp>
          <p:nvSpPr>
            <p:cNvPr id="24" name="Oval 23"/>
            <p:cNvSpPr/>
            <p:nvPr/>
          </p:nvSpPr>
          <p:spPr bwMode="auto">
            <a:xfrm>
              <a:off x="6477000" y="91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38800" y="1600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91400" y="1611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flipH="1">
              <a:off x="6159126" y="1434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997326" y="1434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60960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934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 bwMode="auto">
            <a:xfrm>
              <a:off x="6159126" y="2131410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endCxn id="30" idx="0"/>
            </p:cNvCxnSpPr>
            <p:nvPr/>
          </p:nvCxnSpPr>
          <p:spPr bwMode="auto">
            <a:xfrm flipH="1">
              <a:off x="7239000" y="2142294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993570" y="3505200"/>
            <a:ext cx="2950030" cy="2059586"/>
            <a:chOff x="2688770" y="3733800"/>
            <a:chExt cx="2950030" cy="2059586"/>
          </a:xfrm>
        </p:grpSpPr>
        <p:sp>
          <p:nvSpPr>
            <p:cNvPr id="33" name="Oval 32"/>
            <p:cNvSpPr/>
            <p:nvPr/>
          </p:nvSpPr>
          <p:spPr bwMode="auto">
            <a:xfrm>
              <a:off x="4114800" y="3733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276600" y="441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029200" y="4430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 bwMode="auto">
            <a:xfrm flipH="1">
              <a:off x="3796926" y="4254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4635126" y="4254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7555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688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593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3069770" y="4942112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endCxn id="38" idx="0"/>
            </p:cNvCxnSpPr>
            <p:nvPr/>
          </p:nvCxnSpPr>
          <p:spPr bwMode="auto">
            <a:xfrm>
              <a:off x="3818696" y="4942112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 bwMode="auto">
            <a:xfrm flipH="1">
              <a:off x="4898570" y="4952996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3674686" y="251460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Heap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49893" y="762000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0000CC"/>
                </a:solidFill>
              </a:rPr>
              <a:t>Şekil ve </a:t>
            </a:r>
            <a:r>
              <a:rPr lang="tr-TR" sz="2400" b="1" dirty="0" err="1">
                <a:solidFill>
                  <a:srgbClr val="0000CC"/>
                </a:solidFill>
              </a:rPr>
              <a:t>Heap</a:t>
            </a:r>
            <a:r>
              <a:rPr lang="tr-TR" sz="2400" b="1" dirty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tr-TR" sz="2400" b="1" dirty="0">
                <a:solidFill>
                  <a:srgbClr val="0000CC"/>
                </a:solidFill>
              </a:rPr>
              <a:t>Özellikleri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34895"/>
              </p:ext>
            </p:extLst>
          </p:nvPr>
        </p:nvGraphicFramePr>
        <p:xfrm>
          <a:off x="947058" y="4310380"/>
          <a:ext cx="5148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209800" y="838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716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146957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891926" y="13585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9" idx="7"/>
          </p:cNvCxnSpPr>
          <p:nvPr/>
        </p:nvCxnSpPr>
        <p:spPr bwMode="auto">
          <a:xfrm flipH="1">
            <a:off x="1129926" y="2044326"/>
            <a:ext cx="330948" cy="3309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891926" y="2044326"/>
            <a:ext cx="622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730126" y="1358526"/>
            <a:ext cx="788148" cy="2003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3352800" y="1989896"/>
            <a:ext cx="1654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38862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8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66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050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18" idx="0"/>
          </p:cNvCxnSpPr>
          <p:nvPr/>
        </p:nvCxnSpPr>
        <p:spPr bwMode="auto">
          <a:xfrm flipH="1">
            <a:off x="533400" y="2806326"/>
            <a:ext cx="1654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5"/>
            <a:endCxn id="19" idx="0"/>
          </p:cNvCxnSpPr>
          <p:nvPr/>
        </p:nvCxnSpPr>
        <p:spPr bwMode="auto">
          <a:xfrm>
            <a:off x="1129926" y="2806326"/>
            <a:ext cx="2416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3"/>
            <a:endCxn id="20" idx="0"/>
          </p:cNvCxnSpPr>
          <p:nvPr/>
        </p:nvCxnSpPr>
        <p:spPr bwMode="auto">
          <a:xfrm flipH="1">
            <a:off x="2209800" y="2806326"/>
            <a:ext cx="892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0" idx="5"/>
            <a:endCxn id="17" idx="0"/>
          </p:cNvCxnSpPr>
          <p:nvPr/>
        </p:nvCxnSpPr>
        <p:spPr bwMode="auto">
          <a:xfrm>
            <a:off x="3949326" y="1989896"/>
            <a:ext cx="2416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45105"/>
              </p:ext>
            </p:extLst>
          </p:nvPr>
        </p:nvGraphicFramePr>
        <p:xfrm>
          <a:off x="947058" y="4038600"/>
          <a:ext cx="51489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" y="396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858" y="4355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</a:t>
            </a:r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2329694" y="3868290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0058" y="5181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parents</a:t>
            </a:r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4683197" y="3868294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669" y="51816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17148" y="561084"/>
            <a:ext cx="4063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Dikkat:</a:t>
            </a:r>
            <a:endParaRPr lang="en-US" dirty="0"/>
          </a:p>
          <a:p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yoldaki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değerler</a:t>
            </a:r>
            <a:r>
              <a:rPr lang="tr-TR" dirty="0"/>
              <a:t> dizisi </a:t>
            </a:r>
            <a:r>
              <a:rPr lang="en-US" dirty="0"/>
              <a:t>art</a:t>
            </a:r>
            <a:r>
              <a:rPr lang="tr-TR" dirty="0" err="1"/>
              <a:t>ansırada</a:t>
            </a:r>
            <a:r>
              <a:rPr lang="tr-TR" dirty="0"/>
              <a:t> değildir. </a:t>
            </a:r>
          </a:p>
          <a:p>
            <a:r>
              <a:rPr lang="tr-TR" dirty="0"/>
              <a:t>Anahtar değerlerinde</a:t>
            </a:r>
          </a:p>
          <a:p>
            <a:r>
              <a:rPr lang="tr-TR" dirty="0"/>
              <a:t> soldan </a:t>
            </a:r>
            <a:r>
              <a:rPr lang="tr-TR" dirty="0" err="1"/>
              <a:t>sağada</a:t>
            </a:r>
            <a:r>
              <a:rPr lang="tr-TR" dirty="0"/>
              <a:t> sıra da yoktur. 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32857" y="4659086"/>
            <a:ext cx="478972" cy="206929"/>
          </a:xfrm>
          <a:custGeom>
            <a:avLst/>
            <a:gdLst>
              <a:gd name="connsiteX0" fmla="*/ 0 w 478972"/>
              <a:gd name="connsiteY0" fmla="*/ 0 h 206929"/>
              <a:gd name="connsiteX1" fmla="*/ 217714 w 478972"/>
              <a:gd name="connsiteY1" fmla="*/ 206828 h 206929"/>
              <a:gd name="connsiteX2" fmla="*/ 478972 w 478972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206929">
                <a:moveTo>
                  <a:pt x="0" y="0"/>
                </a:moveTo>
                <a:cubicBezTo>
                  <a:pt x="68942" y="101600"/>
                  <a:pt x="137885" y="203200"/>
                  <a:pt x="217714" y="206828"/>
                </a:cubicBezTo>
                <a:cubicBezTo>
                  <a:pt x="297543" y="210457"/>
                  <a:pt x="388257" y="116114"/>
                  <a:pt x="478972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643743" y="4659086"/>
            <a:ext cx="816428" cy="206929"/>
          </a:xfrm>
          <a:custGeom>
            <a:avLst/>
            <a:gdLst>
              <a:gd name="connsiteX0" fmla="*/ 0 w 816428"/>
              <a:gd name="connsiteY0" fmla="*/ 0 h 206929"/>
              <a:gd name="connsiteX1" fmla="*/ 435428 w 816428"/>
              <a:gd name="connsiteY1" fmla="*/ 206828 h 206929"/>
              <a:gd name="connsiteX2" fmla="*/ 816428 w 816428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428" h="206929">
                <a:moveTo>
                  <a:pt x="0" y="0"/>
                </a:moveTo>
                <a:cubicBezTo>
                  <a:pt x="149678" y="101600"/>
                  <a:pt x="299357" y="203200"/>
                  <a:pt x="435428" y="206828"/>
                </a:cubicBezTo>
                <a:cubicBezTo>
                  <a:pt x="571499" y="210457"/>
                  <a:pt x="693963" y="116114"/>
                  <a:pt x="816428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013857" y="4659086"/>
            <a:ext cx="936172" cy="217737"/>
          </a:xfrm>
          <a:custGeom>
            <a:avLst/>
            <a:gdLst>
              <a:gd name="connsiteX0" fmla="*/ 0 w 936172"/>
              <a:gd name="connsiteY0" fmla="*/ 0 h 217737"/>
              <a:gd name="connsiteX1" fmla="*/ 522514 w 936172"/>
              <a:gd name="connsiteY1" fmla="*/ 217714 h 217737"/>
              <a:gd name="connsiteX2" fmla="*/ 936172 w 936172"/>
              <a:gd name="connsiteY2" fmla="*/ 10885 h 2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2" h="217737">
                <a:moveTo>
                  <a:pt x="0" y="0"/>
                </a:moveTo>
                <a:cubicBezTo>
                  <a:pt x="183242" y="107950"/>
                  <a:pt x="366485" y="215900"/>
                  <a:pt x="522514" y="217714"/>
                </a:cubicBezTo>
                <a:cubicBezTo>
                  <a:pt x="678543" y="219528"/>
                  <a:pt x="807357" y="115206"/>
                  <a:pt x="936172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035629" y="4659086"/>
            <a:ext cx="1393371" cy="228622"/>
          </a:xfrm>
          <a:custGeom>
            <a:avLst/>
            <a:gdLst>
              <a:gd name="connsiteX0" fmla="*/ 0 w 1393371"/>
              <a:gd name="connsiteY0" fmla="*/ 0 h 228622"/>
              <a:gd name="connsiteX1" fmla="*/ 925285 w 1393371"/>
              <a:gd name="connsiteY1" fmla="*/ 228600 h 228622"/>
              <a:gd name="connsiteX2" fmla="*/ 1393371 w 1393371"/>
              <a:gd name="connsiteY2" fmla="*/ 10885 h 22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1" h="228622">
                <a:moveTo>
                  <a:pt x="0" y="0"/>
                </a:moveTo>
                <a:cubicBezTo>
                  <a:pt x="346528" y="113393"/>
                  <a:pt x="693057" y="226786"/>
                  <a:pt x="925285" y="228600"/>
                </a:cubicBezTo>
                <a:cubicBezTo>
                  <a:pt x="1157513" y="230414"/>
                  <a:pt x="1275442" y="120649"/>
                  <a:pt x="1393371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Parent(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48" t="-23585" r="-5543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47936" y="331606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b="1" dirty="0"/>
              <a:t>	return </a:t>
            </a:r>
            <a:r>
              <a:rPr lang="en-US" dirty="0"/>
              <a:t>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Right(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774" r="-2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0" y="685800"/>
            <a:ext cx="3289674" cy="2286000"/>
            <a:chOff x="228600" y="838200"/>
            <a:chExt cx="4267200" cy="2895600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83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71600" y="1524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098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96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146957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480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 bwMode="auto">
            <a:xfrm flipH="1">
              <a:off x="1891926" y="13585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6" idx="3"/>
              <a:endCxn id="8" idx="7"/>
            </p:cNvCxnSpPr>
            <p:nvPr/>
          </p:nvCxnSpPr>
          <p:spPr bwMode="auto">
            <a:xfrm flipH="1">
              <a:off x="1129926" y="2044326"/>
              <a:ext cx="330948" cy="3309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6" idx="5"/>
              <a:endCxn id="7" idx="0"/>
            </p:cNvCxnSpPr>
            <p:nvPr/>
          </p:nvCxnSpPr>
          <p:spPr bwMode="auto">
            <a:xfrm>
              <a:off x="1891926" y="2044326"/>
              <a:ext cx="622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5" idx="5"/>
              <a:endCxn id="9" idx="1"/>
            </p:cNvCxnSpPr>
            <p:nvPr/>
          </p:nvCxnSpPr>
          <p:spPr bwMode="auto">
            <a:xfrm>
              <a:off x="2730126" y="1358526"/>
              <a:ext cx="788148" cy="2003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9" idx="3"/>
              <a:endCxn id="10" idx="0"/>
            </p:cNvCxnSpPr>
            <p:nvPr/>
          </p:nvCxnSpPr>
          <p:spPr bwMode="auto">
            <a:xfrm flipH="1">
              <a:off x="3352800" y="1989896"/>
              <a:ext cx="1654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38862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3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066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1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8" idx="3"/>
              <a:endCxn id="17" idx="0"/>
            </p:cNvCxnSpPr>
            <p:nvPr/>
          </p:nvCxnSpPr>
          <p:spPr bwMode="auto">
            <a:xfrm flipH="1">
              <a:off x="533400" y="2806326"/>
              <a:ext cx="1654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8" idx="5"/>
              <a:endCxn id="18" idx="0"/>
            </p:cNvCxnSpPr>
            <p:nvPr/>
          </p:nvCxnSpPr>
          <p:spPr bwMode="auto">
            <a:xfrm>
              <a:off x="1129926" y="2806326"/>
              <a:ext cx="2416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7" idx="3"/>
              <a:endCxn id="19" idx="0"/>
            </p:cNvCxnSpPr>
            <p:nvPr/>
          </p:nvCxnSpPr>
          <p:spPr bwMode="auto">
            <a:xfrm flipH="1">
              <a:off x="2209800" y="2806326"/>
              <a:ext cx="892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6" idx="0"/>
            </p:cNvCxnSpPr>
            <p:nvPr/>
          </p:nvCxnSpPr>
          <p:spPr bwMode="auto">
            <a:xfrm>
              <a:off x="3949326" y="1989896"/>
              <a:ext cx="2416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6945330" y="7888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graphicFrame>
        <p:nvGraphicFramePr>
          <p:cNvPr id="26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5153"/>
              </p:ext>
            </p:extLst>
          </p:nvPr>
        </p:nvGraphicFramePr>
        <p:xfrm>
          <a:off x="5366663" y="3472180"/>
          <a:ext cx="3701137" cy="3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23116"/>
              </p:ext>
            </p:extLst>
          </p:nvPr>
        </p:nvGraphicFramePr>
        <p:xfrm>
          <a:off x="5366663" y="3200400"/>
          <a:ext cx="370113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000" y="6096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properties of heaps: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sz="1600" dirty="0"/>
                  <a:t>n düğümlü tam bir ikili ağaçtır, yüksekliği: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𝑙𝑔𝑛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78" t="-14286" b="-30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3566" y="1472625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</a:t>
            </a:r>
            <a:r>
              <a:rPr lang="tr-TR" sz="1600" dirty="0" err="1"/>
              <a:t>Heap</a:t>
            </a:r>
            <a:r>
              <a:rPr lang="tr-TR" sz="1600" dirty="0"/>
              <a:t> ağacının kök düğümü en büyük elemanı içerir.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566" y="1981200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</a:t>
            </a:r>
            <a:r>
              <a:rPr lang="tr-TR" sz="1600" dirty="0"/>
              <a:t>Bir düğümün bütün torunları da </a:t>
            </a:r>
            <a:r>
              <a:rPr lang="tr-TR" sz="1600" dirty="0" err="1"/>
              <a:t>heap</a:t>
            </a:r>
            <a:r>
              <a:rPr lang="tr-TR" sz="1600" dirty="0"/>
              <a:t> özelliğindedir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712" y="2514600"/>
            <a:ext cx="60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Heap </a:t>
            </a:r>
            <a:r>
              <a:rPr lang="tr-TR" sz="1600" dirty="0"/>
              <a:t>bir dizi olarak işletilebilir.</a:t>
            </a:r>
            <a:endParaRPr lang="en-US" sz="1600" dirty="0"/>
          </a:p>
          <a:p>
            <a:r>
              <a:rPr lang="tr-TR" sz="1600" dirty="0"/>
              <a:t>Elemanları </a:t>
            </a:r>
            <a:r>
              <a:rPr lang="tr-TR" sz="1600" dirty="0" err="1"/>
              <a:t>topdown</a:t>
            </a:r>
            <a:r>
              <a:rPr lang="tr-TR" sz="1600" dirty="0"/>
              <a:t> ve </a:t>
            </a:r>
            <a:r>
              <a:rPr lang="en-US" sz="1600" dirty="0"/>
              <a:t>left-right </a:t>
            </a:r>
            <a:r>
              <a:rPr lang="tr-TR" sz="1600" dirty="0"/>
              <a:t>tarzda kaydedilir.</a:t>
            </a:r>
          </a:p>
          <a:p>
            <a:r>
              <a:rPr lang="en-US" sz="1600" dirty="0"/>
              <a:t>  H[0] </a:t>
            </a:r>
            <a:r>
              <a:rPr lang="tr-TR" sz="1600" dirty="0"/>
              <a:t>kullanılmaz yada sağdakilerden daha büyük sayıyı içerir.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tr-TR" sz="1600" dirty="0"/>
                  <a:t>Ebeveyn düğüm</a:t>
                </a:r>
                <a14:m>
                  <m:oMath xmlns:m="http://schemas.openxmlformats.org/officeDocument/2006/math"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ilk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ve</a:t>
                </a:r>
                <a:r>
                  <a:rPr lang="en-US" sz="1600" dirty="0"/>
                  <a:t> </a:t>
                </a:r>
                <a:endParaRPr lang="tr-TR" sz="1600" dirty="0"/>
              </a:p>
              <a:p>
                <a:r>
                  <a:rPr lang="tr-TR" sz="1600" dirty="0"/>
                  <a:t>yapraklar son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olacaktır. </a:t>
                </a:r>
                <a:endParaRPr lang="en-US" sz="1600" dirty="0"/>
              </a:p>
              <a:p>
                <a:r>
                  <a:rPr lang="en-US" sz="1600" dirty="0"/>
                  <a:t>b. 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(1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) </a:t>
                </a:r>
                <a:r>
                  <a:rPr lang="tr-TR" sz="1600" dirty="0"/>
                  <a:t>indeksindeki elemanın çocukları</a:t>
                </a:r>
                <a:endParaRPr lang="en-US" sz="1600" dirty="0"/>
              </a:p>
              <a:p>
                <a:r>
                  <a:rPr lang="en-US" sz="1600" dirty="0"/>
                  <a:t>2i </a:t>
                </a:r>
                <a:r>
                  <a:rPr lang="tr-TR" sz="1600" dirty="0"/>
                  <a:t>ve </a:t>
                </a:r>
                <a:r>
                  <a:rPr lang="en-US" sz="1600" dirty="0"/>
                  <a:t> 2i+1. </a:t>
                </a:r>
                <a:r>
                  <a:rPr lang="tr-TR" sz="1600" dirty="0"/>
                  <a:t>pozisyonlarda olacaktır. 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(2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n)</a:t>
                </a:r>
                <a:r>
                  <a:rPr lang="tr-TR" sz="1600" dirty="0"/>
                  <a:t> indeksinin atası ise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6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tr-TR" sz="1600" dirty="0" err="1"/>
                  <a:t>ozisyonunda</a:t>
                </a:r>
                <a:r>
                  <a:rPr lang="tr-TR" sz="1600" dirty="0"/>
                  <a:t> olacaktır.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64" t="-25806" r="-764" b="-23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29200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Bu durumda </a:t>
                </a:r>
                <a:r>
                  <a:rPr lang="en-US" b="1" dirty="0">
                    <a:solidFill>
                      <a:srgbClr val="0000CC"/>
                    </a:solidFill>
                  </a:rPr>
                  <a:t>: H[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] ≥ max{ H[2i], H[2i+1] } </a:t>
                </a:r>
              </a:p>
              <a:p>
                <a:r>
                  <a:rPr lang="en-US" b="1" dirty="0">
                    <a:solidFill>
                      <a:srgbClr val="0000CC"/>
                    </a:solidFill>
                  </a:rPr>
                  <a:t>	for 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 = 1,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3585" r="-121" b="-100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61" y="723900"/>
            <a:ext cx="7696200" cy="4800600"/>
          </a:xfrm>
        </p:spPr>
        <p:txBody>
          <a:bodyPr/>
          <a:lstStyle/>
          <a:p>
            <a:r>
              <a:rPr lang="tr-TR" dirty="0"/>
              <a:t>Bir diziyi </a:t>
            </a:r>
            <a:r>
              <a:rPr lang="en-US" dirty="0"/>
              <a:t>heap</a:t>
            </a:r>
            <a:r>
              <a:rPr lang="tr-TR" dirty="0"/>
              <a:t> ağacına nasıl dönüştürebiliriz. </a:t>
            </a:r>
            <a:r>
              <a:rPr lang="en-US" dirty="0"/>
              <a:t>? </a:t>
            </a:r>
            <a:r>
              <a:rPr lang="tr-TR" dirty="0"/>
              <a:t>İki yoldan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9812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2525484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38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663326" y="23491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</p:cNvCxnSpPr>
          <p:nvPr/>
        </p:nvCxnSpPr>
        <p:spPr bwMode="auto">
          <a:xfrm flipH="1">
            <a:off x="914400" y="3034926"/>
            <a:ext cx="3178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663326" y="3034926"/>
            <a:ext cx="241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501526" y="2349126"/>
            <a:ext cx="483348" cy="265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2743200" y="304581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b="1" dirty="0"/>
                  <a:t>Son atadan başla</a:t>
                </a:r>
              </a:p>
              <a:p>
                <a:r>
                  <a:rPr lang="tr-TR" b="1" dirty="0" err="1"/>
                  <a:t>İndex</a:t>
                </a:r>
                <a:r>
                  <a:rPr lang="tr-TR" b="1" dirty="0"/>
                  <a:t>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93" t="-23585" r="-1746" b="-10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 bwMode="auto">
          <a:xfrm>
            <a:off x="3254829" y="1839686"/>
            <a:ext cx="489857" cy="664028"/>
          </a:xfrm>
          <a:custGeom>
            <a:avLst/>
            <a:gdLst>
              <a:gd name="connsiteX0" fmla="*/ 489857 w 489857"/>
              <a:gd name="connsiteY0" fmla="*/ 0 h 664028"/>
              <a:gd name="connsiteX1" fmla="*/ 163285 w 489857"/>
              <a:gd name="connsiteY1" fmla="*/ 195943 h 664028"/>
              <a:gd name="connsiteX2" fmla="*/ 0 w 489857"/>
              <a:gd name="connsiteY2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664028">
                <a:moveTo>
                  <a:pt x="489857" y="0"/>
                </a:moveTo>
                <a:cubicBezTo>
                  <a:pt x="367392" y="42636"/>
                  <a:pt x="244928" y="85272"/>
                  <a:pt x="163285" y="195943"/>
                </a:cubicBezTo>
                <a:cubicBezTo>
                  <a:pt x="81642" y="306614"/>
                  <a:pt x="40821" y="485321"/>
                  <a:pt x="0" y="66402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2743200" y="304800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2266"/>
              </p:ext>
            </p:extLst>
          </p:nvPr>
        </p:nvGraphicFramePr>
        <p:xfrm>
          <a:off x="315690" y="4810760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521"/>
              </p:ext>
            </p:extLst>
          </p:nvPr>
        </p:nvGraphicFramePr>
        <p:xfrm>
          <a:off x="304800" y="4505960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8761" y="4201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2531304" y="439710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66700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tr-TR" b="1" dirty="0"/>
              <a:t>ata</a:t>
            </a:r>
            <a:r>
              <a:rPr lang="en-US" b="1" dirty="0"/>
              <a:t> </a:t>
            </a:r>
            <a:r>
              <a:rPr lang="en-US" b="1" dirty="0" err="1"/>
              <a:t>düğümün</a:t>
            </a:r>
            <a:r>
              <a:rPr lang="tr-TR" b="1" dirty="0"/>
              <a:t> içeriği</a:t>
            </a:r>
          </a:p>
          <a:p>
            <a:r>
              <a:rPr lang="en-US" b="1" dirty="0"/>
              <a:t> </a:t>
            </a:r>
            <a:r>
              <a:rPr lang="tr-TR" b="1" dirty="0" err="1"/>
              <a:t>max</a:t>
            </a:r>
            <a:r>
              <a:rPr lang="tr-TR" b="1" dirty="0"/>
              <a:t> mı?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581400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Değilse,düğümün</a:t>
            </a:r>
            <a:r>
              <a:rPr lang="en-US" b="1" dirty="0"/>
              <a:t> </a:t>
            </a:r>
            <a:endParaRPr lang="tr-TR" b="1" dirty="0"/>
          </a:p>
          <a:p>
            <a:r>
              <a:rPr lang="en-US" b="1" dirty="0"/>
              <a:t>K </a:t>
            </a:r>
            <a:r>
              <a:rPr lang="en-US" b="1" dirty="0" err="1"/>
              <a:t>anahtarını</a:t>
            </a:r>
            <a:r>
              <a:rPr lang="tr-TR" b="1" dirty="0"/>
              <a:t> ç</a:t>
            </a:r>
            <a:r>
              <a:rPr lang="en-US" b="1" dirty="0" err="1"/>
              <a:t>ocuklarının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tr-TR" b="1" dirty="0"/>
              <a:t> </a:t>
            </a:r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anahtarıyla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değiştirin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74327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tr-TR" b="1" dirty="0"/>
              <a:t>Kök düğüme kadar </a:t>
            </a:r>
          </a:p>
          <a:p>
            <a:r>
              <a:rPr lang="tr-TR" b="1" dirty="0"/>
              <a:t>bu işlemlere devam 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955268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Bu sürece 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Heapifying</a:t>
            </a:r>
            <a:r>
              <a:rPr lang="en-US" b="1" dirty="0">
                <a:solidFill>
                  <a:srgbClr val="0000CC"/>
                </a:solidFill>
              </a:rPr>
              <a:t>”</a:t>
            </a:r>
            <a:r>
              <a:rPr lang="tr-TR" b="1" dirty="0">
                <a:solidFill>
                  <a:srgbClr val="0000CC"/>
                </a:solidFill>
              </a:rPr>
              <a:t> adı verilir.</a:t>
            </a:r>
          </a:p>
          <a:p>
            <a:r>
              <a:rPr lang="tr-TR" b="1" dirty="0">
                <a:solidFill>
                  <a:srgbClr val="0000CC"/>
                </a:solidFill>
              </a:rPr>
              <a:t>Bu metot</a:t>
            </a:r>
            <a:r>
              <a:rPr lang="en-US" b="1" dirty="0">
                <a:solidFill>
                  <a:srgbClr val="0000CC"/>
                </a:solidFill>
              </a:rPr>
              <a:t> “bottom-up heap construction”</a:t>
            </a:r>
            <a:r>
              <a:rPr lang="tr-TR" b="1" dirty="0">
                <a:solidFill>
                  <a:srgbClr val="0000CC"/>
                </a:solidFill>
              </a:rPr>
              <a:t> olarak anılır.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867400" y="1143000"/>
            <a:ext cx="2091597" cy="1486995"/>
            <a:chOff x="6096000" y="1676400"/>
            <a:chExt cx="2971800" cy="2057400"/>
          </a:xfrm>
        </p:grpSpPr>
        <p:sp>
          <p:nvSpPr>
            <p:cNvPr id="28" name="Oval 27"/>
            <p:cNvSpPr/>
            <p:nvPr/>
          </p:nvSpPr>
          <p:spPr bwMode="auto">
            <a:xfrm>
              <a:off x="7543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705600" y="2362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62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096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458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8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4" name="Straight Connector 33"/>
            <p:cNvCxnSpPr>
              <a:stCxn id="28" idx="3"/>
              <a:endCxn id="29" idx="7"/>
            </p:cNvCxnSpPr>
            <p:nvPr/>
          </p:nvCxnSpPr>
          <p:spPr bwMode="auto">
            <a:xfrm flipH="1">
              <a:off x="7225926" y="2196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9" idx="3"/>
            </p:cNvCxnSpPr>
            <p:nvPr/>
          </p:nvCxnSpPr>
          <p:spPr bwMode="auto">
            <a:xfrm flipH="1">
              <a:off x="6477000" y="2882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9" idx="5"/>
              <a:endCxn id="30" idx="0"/>
            </p:cNvCxnSpPr>
            <p:nvPr/>
          </p:nvCxnSpPr>
          <p:spPr bwMode="auto">
            <a:xfrm>
              <a:off x="7225926" y="2882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8" idx="5"/>
              <a:endCxn id="32" idx="1"/>
            </p:cNvCxnSpPr>
            <p:nvPr/>
          </p:nvCxnSpPr>
          <p:spPr bwMode="auto">
            <a:xfrm>
              <a:off x="8064126" y="2196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32" idx="3"/>
              <a:endCxn id="33" idx="0"/>
            </p:cNvCxnSpPr>
            <p:nvPr/>
          </p:nvCxnSpPr>
          <p:spPr bwMode="auto">
            <a:xfrm flipH="1">
              <a:off x="8305800" y="2893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Oval 41"/>
          <p:cNvSpPr/>
          <p:nvPr/>
        </p:nvSpPr>
        <p:spPr bwMode="auto">
          <a:xfrm>
            <a:off x="7385586" y="27802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795649" y="32758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11743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6660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29154" y="32837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07370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7161862" y="31562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</p:cNvCxnSpPr>
          <p:nvPr/>
        </p:nvCxnSpPr>
        <p:spPr bwMode="auto">
          <a:xfrm flipH="1">
            <a:off x="6634756" y="36519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4" idx="0"/>
          </p:cNvCxnSpPr>
          <p:nvPr/>
        </p:nvCxnSpPr>
        <p:spPr bwMode="auto">
          <a:xfrm>
            <a:off x="7161862" y="36519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6" idx="1"/>
          </p:cNvCxnSpPr>
          <p:nvPr/>
        </p:nvCxnSpPr>
        <p:spPr bwMode="auto">
          <a:xfrm>
            <a:off x="7751799" y="31562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6" idx="3"/>
            <a:endCxn id="47" idx="0"/>
          </p:cNvCxnSpPr>
          <p:nvPr/>
        </p:nvCxnSpPr>
        <p:spPr bwMode="auto">
          <a:xfrm flipH="1">
            <a:off x="7921893" y="36598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139542" y="201385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6662058" y="201385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162802" y="3157794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7750628" y="3156856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7537986" y="44566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948049" y="49522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26983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1900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181554" y="49601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859770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64" name="Straight Connector 63"/>
          <p:cNvCxnSpPr>
            <a:stCxn id="58" idx="3"/>
            <a:endCxn id="59" idx="7"/>
          </p:cNvCxnSpPr>
          <p:nvPr/>
        </p:nvCxnSpPr>
        <p:spPr bwMode="auto">
          <a:xfrm flipH="1">
            <a:off x="7314262" y="48326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9" idx="3"/>
          </p:cNvCxnSpPr>
          <p:nvPr/>
        </p:nvCxnSpPr>
        <p:spPr bwMode="auto">
          <a:xfrm flipH="1">
            <a:off x="6787156" y="53283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59" idx="5"/>
            <a:endCxn id="60" idx="0"/>
          </p:cNvCxnSpPr>
          <p:nvPr/>
        </p:nvCxnSpPr>
        <p:spPr bwMode="auto">
          <a:xfrm>
            <a:off x="7314262" y="53283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58" idx="5"/>
            <a:endCxn id="62" idx="1"/>
          </p:cNvCxnSpPr>
          <p:nvPr/>
        </p:nvCxnSpPr>
        <p:spPr bwMode="auto">
          <a:xfrm>
            <a:off x="7904199" y="48326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62" idx="3"/>
            <a:endCxn id="63" idx="0"/>
          </p:cNvCxnSpPr>
          <p:nvPr/>
        </p:nvCxnSpPr>
        <p:spPr bwMode="auto">
          <a:xfrm flipH="1">
            <a:off x="8074293" y="53362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781800" y="5334000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326086" y="5333501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6940582" y="495300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11536" y="550373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 animBg="1"/>
      <p:bldP spid="22" grpId="0"/>
      <p:bldP spid="23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ALGORITHM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HeapBottomUp</a:t>
                </a:r>
                <a:r>
                  <a:rPr lang="en-US" sz="1600" dirty="0"/>
                  <a:t>(H[1..n])</a:t>
                </a:r>
              </a:p>
              <a:p>
                <a:pPr marL="0" indent="0">
                  <a:buNone/>
                </a:pPr>
                <a:r>
                  <a:rPr lang="en-US" sz="1600" dirty="0"/>
                  <a:t>//Input: H[1..n]</a:t>
                </a:r>
                <a:r>
                  <a:rPr lang="tr-TR" sz="1600" dirty="0"/>
                  <a:t> dizisi.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//Output: </a:t>
                </a:r>
                <a:r>
                  <a:rPr lang="tr-TR" sz="1600" dirty="0"/>
                  <a:t>H</a:t>
                </a:r>
                <a:r>
                  <a:rPr lang="en-US" sz="1600" dirty="0" err="1"/>
                  <a:t>eap</a:t>
                </a:r>
                <a:r>
                  <a:rPr lang="en-US" sz="1600" dirty="0"/>
                  <a:t> H[1..n]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for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b="1" dirty="0" err="1"/>
                  <a:t>downto</a:t>
                </a:r>
                <a:r>
                  <a:rPr lang="en-US" sz="1600" dirty="0"/>
                  <a:t> 1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k &lt;-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; v &lt;- H[k]</a:t>
                </a:r>
              </a:p>
              <a:p>
                <a:pPr marL="0" indent="0">
                  <a:buNone/>
                </a:pPr>
                <a:r>
                  <a:rPr lang="en-US" sz="1600" dirty="0"/>
                  <a:t>	heap &lt;- </a:t>
                </a:r>
                <a:r>
                  <a:rPr lang="en-US" sz="1600" b="1" dirty="0"/>
                  <a:t>false</a:t>
                </a:r>
              </a:p>
              <a:p>
                <a:pPr marL="0" indent="0">
                  <a:buNone/>
                </a:pPr>
                <a:r>
                  <a:rPr lang="tr-TR" sz="1600" dirty="0"/>
                  <a:t>                 </a:t>
                </a:r>
                <a:r>
                  <a:rPr lang="en-US" sz="1600" dirty="0"/>
                  <a:t>	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heap and 2*k ≤ n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	j &lt;- 2*k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j &lt; n  //2</a:t>
                </a:r>
                <a:r>
                  <a:rPr lang="tr-TR" sz="1600" dirty="0"/>
                  <a:t> çocuk var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H[j] &lt; H[j+1]</a:t>
                </a:r>
              </a:p>
              <a:p>
                <a:pPr marL="0" indent="0">
                  <a:buNone/>
                </a:pPr>
                <a:r>
                  <a:rPr lang="en-US" sz="1600" dirty="0"/>
                  <a:t>				j &lt;- j+1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v ≥ H[j]  // </a:t>
                </a:r>
                <a:r>
                  <a:rPr lang="tr-TR" sz="1600" dirty="0"/>
                  <a:t>sadece sol çocuk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heap &lt;- </a:t>
                </a:r>
                <a:r>
                  <a:rPr lang="en-US" sz="1600" b="1" dirty="0"/>
                  <a:t>true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</a:t>
                </a:r>
                <a:r>
                  <a:rPr lang="en-US" sz="1600" dirty="0"/>
                  <a:t>		H[k] &lt;- H[j]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</a:t>
                </a:r>
                <a:r>
                  <a:rPr lang="en-US" sz="1600" dirty="0"/>
                  <a:t>		k &lt;- j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       </a:t>
                </a:r>
                <a:r>
                  <a:rPr lang="en-US" sz="1600" dirty="0"/>
                  <a:t>H[k] &lt;-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  <a:blipFill rotWithShape="0">
                <a:blip r:embed="rId2"/>
                <a:stretch>
                  <a:fillRect l="-317" t="-1000" b="-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838200" y="2438400"/>
            <a:ext cx="838200" cy="320040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527693" y="37154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Heapify</a:t>
            </a:r>
            <a:endParaRPr lang="en-US" b="1" dirty="0"/>
          </a:p>
          <a:p>
            <a:pPr algn="ctr"/>
            <a:r>
              <a:rPr lang="tr-TR" b="1" dirty="0"/>
              <a:t>Bir ebeveyn için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38800" y="1199405"/>
            <a:ext cx="2057400" cy="1521149"/>
            <a:chOff x="533400" y="1828800"/>
            <a:chExt cx="2971800" cy="2057400"/>
          </a:xfrm>
        </p:grpSpPr>
        <p:sp>
          <p:nvSpPr>
            <p:cNvPr id="7" name="Oval 6"/>
            <p:cNvSpPr/>
            <p:nvPr/>
          </p:nvSpPr>
          <p:spPr bwMode="auto">
            <a:xfrm>
              <a:off x="1981200" y="1828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43000" y="2514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3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895600" y="2525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 bwMode="auto">
            <a:xfrm flipH="1">
              <a:off x="1663326" y="2349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8" idx="3"/>
            </p:cNvCxnSpPr>
            <p:nvPr/>
          </p:nvCxnSpPr>
          <p:spPr bwMode="auto">
            <a:xfrm flipH="1">
              <a:off x="914400" y="30349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8" idx="5"/>
              <a:endCxn id="9" idx="0"/>
            </p:cNvCxnSpPr>
            <p:nvPr/>
          </p:nvCxnSpPr>
          <p:spPr bwMode="auto">
            <a:xfrm>
              <a:off x="1663326" y="30349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7" idx="5"/>
              <a:endCxn id="11" idx="1"/>
            </p:cNvCxnSpPr>
            <p:nvPr/>
          </p:nvCxnSpPr>
          <p:spPr bwMode="auto">
            <a:xfrm>
              <a:off x="2501526" y="2349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1" idx="3"/>
              <a:endCxn id="12" idx="0"/>
            </p:cNvCxnSpPr>
            <p:nvPr/>
          </p:nvCxnSpPr>
          <p:spPr bwMode="auto">
            <a:xfrm flipH="1">
              <a:off x="2743200" y="30458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9732"/>
              </p:ext>
            </p:extLst>
          </p:nvPr>
        </p:nvGraphicFramePr>
        <p:xfrm>
          <a:off x="6007073" y="3502349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995"/>
              </p:ext>
            </p:extLst>
          </p:nvPr>
        </p:nvGraphicFramePr>
        <p:xfrm>
          <a:off x="5996183" y="3197549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8120743" y="301534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000" dirty="0" err="1"/>
              <a:t>HeapBottomUp</a:t>
            </a:r>
            <a:r>
              <a:rPr lang="en-US" sz="2000" dirty="0"/>
              <a:t>(H[1..n])</a:t>
            </a:r>
            <a:r>
              <a:rPr lang="tr-TR" sz="2000" dirty="0"/>
              <a:t> için en kötü durum analizi: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Tam dolu bir ikili </a:t>
            </a:r>
            <a:r>
              <a:rPr lang="tr-TR" sz="2000" b="1" dirty="0" err="1"/>
              <a:t>heap</a:t>
            </a:r>
            <a:r>
              <a:rPr lang="tr-TR" sz="2000" b="1" dirty="0"/>
              <a:t> ağacı alalım.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716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 bwMode="auto">
          <a:xfrm flipH="1">
            <a:off x="1250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 bwMode="auto">
          <a:xfrm>
            <a:off x="1631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137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5" idx="7"/>
          </p:cNvCxnSpPr>
          <p:nvPr/>
        </p:nvCxnSpPr>
        <p:spPr bwMode="auto">
          <a:xfrm flipH="1">
            <a:off x="1250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4" idx="5"/>
            <a:endCxn id="16" idx="1"/>
          </p:cNvCxnSpPr>
          <p:nvPr/>
        </p:nvCxnSpPr>
        <p:spPr bwMode="auto">
          <a:xfrm>
            <a:off x="1631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00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57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Connector 23"/>
          <p:cNvCxnSpPr>
            <a:stCxn id="15" idx="3"/>
            <a:endCxn id="19" idx="0"/>
          </p:cNvCxnSpPr>
          <p:nvPr/>
        </p:nvCxnSpPr>
        <p:spPr bwMode="auto">
          <a:xfrm flipH="1">
            <a:off x="914400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5"/>
            <a:endCxn id="20" idx="0"/>
          </p:cNvCxnSpPr>
          <p:nvPr/>
        </p:nvCxnSpPr>
        <p:spPr bwMode="auto">
          <a:xfrm>
            <a:off x="1250763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3"/>
            <a:endCxn id="21" idx="0"/>
          </p:cNvCxnSpPr>
          <p:nvPr/>
        </p:nvCxnSpPr>
        <p:spPr bwMode="auto">
          <a:xfrm flipH="1">
            <a:off x="1752600" y="3308163"/>
            <a:ext cx="446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6" idx="5"/>
            <a:endCxn id="22" idx="0"/>
          </p:cNvCxnSpPr>
          <p:nvPr/>
        </p:nvCxnSpPr>
        <p:spPr bwMode="auto">
          <a:xfrm>
            <a:off x="2012763" y="3308163"/>
            <a:ext cx="1970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209800" y="1524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Düğüm sayısı</a:t>
            </a:r>
            <a:r>
              <a:rPr lang="en-US" sz="2000" dirty="0"/>
              <a:t>, n =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600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2</a:t>
            </a:r>
            <a:r>
              <a:rPr lang="en-US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3</a:t>
            </a:r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590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Ağacın yüksekliği 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-1 = m-1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667"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0" y="3048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worst-case…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400800" y="1447800"/>
            <a:ext cx="2209800" cy="1447800"/>
            <a:chOff x="5638800" y="4038600"/>
            <a:chExt cx="2971800" cy="2057400"/>
          </a:xfrm>
        </p:grpSpPr>
        <p:sp>
          <p:nvSpPr>
            <p:cNvPr id="50" name="Oval 49"/>
            <p:cNvSpPr/>
            <p:nvPr/>
          </p:nvSpPr>
          <p:spPr bwMode="auto">
            <a:xfrm>
              <a:off x="7086600" y="4038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48400" y="472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4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7056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38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01000" y="47352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543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 bwMode="auto">
            <a:xfrm flipH="1">
              <a:off x="6768726" y="45589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51" idx="3"/>
            </p:cNvCxnSpPr>
            <p:nvPr/>
          </p:nvCxnSpPr>
          <p:spPr bwMode="auto">
            <a:xfrm flipH="1">
              <a:off x="6019800" y="52447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1" idx="5"/>
              <a:endCxn id="52" idx="0"/>
            </p:cNvCxnSpPr>
            <p:nvPr/>
          </p:nvCxnSpPr>
          <p:spPr bwMode="auto">
            <a:xfrm>
              <a:off x="6768726" y="52447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50" idx="5"/>
              <a:endCxn id="54" idx="1"/>
            </p:cNvCxnSpPr>
            <p:nvPr/>
          </p:nvCxnSpPr>
          <p:spPr bwMode="auto">
            <a:xfrm>
              <a:off x="7606926" y="45589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54" idx="3"/>
              <a:endCxn id="55" idx="0"/>
            </p:cNvCxnSpPr>
            <p:nvPr/>
          </p:nvCxnSpPr>
          <p:spPr bwMode="auto">
            <a:xfrm flipH="1">
              <a:off x="7848600" y="52556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/>
          <p:cNvSpPr/>
          <p:nvPr/>
        </p:nvSpPr>
        <p:spPr bwMode="auto">
          <a:xfrm>
            <a:off x="8538308" y="2438400"/>
            <a:ext cx="453292" cy="42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cxnSp>
        <p:nvCxnSpPr>
          <p:cNvPr id="65" name="Straight Connector 64"/>
          <p:cNvCxnSpPr>
            <a:stCxn id="54" idx="5"/>
            <a:endCxn id="63" idx="0"/>
          </p:cNvCxnSpPr>
          <p:nvPr/>
        </p:nvCxnSpPr>
        <p:spPr bwMode="auto">
          <a:xfrm>
            <a:off x="8544217" y="2304215"/>
            <a:ext cx="220737" cy="134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6553200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Neden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400" y="3810000"/>
            <a:ext cx="4661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İ seviyesindeki bir </a:t>
            </a:r>
            <a:r>
              <a:rPr lang="tr-TR" b="1" dirty="0" err="1">
                <a:solidFill>
                  <a:srgbClr val="0000CC"/>
                </a:solidFill>
              </a:rPr>
              <a:t>key</a:t>
            </a:r>
            <a:r>
              <a:rPr lang="tr-TR" b="1" dirty="0">
                <a:solidFill>
                  <a:srgbClr val="0000CC"/>
                </a:solidFill>
              </a:rPr>
              <a:t> yaprak seviyesi </a:t>
            </a:r>
          </a:p>
          <a:p>
            <a:r>
              <a:rPr lang="en-US" b="1" dirty="0">
                <a:solidFill>
                  <a:srgbClr val="0000CC"/>
                </a:solidFill>
              </a:rPr>
              <a:t>h</a:t>
            </a:r>
            <a:r>
              <a:rPr lang="tr-TR" b="1" dirty="0">
                <a:solidFill>
                  <a:srgbClr val="0000CC"/>
                </a:solidFill>
              </a:rPr>
              <a:t> kadar gezmeli; i seviyesi </a:t>
            </a:r>
            <a:r>
              <a:rPr lang="en-US" b="1" dirty="0">
                <a:solidFill>
                  <a:srgbClr val="0000CC"/>
                </a:solidFill>
              </a:rPr>
              <a:t>(h-</a:t>
            </a:r>
            <a:r>
              <a:rPr lang="en-US" b="1" dirty="0" err="1">
                <a:solidFill>
                  <a:srgbClr val="0000CC"/>
                </a:solidFill>
              </a:rPr>
              <a:t>i</a:t>
            </a:r>
            <a:r>
              <a:rPr lang="en-US" b="1" dirty="0">
                <a:solidFill>
                  <a:srgbClr val="0000CC"/>
                </a:solidFill>
              </a:rPr>
              <a:t>) </a:t>
            </a:r>
            <a:r>
              <a:rPr lang="tr-TR" b="1" dirty="0">
                <a:solidFill>
                  <a:srgbClr val="0000CC"/>
                </a:solidFill>
              </a:rPr>
              <a:t>alt </a:t>
            </a:r>
          </a:p>
          <a:p>
            <a:r>
              <a:rPr lang="tr-TR" b="1" dirty="0">
                <a:solidFill>
                  <a:srgbClr val="0000CC"/>
                </a:solidFill>
              </a:rPr>
              <a:t>seviyeye sahiptir.</a:t>
            </a:r>
            <a:r>
              <a:rPr lang="en-US" b="1" dirty="0">
                <a:solidFill>
                  <a:srgbClr val="0000CC"/>
                </a:solidFill>
              </a:rPr>
              <a:t> 1 </a:t>
            </a:r>
            <a:r>
              <a:rPr lang="en-US" b="1" dirty="0" err="1">
                <a:solidFill>
                  <a:srgbClr val="0000CC"/>
                </a:solidFill>
              </a:rPr>
              <a:t>seviyeye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2 </a:t>
            </a:r>
            <a:r>
              <a:rPr lang="en-US" b="1" dirty="0" err="1">
                <a:solidFill>
                  <a:srgbClr val="0000CC"/>
                </a:solidFill>
              </a:rPr>
              <a:t>karşılaştırma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gerektirir</a:t>
            </a:r>
            <a:r>
              <a:rPr lang="en-US" b="1" dirty="0">
                <a:solidFill>
                  <a:srgbClr val="0000CC"/>
                </a:solidFill>
              </a:rPr>
              <a:t>: </a:t>
            </a:r>
            <a:r>
              <a:rPr lang="en-US" b="1" dirty="0" err="1">
                <a:solidFill>
                  <a:srgbClr val="0000CC"/>
                </a:solidFill>
              </a:rPr>
              <a:t>Biri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daha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büyük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çocuğu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tr-TR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diğeri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ise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değişim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gerekip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gerekmediğini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8" name="Freeform 67"/>
          <p:cNvSpPr/>
          <p:nvPr/>
        </p:nvSpPr>
        <p:spPr bwMode="auto">
          <a:xfrm>
            <a:off x="2629293" y="3521676"/>
            <a:ext cx="2106553" cy="3249827"/>
          </a:xfrm>
          <a:custGeom>
            <a:avLst/>
            <a:gdLst>
              <a:gd name="connsiteX0" fmla="*/ 1633788 w 2106553"/>
              <a:gd name="connsiteY0" fmla="*/ 0 h 3249827"/>
              <a:gd name="connsiteX1" fmla="*/ 1930350 w 2106553"/>
              <a:gd name="connsiteY1" fmla="*/ 556054 h 3249827"/>
              <a:gd name="connsiteX2" fmla="*/ 2090988 w 2106553"/>
              <a:gd name="connsiteY2" fmla="*/ 1309816 h 3249827"/>
              <a:gd name="connsiteX3" fmla="*/ 1547291 w 2106553"/>
              <a:gd name="connsiteY3" fmla="*/ 1865870 h 3249827"/>
              <a:gd name="connsiteX4" fmla="*/ 744102 w 2106553"/>
              <a:gd name="connsiteY4" fmla="*/ 1940010 h 3249827"/>
              <a:gd name="connsiteX5" fmla="*/ 113907 w 2106553"/>
              <a:gd name="connsiteY5" fmla="*/ 2446638 h 3249827"/>
              <a:gd name="connsiteX6" fmla="*/ 2696 w 2106553"/>
              <a:gd name="connsiteY6" fmla="*/ 3249827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553" h="3249827">
                <a:moveTo>
                  <a:pt x="1633788" y="0"/>
                </a:moveTo>
                <a:cubicBezTo>
                  <a:pt x="1743969" y="168875"/>
                  <a:pt x="1854150" y="337751"/>
                  <a:pt x="1930350" y="556054"/>
                </a:cubicBezTo>
                <a:cubicBezTo>
                  <a:pt x="2006550" y="774357"/>
                  <a:pt x="2154831" y="1091513"/>
                  <a:pt x="2090988" y="1309816"/>
                </a:cubicBezTo>
                <a:cubicBezTo>
                  <a:pt x="2027145" y="1528119"/>
                  <a:pt x="1771772" y="1760838"/>
                  <a:pt x="1547291" y="1865870"/>
                </a:cubicBezTo>
                <a:cubicBezTo>
                  <a:pt x="1322810" y="1970902"/>
                  <a:pt x="982999" y="1843215"/>
                  <a:pt x="744102" y="1940010"/>
                </a:cubicBezTo>
                <a:cubicBezTo>
                  <a:pt x="505205" y="2036805"/>
                  <a:pt x="237475" y="2228335"/>
                  <a:pt x="113907" y="2446638"/>
                </a:cubicBezTo>
                <a:cubicBezTo>
                  <a:pt x="-9661" y="2664941"/>
                  <a:pt x="-3483" y="2957384"/>
                  <a:pt x="2696" y="324982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err="1"/>
                  <a:t>worst</a:t>
                </a:r>
                <a:r>
                  <a:rPr lang="en-US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blipFill rotWithShape="1">
                <a:blip r:embed="rId4"/>
                <a:stretch>
                  <a:fillRect l="-5078" t="-2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67400" y="541020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2h(2</a:t>
            </a:r>
            <a:r>
              <a:rPr lang="en-US" baseline="30000" dirty="0"/>
              <a:t>h</a:t>
            </a:r>
            <a:r>
              <a:rPr lang="en-US" dirty="0"/>
              <a:t>-1) – 2(h-2)2</a:t>
            </a:r>
            <a:r>
              <a:rPr lang="en-US" baseline="30000" dirty="0"/>
              <a:t>h </a:t>
            </a:r>
            <a:r>
              <a:rPr lang="en-US" dirty="0"/>
              <a:t>+ 4</a:t>
            </a:r>
          </a:p>
          <a:p>
            <a:r>
              <a:rPr lang="en-US" dirty="0"/>
              <a:t>= h2</a:t>
            </a:r>
            <a:r>
              <a:rPr lang="en-US" baseline="30000" dirty="0"/>
              <a:t>h+1</a:t>
            </a:r>
            <a:r>
              <a:rPr lang="en-US" dirty="0"/>
              <a:t>-2h-h2</a:t>
            </a:r>
            <a:r>
              <a:rPr lang="en-US" baseline="30000" dirty="0"/>
              <a:t>h+1</a:t>
            </a:r>
            <a:r>
              <a:rPr lang="en-US" dirty="0"/>
              <a:t>+2*2</a:t>
            </a:r>
            <a:r>
              <a:rPr lang="en-US" baseline="30000" dirty="0"/>
              <a:t>h+1</a:t>
            </a:r>
            <a:r>
              <a:rPr lang="en-US" dirty="0"/>
              <a:t>+4</a:t>
            </a:r>
          </a:p>
          <a:p>
            <a:r>
              <a:rPr lang="en-US" dirty="0"/>
              <a:t>= 2 ( n – </a:t>
            </a:r>
            <a:r>
              <a:rPr lang="en-US" dirty="0" err="1"/>
              <a:t>lg</a:t>
            </a:r>
            <a:r>
              <a:rPr lang="en-US" dirty="0"/>
              <a:t>(n+1) + 4 )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70610" y="4104382"/>
            <a:ext cx="1861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Bu </a:t>
            </a:r>
            <a:r>
              <a:rPr lang="en-US" sz="1600" b="1" dirty="0" err="1">
                <a:solidFill>
                  <a:srgbClr val="C00000"/>
                </a:solidFill>
              </a:rPr>
              <a:t>nedenle</a:t>
            </a:r>
            <a:r>
              <a:rPr lang="en-US" sz="1600" b="1" dirty="0">
                <a:solidFill>
                  <a:srgbClr val="C00000"/>
                </a:solidFill>
              </a:rPr>
              <a:t>,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 2n'den </a:t>
            </a:r>
            <a:r>
              <a:rPr lang="en-US" sz="1600" b="1" dirty="0" err="1">
                <a:solidFill>
                  <a:srgbClr val="C00000"/>
                </a:solidFill>
              </a:rPr>
              <a:t>az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karşılaştırma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yapılması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gerekir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37" grpId="0"/>
      <p:bldP spid="63" grpId="0" animBg="1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3962400" cy="1657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00400"/>
            <a:ext cx="1171575" cy="381000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4876800" y="1524000"/>
            <a:ext cx="2209800" cy="15240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97580"/>
            <a:ext cx="733425" cy="333375"/>
          </a:xfrm>
          <a:prstGeom prst="rect">
            <a:avLst/>
          </a:prstGeom>
        </p:spPr>
      </p:pic>
      <p:cxnSp>
        <p:nvCxnSpPr>
          <p:cNvPr id="10" name="Düz Ok Bağlayıcısı 9"/>
          <p:cNvCxnSpPr>
            <a:cxnSpLocks/>
          </p:cNvCxnSpPr>
          <p:nvPr/>
        </p:nvCxnSpPr>
        <p:spPr>
          <a:xfrm flipH="1">
            <a:off x="1600200" y="1219200"/>
            <a:ext cx="1219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H</a:t>
            </a:r>
            <a:r>
              <a:rPr lang="en-US" sz="2400" dirty="0" err="1"/>
              <a:t>eap</a:t>
            </a:r>
            <a:r>
              <a:rPr lang="tr-TR" sz="2400" dirty="0"/>
              <a:t> yapılandırması</a:t>
            </a:r>
            <a:r>
              <a:rPr lang="en-US" sz="2400" dirty="0"/>
              <a:t>, </a:t>
            </a:r>
            <a:r>
              <a:rPr lang="tr-TR" sz="2400" dirty="0"/>
              <a:t>İkinci yol:</a:t>
            </a:r>
            <a:endParaRPr lang="en-US" sz="2400" dirty="0"/>
          </a:p>
          <a:p>
            <a:r>
              <a:rPr lang="en-US" sz="2400" dirty="0"/>
              <a:t> “top-down heap construction”</a:t>
            </a:r>
          </a:p>
          <a:p>
            <a:r>
              <a:rPr lang="en-US" sz="2400" dirty="0"/>
              <a:t>Idea: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oluşturulmuş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öbeğe</a:t>
            </a:r>
            <a:r>
              <a:rPr lang="en-US" sz="2400" dirty="0"/>
              <a:t> </a:t>
            </a:r>
            <a:r>
              <a:rPr lang="en-US" sz="2400" dirty="0" err="1"/>
              <a:t>başarıyla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anahtar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yığının</a:t>
            </a:r>
            <a:r>
              <a:rPr lang="en-US" sz="2400" dirty="0"/>
              <a:t> son </a:t>
            </a:r>
            <a:r>
              <a:rPr lang="en-US" sz="2400" dirty="0" err="1"/>
              <a:t>yaprağından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endParaRPr lang="tr-TR" sz="2400" dirty="0"/>
          </a:p>
          <a:p>
            <a:r>
              <a:rPr lang="tr-TR" sz="2400" dirty="0" err="1"/>
              <a:t>Heap</a:t>
            </a:r>
            <a:r>
              <a:rPr lang="tr-TR" sz="2400" dirty="0"/>
              <a:t> özelliği </a:t>
            </a:r>
            <a:r>
              <a:rPr lang="en-US" sz="2400" dirty="0" err="1"/>
              <a:t>sağlanana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kaldırın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1752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4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14682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3"/>
            <a:endCxn id="11" idx="7"/>
          </p:cNvCxnSpPr>
          <p:nvPr/>
        </p:nvCxnSpPr>
        <p:spPr bwMode="auto">
          <a:xfrm flipH="1">
            <a:off x="10110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 bwMode="auto">
          <a:xfrm>
            <a:off x="1468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5"/>
            <a:endCxn id="7" idx="1"/>
          </p:cNvCxnSpPr>
          <p:nvPr/>
        </p:nvCxnSpPr>
        <p:spPr bwMode="auto">
          <a:xfrm>
            <a:off x="20778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  <a:endCxn id="8" idx="7"/>
          </p:cNvCxnSpPr>
          <p:nvPr/>
        </p:nvCxnSpPr>
        <p:spPr bwMode="auto">
          <a:xfrm flipH="1">
            <a:off x="23826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5"/>
            <a:endCxn id="9" idx="0"/>
          </p:cNvCxnSpPr>
          <p:nvPr/>
        </p:nvCxnSpPr>
        <p:spPr bwMode="auto">
          <a:xfrm>
            <a:off x="27636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807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0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26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0474" y="510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4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38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953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19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8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1" idx="3"/>
            <a:endCxn id="32" idx="7"/>
          </p:cNvCxnSpPr>
          <p:nvPr/>
        </p:nvCxnSpPr>
        <p:spPr bwMode="auto">
          <a:xfrm flipH="1">
            <a:off x="4363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3"/>
            <a:endCxn id="37" idx="7"/>
          </p:cNvCxnSpPr>
          <p:nvPr/>
        </p:nvCxnSpPr>
        <p:spPr bwMode="auto">
          <a:xfrm flipH="1">
            <a:off x="3906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5"/>
            <a:endCxn id="36" idx="0"/>
          </p:cNvCxnSpPr>
          <p:nvPr/>
        </p:nvCxnSpPr>
        <p:spPr bwMode="auto">
          <a:xfrm>
            <a:off x="4363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1" idx="5"/>
            <a:endCxn id="33" idx="1"/>
          </p:cNvCxnSpPr>
          <p:nvPr/>
        </p:nvCxnSpPr>
        <p:spPr bwMode="auto">
          <a:xfrm>
            <a:off x="4973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3" idx="3"/>
            <a:endCxn id="34" idx="7"/>
          </p:cNvCxnSpPr>
          <p:nvPr/>
        </p:nvCxnSpPr>
        <p:spPr bwMode="auto">
          <a:xfrm flipH="1">
            <a:off x="5278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3" idx="5"/>
            <a:endCxn id="35" idx="0"/>
          </p:cNvCxnSpPr>
          <p:nvPr/>
        </p:nvCxnSpPr>
        <p:spPr bwMode="auto">
          <a:xfrm>
            <a:off x="5659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47034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4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8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8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0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94871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315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001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2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382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48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8" name="Straight Connector 57"/>
          <p:cNvCxnSpPr>
            <a:stCxn id="51" idx="3"/>
            <a:endCxn id="52" idx="7"/>
          </p:cNvCxnSpPr>
          <p:nvPr/>
        </p:nvCxnSpPr>
        <p:spPr bwMode="auto">
          <a:xfrm flipH="1">
            <a:off x="7030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2" idx="3"/>
            <a:endCxn id="57" idx="7"/>
          </p:cNvCxnSpPr>
          <p:nvPr/>
        </p:nvCxnSpPr>
        <p:spPr bwMode="auto">
          <a:xfrm flipH="1">
            <a:off x="6573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 bwMode="auto">
          <a:xfrm>
            <a:off x="7030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1" idx="5"/>
            <a:endCxn id="53" idx="1"/>
          </p:cNvCxnSpPr>
          <p:nvPr/>
        </p:nvCxnSpPr>
        <p:spPr bwMode="auto">
          <a:xfrm>
            <a:off x="7640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3" idx="3"/>
            <a:endCxn id="54" idx="7"/>
          </p:cNvCxnSpPr>
          <p:nvPr/>
        </p:nvCxnSpPr>
        <p:spPr bwMode="auto">
          <a:xfrm flipH="1">
            <a:off x="7945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3" idx="5"/>
            <a:endCxn id="55" idx="0"/>
          </p:cNvCxnSpPr>
          <p:nvPr/>
        </p:nvCxnSpPr>
        <p:spPr bwMode="auto">
          <a:xfrm>
            <a:off x="8326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290486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1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65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75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37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77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730843" y="4953000"/>
            <a:ext cx="246296" cy="1319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993808" y="4524251"/>
            <a:ext cx="416392" cy="187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ight Arrow 72"/>
          <p:cNvSpPr/>
          <p:nvPr/>
        </p:nvSpPr>
        <p:spPr bwMode="auto">
          <a:xfrm>
            <a:off x="30480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59055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070" y="5887804"/>
            <a:ext cx="73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Ekleme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işlemi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öbek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ağacının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yüksekliğinin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iki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katından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fazlasını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alamaz</a:t>
            </a:r>
            <a:r>
              <a:rPr lang="en-US" b="1" dirty="0">
                <a:solidFill>
                  <a:srgbClr val="C00000"/>
                </a:solidFill>
              </a:rPr>
              <a:t>,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nedenle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tr-TR" b="1" dirty="0">
                <a:solidFill>
                  <a:srgbClr val="C00000"/>
                </a:solidFill>
              </a:rPr>
              <a:t>çalışma zamanı, </a:t>
            </a:r>
            <a:r>
              <a:rPr lang="en-US" b="1" dirty="0">
                <a:solidFill>
                  <a:srgbClr val="C00000"/>
                </a:solidFill>
              </a:rPr>
              <a:t>O 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800" dirty="0"/>
              <a:t>Bir </a:t>
            </a:r>
            <a:r>
              <a:rPr lang="en-US" sz="2800" dirty="0"/>
              <a:t>heap</a:t>
            </a:r>
            <a:r>
              <a:rPr lang="tr-TR" sz="2800" dirty="0"/>
              <a:t> ağacından </a:t>
            </a:r>
            <a:r>
              <a:rPr lang="tr-TR" sz="2800" dirty="0" err="1"/>
              <a:t>max</a:t>
            </a:r>
            <a:r>
              <a:rPr lang="tr-TR" sz="2800" dirty="0"/>
              <a:t> </a:t>
            </a:r>
            <a:r>
              <a:rPr lang="tr-TR" sz="2800" dirty="0" err="1"/>
              <a:t>key’i</a:t>
            </a:r>
            <a:r>
              <a:rPr lang="tr-TR" sz="2800" dirty="0"/>
              <a:t> silmek</a:t>
            </a:r>
            <a:endParaRPr lang="en-US" sz="2800" dirty="0"/>
          </a:p>
          <a:p>
            <a:pPr lvl="1"/>
            <a:r>
              <a:rPr lang="en-US" sz="2400" dirty="0" err="1"/>
              <a:t>Kökün</a:t>
            </a:r>
            <a:r>
              <a:rPr lang="en-US" sz="2400" dirty="0"/>
              <a:t> </a:t>
            </a:r>
            <a:r>
              <a:rPr lang="en-US" sz="2400" dirty="0" err="1"/>
              <a:t>anahtarını</a:t>
            </a:r>
            <a:r>
              <a:rPr lang="en-US" sz="2400" dirty="0"/>
              <a:t> </a:t>
            </a:r>
            <a:r>
              <a:rPr lang="tr-TR" sz="2400" dirty="0" err="1"/>
              <a:t>heap’deki</a:t>
            </a:r>
            <a:r>
              <a:rPr lang="en-US" sz="2400" dirty="0" err="1"/>
              <a:t>i</a:t>
            </a:r>
            <a:r>
              <a:rPr lang="en-US" sz="2400" dirty="0"/>
              <a:t> son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değiştirin</a:t>
            </a:r>
            <a:endParaRPr lang="tr-TR" sz="2400" dirty="0"/>
          </a:p>
          <a:p>
            <a:pPr lvl="1"/>
            <a:r>
              <a:rPr lang="en-US" sz="2400" dirty="0"/>
              <a:t>Heap</a:t>
            </a:r>
            <a:r>
              <a:rPr lang="tr-TR" sz="2400" dirty="0"/>
              <a:t> eleman sayısını 1 azaltın</a:t>
            </a:r>
            <a:endParaRPr lang="en-US" sz="2400" dirty="0"/>
          </a:p>
          <a:p>
            <a:pPr lvl="1"/>
            <a:r>
              <a:rPr lang="tr-TR" sz="2400" dirty="0"/>
              <a:t>G</a:t>
            </a:r>
            <a:r>
              <a:rPr lang="en-US" sz="2400" dirty="0" err="1"/>
              <a:t>erekli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sürece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tr-TR" sz="2400" dirty="0"/>
              <a:t>kaydırarak</a:t>
            </a:r>
            <a:r>
              <a:rPr lang="en-US" sz="2400" dirty="0"/>
              <a:t> “</a:t>
            </a:r>
            <a:r>
              <a:rPr lang="tr-TR" sz="2400" dirty="0" err="1"/>
              <a:t>heap</a:t>
            </a:r>
            <a:r>
              <a:rPr lang="tr-TR" sz="2400" dirty="0"/>
              <a:t> özelliği</a:t>
            </a:r>
            <a:r>
              <a:rPr lang="en-US" sz="2400" dirty="0"/>
              <a:t>” </a:t>
            </a:r>
            <a:r>
              <a:rPr lang="en-US" sz="2400" dirty="0" err="1"/>
              <a:t>oluşturarak</a:t>
            </a:r>
            <a:r>
              <a:rPr lang="en-US" sz="2400" dirty="0"/>
              <a:t> “</a:t>
            </a:r>
            <a:r>
              <a:rPr lang="tr-TR" sz="2400" dirty="0" err="1"/>
              <a:t>heapleştir</a:t>
            </a:r>
            <a:r>
              <a:rPr lang="en-US" sz="2400" dirty="0"/>
              <a:t>”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flipH="1">
            <a:off x="1163404" y="4211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6" idx="3"/>
            <a:endCxn id="10" idx="7"/>
          </p:cNvCxnSpPr>
          <p:nvPr/>
        </p:nvCxnSpPr>
        <p:spPr bwMode="auto">
          <a:xfrm flipH="1">
            <a:off x="706204" y="4668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 bwMode="auto">
          <a:xfrm>
            <a:off x="1163404" y="4668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773004" y="4211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 bwMode="auto">
          <a:xfrm flipH="1">
            <a:off x="2077804" y="46686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03070" y="3886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355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8270" y="4812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7870" y="480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4343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3276600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Kök düğümü</a:t>
            </a:r>
          </a:p>
          <a:p>
            <a:r>
              <a:rPr lang="tr-TR" b="1" dirty="0"/>
              <a:t>silmek </a:t>
            </a:r>
          </a:p>
          <a:p>
            <a:r>
              <a:rPr lang="tr-TR" b="1" dirty="0"/>
              <a:t>istiyoruz.</a:t>
            </a:r>
            <a:endParaRPr lang="en-US" b="1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 bwMode="auto">
          <a:xfrm>
            <a:off x="1163404" y="4070866"/>
            <a:ext cx="284396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94147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3318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272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62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128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746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Straight Connector 30"/>
          <p:cNvCxnSpPr>
            <a:stCxn id="25" idx="3"/>
            <a:endCxn id="26" idx="7"/>
          </p:cNvCxnSpPr>
          <p:nvPr/>
        </p:nvCxnSpPr>
        <p:spPr bwMode="auto">
          <a:xfrm flipH="1">
            <a:off x="3657074" y="36018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6" idx="3"/>
            <a:endCxn id="30" idx="7"/>
          </p:cNvCxnSpPr>
          <p:nvPr/>
        </p:nvCxnSpPr>
        <p:spPr bwMode="auto">
          <a:xfrm flipH="1">
            <a:off x="3199874" y="40590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6" idx="5"/>
            <a:endCxn id="29" idx="0"/>
          </p:cNvCxnSpPr>
          <p:nvPr/>
        </p:nvCxnSpPr>
        <p:spPr bwMode="auto">
          <a:xfrm>
            <a:off x="3657074" y="40590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5" idx="5"/>
            <a:endCxn id="27" idx="1"/>
          </p:cNvCxnSpPr>
          <p:nvPr/>
        </p:nvCxnSpPr>
        <p:spPr bwMode="auto">
          <a:xfrm>
            <a:off x="4266674" y="36018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7" idx="3"/>
            <a:endCxn id="28" idx="7"/>
          </p:cNvCxnSpPr>
          <p:nvPr/>
        </p:nvCxnSpPr>
        <p:spPr bwMode="auto">
          <a:xfrm flipH="1">
            <a:off x="4571474" y="40590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99674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8070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1940" y="4202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0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154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0347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660847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988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942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3798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416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5" name="Straight Connector 64"/>
          <p:cNvCxnSpPr>
            <a:stCxn id="59" idx="3"/>
            <a:endCxn id="60" idx="7"/>
          </p:cNvCxnSpPr>
          <p:nvPr/>
        </p:nvCxnSpPr>
        <p:spPr bwMode="auto">
          <a:xfrm flipH="1">
            <a:off x="6324074" y="35256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60" idx="3"/>
            <a:endCxn id="64" idx="7"/>
          </p:cNvCxnSpPr>
          <p:nvPr/>
        </p:nvCxnSpPr>
        <p:spPr bwMode="auto">
          <a:xfrm flipH="1">
            <a:off x="5866874" y="39828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0" idx="5"/>
            <a:endCxn id="63" idx="0"/>
          </p:cNvCxnSpPr>
          <p:nvPr/>
        </p:nvCxnSpPr>
        <p:spPr bwMode="auto">
          <a:xfrm>
            <a:off x="6324074" y="39828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9" idx="5"/>
            <a:endCxn id="61" idx="1"/>
          </p:cNvCxnSpPr>
          <p:nvPr/>
        </p:nvCxnSpPr>
        <p:spPr bwMode="auto">
          <a:xfrm>
            <a:off x="6933674" y="35256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66374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5070" y="3669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58940" y="4126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787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70470" y="3657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698947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798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752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7608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9226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1" name="Straight Connector 80"/>
          <p:cNvCxnSpPr>
            <a:stCxn id="76" idx="3"/>
            <a:endCxn id="77" idx="7"/>
          </p:cNvCxnSpPr>
          <p:nvPr/>
        </p:nvCxnSpPr>
        <p:spPr bwMode="auto">
          <a:xfrm flipH="1">
            <a:off x="6705074" y="52020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7" idx="3"/>
            <a:endCxn id="80" idx="7"/>
          </p:cNvCxnSpPr>
          <p:nvPr/>
        </p:nvCxnSpPr>
        <p:spPr bwMode="auto">
          <a:xfrm flipH="1">
            <a:off x="6247874" y="56592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7" idx="5"/>
            <a:endCxn id="79" idx="0"/>
          </p:cNvCxnSpPr>
          <p:nvPr/>
        </p:nvCxnSpPr>
        <p:spPr bwMode="auto">
          <a:xfrm>
            <a:off x="6705074" y="56592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6" idx="5"/>
            <a:endCxn id="78" idx="1"/>
          </p:cNvCxnSpPr>
          <p:nvPr/>
        </p:nvCxnSpPr>
        <p:spPr bwMode="auto">
          <a:xfrm>
            <a:off x="7314674" y="52020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044740" y="487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56070" y="534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39940" y="5802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9887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51470" y="5334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342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38100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971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5" name="Straight Connector 94"/>
          <p:cNvCxnSpPr>
            <a:stCxn id="90" idx="3"/>
            <a:endCxn id="91" idx="7"/>
          </p:cNvCxnSpPr>
          <p:nvPr/>
        </p:nvCxnSpPr>
        <p:spPr bwMode="auto">
          <a:xfrm flipH="1">
            <a:off x="3754204" y="5354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91" idx="3"/>
            <a:endCxn id="94" idx="7"/>
          </p:cNvCxnSpPr>
          <p:nvPr/>
        </p:nvCxnSpPr>
        <p:spPr bwMode="auto">
          <a:xfrm flipH="1">
            <a:off x="3297004" y="5811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91" idx="5"/>
            <a:endCxn id="93" idx="0"/>
          </p:cNvCxnSpPr>
          <p:nvPr/>
        </p:nvCxnSpPr>
        <p:spPr bwMode="auto">
          <a:xfrm>
            <a:off x="3754204" y="5811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5"/>
            <a:endCxn id="92" idx="1"/>
          </p:cNvCxnSpPr>
          <p:nvPr/>
        </p:nvCxnSpPr>
        <p:spPr bwMode="auto">
          <a:xfrm>
            <a:off x="4363804" y="5354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409387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05200" y="5498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89070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048000" y="594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006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Right Arrow 103"/>
          <p:cNvSpPr/>
          <p:nvPr/>
        </p:nvSpPr>
        <p:spPr bwMode="auto">
          <a:xfrm>
            <a:off x="2178489" y="3627093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5024814" y="335280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084155">
            <a:off x="7076783" y="4367696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10345872">
            <a:off x="5308373" y="506434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27516" y="495300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etkinlik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59" grpId="0" animBg="1"/>
      <p:bldP spid="60" grpId="0" animBg="1"/>
      <p:bldP spid="61" grpId="0" animBg="1"/>
      <p:bldP spid="63" grpId="0" animBg="1"/>
      <p:bldP spid="64" grpId="0" animBg="1"/>
      <p:bldP spid="70" grpId="0"/>
      <p:bldP spid="71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343400"/>
          </a:xfrm>
        </p:spPr>
        <p:txBody>
          <a:bodyPr>
            <a:normAutofit/>
          </a:bodyPr>
          <a:lstStyle/>
          <a:p>
            <a:r>
              <a:rPr lang="tr-TR" sz="2400" dirty="0"/>
              <a:t>Beşinci </a:t>
            </a:r>
            <a:r>
              <a:rPr lang="en-US" sz="2400" dirty="0"/>
              <a:t> </a:t>
            </a:r>
            <a:r>
              <a:rPr lang="en-US" sz="2400" dirty="0" err="1"/>
              <a:t>algorit</a:t>
            </a:r>
            <a:r>
              <a:rPr lang="tr-TR" sz="2400" dirty="0" err="1"/>
              <a:t>ma</a:t>
            </a:r>
            <a:r>
              <a:rPr lang="tr-TR" sz="2400" dirty="0"/>
              <a:t> tasarım tekniği</a:t>
            </a:r>
            <a:endParaRPr lang="en-US" sz="1200" dirty="0"/>
          </a:p>
          <a:p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varyasyon</a:t>
            </a:r>
            <a:r>
              <a:rPr lang="tr-TR" sz="2400" dirty="0"/>
              <a:t>:</a:t>
            </a:r>
            <a:endParaRPr lang="en-US" sz="2400" dirty="0"/>
          </a:p>
          <a:p>
            <a:pPr lvl="1"/>
            <a:r>
              <a:rPr lang="tr-TR" sz="2000" b="1" dirty="0"/>
              <a:t>Basitleştirme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Aynı problemin daha basit yada daha uygun bir örneğine dönüştürme </a:t>
            </a:r>
          </a:p>
          <a:p>
            <a:pPr lvl="1"/>
            <a:r>
              <a:rPr lang="tr-TR" sz="2000" b="1" dirty="0"/>
              <a:t>Gösterim değişikliği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gösterimine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dönüştürme</a:t>
            </a:r>
            <a:endParaRPr lang="en-US" sz="2000" dirty="0"/>
          </a:p>
          <a:p>
            <a:pPr lvl="1"/>
            <a:r>
              <a:rPr lang="en-US" sz="2000" b="1" dirty="0"/>
              <a:t>Problem </a:t>
            </a:r>
            <a:r>
              <a:rPr lang="tr-TR" sz="2000" b="1" dirty="0"/>
              <a:t>dönüştürme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tr-TR" sz="2000" dirty="0"/>
              <a:t>ile çözebildiğiniz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tr-TR" sz="2000" dirty="0"/>
              <a:t>problem</a:t>
            </a:r>
            <a:r>
              <a:rPr lang="en-US" sz="2000" dirty="0"/>
              <a:t> </a:t>
            </a:r>
            <a:r>
              <a:rPr lang="en-US" sz="2000" dirty="0" err="1"/>
              <a:t>örneğine</a:t>
            </a:r>
            <a:r>
              <a:rPr lang="en-US" sz="2000" dirty="0"/>
              <a:t> </a:t>
            </a:r>
            <a:r>
              <a:rPr lang="en-US" sz="2000" dirty="0" err="1"/>
              <a:t>dönüştürün</a:t>
            </a:r>
            <a:endParaRPr lang="en-US" sz="2000" dirty="0"/>
          </a:p>
          <a:p>
            <a:r>
              <a:rPr lang="tr-TR" sz="2400" dirty="0"/>
              <a:t>İki adımlı süreç</a:t>
            </a:r>
            <a:r>
              <a:rPr lang="en-US" sz="2400" dirty="0"/>
              <a:t>: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1:</a:t>
            </a:r>
            <a:r>
              <a:rPr lang="en-US" sz="2000" dirty="0"/>
              <a:t> </a:t>
            </a:r>
            <a:r>
              <a:rPr lang="tr-TR" sz="2000" dirty="0"/>
              <a:t>Problemi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çözülebilecek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tr-TR" sz="2000" dirty="0"/>
              <a:t>uyarlayın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2:</a:t>
            </a:r>
            <a:r>
              <a:rPr lang="en-US" sz="2000" dirty="0"/>
              <a:t> </a:t>
            </a:r>
            <a:r>
              <a:rPr lang="tr-TR" sz="2000" dirty="0"/>
              <a:t>Yönetin</a:t>
            </a:r>
            <a:r>
              <a:rPr lang="en-US" sz="2000" dirty="0"/>
              <a:t>!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105910" y="147935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(Brute Force, </a:t>
            </a:r>
            <a:r>
              <a:rPr lang="tr-TR" sz="1200" dirty="0" err="1"/>
              <a:t>Divide&amp;Conquer</a:t>
            </a:r>
            <a:r>
              <a:rPr lang="tr-TR" sz="1200" dirty="0"/>
              <a:t>, </a:t>
            </a:r>
            <a:r>
              <a:rPr lang="tr-TR" sz="1200" dirty="0" err="1"/>
              <a:t>Dynamic</a:t>
            </a:r>
            <a:r>
              <a:rPr lang="tr-TR" sz="1200" dirty="0"/>
              <a:t> Programming, </a:t>
            </a:r>
            <a:r>
              <a:rPr lang="tr-TR" sz="1200" dirty="0" err="1"/>
              <a:t>Greedy</a:t>
            </a:r>
            <a:r>
              <a:rPr lang="tr-TR" sz="1200" dirty="0"/>
              <a:t>,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tr-TR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Transform and Conquer </a:t>
            </a:r>
            <a:r>
              <a:rPr lang="tr-TR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12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dirty="0"/>
              <a:t>İki aşamalıdır</a:t>
            </a:r>
            <a:endParaRPr lang="en-US" dirty="0"/>
          </a:p>
          <a:p>
            <a:pPr lvl="1"/>
            <a:r>
              <a:rPr lang="tr-TR" dirty="0"/>
              <a:t>Adım</a:t>
            </a:r>
            <a:r>
              <a:rPr lang="en-US" dirty="0"/>
              <a:t> 1: </a:t>
            </a:r>
            <a:r>
              <a:rPr lang="tr-TR" dirty="0"/>
              <a:t>Verilen diziden bir </a:t>
            </a:r>
            <a:r>
              <a:rPr lang="tr-TR" dirty="0" err="1"/>
              <a:t>heap</a:t>
            </a:r>
            <a:r>
              <a:rPr lang="tr-TR" dirty="0"/>
              <a:t> ağacı oluştur (</a:t>
            </a:r>
            <a:r>
              <a:rPr lang="tr-TR" dirty="0" err="1"/>
              <a:t>Heapify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tr-TR" dirty="0"/>
              <a:t>Adım 2</a:t>
            </a:r>
            <a:r>
              <a:rPr lang="en-US" dirty="0"/>
              <a:t>: </a:t>
            </a:r>
            <a:r>
              <a:rPr lang="tr-TR" dirty="0"/>
              <a:t>Kök silme işlemini n-1 defa uygula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0208"/>
              </p:ext>
            </p:extLst>
          </p:nvPr>
        </p:nvGraphicFramePr>
        <p:xfrm>
          <a:off x="685801" y="1381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1: Heap </a:t>
            </a:r>
            <a:r>
              <a:rPr lang="tr-TR" sz="2000" b="1" dirty="0">
                <a:solidFill>
                  <a:srgbClr val="C00000"/>
                </a:solidFill>
              </a:rPr>
              <a:t>yapılandırması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8501"/>
              </p:ext>
            </p:extLst>
          </p:nvPr>
        </p:nvGraphicFramePr>
        <p:xfrm>
          <a:off x="685800" y="1066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934200" y="762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2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38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056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390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 bwMode="auto">
          <a:xfrm flipH="1">
            <a:off x="6497404" y="1087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 bwMode="auto">
          <a:xfrm flipH="1">
            <a:off x="59640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 bwMode="auto">
          <a:xfrm>
            <a:off x="64974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5"/>
            <a:endCxn id="10" idx="1"/>
          </p:cNvCxnSpPr>
          <p:nvPr/>
        </p:nvCxnSpPr>
        <p:spPr bwMode="auto">
          <a:xfrm>
            <a:off x="7259404" y="1087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3"/>
            <a:endCxn id="13" idx="7"/>
          </p:cNvCxnSpPr>
          <p:nvPr/>
        </p:nvCxnSpPr>
        <p:spPr bwMode="auto">
          <a:xfrm flipH="1">
            <a:off x="75642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07462"/>
              </p:ext>
            </p:extLst>
          </p:nvPr>
        </p:nvGraphicFramePr>
        <p:xfrm>
          <a:off x="6858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31833"/>
              </p:ext>
            </p:extLst>
          </p:nvPr>
        </p:nvGraphicFramePr>
        <p:xfrm>
          <a:off x="6858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8382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3152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8486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/>
          <p:cNvCxnSpPr>
            <a:stCxn id="29" idx="3"/>
            <a:endCxn id="30" idx="7"/>
          </p:cNvCxnSpPr>
          <p:nvPr/>
        </p:nvCxnSpPr>
        <p:spPr bwMode="auto">
          <a:xfrm flipH="1">
            <a:off x="7107004" y="3068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30" idx="3"/>
            <a:endCxn id="32" idx="7"/>
          </p:cNvCxnSpPr>
          <p:nvPr/>
        </p:nvCxnSpPr>
        <p:spPr bwMode="auto">
          <a:xfrm flipH="1">
            <a:off x="65736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30" idx="5"/>
            <a:endCxn id="33" idx="1"/>
          </p:cNvCxnSpPr>
          <p:nvPr/>
        </p:nvCxnSpPr>
        <p:spPr bwMode="auto">
          <a:xfrm>
            <a:off x="71070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5"/>
            <a:endCxn id="31" idx="1"/>
          </p:cNvCxnSpPr>
          <p:nvPr/>
        </p:nvCxnSpPr>
        <p:spPr bwMode="auto">
          <a:xfrm>
            <a:off x="7869004" y="3068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1" idx="3"/>
            <a:endCxn id="34" idx="7"/>
          </p:cNvCxnSpPr>
          <p:nvPr/>
        </p:nvCxnSpPr>
        <p:spPr bwMode="auto">
          <a:xfrm flipH="1">
            <a:off x="81738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1640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55323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29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229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6954604" y="48210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  <a:endCxn id="45" idx="7"/>
          </p:cNvCxnSpPr>
          <p:nvPr/>
        </p:nvCxnSpPr>
        <p:spPr bwMode="auto">
          <a:xfrm flipH="1">
            <a:off x="64212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6" idx="1"/>
          </p:cNvCxnSpPr>
          <p:nvPr/>
        </p:nvCxnSpPr>
        <p:spPr bwMode="auto">
          <a:xfrm>
            <a:off x="69546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4" idx="1"/>
          </p:cNvCxnSpPr>
          <p:nvPr/>
        </p:nvCxnSpPr>
        <p:spPr bwMode="auto">
          <a:xfrm>
            <a:off x="7716604" y="48210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4" idx="3"/>
            <a:endCxn id="47" idx="7"/>
          </p:cNvCxnSpPr>
          <p:nvPr/>
        </p:nvCxnSpPr>
        <p:spPr bwMode="auto">
          <a:xfrm flipH="1">
            <a:off x="80214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78828"/>
              </p:ext>
            </p:extLst>
          </p:nvPr>
        </p:nvGraphicFramePr>
        <p:xfrm>
          <a:off x="609601" y="42011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3014"/>
              </p:ext>
            </p:extLst>
          </p:nvPr>
        </p:nvGraphicFramePr>
        <p:xfrm>
          <a:off x="609600" y="38862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 bwMode="auto">
          <a:xfrm>
            <a:off x="5105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34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8100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4102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1" name="Straight Connector 60"/>
          <p:cNvCxnSpPr>
            <a:stCxn id="55" idx="3"/>
            <a:endCxn id="56" idx="7"/>
          </p:cNvCxnSpPr>
          <p:nvPr/>
        </p:nvCxnSpPr>
        <p:spPr bwMode="auto">
          <a:xfrm flipH="1">
            <a:off x="4668604" y="4516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6" idx="3"/>
            <a:endCxn id="58" idx="7"/>
          </p:cNvCxnSpPr>
          <p:nvPr/>
        </p:nvCxnSpPr>
        <p:spPr bwMode="auto">
          <a:xfrm flipH="1">
            <a:off x="41352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6" idx="5"/>
            <a:endCxn id="59" idx="1"/>
          </p:cNvCxnSpPr>
          <p:nvPr/>
        </p:nvCxnSpPr>
        <p:spPr bwMode="auto">
          <a:xfrm>
            <a:off x="46686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55" idx="5"/>
            <a:endCxn id="57" idx="1"/>
          </p:cNvCxnSpPr>
          <p:nvPr/>
        </p:nvCxnSpPr>
        <p:spPr bwMode="auto">
          <a:xfrm>
            <a:off x="5430604" y="4516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7" idx="3"/>
            <a:endCxn id="60" idx="7"/>
          </p:cNvCxnSpPr>
          <p:nvPr/>
        </p:nvCxnSpPr>
        <p:spPr bwMode="auto">
          <a:xfrm flipH="1">
            <a:off x="57354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5105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43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810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76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2" name="Straight Connector 71"/>
          <p:cNvCxnSpPr>
            <a:stCxn id="66" idx="3"/>
            <a:endCxn id="67" idx="7"/>
          </p:cNvCxnSpPr>
          <p:nvPr/>
        </p:nvCxnSpPr>
        <p:spPr bwMode="auto">
          <a:xfrm flipH="1">
            <a:off x="4668604" y="2687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 bwMode="auto">
          <a:xfrm flipH="1">
            <a:off x="41352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67" idx="5"/>
            <a:endCxn id="70" idx="1"/>
          </p:cNvCxnSpPr>
          <p:nvPr/>
        </p:nvCxnSpPr>
        <p:spPr bwMode="auto">
          <a:xfrm>
            <a:off x="46686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6" idx="5"/>
            <a:endCxn id="68" idx="1"/>
          </p:cNvCxnSpPr>
          <p:nvPr/>
        </p:nvCxnSpPr>
        <p:spPr bwMode="auto">
          <a:xfrm>
            <a:off x="5430604" y="2687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8" idx="3"/>
            <a:endCxn id="71" idx="7"/>
          </p:cNvCxnSpPr>
          <p:nvPr/>
        </p:nvCxnSpPr>
        <p:spPr bwMode="auto">
          <a:xfrm flipH="1">
            <a:off x="57354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26310"/>
              </p:ext>
            </p:extLst>
          </p:nvPr>
        </p:nvGraphicFramePr>
        <p:xfrm>
          <a:off x="609601" y="5039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05209"/>
              </p:ext>
            </p:extLst>
          </p:nvPr>
        </p:nvGraphicFramePr>
        <p:xfrm>
          <a:off x="609600" y="4724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Down Arrow 78"/>
          <p:cNvSpPr/>
          <p:nvPr/>
        </p:nvSpPr>
        <p:spPr bwMode="auto">
          <a:xfrm rot="20565862">
            <a:off x="7765130" y="201267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641019">
            <a:off x="8069930" y="416803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5589143">
            <a:off x="6639852" y="44030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405577">
            <a:off x="4198920" y="37934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2: Maximum</a:t>
            </a:r>
            <a:r>
              <a:rPr lang="tr-TR" sz="2000" b="1" dirty="0">
                <a:solidFill>
                  <a:srgbClr val="C00000"/>
                </a:solidFill>
              </a:rPr>
              <a:t>u sil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0017"/>
              </p:ext>
            </p:extLst>
          </p:nvPr>
        </p:nvGraphicFramePr>
        <p:xfrm>
          <a:off x="533401" y="1610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9406"/>
              </p:ext>
            </p:extLst>
          </p:nvPr>
        </p:nvGraphicFramePr>
        <p:xfrm>
          <a:off x="533400" y="1295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84807"/>
              </p:ext>
            </p:extLst>
          </p:nvPr>
        </p:nvGraphicFramePr>
        <p:xfrm>
          <a:off x="6096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0653"/>
              </p:ext>
            </p:extLst>
          </p:nvPr>
        </p:nvGraphicFramePr>
        <p:xfrm>
          <a:off x="6096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411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3610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7746"/>
              </p:ext>
            </p:extLst>
          </p:nvPr>
        </p:nvGraphicFramePr>
        <p:xfrm>
          <a:off x="685801" y="4277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12201"/>
              </p:ext>
            </p:extLst>
          </p:nvPr>
        </p:nvGraphicFramePr>
        <p:xfrm>
          <a:off x="685800" y="3962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84023"/>
              </p:ext>
            </p:extLst>
          </p:nvPr>
        </p:nvGraphicFramePr>
        <p:xfrm>
          <a:off x="685801" y="5115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967064"/>
              </p:ext>
            </p:extLst>
          </p:nvPr>
        </p:nvGraphicFramePr>
        <p:xfrm>
          <a:off x="685800" y="4800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91310"/>
              </p:ext>
            </p:extLst>
          </p:nvPr>
        </p:nvGraphicFramePr>
        <p:xfrm>
          <a:off x="4343401" y="1686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21855"/>
              </p:ext>
            </p:extLst>
          </p:nvPr>
        </p:nvGraphicFramePr>
        <p:xfrm>
          <a:off x="4343400" y="1371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01657"/>
              </p:ext>
            </p:extLst>
          </p:nvPr>
        </p:nvGraphicFramePr>
        <p:xfrm>
          <a:off x="4343401" y="2600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37206"/>
              </p:ext>
            </p:extLst>
          </p:nvPr>
        </p:nvGraphicFramePr>
        <p:xfrm>
          <a:off x="4343400" y="2286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09350"/>
              </p:ext>
            </p:extLst>
          </p:nvPr>
        </p:nvGraphicFramePr>
        <p:xfrm>
          <a:off x="4343401" y="3515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98132"/>
              </p:ext>
            </p:extLst>
          </p:nvPr>
        </p:nvGraphicFramePr>
        <p:xfrm>
          <a:off x="4343400" y="3200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117"/>
              </p:ext>
            </p:extLst>
          </p:nvPr>
        </p:nvGraphicFramePr>
        <p:xfrm>
          <a:off x="4343401" y="4429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89327"/>
              </p:ext>
            </p:extLst>
          </p:nvPr>
        </p:nvGraphicFramePr>
        <p:xfrm>
          <a:off x="4343400" y="4114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/>
              <a:t>Heapsort</a:t>
            </a:r>
            <a:r>
              <a:rPr lang="tr-TR" dirty="0"/>
              <a:t>’un en kötü durum karmaşıklığı nedir?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1: Heap </a:t>
            </a:r>
            <a:r>
              <a:rPr lang="tr-TR" sz="2400" b="1" dirty="0"/>
              <a:t>yapılandırması</a:t>
            </a:r>
            <a:r>
              <a:rPr lang="en-US" sz="24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1751" y="2057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0" y="273873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2: Max</a:t>
            </a:r>
            <a:r>
              <a:rPr lang="tr-TR" sz="2400" b="1" dirty="0"/>
              <a:t> içerikli düğümü sil</a:t>
            </a:r>
            <a:r>
              <a:rPr lang="en-US" sz="24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0000CC"/>
                </a:solidFill>
              </a:rPr>
              <a:t>?</a:t>
            </a:r>
            <a:r>
              <a:rPr lang="en-US" sz="2400" b="1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C(n)</a:t>
            </a:r>
            <a:r>
              <a:rPr lang="tr-TR" b="1" dirty="0">
                <a:solidFill>
                  <a:srgbClr val="FF0000"/>
                </a:solidFill>
              </a:rPr>
              <a:t>:Aşama 2’deki karşılaştırma sayısı olsun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+ … … 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blipFill rotWithShape="1">
                <a:blip r:embed="rId2"/>
                <a:stretch>
                  <a:fillRect l="-677" t="-10781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𝐞𝐚𝐩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𝐚𝐜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𝐤𝐬𝐞𝐤𝐥𝐢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4" t="-8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 = 2(n-1)</a:t>
                </a:r>
                <a:r>
                  <a:rPr lang="en-US" b="1" dirty="0" err="1"/>
                  <a:t>lg</a:t>
                </a:r>
                <a:r>
                  <a:rPr lang="en-US" b="1" dirty="0"/>
                  <a:t>(n-1) ≤ 2nlgn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blipFill rotWithShape="1">
                <a:blip r:embed="rId4"/>
                <a:stretch>
                  <a:fillRect l="-1009" t="-107813" r="-112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77000" y="4659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So, C(n) </a:t>
            </a:r>
            <a:r>
              <a:rPr lang="az-Cyrl-AZ" b="1" dirty="0">
                <a:solidFill>
                  <a:srgbClr val="0000CC"/>
                </a:solidFill>
              </a:rPr>
              <a:t>є</a:t>
            </a:r>
            <a:r>
              <a:rPr lang="en-US" b="1" dirty="0">
                <a:solidFill>
                  <a:srgbClr val="0000CC"/>
                </a:solidFill>
              </a:rPr>
              <a:t> O(</a:t>
            </a:r>
            <a:r>
              <a:rPr lang="en-US" b="1" dirty="0" err="1">
                <a:solidFill>
                  <a:srgbClr val="0000CC"/>
                </a:solidFill>
              </a:rPr>
              <a:t>nlgn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Bu nedenle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tr-TR" b="1" dirty="0">
                <a:solidFill>
                  <a:srgbClr val="C00000"/>
                </a:solidFill>
              </a:rPr>
              <a:t>aşama 2 için</a:t>
            </a:r>
            <a:r>
              <a:rPr lang="en-US" b="1" dirty="0">
                <a:solidFill>
                  <a:srgbClr val="C00000"/>
                </a:solidFill>
              </a:rPr>
              <a:t>, O(n) +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 =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/>
              <a:t>Heapsort’</a:t>
            </a:r>
            <a:r>
              <a:rPr lang="tr-TR" dirty="0"/>
              <a:t>un en iyi ve en kötü durumu 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tr-TR" dirty="0"/>
              <a:t>’da olduğu gibi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/>
              <a:t>)</a:t>
            </a:r>
            <a:r>
              <a:rPr lang="tr-TR" dirty="0"/>
              <a:t> olmaktadır.</a:t>
            </a:r>
            <a:endParaRPr lang="en-US" dirty="0"/>
          </a:p>
          <a:p>
            <a:r>
              <a:rPr lang="en-US" dirty="0"/>
              <a:t>Heapsort</a:t>
            </a:r>
            <a:r>
              <a:rPr lang="tr-TR" dirty="0"/>
              <a:t> ekstra bellek kullanmaz.</a:t>
            </a:r>
            <a:endParaRPr lang="en-US" dirty="0"/>
          </a:p>
          <a:p>
            <a:r>
              <a:rPr lang="en-US" dirty="0"/>
              <a:t>Ra</a:t>
            </a:r>
            <a:r>
              <a:rPr lang="tr-TR" dirty="0" err="1"/>
              <a:t>ndom</a:t>
            </a:r>
            <a:r>
              <a:rPr lang="tr-TR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tr-TR" dirty="0"/>
              <a:t> </a:t>
            </a:r>
            <a:r>
              <a:rPr lang="en-US" dirty="0" err="1"/>
              <a:t>zamanlama</a:t>
            </a:r>
            <a:r>
              <a:rPr lang="en-US" dirty="0"/>
              <a:t> </a:t>
            </a:r>
            <a:r>
              <a:rPr lang="en-US" dirty="0" err="1"/>
              <a:t>deneyleri</a:t>
            </a:r>
            <a:r>
              <a:rPr lang="en-US" dirty="0"/>
              <a:t>, </a:t>
            </a:r>
            <a:r>
              <a:rPr lang="en-US" dirty="0" err="1"/>
              <a:t>Heapsort'un</a:t>
            </a:r>
            <a:r>
              <a:rPr lang="en-US" dirty="0"/>
              <a:t> </a:t>
            </a:r>
            <a:r>
              <a:rPr lang="en-US" dirty="0" err="1"/>
              <a:t>Quicksort'tan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yavaş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tr-TR" dirty="0"/>
              <a:t> </a:t>
            </a:r>
            <a:r>
              <a:rPr lang="en-US" dirty="0" err="1"/>
              <a:t>edebileceğini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4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Polinom</a:t>
            </a:r>
            <a:r>
              <a:rPr lang="tr-TR" b="1" dirty="0">
                <a:solidFill>
                  <a:srgbClr val="FF0000"/>
                </a:solidFill>
              </a:rPr>
              <a:t> Hesabı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Brute Force ?</a:t>
            </a:r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hızla 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524000"/>
            <a:ext cx="1676400" cy="9144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Örneği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143000"/>
            <a:ext cx="3733800" cy="18288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Daha basit problem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gösterim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problem</a:t>
            </a:r>
            <a:r>
              <a:rPr kumimoji="0" lang="tr-TR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örneğine indirgeme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1676400"/>
            <a:ext cx="1600200" cy="6096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Çözüm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53904" y="1828800"/>
            <a:ext cx="6096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365544" y="1828800"/>
            <a:ext cx="5334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685800"/>
            <a:ext cx="1801504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1. </a:t>
            </a:r>
            <a:r>
              <a:rPr lang="tr-TR" b="1" dirty="0" err="1"/>
              <a:t>ÖnceSırala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505200"/>
            <a:ext cx="301274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1.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Heapsort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2. Horner</a:t>
            </a:r>
            <a:r>
              <a:rPr lang="tr-TR" b="1" dirty="0"/>
              <a:t> Yöntemi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3. Binary Exponentiation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352800"/>
            <a:ext cx="44958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Hesaplama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r>
              <a:rPr lang="tr-TR" b="1" dirty="0"/>
              <a:t>.</a:t>
            </a:r>
            <a:r>
              <a:rPr lang="en-US" b="1" dirty="0" err="1"/>
              <a:t>Gra</a:t>
            </a:r>
            <a:r>
              <a:rPr lang="tr-TR" b="1" dirty="0" err="1"/>
              <a:t>ftaki</a:t>
            </a:r>
            <a:r>
              <a:rPr lang="tr-TR" b="1" dirty="0"/>
              <a:t> yolları hesaplama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3. </a:t>
            </a:r>
            <a:r>
              <a:rPr lang="en-US" b="1" dirty="0" err="1"/>
              <a:t>Optimiza</a:t>
            </a:r>
            <a:r>
              <a:rPr lang="tr-TR" b="1" dirty="0" err="1"/>
              <a:t>syon</a:t>
            </a:r>
            <a:r>
              <a:rPr lang="tr-TR" b="1" dirty="0"/>
              <a:t> </a:t>
            </a:r>
            <a:r>
              <a:rPr lang="en-US" b="1" dirty="0"/>
              <a:t>Problem</a:t>
            </a:r>
            <a:r>
              <a:rPr lang="tr-TR" b="1" dirty="0" err="1"/>
              <a:t>lerine</a:t>
            </a:r>
            <a:r>
              <a:rPr lang="tr-TR" b="1" dirty="0"/>
              <a:t> dönüşüm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Graf</a:t>
            </a: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problemlerine dönüşüm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333767" y="556983"/>
            <a:ext cx="1651379" cy="725907"/>
          </a:xfrm>
          <a:custGeom>
            <a:avLst/>
            <a:gdLst>
              <a:gd name="connsiteX0" fmla="*/ 0 w 1651379"/>
              <a:gd name="connsiteY0" fmla="*/ 248235 h 725907"/>
              <a:gd name="connsiteX1" fmla="*/ 286603 w 1651379"/>
              <a:gd name="connsiteY1" fmla="*/ 139053 h 725907"/>
              <a:gd name="connsiteX2" fmla="*/ 1105469 w 1651379"/>
              <a:gd name="connsiteY2" fmla="*/ 29871 h 725907"/>
              <a:gd name="connsiteX3" fmla="*/ 1651379 w 1651379"/>
              <a:gd name="connsiteY3" fmla="*/ 725907 h 7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25907">
                <a:moveTo>
                  <a:pt x="0" y="248235"/>
                </a:moveTo>
                <a:cubicBezTo>
                  <a:pt x="51179" y="211841"/>
                  <a:pt x="102358" y="175447"/>
                  <a:pt x="286603" y="139053"/>
                </a:cubicBezTo>
                <a:cubicBezTo>
                  <a:pt x="470848" y="102659"/>
                  <a:pt x="878006" y="-67938"/>
                  <a:pt x="1105469" y="29871"/>
                </a:cubicBezTo>
                <a:cubicBezTo>
                  <a:pt x="1332932" y="127680"/>
                  <a:pt x="1492155" y="426793"/>
                  <a:pt x="1651379" y="7259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34489" y="1992573"/>
            <a:ext cx="1436257" cy="1528549"/>
          </a:xfrm>
          <a:custGeom>
            <a:avLst/>
            <a:gdLst>
              <a:gd name="connsiteX0" fmla="*/ 126072 w 1436257"/>
              <a:gd name="connsiteY0" fmla="*/ 1528549 h 1528549"/>
              <a:gd name="connsiteX1" fmla="*/ 126072 w 1436257"/>
              <a:gd name="connsiteY1" fmla="*/ 982639 h 1528549"/>
              <a:gd name="connsiteX2" fmla="*/ 1436257 w 1436257"/>
              <a:gd name="connsiteY2" fmla="*/ 0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257" h="1528549">
                <a:moveTo>
                  <a:pt x="126072" y="1528549"/>
                </a:moveTo>
                <a:cubicBezTo>
                  <a:pt x="16890" y="1382973"/>
                  <a:pt x="-92292" y="1237397"/>
                  <a:pt x="126072" y="982639"/>
                </a:cubicBezTo>
                <a:cubicBezTo>
                  <a:pt x="344436" y="727881"/>
                  <a:pt x="890346" y="363940"/>
                  <a:pt x="143625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5140" y="2538484"/>
            <a:ext cx="1055457" cy="818865"/>
          </a:xfrm>
          <a:custGeom>
            <a:avLst/>
            <a:gdLst>
              <a:gd name="connsiteX0" fmla="*/ 1023582 w 1055457"/>
              <a:gd name="connsiteY0" fmla="*/ 818865 h 818865"/>
              <a:gd name="connsiteX1" fmla="*/ 928048 w 1055457"/>
              <a:gd name="connsiteY1" fmla="*/ 313898 h 818865"/>
              <a:gd name="connsiteX2" fmla="*/ 0 w 1055457"/>
              <a:gd name="connsiteY2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457" h="818865">
                <a:moveTo>
                  <a:pt x="1023582" y="818865"/>
                </a:moveTo>
                <a:cubicBezTo>
                  <a:pt x="1061113" y="634620"/>
                  <a:pt x="1098645" y="450376"/>
                  <a:pt x="928048" y="313898"/>
                </a:cubicBezTo>
                <a:cubicBezTo>
                  <a:pt x="757451" y="177420"/>
                  <a:pt x="378725" y="8871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ve çarpmaların toplamı:</a:t>
            </a:r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b:n’in ikili gösterimindeki bit sayısı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M(n):          hesabındaki çarpma sayısı, b ise bit dizisinin uzunluğudur.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Verimlilik logaritmiktir.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latin typeface="TimesTen-BoldItalic"/>
              </a:rPr>
              <a:t>Right-</a:t>
            </a:r>
            <a:r>
              <a:rPr lang="tr-TR" b="1" i="1" dirty="0" err="1">
                <a:latin typeface="TimesTen-BoldItalic"/>
              </a:rPr>
              <a:t>to</a:t>
            </a:r>
            <a:r>
              <a:rPr lang="tr-TR" b="1" i="1" dirty="0">
                <a:latin typeface="TimesTen-BoldItalic"/>
              </a:rPr>
              <a:t>-</a:t>
            </a:r>
            <a:r>
              <a:rPr lang="tr-TR" b="1" i="1" dirty="0" err="1">
                <a:latin typeface="TimesTen-BoldItalic"/>
              </a:rPr>
              <a:t>left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Algoritmanın 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sıralanırsa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yanıtlanması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tr-TR" dirty="0"/>
              <a:t>. </a:t>
            </a:r>
          </a:p>
          <a:p>
            <a:r>
              <a:rPr lang="tr-TR" dirty="0"/>
              <a:t>Örnek</a:t>
            </a:r>
            <a:r>
              <a:rPr lang="en-US" dirty="0"/>
              <a:t> 1:</a:t>
            </a:r>
            <a:r>
              <a:rPr lang="tr-TR" dirty="0"/>
              <a:t>D</a:t>
            </a:r>
            <a:r>
              <a:rPr lang="en-US" dirty="0" err="1"/>
              <a:t>izideki</a:t>
            </a:r>
            <a:r>
              <a:rPr lang="en-US" dirty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benzersizliğini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78574"/>
              </p:ext>
            </p:extLst>
          </p:nvPr>
        </p:nvGraphicFramePr>
        <p:xfrm>
          <a:off x="1066800" y="3667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 err="1">
                <a:solidFill>
                  <a:srgbClr val="C00000"/>
                </a:solidFill>
              </a:rPr>
              <a:t>rute</a:t>
            </a:r>
            <a:r>
              <a:rPr lang="en-US" sz="2000" b="1" dirty="0">
                <a:solidFill>
                  <a:srgbClr val="C00000"/>
                </a:solidFill>
              </a:rPr>
              <a:t>-force?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68" y="4772561"/>
            <a:ext cx="881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İlk </a:t>
            </a:r>
            <a:r>
              <a:rPr lang="en-US" sz="2000" b="1" dirty="0" err="1"/>
              <a:t>elemanı</a:t>
            </a:r>
            <a:r>
              <a:rPr lang="en-US" sz="2000" b="1" dirty="0"/>
              <a:t> s</a:t>
            </a:r>
            <a:r>
              <a:rPr lang="tr-TR" sz="2000" b="1" dirty="0" err="1"/>
              <a:t>eç</a:t>
            </a:r>
            <a:r>
              <a:rPr lang="tr-TR" sz="2000" b="1" dirty="0"/>
              <a:t>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t.</a:t>
            </a:r>
          </a:p>
          <a:p>
            <a:pPr algn="ctr"/>
            <a:r>
              <a:rPr lang="tr-TR" sz="2000" b="1" dirty="0"/>
              <a:t>İ</a:t>
            </a:r>
            <a:r>
              <a:rPr lang="en-US" sz="2000" b="1" dirty="0" err="1"/>
              <a:t>kinci</a:t>
            </a:r>
            <a:r>
              <a:rPr lang="en-US" sz="2000" b="1" dirty="0"/>
              <a:t>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tr-TR" sz="2000" b="1" dirty="0"/>
              <a:t>seç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 bwMode="auto">
          <a:xfrm>
            <a:off x="5887304" y="1732552"/>
            <a:ext cx="2465126" cy="4559066"/>
          </a:xfrm>
          <a:custGeom>
            <a:avLst/>
            <a:gdLst>
              <a:gd name="connsiteX0" fmla="*/ 2465126 w 2465126"/>
              <a:gd name="connsiteY0" fmla="*/ 205430 h 4559066"/>
              <a:gd name="connsiteX1" fmla="*/ 1755442 w 2465126"/>
              <a:gd name="connsiteY1" fmla="*/ 41657 h 4559066"/>
              <a:gd name="connsiteX2" fmla="*/ 1086702 w 2465126"/>
              <a:gd name="connsiteY2" fmla="*/ 55305 h 4559066"/>
              <a:gd name="connsiteX3" fmla="*/ 854690 w 2465126"/>
              <a:gd name="connsiteY3" fmla="*/ 642158 h 4559066"/>
              <a:gd name="connsiteX4" fmla="*/ 390666 w 2465126"/>
              <a:gd name="connsiteY4" fmla="*/ 1488320 h 4559066"/>
              <a:gd name="connsiteX5" fmla="*/ 199597 w 2465126"/>
              <a:gd name="connsiteY5" fmla="*/ 1993287 h 4559066"/>
              <a:gd name="connsiteX6" fmla="*/ 63120 w 2465126"/>
              <a:gd name="connsiteY6" fmla="*/ 2607436 h 4559066"/>
              <a:gd name="connsiteX7" fmla="*/ 1291418 w 2465126"/>
              <a:gd name="connsiteY7" fmla="*/ 2894039 h 4559066"/>
              <a:gd name="connsiteX8" fmla="*/ 1605317 w 2465126"/>
              <a:gd name="connsiteY8" fmla="*/ 3603723 h 4559066"/>
              <a:gd name="connsiteX9" fmla="*/ 1810033 w 2465126"/>
              <a:gd name="connsiteY9" fmla="*/ 4163281 h 4559066"/>
              <a:gd name="connsiteX10" fmla="*/ 1605317 w 2465126"/>
              <a:gd name="connsiteY10" fmla="*/ 4559066 h 4559066"/>
              <a:gd name="connsiteX11" fmla="*/ 1605317 w 2465126"/>
              <a:gd name="connsiteY11" fmla="*/ 4559066 h 455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5126" h="4559066">
                <a:moveTo>
                  <a:pt x="2465126" y="205430"/>
                </a:moveTo>
                <a:cubicBezTo>
                  <a:pt x="2225152" y="136054"/>
                  <a:pt x="1985179" y="66678"/>
                  <a:pt x="1755442" y="41657"/>
                </a:cubicBezTo>
                <a:cubicBezTo>
                  <a:pt x="1525705" y="16636"/>
                  <a:pt x="1236827" y="-44778"/>
                  <a:pt x="1086702" y="55305"/>
                </a:cubicBezTo>
                <a:cubicBezTo>
                  <a:pt x="936577" y="155388"/>
                  <a:pt x="970696" y="403322"/>
                  <a:pt x="854690" y="642158"/>
                </a:cubicBezTo>
                <a:cubicBezTo>
                  <a:pt x="738684" y="880994"/>
                  <a:pt x="499848" y="1263132"/>
                  <a:pt x="390666" y="1488320"/>
                </a:cubicBezTo>
                <a:cubicBezTo>
                  <a:pt x="281484" y="1713508"/>
                  <a:pt x="254188" y="1806768"/>
                  <a:pt x="199597" y="1993287"/>
                </a:cubicBezTo>
                <a:cubicBezTo>
                  <a:pt x="145006" y="2179806"/>
                  <a:pt x="-118850" y="2457311"/>
                  <a:pt x="63120" y="2607436"/>
                </a:cubicBezTo>
                <a:cubicBezTo>
                  <a:pt x="245090" y="2757561"/>
                  <a:pt x="1034385" y="2727991"/>
                  <a:pt x="1291418" y="2894039"/>
                </a:cubicBezTo>
                <a:cubicBezTo>
                  <a:pt x="1548451" y="3060087"/>
                  <a:pt x="1518881" y="3392183"/>
                  <a:pt x="1605317" y="3603723"/>
                </a:cubicBezTo>
                <a:cubicBezTo>
                  <a:pt x="1691753" y="3815263"/>
                  <a:pt x="1810033" y="4004057"/>
                  <a:pt x="1810033" y="4163281"/>
                </a:cubicBezTo>
                <a:cubicBezTo>
                  <a:pt x="1810033" y="4322505"/>
                  <a:pt x="1605317" y="4559066"/>
                  <a:pt x="1605317" y="4559066"/>
                </a:cubicBezTo>
                <a:lnTo>
                  <a:pt x="1605317" y="455906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T(n) = (n-1)+(n-2)+…+1</a:t>
                </a:r>
              </a:p>
              <a:p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blipFill rotWithShape="1">
                <a:blip r:embed="rId2"/>
                <a:stretch>
                  <a:fillRect l="-1935" t="-3101" r="-1505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Trns</a:t>
            </a:r>
            <a:r>
              <a:rPr lang="en-US" sz="3200" b="1" dirty="0"/>
              <a:t>. &amp; </a:t>
            </a:r>
            <a:r>
              <a:rPr lang="en-US" sz="3200" b="1" dirty="0" err="1"/>
              <a:t>Conq</a:t>
            </a:r>
            <a:r>
              <a:rPr lang="en-US" sz="3200" b="1" dirty="0"/>
              <a:t>.: Problem </a:t>
            </a:r>
            <a:r>
              <a:rPr lang="tr-TR" sz="3200" b="1" dirty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İki pozitif tam sayının en küçük ortak çarpanı</a:t>
            </a:r>
            <a:r>
              <a:rPr lang="en-US" sz="2000" dirty="0"/>
              <a:t> lcm(m, n)</a:t>
            </a:r>
          </a:p>
          <a:p>
            <a:r>
              <a:rPr lang="en-US" sz="2000" dirty="0"/>
              <a:t>m = 24, </a:t>
            </a:r>
            <a:r>
              <a:rPr lang="tr-TR" sz="2000" dirty="0"/>
              <a:t>ve</a:t>
            </a:r>
            <a:r>
              <a:rPr lang="en-US" sz="2000" dirty="0"/>
              <a:t> n = 60</a:t>
            </a:r>
          </a:p>
          <a:p>
            <a:r>
              <a:rPr lang="en-US" sz="2000" dirty="0"/>
              <a:t>24 = 2*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60 = 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*5</a:t>
            </a:r>
          </a:p>
          <a:p>
            <a:r>
              <a:rPr lang="tr-TR" sz="2000" dirty="0"/>
              <a:t>m ve</a:t>
            </a:r>
            <a:r>
              <a:rPr lang="en-US" sz="2000" dirty="0"/>
              <a:t> n</a:t>
            </a:r>
            <a:r>
              <a:rPr lang="tr-TR" sz="2000" dirty="0"/>
              <a:t>’</a:t>
            </a:r>
            <a:r>
              <a:rPr lang="tr-TR" sz="2000" dirty="0" err="1"/>
              <a:t>nin</a:t>
            </a:r>
            <a:r>
              <a:rPr lang="tr-TR" sz="2000" dirty="0"/>
              <a:t> ortak çarpanlarının çarpımını al ve n’de olmayan m’nin çarpanlarını ve m’de olmayan </a:t>
            </a:r>
            <a:r>
              <a:rPr lang="tr-TR" sz="2000" dirty="0" err="1"/>
              <a:t>n’in</a:t>
            </a:r>
            <a:r>
              <a:rPr lang="tr-TR" sz="2000" dirty="0"/>
              <a:t> çarpanlarını al</a:t>
            </a:r>
            <a:endParaRPr lang="en-US" sz="2000" dirty="0"/>
          </a:p>
          <a:p>
            <a:r>
              <a:rPr lang="en-US" sz="2000" dirty="0"/>
              <a:t>lcm(24, 60) = </a:t>
            </a:r>
            <a:r>
              <a:rPr lang="en-US" sz="2000" dirty="0">
                <a:solidFill>
                  <a:srgbClr val="FF0000"/>
                </a:solidFill>
              </a:rPr>
              <a:t>(2*2*3)</a:t>
            </a:r>
            <a:r>
              <a:rPr lang="en-US" sz="2000" dirty="0"/>
              <a:t>*2*5 = 120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Alg. A</a:t>
            </a:r>
            <a:r>
              <a:rPr lang="tr-TR" dirty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İyi bir algoritma mı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Dikkat:</a:t>
            </a:r>
            <a:r>
              <a:rPr lang="en-US" b="1" dirty="0"/>
              <a:t> 24*60 = (2*2*2*3) * (2*2*3*5) = (2*2*3)</a:t>
            </a:r>
            <a:r>
              <a:rPr lang="en-US" b="1" baseline="30000" dirty="0"/>
              <a:t>2</a:t>
            </a:r>
            <a:r>
              <a:rPr lang="en-US" b="1" dirty="0"/>
              <a:t>*2*5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Öyleyse </a:t>
            </a:r>
            <a:r>
              <a:rPr lang="en-US" b="1" dirty="0">
                <a:solidFill>
                  <a:srgbClr val="0000CC"/>
                </a:solidFill>
              </a:rPr>
              <a:t>m*n = lcm(m, n) * </a:t>
            </a:r>
            <a:r>
              <a:rPr lang="en-US" b="1" dirty="0" err="1">
                <a:solidFill>
                  <a:srgbClr val="0000CC"/>
                </a:solidFill>
              </a:rPr>
              <a:t>gcd</a:t>
            </a:r>
            <a:r>
              <a:rPr lang="en-US" b="1" dirty="0">
                <a:solidFill>
                  <a:srgbClr val="0000CC"/>
                </a:solidFill>
              </a:rPr>
              <a:t>(m,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CC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tr-TR" dirty="0"/>
              <a:t>Önce-</a:t>
            </a:r>
            <a:r>
              <a:rPr lang="tr-TR" dirty="0" err="1"/>
              <a:t>sırala’yı</a:t>
            </a:r>
            <a:r>
              <a:rPr lang="tr-TR" dirty="0"/>
              <a:t> uygularsak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PresortElementUniqueness</a:t>
            </a:r>
            <a:r>
              <a:rPr lang="en-US" sz="2400" dirty="0"/>
              <a:t>(A[0..n-1])</a:t>
            </a:r>
          </a:p>
          <a:p>
            <a:pPr marL="0" indent="0">
              <a:buNone/>
            </a:pPr>
            <a:r>
              <a:rPr lang="en-US" sz="2400" dirty="0"/>
              <a:t>sort the array A</a:t>
            </a: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&lt;- 0 </a:t>
            </a:r>
            <a:r>
              <a:rPr lang="en-US" sz="2400" b="1" dirty="0"/>
              <a:t>to</a:t>
            </a:r>
            <a:r>
              <a:rPr lang="en-US" sz="2400" dirty="0"/>
              <a:t> n-2 </a:t>
            </a:r>
            <a:r>
              <a:rPr lang="en-US" sz="2400" b="1" dirty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= A[i+1]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</a:p>
          <a:p>
            <a:pPr marL="0" indent="0">
              <a:buNone/>
            </a:pPr>
            <a:r>
              <a:rPr lang="en-US" sz="2400" b="1" dirty="0"/>
              <a:t>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1335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T(n) =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sort</a:t>
            </a:r>
            <a:r>
              <a:rPr lang="en-US" sz="2400" b="1" dirty="0">
                <a:solidFill>
                  <a:srgbClr val="0000CC"/>
                </a:solidFill>
              </a:rPr>
              <a:t>(n) +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scan</a:t>
            </a:r>
            <a:r>
              <a:rPr lang="en-US" sz="2400" b="1" dirty="0">
                <a:solidFill>
                  <a:srgbClr val="0000CC"/>
                </a:solidFill>
              </a:rPr>
              <a:t>(n) </a:t>
            </a:r>
            <a:r>
              <a:rPr lang="az-Cyrl-AZ" sz="2400" b="1" dirty="0">
                <a:solidFill>
                  <a:srgbClr val="0000CC"/>
                </a:solidFill>
              </a:rPr>
              <a:t>є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 +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(n) =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769"/>
              </p:ext>
            </p:extLst>
          </p:nvPr>
        </p:nvGraphicFramePr>
        <p:xfrm>
          <a:off x="3733800" y="2133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67025"/>
              </p:ext>
            </p:extLst>
          </p:nvPr>
        </p:nvGraphicFramePr>
        <p:xfrm>
          <a:off x="3733800" y="3657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auto">
          <a:xfrm>
            <a:off x="5791200" y="2590800"/>
            <a:ext cx="484632" cy="97840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tr-TR" sz="2400" dirty="0"/>
              <a:t>Örnek</a:t>
            </a:r>
            <a:r>
              <a:rPr lang="en-US" sz="2400" dirty="0"/>
              <a:t> 2: </a:t>
            </a:r>
            <a:r>
              <a:rPr lang="tr-TR" sz="2400" dirty="0"/>
              <a:t>M</a:t>
            </a:r>
            <a:r>
              <a:rPr lang="en-US" sz="2400" dirty="0"/>
              <a:t>od</a:t>
            </a:r>
            <a:r>
              <a:rPr lang="tr-TR" sz="2400" dirty="0"/>
              <a:t> Hesaplama</a:t>
            </a:r>
            <a:endParaRPr lang="en-US" sz="2400" dirty="0"/>
          </a:p>
          <a:p>
            <a:r>
              <a:rPr lang="da-DK" sz="2400" dirty="0"/>
              <a:t>Mod, listede en sık </a:t>
            </a:r>
            <a:r>
              <a:rPr lang="tr-TR" sz="2400" dirty="0"/>
              <a:t>tekrarlanan </a:t>
            </a:r>
            <a:r>
              <a:rPr lang="da-DK" sz="2400" dirty="0"/>
              <a:t>değerdir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811"/>
              </p:ext>
            </p:extLst>
          </p:nvPr>
        </p:nvGraphicFramePr>
        <p:xfrm>
          <a:off x="2286000" y="1676400"/>
          <a:ext cx="2139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3511" y="2133600"/>
            <a:ext cx="550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Brute-force:</a:t>
            </a:r>
            <a:r>
              <a:rPr lang="en-US" b="1" dirty="0"/>
              <a:t> </a:t>
            </a:r>
            <a:r>
              <a:rPr lang="en-US" b="1" dirty="0" err="1"/>
              <a:t>listeyi</a:t>
            </a:r>
            <a:r>
              <a:rPr lang="en-US" b="1" dirty="0"/>
              <a:t> </a:t>
            </a:r>
            <a:r>
              <a:rPr lang="en-US" b="1" dirty="0" err="1"/>
              <a:t>tara</a:t>
            </a:r>
            <a:r>
              <a:rPr lang="tr-TR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endParaRPr lang="tr-TR" b="1" dirty="0"/>
          </a:p>
          <a:p>
            <a:pPr algn="ctr"/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değerlerin</a:t>
            </a:r>
            <a:r>
              <a:rPr lang="en-US" b="1" dirty="0"/>
              <a:t> </a:t>
            </a:r>
            <a:r>
              <a:rPr lang="en-US" b="1" dirty="0" err="1"/>
              <a:t>frekanslarını</a:t>
            </a:r>
            <a:r>
              <a:rPr lang="en-US" b="1" dirty="0"/>
              <a:t> </a:t>
            </a:r>
            <a:r>
              <a:rPr lang="en-US" b="1" dirty="0" err="1"/>
              <a:t>hesapla</a:t>
            </a:r>
            <a:r>
              <a:rPr lang="en-US" b="1" dirty="0"/>
              <a:t>, </a:t>
            </a:r>
            <a:endParaRPr lang="tr-TR" b="1" dirty="0"/>
          </a:p>
          <a:p>
            <a:pPr algn="ctr"/>
            <a:r>
              <a:rPr lang="en-US" b="1" dirty="0" err="1"/>
              <a:t>ardından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frekansa</a:t>
            </a:r>
            <a:r>
              <a:rPr lang="en-US" b="1" dirty="0"/>
              <a:t> </a:t>
            </a:r>
            <a:r>
              <a:rPr lang="en-US" b="1" dirty="0" err="1"/>
              <a:t>sahip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bulun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rute</a:t>
            </a:r>
            <a:r>
              <a:rPr lang="en-US" b="1" dirty="0">
                <a:solidFill>
                  <a:srgbClr val="FF0000"/>
                </a:solidFill>
              </a:rPr>
              <a:t>-force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 nasıl işletilecek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810000"/>
            <a:ext cx="384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Daha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önce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karşılaşılan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değerleri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frekanslarıyla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birlikte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ayrı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listede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saklayın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00600" y="3191469"/>
            <a:ext cx="3962400" cy="923331"/>
            <a:chOff x="4800600" y="3191469"/>
            <a:chExt cx="3962400" cy="923331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3209834"/>
              <a:ext cx="762000" cy="896035"/>
              <a:chOff x="4800600" y="4437965"/>
              <a:chExt cx="762000" cy="89603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1" name="Straight Connector 10"/>
              <p:cNvCxnSpPr>
                <a:stCxn id="9" idx="1"/>
                <a:endCxn id="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3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43600" y="3218765"/>
              <a:ext cx="762000" cy="896035"/>
              <a:chOff x="4800600" y="4437965"/>
              <a:chExt cx="762000" cy="8960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34200" y="3191469"/>
              <a:ext cx="762000" cy="896035"/>
              <a:chOff x="4800600" y="4437965"/>
              <a:chExt cx="762000" cy="896035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1000" y="3209834"/>
              <a:ext cx="762000" cy="896035"/>
              <a:chOff x="4800600" y="4437965"/>
              <a:chExt cx="762000" cy="896035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cxnSp>
          <p:nvCxnSpPr>
            <p:cNvPr id="34" name="Straight Arrow Connector 33"/>
            <p:cNvCxnSpPr>
              <a:stCxn id="9" idx="3"/>
            </p:cNvCxnSpPr>
            <p:nvPr/>
          </p:nvCxnSpPr>
          <p:spPr bwMode="auto">
            <a:xfrm flipV="1">
              <a:off x="5562600" y="3657851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67056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76962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Box 36"/>
          <p:cNvSpPr txBox="1"/>
          <p:nvPr/>
        </p:nvSpPr>
        <p:spPr>
          <a:xfrm>
            <a:off x="5257800" y="4267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Enkötü</a:t>
            </a:r>
            <a:r>
              <a:rPr lang="tr-TR" b="1" dirty="0">
                <a:solidFill>
                  <a:srgbClr val="FF0000"/>
                </a:solidFill>
              </a:rPr>
              <a:t> durum girişi nedir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4953000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Hiç eşit değeri </a:t>
            </a:r>
          </a:p>
          <a:p>
            <a:r>
              <a:rPr lang="tr-TR" b="1" dirty="0">
                <a:solidFill>
                  <a:srgbClr val="0000CC"/>
                </a:solidFill>
              </a:rPr>
              <a:t>olmayan bir dizi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C(n) = 0 + 1 + … + (n-1)</a:t>
                </a:r>
              </a:p>
              <a:p>
                <a:r>
                  <a:rPr lang="en-US" sz="2000" b="1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az-Cyrl-AZ" sz="2000" b="1" dirty="0"/>
                  <a:t>є</a:t>
                </a:r>
                <a:r>
                  <a:rPr lang="en-US" sz="2000" b="1" dirty="0"/>
                  <a:t> </a:t>
                </a:r>
                <a:r>
                  <a:rPr lang="el-GR" sz="2000" b="1" dirty="0"/>
                  <a:t>Θ</a:t>
                </a:r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blipFill rotWithShape="1">
                <a:blip r:embed="rId2"/>
                <a:stretch>
                  <a:fillRect l="-1842" t="-3546" r="-9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7714" y="32882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5200" y="3669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6465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7" grpId="0"/>
      <p:bldP spid="38" grpId="0"/>
      <p:bldP spid="39" grpId="0"/>
      <p:bldP spid="2" grpId="0"/>
      <p:bldP spid="4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tr-TR" dirty="0"/>
              <a:t>Örnek</a:t>
            </a:r>
            <a:r>
              <a:rPr lang="en-US" dirty="0"/>
              <a:t> 2</a:t>
            </a:r>
            <a:r>
              <a:rPr lang="tr-TR" dirty="0"/>
              <a:t>-devam</a:t>
            </a:r>
            <a:r>
              <a:rPr lang="en-US" dirty="0"/>
              <a:t>:İlk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sıralarsak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dizideki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6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/>
              <a:t>Örnek </a:t>
            </a:r>
            <a:r>
              <a:rPr lang="en-US" sz="1800" dirty="0"/>
              <a:t>2: Computing a mode (contd.)</a:t>
            </a:r>
          </a:p>
          <a:p>
            <a:pPr marL="0" indent="0">
              <a:buNone/>
            </a:pPr>
            <a:r>
              <a:rPr lang="en-US" sz="1800" b="1" dirty="0"/>
              <a:t>ALGORITHM</a:t>
            </a:r>
            <a:r>
              <a:rPr lang="en-US" sz="1800" dirty="0"/>
              <a:t> </a:t>
            </a:r>
            <a:r>
              <a:rPr lang="en-US" sz="1800" dirty="0" err="1"/>
              <a:t>PresortMode</a:t>
            </a:r>
            <a:r>
              <a:rPr lang="en-US" sz="1800" dirty="0"/>
              <a:t>( A[0..n-1] )</a:t>
            </a:r>
          </a:p>
          <a:p>
            <a:pPr marL="0" indent="0">
              <a:buNone/>
            </a:pPr>
            <a:r>
              <a:rPr lang="en-US" sz="1800" dirty="0"/>
              <a:t>sort the array A</a:t>
            </a:r>
          </a:p>
          <a:p>
            <a:pPr marL="0" indent="0">
              <a:buNone/>
            </a:pPr>
            <a:r>
              <a:rPr lang="en-US" sz="1800" dirty="0"/>
              <a:t>i &lt;- 0</a:t>
            </a:r>
          </a:p>
          <a:p>
            <a:pPr marL="0" indent="0">
              <a:buNone/>
            </a:pPr>
            <a:r>
              <a:rPr lang="en-US" sz="1800" dirty="0" err="1"/>
              <a:t>modefrequency</a:t>
            </a:r>
            <a:r>
              <a:rPr lang="en-US" sz="1800" dirty="0"/>
              <a:t> &lt;- 0</a:t>
            </a:r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≤ n-1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runlength</a:t>
            </a:r>
            <a:r>
              <a:rPr lang="en-US" sz="1800" dirty="0"/>
              <a:t> &lt;- 1; </a:t>
            </a:r>
            <a:r>
              <a:rPr lang="en-US" sz="1800" dirty="0" err="1"/>
              <a:t>runvalue</a:t>
            </a:r>
            <a:r>
              <a:rPr lang="en-US" sz="1800" dirty="0"/>
              <a:t> &lt;- A[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i+runlength</a:t>
            </a:r>
            <a:r>
              <a:rPr lang="en-US" sz="1800" dirty="0"/>
              <a:t> ≤ n-1 </a:t>
            </a:r>
            <a:r>
              <a:rPr lang="en-US" sz="1800" b="1" dirty="0"/>
              <a:t>and</a:t>
            </a:r>
            <a:r>
              <a:rPr lang="en-US" sz="1800" dirty="0"/>
              <a:t> A[</a:t>
            </a:r>
            <a:r>
              <a:rPr lang="en-US" sz="1800" dirty="0" err="1"/>
              <a:t>i+runlength</a:t>
            </a:r>
            <a:r>
              <a:rPr lang="en-US" sz="1800" dirty="0"/>
              <a:t>] =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runlength</a:t>
            </a:r>
            <a:r>
              <a:rPr lang="en-US" sz="1800" dirty="0"/>
              <a:t> &lt;- runlength+1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 err="1"/>
              <a:t>runlength</a:t>
            </a:r>
            <a:r>
              <a:rPr lang="en-US" sz="1800" dirty="0"/>
              <a:t> &gt; </a:t>
            </a:r>
            <a:r>
              <a:rPr lang="en-US" sz="1800" dirty="0" err="1"/>
              <a:t>modefrequency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modefrequency</a:t>
            </a:r>
            <a:r>
              <a:rPr lang="en-US" sz="1800" dirty="0"/>
              <a:t> &lt;- </a:t>
            </a:r>
            <a:r>
              <a:rPr lang="en-US" sz="1800" dirty="0" err="1"/>
              <a:t>runlength</a:t>
            </a:r>
            <a:r>
              <a:rPr lang="en-US" sz="1800" dirty="0"/>
              <a:t>; </a:t>
            </a:r>
            <a:r>
              <a:rPr lang="en-US" sz="1800" dirty="0" err="1"/>
              <a:t>modevalue</a:t>
            </a:r>
            <a:r>
              <a:rPr lang="en-US" sz="1800" dirty="0"/>
              <a:t> &lt;-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 &lt;- </a:t>
            </a:r>
            <a:r>
              <a:rPr lang="en-US" sz="1800" dirty="0" err="1"/>
              <a:t>i+runlength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</a:t>
            </a:r>
            <a:r>
              <a:rPr lang="en-US" sz="1800" dirty="0" err="1"/>
              <a:t>modevalue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6745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while</a:t>
            </a:r>
            <a:r>
              <a:rPr lang="en-US" sz="2000" dirty="0">
                <a:solidFill>
                  <a:srgbClr val="FF0000"/>
                </a:solidFill>
              </a:rPr>
              <a:t> loop </a:t>
            </a:r>
            <a:r>
              <a:rPr lang="tr-TR" sz="2000" dirty="0">
                <a:solidFill>
                  <a:srgbClr val="FF0000"/>
                </a:solidFill>
              </a:rPr>
              <a:t>doğrusal zaman maliyetindedir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genel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çalışma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süresin</a:t>
            </a:r>
            <a:r>
              <a:rPr lang="tr-TR" sz="2000" dirty="0">
                <a:solidFill>
                  <a:srgbClr val="FF0000"/>
                </a:solidFill>
              </a:rPr>
              <a:t>i, </a:t>
            </a:r>
            <a:r>
              <a:rPr lang="en-US" sz="2000" dirty="0" err="1">
                <a:solidFill>
                  <a:srgbClr val="FF0000"/>
                </a:solidFill>
              </a:rPr>
              <a:t>sıralama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zamanı</a:t>
            </a:r>
            <a:r>
              <a:rPr lang="tr-TR" sz="2000" dirty="0">
                <a:solidFill>
                  <a:srgbClr val="FF0000"/>
                </a:solidFill>
              </a:rPr>
              <a:t>maliyeti belirler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nlgn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75589"/>
              </p:ext>
            </p:extLst>
          </p:nvPr>
        </p:nvGraphicFramePr>
        <p:xfrm>
          <a:off x="3625042" y="18288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Bir diğer </a:t>
            </a:r>
            <a:r>
              <a:rPr lang="en-US" sz="2400" dirty="0"/>
              <a:t>O(</a:t>
            </a:r>
            <a:r>
              <a:rPr lang="en-US" sz="2400" dirty="0" err="1"/>
              <a:t>nlgn</a:t>
            </a:r>
            <a:r>
              <a:rPr lang="en-US" sz="2400" dirty="0"/>
              <a:t>) </a:t>
            </a:r>
            <a:r>
              <a:rPr lang="tr-TR" sz="2400" dirty="0"/>
              <a:t>sıralama algoritması</a:t>
            </a:r>
            <a:endParaRPr lang="en-US" sz="2400" dirty="0"/>
          </a:p>
          <a:p>
            <a:r>
              <a:rPr lang="en-US" sz="2400" dirty="0"/>
              <a:t>“</a:t>
            </a:r>
            <a:r>
              <a:rPr lang="tr-TR" sz="2400" dirty="0"/>
              <a:t>(</a:t>
            </a:r>
            <a:r>
              <a:rPr lang="tr-TR" sz="2400" dirty="0" err="1"/>
              <a:t>Heap</a:t>
            </a:r>
            <a:r>
              <a:rPr lang="tr-TR" sz="2400" dirty="0"/>
              <a:t>)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akıllı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endParaRPr lang="tr-TR" sz="2400" dirty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/>
              <a:t>Heap’e</a:t>
            </a:r>
            <a:r>
              <a:rPr lang="en-US" sz="2400" dirty="0"/>
              <a:t> </a:t>
            </a:r>
            <a:r>
              <a:rPr lang="en-US" sz="2400" dirty="0" err="1"/>
              <a:t>dönüştürür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sıralama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olur</a:t>
            </a:r>
            <a:r>
              <a:rPr lang="tr-TR" sz="2400" dirty="0"/>
              <a:t>.</a:t>
            </a:r>
          </a:p>
          <a:p>
            <a:r>
              <a:rPr lang="en-US" sz="2400" dirty="0"/>
              <a:t>Heap</a:t>
            </a:r>
            <a:r>
              <a:rPr lang="tr-TR" sz="2400" dirty="0"/>
              <a:t>, </a:t>
            </a:r>
            <a:r>
              <a:rPr lang="en-US" sz="2400" dirty="0"/>
              <a:t>“priority queue”</a:t>
            </a:r>
            <a:r>
              <a:rPr lang="tr-TR" sz="2400" dirty="0"/>
              <a:t> gibi önemli bir kullanıma sahiptir.</a:t>
            </a:r>
          </a:p>
          <a:p>
            <a:r>
              <a:rPr lang="tr-TR" sz="2400" dirty="0"/>
              <a:t>Ö</a:t>
            </a:r>
            <a:r>
              <a:rPr lang="en-US" sz="2400" dirty="0" err="1"/>
              <a:t>ncelik</a:t>
            </a:r>
            <a:r>
              <a:rPr lang="tr-TR" sz="2400" dirty="0" err="1"/>
              <a:t>li</a:t>
            </a:r>
            <a:r>
              <a:rPr lang="tr-TR" sz="2400" dirty="0"/>
              <a:t> kuyruk</a:t>
            </a:r>
            <a:r>
              <a:rPr lang="en-US" sz="2400" dirty="0"/>
              <a:t>,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işlemlerle</a:t>
            </a:r>
            <a:r>
              <a:rPr lang="en-US" sz="2400" dirty="0"/>
              <a:t> “</a:t>
            </a:r>
            <a:r>
              <a:rPr lang="en-US" sz="2400" dirty="0" err="1"/>
              <a:t>öncelik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düzenlenebilir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/>
              <a:t>işletim oluşturur. </a:t>
            </a:r>
            <a:endParaRPr lang="en-US" sz="2400" dirty="0"/>
          </a:p>
          <a:p>
            <a:pPr lvl="1"/>
            <a:r>
              <a:rPr lang="en-US" sz="2000" b="1" dirty="0"/>
              <a:t>Find</a:t>
            </a:r>
            <a:r>
              <a:rPr lang="en-US" sz="2000" dirty="0"/>
              <a:t> </a:t>
            </a:r>
            <a:r>
              <a:rPr lang="tr-TR" sz="2000" dirty="0"/>
              <a:t>:</a:t>
            </a:r>
            <a:r>
              <a:rPr lang="tr-TR" sz="2000" dirty="0" err="1"/>
              <a:t>Enyüksek</a:t>
            </a:r>
            <a:r>
              <a:rPr lang="tr-TR" sz="2000" dirty="0"/>
              <a:t> öncelikli elemanı bulmak</a:t>
            </a:r>
            <a:endParaRPr lang="en-US" sz="2000" dirty="0"/>
          </a:p>
          <a:p>
            <a:pPr lvl="1"/>
            <a:r>
              <a:rPr lang="en-US" sz="2000" b="1" dirty="0"/>
              <a:t>Deleting</a:t>
            </a:r>
            <a:r>
              <a:rPr lang="en-US" sz="2000" dirty="0"/>
              <a:t> </a:t>
            </a:r>
            <a:r>
              <a:rPr lang="tr-TR" sz="2000" dirty="0" err="1"/>
              <a:t>Enyüksek</a:t>
            </a:r>
            <a:r>
              <a:rPr lang="tr-TR" sz="2000" dirty="0"/>
              <a:t> öncelikli elemanı silmek</a:t>
            </a:r>
            <a:endParaRPr lang="en-US" sz="2000" dirty="0"/>
          </a:p>
          <a:p>
            <a:pPr lvl="1"/>
            <a:r>
              <a:rPr lang="en-US" sz="2000" b="1" dirty="0"/>
              <a:t>Adding</a:t>
            </a:r>
            <a:r>
              <a:rPr lang="tr-TR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Çoklu kümeye yeni bir eleman eklemek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9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2730</Words>
  <Application>Microsoft Office PowerPoint</Application>
  <PresentationFormat>Ekran Gösterisi (4:3)</PresentationFormat>
  <Paragraphs>758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TimesTen-BoldItalic</vt:lpstr>
      <vt:lpstr>Univers-Bold</vt:lpstr>
      <vt:lpstr>Office Teması</vt:lpstr>
      <vt:lpstr>Transform and Conquer</vt:lpstr>
      <vt:lpstr>Transform and Conquer ?</vt:lpstr>
      <vt:lpstr>Transform and Conquer ?</vt:lpstr>
      <vt:lpstr>Trns. &amp; Conq.: Presorting</vt:lpstr>
      <vt:lpstr>Trns. &amp; Conq.: Presorting</vt:lpstr>
      <vt:lpstr>Trns. &amp; Conq.: Önce Sırala</vt:lpstr>
      <vt:lpstr>Trns. &amp; Conq.: Önce sırala</vt:lpstr>
      <vt:lpstr>Trns. &amp; Conq.: Presorting</vt:lpstr>
      <vt:lpstr>Trns. &amp; Conq.: Heapsort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PowerPoint Sunusu</vt:lpstr>
      <vt:lpstr>Trns. &amp; Conq.: Heap</vt:lpstr>
      <vt:lpstr>Trns. &amp; Conq.: Heap</vt:lpstr>
      <vt:lpstr>Trns. &amp; Conq.: Heapsort</vt:lpstr>
      <vt:lpstr>Trns. &amp; Conq.: Heapsort</vt:lpstr>
      <vt:lpstr>Trns. &amp; Conq.: Heapsort</vt:lpstr>
      <vt:lpstr>Trns. &amp; Conq.: Heapsort</vt:lpstr>
      <vt:lpstr>Trns. &amp; Conq.: Heapsort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Sau</cp:lastModifiedBy>
  <cp:revision>253</cp:revision>
  <cp:lastPrinted>1601-01-01T00:00:00Z</cp:lastPrinted>
  <dcterms:created xsi:type="dcterms:W3CDTF">2012-02-28T15:01:08Z</dcterms:created>
  <dcterms:modified xsi:type="dcterms:W3CDTF">2023-05-07T14:57:38Z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