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7"/>
  </p:notesMasterIdLst>
  <p:handoutMasterIdLst>
    <p:handoutMasterId r:id="rId18"/>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5" autoAdjust="0"/>
    <p:restoredTop sz="94658" autoAdjust="0"/>
  </p:normalViewPr>
  <p:slideViewPr>
    <p:cSldViewPr snapToGrid="0">
      <p:cViewPr varScale="1">
        <p:scale>
          <a:sx n="102" d="100"/>
          <a:sy n="102" d="100"/>
        </p:scale>
        <p:origin x="1938" y="96"/>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DBD6C9D3-BC4A-4A32-8036-F6F9E6A8D8F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A5C31058-21C3-4F99-84FA-EC167D95700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3001C235-AF33-4E77-9228-95B7316E04BC}"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70434" y="6400800"/>
            <a:ext cx="3276600" cy="457200"/>
          </a:xfrm>
          <a:prstGeom prst="rect">
            <a:avLst/>
          </a:prstGeom>
          <a:noFill/>
          <a:ln w="9525">
            <a:noFill/>
            <a:miter lim="800000"/>
            <a:headEnd/>
            <a:tailEnd/>
          </a:ln>
          <a:effectLst/>
        </p:spPr>
        <p:txBody>
          <a:bodyPr lIns="45720" rIns="45720" anchor="ctr" anchorCtr="1"/>
          <a:lstStyle/>
          <a:p>
            <a:pPr rtl="0"/>
            <a:r>
              <a:rPr lang="en-US" sz="1200" b="0" i="1" u="none" strike="noStrike" kern="1200" baseline="0" dirty="0" smtClean="0">
                <a:solidFill>
                  <a:schemeClr val="tx1"/>
                </a:solidFill>
                <a:latin typeface="Comic Sans MS" panose="030F0702030302020204" pitchFamily="66" charset="0"/>
                <a:ea typeface="+mn-ea"/>
                <a:cs typeface="+mn-cs"/>
              </a:rPr>
              <a:t>Ali </a:t>
            </a:r>
            <a:r>
              <a:rPr lang="en-US" sz="1200" b="0" i="1" u="none" strike="noStrike" kern="1200" baseline="0" dirty="0" err="1" smtClean="0">
                <a:solidFill>
                  <a:schemeClr val="tx1"/>
                </a:solidFill>
                <a:latin typeface="Comic Sans MS" panose="030F0702030302020204" pitchFamily="66" charset="0"/>
                <a:ea typeface="+mn-ea"/>
                <a:cs typeface="+mn-cs"/>
              </a:rPr>
              <a:t>Gülbağ</a:t>
            </a:r>
            <a:r>
              <a:rPr lang="en-US" sz="1200" b="0" i="1" u="none" strike="noStrike" kern="1200" baseline="0" dirty="0" smtClean="0">
                <a:solidFill>
                  <a:schemeClr val="tx1"/>
                </a:solidFill>
                <a:latin typeface="Comic Sans MS" panose="030F0702030302020204" pitchFamily="66" charset="0"/>
                <a:ea typeface="+mn-ea"/>
                <a:cs typeface="+mn-cs"/>
              </a:rPr>
              <a:t> (Translated by Sinan </a:t>
            </a:r>
            <a:r>
              <a:rPr lang="en-US" sz="1200" b="0" i="1" u="none" strike="noStrike" kern="1200" baseline="0" dirty="0" err="1" smtClean="0">
                <a:solidFill>
                  <a:schemeClr val="tx1"/>
                </a:solidFill>
                <a:latin typeface="Comic Sans MS" panose="030F0702030302020204" pitchFamily="66" charset="0"/>
                <a:ea typeface="+mn-ea"/>
                <a:cs typeface="+mn-cs"/>
              </a:rPr>
              <a:t>İlyas</a:t>
            </a:r>
            <a:r>
              <a:rPr lang="en-US" sz="1200" b="0" i="1" u="none" strike="noStrike" kern="1200" baseline="0" dirty="0" smtClean="0">
                <a:solidFill>
                  <a:schemeClr val="tx1"/>
                </a:solidFill>
                <a:latin typeface="Comic Sans MS" panose="030F0702030302020204" pitchFamily="66" charset="0"/>
                <a:ea typeface="+mn-ea"/>
                <a:cs typeface="+mn-cs"/>
              </a:rPr>
              <a:t>)</a:t>
            </a:r>
            <a:endParaRPr lang="en-US" sz="1200" b="0" i="0" u="none" strike="noStrike" kern="1200" baseline="0" dirty="0" smtClean="0">
              <a:solidFill>
                <a:schemeClr val="tx1"/>
              </a:solidFill>
              <a:latin typeface="Comic Sans MS" panose="030F0702030302020204" pitchFamily="66" charset="0"/>
              <a:ea typeface="+mn-ea"/>
              <a:cs typeface="+mn-cs"/>
            </a:endParaRP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en-US" dirty="0" smtClean="0"/>
              <a:t>Logic Circuits</a:t>
            </a:r>
            <a:endParaRPr lang="en-US" dirty="0" smtClean="0"/>
          </a:p>
        </p:txBody>
      </p:sp>
      <p:sp>
        <p:nvSpPr>
          <p:cNvPr id="3075" name="Rectangle 2"/>
          <p:cNvSpPr>
            <a:spLocks noGrp="1" noChangeArrowheads="1"/>
          </p:cNvSpPr>
          <p:nvPr>
            <p:ph type="title"/>
          </p:nvPr>
        </p:nvSpPr>
        <p:spPr>
          <a:xfrm>
            <a:off x="539750" y="76200"/>
            <a:ext cx="8151813" cy="790575"/>
          </a:xfrm>
        </p:spPr>
        <p:txBody>
          <a:bodyPr/>
          <a:lstStyle/>
          <a:p>
            <a:r>
              <a:rPr lang="en-US" sz="2400" b="1" dirty="0" smtClean="0"/>
              <a:t>CHAPTER</a:t>
            </a:r>
            <a:r>
              <a:rPr lang="tr-TR" sz="2400" b="1" dirty="0" smtClean="0"/>
              <a:t> </a:t>
            </a:r>
            <a:r>
              <a:rPr lang="tr-TR" sz="2400" b="1" dirty="0" smtClean="0"/>
              <a:t>6. </a:t>
            </a:r>
            <a:r>
              <a:rPr lang="en-US" sz="2400" b="1" dirty="0" smtClean="0"/>
              <a:t>COMBINATIONAL CIRCUITS</a:t>
            </a:r>
            <a:endParaRPr lang="tr-TR" sz="2400" b="1" dirty="0" smtClean="0"/>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90000"/>
              </a:lnSpc>
              <a:buFont typeface="Wingdings" pitchFamily="2" charset="2"/>
              <a:buChar char="v"/>
            </a:pPr>
            <a:r>
              <a:rPr lang="tr-TR" sz="2000" b="1" dirty="0" smtClean="0"/>
              <a:t> </a:t>
            </a:r>
            <a:r>
              <a:rPr lang="en-US" sz="2000" b="1" dirty="0" smtClean="0"/>
              <a:t>Adder</a:t>
            </a:r>
            <a:endParaRPr lang="tr-TR" sz="2000" b="1" dirty="0" smtClean="0"/>
          </a:p>
          <a:p>
            <a:pPr marL="533400" indent="0" algn="just">
              <a:lnSpc>
                <a:spcPct val="90000"/>
              </a:lnSpc>
              <a:buFont typeface="Wingdings" pitchFamily="2" charset="2"/>
              <a:buChar char="Ø"/>
            </a:pPr>
            <a:r>
              <a:rPr lang="en-US" sz="2000" b="1" dirty="0" smtClean="0"/>
              <a:t>Half Adder</a:t>
            </a:r>
            <a:endParaRPr lang="tr-TR" sz="2000" b="1" dirty="0" smtClean="0"/>
          </a:p>
          <a:p>
            <a:pPr marL="533400" indent="0" algn="just">
              <a:lnSpc>
                <a:spcPct val="90000"/>
              </a:lnSpc>
              <a:buFont typeface="Wingdings" pitchFamily="2" charset="2"/>
              <a:buChar char="Ø"/>
            </a:pPr>
            <a:r>
              <a:rPr lang="en-US" sz="2000" b="1" dirty="0" smtClean="0"/>
              <a:t>Full Adder</a:t>
            </a:r>
            <a:endParaRPr lang="tr-TR" sz="2000" b="1" dirty="0" smtClean="0"/>
          </a:p>
          <a:p>
            <a:pPr marL="533400" indent="0" algn="just">
              <a:lnSpc>
                <a:spcPct val="90000"/>
              </a:lnSpc>
              <a:buFont typeface="Wingdings" pitchFamily="2" charset="2"/>
              <a:buChar char="Ø"/>
            </a:pPr>
            <a:r>
              <a:rPr lang="en-US" sz="2000" b="1" dirty="0" smtClean="0"/>
              <a:t>Parallel Adder</a:t>
            </a:r>
            <a:endParaRPr lang="tr-TR" sz="2000" b="1" dirty="0" smtClean="0"/>
          </a:p>
          <a:p>
            <a:pPr marL="0" indent="0" algn="just">
              <a:lnSpc>
                <a:spcPct val="90000"/>
              </a:lnSpc>
              <a:buFontTx/>
              <a:buNone/>
            </a:pPr>
            <a:endParaRPr lang="tr-TR" sz="2000" b="1" dirty="0" smtClean="0"/>
          </a:p>
          <a:p>
            <a:pPr marL="0" indent="0" algn="just">
              <a:lnSpc>
                <a:spcPct val="90000"/>
              </a:lnSpc>
              <a:buFont typeface="Wingdings" pitchFamily="2" charset="2"/>
              <a:buChar char="v"/>
            </a:pPr>
            <a:r>
              <a:rPr lang="tr-TR" sz="2000" b="1" dirty="0" smtClean="0"/>
              <a:t> </a:t>
            </a:r>
            <a:r>
              <a:rPr lang="en-US" sz="2000" b="1" dirty="0" smtClean="0"/>
              <a:t>Comparer</a:t>
            </a:r>
            <a:endParaRPr lang="tr-TR" sz="2000" b="1" dirty="0" smtClean="0"/>
          </a:p>
          <a:p>
            <a:pPr marL="0" indent="0" algn="just">
              <a:lnSpc>
                <a:spcPct val="90000"/>
              </a:lnSpc>
              <a:buFontTx/>
              <a:buNone/>
            </a:pPr>
            <a:endParaRPr lang="tr-TR" sz="2000" b="1" dirty="0" smtClean="0"/>
          </a:p>
          <a:p>
            <a:pPr marL="0" indent="0" algn="just">
              <a:lnSpc>
                <a:spcPct val="90000"/>
              </a:lnSpc>
              <a:buFont typeface="Wingdings" pitchFamily="2" charset="2"/>
              <a:buChar char="v"/>
            </a:pPr>
            <a:r>
              <a:rPr lang="tr-TR" sz="2000" b="1" dirty="0" smtClean="0"/>
              <a:t> </a:t>
            </a:r>
            <a:r>
              <a:rPr lang="en-US" sz="2000" b="1" dirty="0" smtClean="0"/>
              <a:t>Decoder</a:t>
            </a:r>
            <a:endParaRPr lang="tr-TR" sz="2000" b="1" dirty="0" smtClean="0"/>
          </a:p>
          <a:p>
            <a:pPr marL="0" indent="0" algn="just">
              <a:lnSpc>
                <a:spcPct val="90000"/>
              </a:lnSpc>
              <a:buFontTx/>
              <a:buNone/>
            </a:pPr>
            <a:endParaRPr lang="tr-TR" sz="2000" b="1" dirty="0" smtClean="0"/>
          </a:p>
          <a:p>
            <a:pPr marL="0" indent="0" algn="just">
              <a:lnSpc>
                <a:spcPct val="90000"/>
              </a:lnSpc>
              <a:buFont typeface="Wingdings" pitchFamily="2" charset="2"/>
              <a:buChar char="v"/>
            </a:pPr>
            <a:r>
              <a:rPr lang="tr-TR" sz="2000" b="1" dirty="0" smtClean="0"/>
              <a:t> </a:t>
            </a:r>
            <a:r>
              <a:rPr lang="en-US" sz="2000" b="1" dirty="0" smtClean="0"/>
              <a:t>Encoder</a:t>
            </a:r>
            <a:endParaRPr lang="tr-TR" sz="2000" b="1" dirty="0" smtClean="0"/>
          </a:p>
          <a:p>
            <a:pPr marL="0" indent="0" algn="just">
              <a:lnSpc>
                <a:spcPct val="90000"/>
              </a:lnSpc>
              <a:buFontTx/>
              <a:buNone/>
            </a:pPr>
            <a:endParaRPr lang="tr-TR" sz="2200" b="1" dirty="0" smtClean="0"/>
          </a:p>
          <a:p>
            <a:pPr marL="0" indent="0" algn="just">
              <a:lnSpc>
                <a:spcPct val="90000"/>
              </a:lnSpc>
              <a:buFontTx/>
              <a:buNone/>
            </a:pPr>
            <a:endParaRPr lang="tr-TR" sz="2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r>
              <a:rPr lang="en-US" sz="2400" b="1" dirty="0" smtClean="0"/>
              <a:t>Decoder</a:t>
            </a:r>
            <a:endParaRPr lang="tr-TR" sz="2400" dirty="0" smtClean="0"/>
          </a:p>
        </p:txBody>
      </p:sp>
      <p:sp>
        <p:nvSpPr>
          <p:cNvPr id="12291" name="2 İçerik Yer Tutucusu"/>
          <p:cNvSpPr>
            <a:spLocks noGrp="1"/>
          </p:cNvSpPr>
          <p:nvPr>
            <p:ph idx="1"/>
          </p:nvPr>
        </p:nvSpPr>
        <p:spPr>
          <a:xfrm>
            <a:off x="361950" y="912813"/>
            <a:ext cx="8375650" cy="5078412"/>
          </a:xfrm>
        </p:spPr>
        <p:txBody>
          <a:bodyPr/>
          <a:lstStyle/>
          <a:p>
            <a:pPr marL="0" indent="0" algn="just">
              <a:buFontTx/>
              <a:buNone/>
            </a:pPr>
            <a:r>
              <a:rPr lang="tr-TR" sz="2200" dirty="0" smtClean="0"/>
              <a:t>En genel tanımıyla n adet girişi ve en fazla 2</a:t>
            </a:r>
            <a:r>
              <a:rPr lang="tr-TR" sz="2200" baseline="30000" dirty="0" smtClean="0"/>
              <a:t>n</a:t>
            </a:r>
            <a:r>
              <a:rPr lang="tr-TR" sz="2200" dirty="0" smtClean="0"/>
              <a:t> adet çıkışı bulunan </a:t>
            </a:r>
            <a:r>
              <a:rPr lang="tr-TR" sz="2200" dirty="0" err="1" smtClean="0"/>
              <a:t>kombinasyonel</a:t>
            </a:r>
            <a:r>
              <a:rPr lang="tr-TR" sz="2200" dirty="0" smtClean="0"/>
              <a:t> devrelerdir. Girişindeki ikili sayının </a:t>
            </a:r>
            <a:r>
              <a:rPr lang="tr-TR" sz="2200" dirty="0" err="1" smtClean="0"/>
              <a:t>decimal</a:t>
            </a:r>
            <a:r>
              <a:rPr lang="tr-TR" sz="2200" dirty="0" smtClean="0"/>
              <a:t> değeri ne ise, o çıkışı aktif olur. </a:t>
            </a:r>
          </a:p>
          <a:p>
            <a:pPr marL="0" indent="0" algn="just">
              <a:buFontTx/>
              <a:buNone/>
            </a:pPr>
            <a:endParaRPr lang="tr-TR" sz="1000" dirty="0" smtClean="0"/>
          </a:p>
          <a:p>
            <a:pPr marL="0" indent="0" algn="just">
              <a:buFontTx/>
              <a:buNone/>
            </a:pPr>
            <a:r>
              <a:rPr lang="tr-TR" sz="2200" dirty="0" smtClean="0"/>
              <a:t>2×4 lük bir kod çözücünün doğruluk tablosu şu şekildedir; </a:t>
            </a:r>
          </a:p>
          <a:p>
            <a:pPr marL="0" indent="0" algn="just">
              <a:buNone/>
            </a:pPr>
            <a:r>
              <a:rPr lang="tr-TR" sz="2200" dirty="0" smtClean="0"/>
              <a:t>				</a:t>
            </a:r>
            <a:endParaRPr lang="tr-TR" sz="20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1000" dirty="0" smtClean="0"/>
          </a:p>
          <a:p>
            <a:pPr marL="0" indent="0" algn="just">
              <a:buNone/>
            </a:pPr>
            <a:r>
              <a:rPr lang="tr-TR" sz="2200" dirty="0" smtClean="0"/>
              <a:t>Y</a:t>
            </a:r>
            <a:r>
              <a:rPr lang="tr-TR" sz="2200" baseline="-25000" dirty="0" smtClean="0"/>
              <a:t>0</a:t>
            </a:r>
            <a:r>
              <a:rPr lang="tr-TR" sz="2200" dirty="0" smtClean="0"/>
              <a:t>= X</a:t>
            </a:r>
            <a:r>
              <a:rPr lang="tr-TR" sz="2200" baseline="-25000" dirty="0" smtClean="0"/>
              <a:t>1</a:t>
            </a:r>
            <a:r>
              <a:rPr lang="tr-TR" sz="2200" dirty="0" smtClean="0"/>
              <a:t>’.X</a:t>
            </a:r>
            <a:r>
              <a:rPr lang="tr-TR" sz="2200" baseline="-25000" dirty="0" smtClean="0"/>
              <a:t>0</a:t>
            </a:r>
            <a:r>
              <a:rPr lang="tr-TR" sz="2200" dirty="0" smtClean="0"/>
              <a:t>’			</a:t>
            </a:r>
            <a:r>
              <a:rPr lang="tr-TR" sz="2400" dirty="0" smtClean="0"/>
              <a:t> </a:t>
            </a:r>
            <a:r>
              <a:rPr lang="tr-TR" sz="2000" dirty="0" smtClean="0"/>
              <a:t>2×4 </a:t>
            </a:r>
            <a:r>
              <a:rPr lang="tr-TR" sz="2000" dirty="0" err="1" smtClean="0"/>
              <a:t>decoderin</a:t>
            </a:r>
            <a:r>
              <a:rPr lang="tr-TR" sz="2000" dirty="0" smtClean="0"/>
              <a:t> grafiksel gösterimi</a:t>
            </a:r>
          </a:p>
          <a:p>
            <a:pPr marL="0" indent="0" algn="just">
              <a:buFontTx/>
              <a:buNone/>
            </a:pPr>
            <a:r>
              <a:rPr lang="tr-TR" sz="2200" dirty="0" smtClean="0"/>
              <a:t>Y</a:t>
            </a:r>
            <a:r>
              <a:rPr lang="tr-TR" sz="2200" baseline="-25000" dirty="0" smtClean="0"/>
              <a:t>1</a:t>
            </a:r>
            <a:r>
              <a:rPr lang="tr-TR" sz="2200" dirty="0" smtClean="0"/>
              <a:t>= X</a:t>
            </a:r>
            <a:r>
              <a:rPr lang="tr-TR" sz="2200" baseline="-25000" dirty="0" smtClean="0"/>
              <a:t>1</a:t>
            </a:r>
            <a:r>
              <a:rPr lang="tr-TR" sz="2200" dirty="0" smtClean="0"/>
              <a:t>’.X</a:t>
            </a:r>
            <a:r>
              <a:rPr lang="tr-TR" sz="2200" baseline="-25000" dirty="0" smtClean="0"/>
              <a:t>0</a:t>
            </a:r>
            <a:r>
              <a:rPr lang="tr-TR" sz="2200" dirty="0" smtClean="0"/>
              <a:t>    </a:t>
            </a:r>
          </a:p>
          <a:p>
            <a:pPr marL="0" indent="0" algn="just">
              <a:buFontTx/>
              <a:buNone/>
            </a:pPr>
            <a:r>
              <a:rPr lang="tr-TR" sz="2200" dirty="0" smtClean="0"/>
              <a:t>Y</a:t>
            </a:r>
            <a:r>
              <a:rPr lang="tr-TR" sz="2200" baseline="-25000" dirty="0" smtClean="0"/>
              <a:t>2</a:t>
            </a:r>
            <a:r>
              <a:rPr lang="tr-TR" sz="2200" dirty="0" smtClean="0"/>
              <a:t>= X</a:t>
            </a:r>
            <a:r>
              <a:rPr lang="tr-TR" sz="2200" baseline="-25000" dirty="0" smtClean="0"/>
              <a:t>1</a:t>
            </a:r>
            <a:r>
              <a:rPr lang="tr-TR" sz="2200" dirty="0" smtClean="0"/>
              <a:t>.X</a:t>
            </a:r>
            <a:r>
              <a:rPr lang="tr-TR" sz="2200" baseline="-25000" dirty="0" smtClean="0"/>
              <a:t>0</a:t>
            </a:r>
            <a:r>
              <a:rPr lang="tr-TR" sz="2200" dirty="0" smtClean="0"/>
              <a:t>’    </a:t>
            </a:r>
          </a:p>
          <a:p>
            <a:pPr marL="0" indent="0" algn="just">
              <a:buFontTx/>
              <a:buNone/>
            </a:pPr>
            <a:r>
              <a:rPr lang="tr-TR" sz="2200" dirty="0" smtClean="0"/>
              <a:t>Y</a:t>
            </a:r>
            <a:r>
              <a:rPr lang="tr-TR" sz="2200" baseline="-25000" dirty="0" smtClean="0"/>
              <a:t>3</a:t>
            </a:r>
            <a:r>
              <a:rPr lang="tr-TR" sz="2200" dirty="0" smtClean="0"/>
              <a:t>= X</a:t>
            </a:r>
            <a:r>
              <a:rPr lang="tr-TR" sz="2200" baseline="-25000" dirty="0" smtClean="0"/>
              <a:t>1</a:t>
            </a:r>
            <a:r>
              <a:rPr lang="tr-TR" sz="2200" dirty="0" smtClean="0"/>
              <a:t>.X</a:t>
            </a:r>
            <a:r>
              <a:rPr lang="tr-TR" sz="2200" baseline="-25000" dirty="0" smtClean="0"/>
              <a:t>0	</a:t>
            </a:r>
            <a:endParaRPr lang="tr-TR" sz="1800" dirty="0" smtClean="0"/>
          </a:p>
          <a:p>
            <a:pPr marL="0" indent="0" algn="just">
              <a:buFontTx/>
              <a:buNone/>
            </a:pPr>
            <a:endParaRPr lang="tr-TR" sz="2200" dirty="0" smtClean="0"/>
          </a:p>
          <a:p>
            <a:pPr marL="0" indent="0" algn="just">
              <a:buFontTx/>
              <a:buNone/>
            </a:pPr>
            <a:endParaRPr lang="tr-TR" sz="2200" dirty="0" smtClean="0"/>
          </a:p>
        </p:txBody>
      </p:sp>
      <p:sp>
        <p:nvSpPr>
          <p:cNvPr id="12292"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nvGraphicFramePr>
        <p:xfrm>
          <a:off x="474663" y="2649538"/>
          <a:ext cx="3080701" cy="1577340"/>
        </p:xfrm>
        <a:graphic>
          <a:graphicData uri="http://schemas.openxmlformats.org/drawingml/2006/table">
            <a:tbl>
              <a:tblPr/>
              <a:tblGrid>
                <a:gridCol w="735361">
                  <a:extLst>
                    <a:ext uri="{9D8B030D-6E8A-4147-A177-3AD203B41FA5}">
                      <a16:colId xmlns:a16="http://schemas.microsoft.com/office/drawing/2014/main" val="20000"/>
                    </a:ext>
                  </a:extLst>
                </a:gridCol>
                <a:gridCol w="586335">
                  <a:extLst>
                    <a:ext uri="{9D8B030D-6E8A-4147-A177-3AD203B41FA5}">
                      <a16:colId xmlns:a16="http://schemas.microsoft.com/office/drawing/2014/main" val="20001"/>
                    </a:ext>
                  </a:extLst>
                </a:gridCol>
                <a:gridCol w="586335">
                  <a:extLst>
                    <a:ext uri="{9D8B030D-6E8A-4147-A177-3AD203B41FA5}">
                      <a16:colId xmlns:a16="http://schemas.microsoft.com/office/drawing/2014/main" val="20002"/>
                    </a:ext>
                  </a:extLst>
                </a:gridCol>
                <a:gridCol w="586335">
                  <a:extLst>
                    <a:ext uri="{9D8B030D-6E8A-4147-A177-3AD203B41FA5}">
                      <a16:colId xmlns:a16="http://schemas.microsoft.com/office/drawing/2014/main" val="20003"/>
                    </a:ext>
                  </a:extLst>
                </a:gridCol>
                <a:gridCol w="586335">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tr-TR" sz="1800" b="1" dirty="0">
                          <a:latin typeface="Times New Roman"/>
                          <a:ea typeface="Times New Roman"/>
                        </a:rPr>
                        <a:t>X</a:t>
                      </a:r>
                      <a:r>
                        <a:rPr lang="tr-TR" sz="1800" b="1" baseline="-25000" dirty="0">
                          <a:latin typeface="Times New Roman"/>
                          <a:ea typeface="Times New Roman"/>
                        </a:rPr>
                        <a:t>1</a:t>
                      </a:r>
                      <a:r>
                        <a:rPr lang="tr-TR" sz="1800" b="1" dirty="0">
                          <a:latin typeface="Times New Roman"/>
                          <a:ea typeface="Times New Roman"/>
                        </a:rPr>
                        <a:t> X</a:t>
                      </a:r>
                      <a:r>
                        <a:rPr lang="tr-TR" sz="1800" b="1" baseline="-25000" dirty="0">
                          <a:latin typeface="Times New Roman"/>
                          <a:ea typeface="Times New Roman"/>
                        </a:rPr>
                        <a:t>0</a:t>
                      </a:r>
                      <a:endParaRPr lang="tr-TR" sz="18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Y</a:t>
                      </a:r>
                      <a:r>
                        <a:rPr lang="tr-TR" sz="1800" b="1" baseline="-25000">
                          <a:latin typeface="Times New Roman"/>
                          <a:ea typeface="Times New Roman"/>
                        </a:rPr>
                        <a:t>0</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rPr>
                        <a:t>Y</a:t>
                      </a:r>
                      <a:r>
                        <a:rPr lang="tr-TR" sz="1800" b="1" baseline="-25000" dirty="0">
                          <a:latin typeface="Times New Roman"/>
                          <a:ea typeface="Times New Roman"/>
                        </a:rPr>
                        <a:t>1</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Y</a:t>
                      </a:r>
                      <a:r>
                        <a:rPr lang="tr-TR" sz="1800" b="1" baseline="-25000">
                          <a:latin typeface="Times New Roman"/>
                          <a:ea typeface="Times New Roman"/>
                        </a:rPr>
                        <a:t>2</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rPr>
                        <a:t>Y</a:t>
                      </a:r>
                      <a:r>
                        <a:rPr lang="tr-TR" sz="1800" b="1" baseline="-25000" dirty="0">
                          <a:latin typeface="Times New Roman"/>
                          <a:ea typeface="Times New Roman"/>
                        </a:rPr>
                        <a:t>3</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800" b="1" dirty="0">
                          <a:latin typeface="Times New Roman"/>
                          <a:ea typeface="Times New Roman"/>
                        </a:rPr>
                        <a:t>0 0</a:t>
                      </a:r>
                      <a:endParaRPr lang="tr-TR" sz="18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800" b="1">
                          <a:latin typeface="Times New Roman"/>
                          <a:ea typeface="Times New Roman"/>
                        </a:rPr>
                        <a:t>0 1</a:t>
                      </a:r>
                      <a:endParaRPr lang="tr-TR" sz="18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800" b="1">
                          <a:latin typeface="Times New Roman"/>
                          <a:ea typeface="Times New Roman"/>
                        </a:rPr>
                        <a:t>1 0</a:t>
                      </a:r>
                      <a:endParaRPr lang="tr-TR" sz="18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800" b="1" dirty="0">
                          <a:latin typeface="Times New Roman"/>
                          <a:ea typeface="Times New Roman"/>
                        </a:rPr>
                        <a:t>1 1</a:t>
                      </a:r>
                      <a:endParaRPr lang="tr-TR" sz="18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grpSp>
        <p:nvGrpSpPr>
          <p:cNvPr id="28" name="27 Grup"/>
          <p:cNvGrpSpPr/>
          <p:nvPr/>
        </p:nvGrpSpPr>
        <p:grpSpPr>
          <a:xfrm>
            <a:off x="4977128" y="2965793"/>
            <a:ext cx="1920875" cy="1356970"/>
            <a:chOff x="4977128" y="2965793"/>
            <a:chExt cx="1920875" cy="1356970"/>
          </a:xfrm>
        </p:grpSpPr>
        <p:sp>
          <p:nvSpPr>
            <p:cNvPr id="12328" name="Text Box 2"/>
            <p:cNvSpPr txBox="1">
              <a:spLocks noChangeArrowheads="1"/>
            </p:cNvSpPr>
            <p:nvPr/>
          </p:nvSpPr>
          <p:spPr bwMode="auto">
            <a:xfrm>
              <a:off x="5450944" y="3268663"/>
              <a:ext cx="896408" cy="1024128"/>
            </a:xfrm>
            <a:prstGeom prst="rect">
              <a:avLst/>
            </a:prstGeom>
            <a:solidFill>
              <a:srgbClr val="FFFFFF"/>
            </a:solidFill>
            <a:ln w="9525">
              <a:solidFill>
                <a:srgbClr val="000000"/>
              </a:solidFill>
              <a:miter lim="800000"/>
              <a:headEnd/>
              <a:tailEnd/>
            </a:ln>
          </p:spPr>
          <p:txBody>
            <a:bodyPr/>
            <a:lstStyle/>
            <a:p>
              <a:pPr>
                <a:spcAft>
                  <a:spcPts val="1000"/>
                </a:spcAft>
              </a:pPr>
              <a:endParaRPr lang="tr-TR" b="0" dirty="0"/>
            </a:p>
          </p:txBody>
        </p:sp>
        <p:sp>
          <p:nvSpPr>
            <p:cNvPr id="12329" name="Line 3"/>
            <p:cNvSpPr>
              <a:spLocks noChangeShapeType="1"/>
            </p:cNvSpPr>
            <p:nvPr/>
          </p:nvSpPr>
          <p:spPr bwMode="auto">
            <a:xfrm>
              <a:off x="6347352" y="3396679"/>
              <a:ext cx="256117" cy="0"/>
            </a:xfrm>
            <a:prstGeom prst="line">
              <a:avLst/>
            </a:prstGeom>
            <a:noFill/>
            <a:ln w="9525">
              <a:solidFill>
                <a:srgbClr val="000000"/>
              </a:solidFill>
              <a:round/>
              <a:headEnd/>
              <a:tailEnd/>
            </a:ln>
          </p:spPr>
          <p:txBody>
            <a:bodyPr/>
            <a:lstStyle/>
            <a:p>
              <a:endParaRPr lang="tr-TR"/>
            </a:p>
          </p:txBody>
        </p:sp>
        <p:sp>
          <p:nvSpPr>
            <p:cNvPr id="12330" name="Line 4"/>
            <p:cNvSpPr>
              <a:spLocks noChangeShapeType="1"/>
            </p:cNvSpPr>
            <p:nvPr/>
          </p:nvSpPr>
          <p:spPr bwMode="auto">
            <a:xfrm>
              <a:off x="6347352" y="3652711"/>
              <a:ext cx="256117" cy="0"/>
            </a:xfrm>
            <a:prstGeom prst="line">
              <a:avLst/>
            </a:prstGeom>
            <a:noFill/>
            <a:ln w="9525">
              <a:solidFill>
                <a:srgbClr val="000000"/>
              </a:solidFill>
              <a:round/>
              <a:headEnd/>
              <a:tailEnd/>
            </a:ln>
          </p:spPr>
          <p:txBody>
            <a:bodyPr/>
            <a:lstStyle/>
            <a:p>
              <a:endParaRPr lang="tr-TR"/>
            </a:p>
          </p:txBody>
        </p:sp>
        <p:sp>
          <p:nvSpPr>
            <p:cNvPr id="12331" name="Line 5"/>
            <p:cNvSpPr>
              <a:spLocks noChangeShapeType="1"/>
            </p:cNvSpPr>
            <p:nvPr/>
          </p:nvSpPr>
          <p:spPr bwMode="auto">
            <a:xfrm>
              <a:off x="6347352" y="3908743"/>
              <a:ext cx="256117" cy="0"/>
            </a:xfrm>
            <a:prstGeom prst="line">
              <a:avLst/>
            </a:prstGeom>
            <a:noFill/>
            <a:ln w="9525">
              <a:solidFill>
                <a:srgbClr val="000000"/>
              </a:solidFill>
              <a:round/>
              <a:headEnd/>
              <a:tailEnd/>
            </a:ln>
          </p:spPr>
          <p:txBody>
            <a:bodyPr/>
            <a:lstStyle/>
            <a:p>
              <a:endParaRPr lang="tr-TR"/>
            </a:p>
          </p:txBody>
        </p:sp>
        <p:sp>
          <p:nvSpPr>
            <p:cNvPr id="12332" name="Line 6"/>
            <p:cNvSpPr>
              <a:spLocks noChangeShapeType="1"/>
            </p:cNvSpPr>
            <p:nvPr/>
          </p:nvSpPr>
          <p:spPr bwMode="auto">
            <a:xfrm>
              <a:off x="6347352" y="4164775"/>
              <a:ext cx="256117" cy="0"/>
            </a:xfrm>
            <a:prstGeom prst="line">
              <a:avLst/>
            </a:prstGeom>
            <a:noFill/>
            <a:ln w="9525">
              <a:solidFill>
                <a:srgbClr val="000000"/>
              </a:solidFill>
              <a:round/>
              <a:headEnd/>
              <a:tailEnd/>
            </a:ln>
          </p:spPr>
          <p:txBody>
            <a:bodyPr/>
            <a:lstStyle/>
            <a:p>
              <a:endParaRPr lang="tr-TR"/>
            </a:p>
          </p:txBody>
        </p:sp>
        <p:sp>
          <p:nvSpPr>
            <p:cNvPr id="12333" name="Line 7"/>
            <p:cNvSpPr>
              <a:spLocks noChangeShapeType="1"/>
            </p:cNvSpPr>
            <p:nvPr/>
          </p:nvSpPr>
          <p:spPr bwMode="auto">
            <a:xfrm>
              <a:off x="5194827" y="3652711"/>
              <a:ext cx="256117" cy="0"/>
            </a:xfrm>
            <a:prstGeom prst="line">
              <a:avLst/>
            </a:prstGeom>
            <a:noFill/>
            <a:ln w="9525">
              <a:solidFill>
                <a:srgbClr val="000000"/>
              </a:solidFill>
              <a:round/>
              <a:headEnd/>
              <a:tailEnd/>
            </a:ln>
          </p:spPr>
          <p:txBody>
            <a:bodyPr/>
            <a:lstStyle/>
            <a:p>
              <a:endParaRPr lang="tr-TR"/>
            </a:p>
          </p:txBody>
        </p:sp>
        <p:sp>
          <p:nvSpPr>
            <p:cNvPr id="12334" name="Line 8"/>
            <p:cNvSpPr>
              <a:spLocks noChangeShapeType="1"/>
            </p:cNvSpPr>
            <p:nvPr/>
          </p:nvSpPr>
          <p:spPr bwMode="auto">
            <a:xfrm>
              <a:off x="5194827" y="3908743"/>
              <a:ext cx="256117" cy="0"/>
            </a:xfrm>
            <a:prstGeom prst="line">
              <a:avLst/>
            </a:prstGeom>
            <a:noFill/>
            <a:ln w="9525">
              <a:solidFill>
                <a:srgbClr val="000000"/>
              </a:solidFill>
              <a:round/>
              <a:headEnd/>
              <a:tailEnd/>
            </a:ln>
          </p:spPr>
          <p:txBody>
            <a:bodyPr/>
            <a:lstStyle/>
            <a:p>
              <a:endParaRPr lang="tr-TR"/>
            </a:p>
          </p:txBody>
        </p:sp>
        <p:sp>
          <p:nvSpPr>
            <p:cNvPr id="12335" name="Text Box 9"/>
            <p:cNvSpPr txBox="1">
              <a:spLocks noChangeArrowheads="1"/>
            </p:cNvSpPr>
            <p:nvPr/>
          </p:nvSpPr>
          <p:spPr bwMode="auto">
            <a:xfrm>
              <a:off x="4977128" y="3511893"/>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X</a:t>
              </a:r>
              <a:r>
                <a:rPr lang="tr-TR" b="0" baseline="-25000" dirty="0">
                  <a:latin typeface="Calibri" pitchFamily="34" charset="0"/>
                </a:rPr>
                <a:t>1</a:t>
              </a:r>
              <a:endParaRPr lang="tr-TR" dirty="0"/>
            </a:p>
          </p:txBody>
        </p:sp>
        <p:sp>
          <p:nvSpPr>
            <p:cNvPr id="12336" name="Text Box 10"/>
            <p:cNvSpPr txBox="1">
              <a:spLocks noChangeArrowheads="1"/>
            </p:cNvSpPr>
            <p:nvPr/>
          </p:nvSpPr>
          <p:spPr bwMode="auto">
            <a:xfrm>
              <a:off x="4989222" y="3793529"/>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X</a:t>
              </a:r>
              <a:r>
                <a:rPr lang="tr-TR" b="0" baseline="-25000" dirty="0"/>
                <a:t>0</a:t>
              </a:r>
              <a:endParaRPr lang="tr-TR" dirty="0"/>
            </a:p>
          </p:txBody>
        </p:sp>
        <p:sp>
          <p:nvSpPr>
            <p:cNvPr id="12337" name="Text Box 11"/>
            <p:cNvSpPr txBox="1">
              <a:spLocks noChangeArrowheads="1"/>
            </p:cNvSpPr>
            <p:nvPr/>
          </p:nvSpPr>
          <p:spPr bwMode="auto">
            <a:xfrm>
              <a:off x="6629081" y="3268663"/>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Y</a:t>
              </a:r>
              <a:r>
                <a:rPr lang="tr-TR" b="0" baseline="-25000" dirty="0"/>
                <a:t>0</a:t>
              </a:r>
              <a:endParaRPr lang="tr-TR" dirty="0"/>
            </a:p>
          </p:txBody>
        </p:sp>
        <p:sp>
          <p:nvSpPr>
            <p:cNvPr id="12338" name="Text Box 12"/>
            <p:cNvSpPr txBox="1">
              <a:spLocks noChangeArrowheads="1"/>
            </p:cNvSpPr>
            <p:nvPr/>
          </p:nvSpPr>
          <p:spPr bwMode="auto">
            <a:xfrm>
              <a:off x="6629081" y="3524695"/>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Y</a:t>
              </a:r>
              <a:r>
                <a:rPr lang="tr-TR" b="0" baseline="-25000" dirty="0">
                  <a:latin typeface="Calibri" pitchFamily="34" charset="0"/>
                </a:rPr>
                <a:t>1</a:t>
              </a:r>
              <a:endParaRPr lang="tr-TR" dirty="0"/>
            </a:p>
          </p:txBody>
        </p:sp>
        <p:sp>
          <p:nvSpPr>
            <p:cNvPr id="12339" name="Text Box 13"/>
            <p:cNvSpPr txBox="1">
              <a:spLocks noChangeArrowheads="1"/>
            </p:cNvSpPr>
            <p:nvPr/>
          </p:nvSpPr>
          <p:spPr bwMode="auto">
            <a:xfrm>
              <a:off x="6629081" y="3780727"/>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Y</a:t>
              </a:r>
              <a:r>
                <a:rPr lang="tr-TR" b="0" baseline="-25000" dirty="0">
                  <a:latin typeface="Calibri" pitchFamily="34" charset="0"/>
                </a:rPr>
                <a:t>2</a:t>
              </a:r>
              <a:endParaRPr lang="tr-TR" dirty="0"/>
            </a:p>
          </p:txBody>
        </p:sp>
        <p:sp>
          <p:nvSpPr>
            <p:cNvPr id="12340" name="Text Box 14"/>
            <p:cNvSpPr txBox="1">
              <a:spLocks noChangeArrowheads="1"/>
            </p:cNvSpPr>
            <p:nvPr/>
          </p:nvSpPr>
          <p:spPr bwMode="auto">
            <a:xfrm>
              <a:off x="6641886" y="4036759"/>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Y</a:t>
              </a:r>
              <a:r>
                <a:rPr lang="tr-TR" b="0" baseline="-25000" dirty="0">
                  <a:latin typeface="Calibri" pitchFamily="34" charset="0"/>
                </a:rPr>
                <a:t>3</a:t>
              </a:r>
              <a:endParaRPr lang="tr-TR" dirty="0"/>
            </a:p>
          </p:txBody>
        </p:sp>
        <p:sp>
          <p:nvSpPr>
            <p:cNvPr id="12341" name="Text Box 15"/>
            <p:cNvSpPr txBox="1">
              <a:spLocks noChangeArrowheads="1"/>
            </p:cNvSpPr>
            <p:nvPr/>
          </p:nvSpPr>
          <p:spPr bwMode="auto">
            <a:xfrm>
              <a:off x="5472287" y="3812731"/>
              <a:ext cx="256117" cy="256032"/>
            </a:xfrm>
            <a:prstGeom prst="rect">
              <a:avLst/>
            </a:prstGeom>
            <a:noFill/>
            <a:ln w="9525">
              <a:noFill/>
              <a:miter lim="800000"/>
              <a:headEnd/>
              <a:tailEnd/>
            </a:ln>
          </p:spPr>
          <p:txBody>
            <a:bodyPr lIns="0" tIns="0" rIns="0" bIns="0"/>
            <a:lstStyle/>
            <a:p>
              <a:pPr>
                <a:spcAft>
                  <a:spcPts val="1000"/>
                </a:spcAft>
              </a:pPr>
              <a:r>
                <a:rPr lang="tr-TR" b="0">
                  <a:latin typeface="Calibri" pitchFamily="34" charset="0"/>
                </a:rPr>
                <a:t>2</a:t>
              </a:r>
              <a:r>
                <a:rPr lang="tr-TR" b="0" baseline="30000"/>
                <a:t>0</a:t>
              </a:r>
              <a:endParaRPr lang="tr-TR"/>
            </a:p>
          </p:txBody>
        </p:sp>
        <p:sp>
          <p:nvSpPr>
            <p:cNvPr id="12342" name="Text Box 16"/>
            <p:cNvSpPr txBox="1">
              <a:spLocks noChangeArrowheads="1"/>
            </p:cNvSpPr>
            <p:nvPr/>
          </p:nvSpPr>
          <p:spPr bwMode="auto">
            <a:xfrm>
              <a:off x="5482958" y="3567367"/>
              <a:ext cx="256117" cy="256032"/>
            </a:xfrm>
            <a:prstGeom prst="rect">
              <a:avLst/>
            </a:prstGeom>
            <a:noFill/>
            <a:ln w="9525">
              <a:noFill/>
              <a:miter lim="800000"/>
              <a:headEnd/>
              <a:tailEnd/>
            </a:ln>
          </p:spPr>
          <p:txBody>
            <a:bodyPr lIns="0" tIns="0" rIns="0" bIns="0"/>
            <a:lstStyle/>
            <a:p>
              <a:pPr>
                <a:spcAft>
                  <a:spcPts val="1000"/>
                </a:spcAft>
              </a:pPr>
              <a:r>
                <a:rPr lang="tr-TR" b="0">
                  <a:latin typeface="Calibri" pitchFamily="34" charset="0"/>
                </a:rPr>
                <a:t>2</a:t>
              </a:r>
              <a:r>
                <a:rPr lang="tr-TR" b="0" baseline="30000">
                  <a:latin typeface="Calibri" pitchFamily="34" charset="0"/>
                </a:rPr>
                <a:t>1</a:t>
              </a:r>
              <a:endParaRPr lang="tr-TR"/>
            </a:p>
          </p:txBody>
        </p:sp>
        <p:sp>
          <p:nvSpPr>
            <p:cNvPr id="12343" name="Text Box 17"/>
            <p:cNvSpPr txBox="1">
              <a:spLocks noChangeArrowheads="1"/>
            </p:cNvSpPr>
            <p:nvPr/>
          </p:nvSpPr>
          <p:spPr bwMode="auto">
            <a:xfrm>
              <a:off x="6225908" y="3285935"/>
              <a:ext cx="256117" cy="256032"/>
            </a:xfrm>
            <a:prstGeom prst="rect">
              <a:avLst/>
            </a:prstGeom>
            <a:noFill/>
            <a:ln w="9525">
              <a:noFill/>
              <a:miter lim="800000"/>
              <a:headEnd/>
              <a:tailEnd/>
            </a:ln>
          </p:spPr>
          <p:txBody>
            <a:bodyPr lIns="0" tIns="0" rIns="0" bIns="0"/>
            <a:lstStyle/>
            <a:p>
              <a:pPr>
                <a:spcAft>
                  <a:spcPts val="1000"/>
                </a:spcAft>
              </a:pPr>
              <a:r>
                <a:rPr lang="tr-TR" b="0" dirty="0"/>
                <a:t>0</a:t>
              </a:r>
              <a:endParaRPr lang="tr-TR" dirty="0"/>
            </a:p>
          </p:txBody>
        </p:sp>
        <p:sp>
          <p:nvSpPr>
            <p:cNvPr id="12344" name="Text Box 18"/>
            <p:cNvSpPr txBox="1">
              <a:spLocks noChangeArrowheads="1"/>
            </p:cNvSpPr>
            <p:nvPr/>
          </p:nvSpPr>
          <p:spPr bwMode="auto">
            <a:xfrm>
              <a:off x="6225908" y="3541967"/>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1</a:t>
              </a:r>
              <a:endParaRPr lang="tr-TR" dirty="0"/>
            </a:p>
          </p:txBody>
        </p:sp>
        <p:sp>
          <p:nvSpPr>
            <p:cNvPr id="12345" name="Text Box 19"/>
            <p:cNvSpPr txBox="1">
              <a:spLocks noChangeArrowheads="1"/>
            </p:cNvSpPr>
            <p:nvPr/>
          </p:nvSpPr>
          <p:spPr bwMode="auto">
            <a:xfrm>
              <a:off x="6238608" y="3785299"/>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2</a:t>
              </a:r>
              <a:endParaRPr lang="tr-TR" dirty="0"/>
            </a:p>
          </p:txBody>
        </p:sp>
        <p:sp>
          <p:nvSpPr>
            <p:cNvPr id="12346" name="Text Box 20"/>
            <p:cNvSpPr txBox="1">
              <a:spLocks noChangeArrowheads="1"/>
            </p:cNvSpPr>
            <p:nvPr/>
          </p:nvSpPr>
          <p:spPr bwMode="auto">
            <a:xfrm>
              <a:off x="6223880" y="4066731"/>
              <a:ext cx="256117" cy="256032"/>
            </a:xfrm>
            <a:prstGeom prst="rect">
              <a:avLst/>
            </a:prstGeom>
            <a:noFill/>
            <a:ln w="9525">
              <a:noFill/>
              <a:miter lim="800000"/>
              <a:headEnd/>
              <a:tailEnd/>
            </a:ln>
          </p:spPr>
          <p:txBody>
            <a:bodyPr lIns="0" tIns="0" rIns="0" bIns="0"/>
            <a:lstStyle/>
            <a:p>
              <a:pPr>
                <a:spcAft>
                  <a:spcPts val="1000"/>
                </a:spcAft>
              </a:pPr>
              <a:r>
                <a:rPr lang="tr-TR" b="0" dirty="0">
                  <a:latin typeface="Calibri" pitchFamily="34" charset="0"/>
                </a:rPr>
                <a:t>3</a:t>
              </a:r>
              <a:endParaRPr lang="tr-TR" dirty="0"/>
            </a:p>
          </p:txBody>
        </p:sp>
        <p:sp>
          <p:nvSpPr>
            <p:cNvPr id="26" name="Text Box 9"/>
            <p:cNvSpPr txBox="1">
              <a:spLocks noChangeArrowheads="1"/>
            </p:cNvSpPr>
            <p:nvPr/>
          </p:nvSpPr>
          <p:spPr bwMode="auto">
            <a:xfrm>
              <a:off x="5396228" y="2965793"/>
              <a:ext cx="1080772" cy="234608"/>
            </a:xfrm>
            <a:prstGeom prst="rect">
              <a:avLst/>
            </a:prstGeom>
            <a:noFill/>
            <a:ln w="9525">
              <a:noFill/>
              <a:miter lim="800000"/>
              <a:headEnd/>
              <a:tailEnd/>
            </a:ln>
          </p:spPr>
          <p:txBody>
            <a:bodyPr lIns="0" tIns="0" rIns="0" bIns="0"/>
            <a:lstStyle/>
            <a:p>
              <a:pPr>
                <a:spcAft>
                  <a:spcPts val="1000"/>
                </a:spcAft>
              </a:pPr>
              <a:r>
                <a:rPr lang="tr-TR" dirty="0" smtClean="0">
                  <a:latin typeface="Calibri" pitchFamily="34" charset="0"/>
                </a:rPr>
                <a:t>2×4 </a:t>
              </a:r>
              <a:r>
                <a:rPr lang="tr-TR" dirty="0" err="1" smtClean="0">
                  <a:latin typeface="Calibri" pitchFamily="34" charset="0"/>
                </a:rPr>
                <a:t>Decoder</a:t>
              </a:r>
              <a:endParaRPr lang="tr-TR"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en-US" sz="2400" b="1" dirty="0"/>
              <a:t>Decoder</a:t>
            </a:r>
            <a:endParaRPr lang="tr-TR" sz="2400" dirty="0" smtClean="0"/>
          </a:p>
        </p:txBody>
      </p:sp>
      <p:sp>
        <p:nvSpPr>
          <p:cNvPr id="3" name="2 İçerik Yer Tutucusu"/>
          <p:cNvSpPr>
            <a:spLocks noGrp="1"/>
          </p:cNvSpPr>
          <p:nvPr>
            <p:ph idx="1"/>
          </p:nvPr>
        </p:nvSpPr>
        <p:spPr>
          <a:xfrm>
            <a:off x="349250" y="950913"/>
            <a:ext cx="8375650" cy="5078412"/>
          </a:xfrm>
        </p:spPr>
        <p:txBody>
          <a:bodyPr/>
          <a:lstStyle/>
          <a:p>
            <a:pPr marL="0" indent="0" algn="just">
              <a:buFontTx/>
              <a:buNone/>
              <a:defRPr/>
            </a:pPr>
            <a:r>
              <a:rPr lang="tr-TR" sz="2200" dirty="0" smtClean="0"/>
              <a:t>Kod çözücülerde yetki (</a:t>
            </a:r>
            <a:r>
              <a:rPr lang="tr-TR" sz="2200" dirty="0" err="1" smtClean="0"/>
              <a:t>Enable</a:t>
            </a:r>
            <a:r>
              <a:rPr lang="tr-TR" sz="2200" dirty="0" smtClean="0"/>
              <a:t> - EN) girişi de kullanılabilir. EN = 1 iken normal şekilde çalışırken, EN = 0 ise çıkışlar aktif değildir (tüm çıkışlar 0’dır). </a:t>
            </a:r>
          </a:p>
          <a:p>
            <a:pPr marL="0" indent="0" algn="just">
              <a:buFontTx/>
              <a:buNone/>
              <a:defRPr/>
            </a:pPr>
            <a:endParaRPr lang="tr-TR" sz="2200" dirty="0" smtClean="0"/>
          </a:p>
          <a:p>
            <a:pPr>
              <a:buNone/>
              <a:defRPr/>
            </a:pPr>
            <a:r>
              <a:rPr lang="tr-TR" sz="2000" dirty="0" smtClean="0"/>
              <a:t>Y</a:t>
            </a:r>
            <a:r>
              <a:rPr lang="tr-TR" sz="2000" baseline="-25000" dirty="0" smtClean="0"/>
              <a:t>0</a:t>
            </a:r>
            <a:r>
              <a:rPr lang="tr-TR" sz="2000" dirty="0" smtClean="0"/>
              <a:t>= X</a:t>
            </a:r>
            <a:r>
              <a:rPr lang="tr-TR" sz="2000" baseline="-25000" dirty="0" smtClean="0"/>
              <a:t>1</a:t>
            </a:r>
            <a:r>
              <a:rPr lang="tr-TR" sz="2000" dirty="0" smtClean="0"/>
              <a:t>’.X</a:t>
            </a:r>
            <a:r>
              <a:rPr lang="tr-TR" sz="2000" baseline="-25000" dirty="0" smtClean="0"/>
              <a:t>0</a:t>
            </a:r>
            <a:r>
              <a:rPr lang="tr-TR" sz="2000" dirty="0" smtClean="0"/>
              <a:t>’      </a:t>
            </a:r>
          </a:p>
          <a:p>
            <a:pPr>
              <a:buNone/>
              <a:defRPr/>
            </a:pPr>
            <a:r>
              <a:rPr lang="tr-TR" sz="2000" dirty="0" smtClean="0"/>
              <a:t>Y</a:t>
            </a:r>
            <a:r>
              <a:rPr lang="tr-TR" sz="2000" baseline="-25000" dirty="0" smtClean="0"/>
              <a:t>1</a:t>
            </a:r>
            <a:r>
              <a:rPr lang="tr-TR" sz="2000" dirty="0" smtClean="0"/>
              <a:t>= X</a:t>
            </a:r>
            <a:r>
              <a:rPr lang="tr-TR" sz="2000" baseline="-25000" dirty="0" smtClean="0"/>
              <a:t>1</a:t>
            </a:r>
            <a:r>
              <a:rPr lang="tr-TR" sz="2000" dirty="0" smtClean="0"/>
              <a:t>’.X</a:t>
            </a:r>
            <a:r>
              <a:rPr lang="tr-TR" sz="2000" baseline="-25000" dirty="0" smtClean="0"/>
              <a:t>0</a:t>
            </a:r>
            <a:r>
              <a:rPr lang="tr-TR" sz="2000" dirty="0" smtClean="0"/>
              <a:t> </a:t>
            </a:r>
          </a:p>
          <a:p>
            <a:pPr>
              <a:buNone/>
              <a:defRPr/>
            </a:pPr>
            <a:r>
              <a:rPr lang="tr-TR" sz="2000" dirty="0" smtClean="0"/>
              <a:t>Y</a:t>
            </a:r>
            <a:r>
              <a:rPr lang="tr-TR" sz="2000" baseline="-25000" dirty="0" smtClean="0"/>
              <a:t>2</a:t>
            </a:r>
            <a:r>
              <a:rPr lang="tr-TR" sz="2000" dirty="0" smtClean="0"/>
              <a:t>= X</a:t>
            </a:r>
            <a:r>
              <a:rPr lang="tr-TR" sz="2000" baseline="-25000" dirty="0" smtClean="0"/>
              <a:t>1</a:t>
            </a:r>
            <a:r>
              <a:rPr lang="tr-TR" sz="2000" dirty="0" smtClean="0"/>
              <a:t>.X</a:t>
            </a:r>
            <a:r>
              <a:rPr lang="tr-TR" sz="2000" baseline="-25000" dirty="0" smtClean="0"/>
              <a:t>0</a:t>
            </a:r>
            <a:r>
              <a:rPr lang="tr-TR" sz="2000" dirty="0" smtClean="0"/>
              <a:t>’  </a:t>
            </a:r>
          </a:p>
          <a:p>
            <a:pPr>
              <a:buNone/>
              <a:defRPr/>
            </a:pPr>
            <a:r>
              <a:rPr lang="tr-TR" sz="2000" dirty="0" smtClean="0"/>
              <a:t>Y</a:t>
            </a:r>
            <a:r>
              <a:rPr lang="tr-TR" sz="2000" baseline="-25000" dirty="0" smtClean="0"/>
              <a:t>3</a:t>
            </a:r>
            <a:r>
              <a:rPr lang="tr-TR" sz="2000" dirty="0" smtClean="0"/>
              <a:t>= X</a:t>
            </a:r>
            <a:r>
              <a:rPr lang="tr-TR" sz="2000" baseline="-25000" dirty="0" smtClean="0"/>
              <a:t>1</a:t>
            </a:r>
            <a:r>
              <a:rPr lang="tr-TR" sz="2000" dirty="0" smtClean="0"/>
              <a:t>.X</a:t>
            </a:r>
            <a:r>
              <a:rPr lang="tr-TR" sz="2000" baseline="-25000" dirty="0" smtClean="0"/>
              <a:t>0</a:t>
            </a:r>
            <a:endParaRPr lang="tr-TR" sz="2000" dirty="0" smtClean="0"/>
          </a:p>
          <a:p>
            <a:pPr>
              <a:buFontTx/>
              <a:buNone/>
              <a:defRPr/>
            </a:pPr>
            <a:endParaRPr lang="tr-TR" sz="2200" dirty="0"/>
          </a:p>
        </p:txBody>
      </p:sp>
      <p:sp>
        <p:nvSpPr>
          <p:cNvPr id="13316" name="3 Altbilgi Yer Tutucusu"/>
          <p:cNvSpPr>
            <a:spLocks noGrp="1"/>
          </p:cNvSpPr>
          <p:nvPr>
            <p:ph type="ftr" sz="quarter" idx="10"/>
          </p:nvPr>
        </p:nvSpPr>
        <p:spPr>
          <a:noFill/>
        </p:spPr>
        <p:txBody>
          <a:bodyPr/>
          <a:lstStyle/>
          <a:p>
            <a:r>
              <a:rPr lang="en-US" dirty="0"/>
              <a:t>Logic Circuits</a:t>
            </a:r>
          </a:p>
        </p:txBody>
      </p:sp>
      <p:pic>
        <p:nvPicPr>
          <p:cNvPr id="13317" name="4 Resim"/>
          <p:cNvPicPr>
            <a:picLocks noChangeAspect="1" noChangeArrowheads="1"/>
          </p:cNvPicPr>
          <p:nvPr/>
        </p:nvPicPr>
        <p:blipFill>
          <a:blip r:embed="rId2" cstate="print"/>
          <a:srcRect/>
          <a:stretch>
            <a:fillRect/>
          </a:stretch>
        </p:blipFill>
        <p:spPr bwMode="auto">
          <a:xfrm>
            <a:off x="2405063" y="2393950"/>
            <a:ext cx="2573337" cy="3066456"/>
          </a:xfrm>
          <a:prstGeom prst="rect">
            <a:avLst/>
          </a:prstGeom>
          <a:noFill/>
          <a:ln w="9525">
            <a:noFill/>
            <a:miter lim="800000"/>
            <a:headEnd/>
            <a:tailEnd/>
          </a:ln>
        </p:spPr>
      </p:pic>
      <p:pic>
        <p:nvPicPr>
          <p:cNvPr id="13318" name="5 Resim"/>
          <p:cNvPicPr>
            <a:picLocks noChangeAspect="1" noChangeArrowheads="1"/>
          </p:cNvPicPr>
          <p:nvPr/>
        </p:nvPicPr>
        <p:blipFill>
          <a:blip r:embed="rId3" cstate="print"/>
          <a:srcRect/>
          <a:stretch>
            <a:fillRect/>
          </a:stretch>
        </p:blipFill>
        <p:spPr bwMode="auto">
          <a:xfrm>
            <a:off x="5561013" y="2565400"/>
            <a:ext cx="2414587" cy="29627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r>
              <a:rPr lang="en-US" sz="2400" b="1" dirty="0"/>
              <a:t>Decoder</a:t>
            </a:r>
            <a:endParaRPr lang="tr-TR" sz="2400" dirty="0" smtClean="0"/>
          </a:p>
        </p:txBody>
      </p:sp>
      <p:sp>
        <p:nvSpPr>
          <p:cNvPr id="3" name="2 İçerik Yer Tutucusu"/>
          <p:cNvSpPr>
            <a:spLocks noGrp="1"/>
          </p:cNvSpPr>
          <p:nvPr>
            <p:ph idx="1"/>
          </p:nvPr>
        </p:nvSpPr>
        <p:spPr>
          <a:xfrm>
            <a:off x="374650" y="887413"/>
            <a:ext cx="8375650" cy="5078412"/>
          </a:xfrm>
        </p:spPr>
        <p:txBody>
          <a:bodyPr/>
          <a:lstStyle/>
          <a:p>
            <a:pPr marL="0" indent="0" algn="just">
              <a:buFontTx/>
              <a:buNone/>
              <a:defRPr/>
            </a:pPr>
            <a:r>
              <a:rPr lang="tr-TR" sz="2200" dirty="0" err="1" smtClean="0"/>
              <a:t>Decoder’ler</a:t>
            </a:r>
            <a:r>
              <a:rPr lang="tr-TR" sz="2200" dirty="0" smtClean="0"/>
              <a:t>, lojik fonksiyonların gerçekleştirilmesinde kullanılabilirler. Kod çözücülerin her bir çıkışı, aslında </a:t>
            </a:r>
            <a:r>
              <a:rPr lang="tr-TR" sz="2200" dirty="0" err="1" smtClean="0"/>
              <a:t>minterm</a:t>
            </a:r>
            <a:r>
              <a:rPr lang="tr-TR" sz="2200" dirty="0" smtClean="0"/>
              <a:t> ifadeleridir. </a:t>
            </a:r>
          </a:p>
          <a:p>
            <a:pPr marL="0" indent="0" algn="just">
              <a:buFontTx/>
              <a:buNone/>
              <a:defRPr/>
            </a:pPr>
            <a:endParaRPr lang="tr-TR" sz="1000" dirty="0" smtClean="0"/>
          </a:p>
          <a:p>
            <a:pPr marL="0" indent="0" algn="just">
              <a:buFontTx/>
              <a:buNone/>
              <a:defRPr/>
            </a:pPr>
            <a:r>
              <a:rPr lang="tr-TR" sz="2200" dirty="0" smtClean="0"/>
              <a:t>Genel olarak n adet girişe ve m adet çıkışa sahip bir lojik ifade, n×2</a:t>
            </a:r>
            <a:r>
              <a:rPr lang="tr-TR" sz="2200" baseline="30000" dirty="0" smtClean="0"/>
              <a:t>n</a:t>
            </a:r>
            <a:r>
              <a:rPr lang="tr-TR" sz="2200" dirty="0" smtClean="0"/>
              <a:t> </a:t>
            </a:r>
            <a:r>
              <a:rPr lang="tr-TR" sz="2200" dirty="0" err="1" smtClean="0"/>
              <a:t>lik</a:t>
            </a:r>
            <a:r>
              <a:rPr lang="tr-TR" sz="2200" dirty="0" smtClean="0"/>
              <a:t> bir kod çözücü ve m adet de OR kapısı kullanılarak gerçekleştirilebilir.  </a:t>
            </a:r>
          </a:p>
          <a:p>
            <a:pPr marL="0" indent="0" algn="just">
              <a:buFontTx/>
              <a:buNone/>
              <a:defRPr/>
            </a:pPr>
            <a:endParaRPr lang="tr-TR" sz="1000" b="1" dirty="0" smtClean="0"/>
          </a:p>
          <a:p>
            <a:pPr marL="0" indent="0" algn="just">
              <a:buFontTx/>
              <a:buNone/>
              <a:defRPr/>
            </a:pPr>
            <a:r>
              <a:rPr lang="tr-TR" sz="2200" b="1" dirty="0" smtClean="0"/>
              <a:t>Örnek:</a:t>
            </a:r>
            <a:r>
              <a:rPr lang="tr-TR" sz="2200" dirty="0" smtClean="0"/>
              <a:t> f(x,y,z) = Σ(0,1,3,5) ve g(x,y,z) = Σ(1,6,7) lojik ifadelerini bir kod çözücüyle gerçekleyelim.</a:t>
            </a:r>
          </a:p>
          <a:p>
            <a:pPr>
              <a:buFontTx/>
              <a:buNone/>
              <a:defRPr/>
            </a:pPr>
            <a:endParaRPr lang="tr-TR" sz="2200" dirty="0"/>
          </a:p>
        </p:txBody>
      </p:sp>
      <p:sp>
        <p:nvSpPr>
          <p:cNvPr id="14340" name="3 Altbilgi Yer Tutucusu"/>
          <p:cNvSpPr>
            <a:spLocks noGrp="1"/>
          </p:cNvSpPr>
          <p:nvPr>
            <p:ph type="ftr" sz="quarter" idx="10"/>
          </p:nvPr>
        </p:nvSpPr>
        <p:spPr>
          <a:noFill/>
        </p:spPr>
        <p:txBody>
          <a:bodyPr/>
          <a:lstStyle/>
          <a:p>
            <a:r>
              <a:rPr lang="en-US" dirty="0"/>
              <a:t>Logic Circuits</a:t>
            </a:r>
          </a:p>
        </p:txBody>
      </p:sp>
      <p:pic>
        <p:nvPicPr>
          <p:cNvPr id="14341" name="4 Resim"/>
          <p:cNvPicPr>
            <a:picLocks noChangeAspect="1"/>
          </p:cNvPicPr>
          <p:nvPr/>
        </p:nvPicPr>
        <p:blipFill>
          <a:blip r:embed="rId2" cstate="print"/>
          <a:srcRect/>
          <a:stretch>
            <a:fillRect/>
          </a:stretch>
        </p:blipFill>
        <p:spPr bwMode="auto">
          <a:xfrm>
            <a:off x="3201988" y="3854450"/>
            <a:ext cx="3527425" cy="193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p:txBody>
          <a:bodyPr/>
          <a:lstStyle/>
          <a:p>
            <a:r>
              <a:rPr lang="tr-TR" sz="2400" b="1" dirty="0" smtClean="0"/>
              <a:t>Encoder</a:t>
            </a:r>
            <a:endParaRPr lang="tr-TR" sz="2400" dirty="0" smtClean="0"/>
          </a:p>
        </p:txBody>
      </p:sp>
      <p:sp>
        <p:nvSpPr>
          <p:cNvPr id="3" name="2 İçerik Yer Tutucusu"/>
          <p:cNvSpPr>
            <a:spLocks noGrp="1"/>
          </p:cNvSpPr>
          <p:nvPr>
            <p:ph idx="1"/>
          </p:nvPr>
        </p:nvSpPr>
        <p:spPr>
          <a:xfrm>
            <a:off x="361950" y="874713"/>
            <a:ext cx="8375650" cy="5538787"/>
          </a:xfrm>
        </p:spPr>
        <p:txBody>
          <a:bodyPr/>
          <a:lstStyle/>
          <a:p>
            <a:pPr marL="0" indent="0" algn="just">
              <a:buFontTx/>
              <a:buNone/>
              <a:defRPr/>
            </a:pPr>
            <a:r>
              <a:rPr lang="tr-TR" sz="2200" dirty="0" smtClean="0"/>
              <a:t>Kodlayıcılar, kod çözücülerin gerçekleştirdiğinin tersini yapan </a:t>
            </a:r>
            <a:r>
              <a:rPr lang="tr-TR" sz="2200" dirty="0" err="1" smtClean="0"/>
              <a:t>kombinasyonel</a:t>
            </a:r>
            <a:r>
              <a:rPr lang="tr-TR" sz="2200" dirty="0" smtClean="0"/>
              <a:t> devrelerdir. Genel olarak n adet çıkışı ve en çok 2</a:t>
            </a:r>
            <a:r>
              <a:rPr lang="tr-TR" sz="2200" baseline="30000" dirty="0" smtClean="0"/>
              <a:t>n</a:t>
            </a:r>
            <a:r>
              <a:rPr lang="tr-TR" sz="2200" dirty="0" smtClean="0"/>
              <a:t> adet de girişi vardır. Normal şartlarda girişlerinin sadece bir tanesinin 1 olması gerekir. Bu durumda çıkışında, hangi girişin 1 olduğunu gösteren ikili kod üretir.  4 girişli 2 çıkışlı bir kodlayıcının doğruluk tablosu aşağıdaki gibidir;</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a:buFontTx/>
              <a:buNone/>
              <a:defRPr/>
            </a:pPr>
            <a:r>
              <a:rPr lang="tr-TR" sz="2200" dirty="0" smtClean="0"/>
              <a:t>      Z</a:t>
            </a:r>
            <a:r>
              <a:rPr lang="tr-TR" sz="2200" baseline="-25000" dirty="0" smtClean="0"/>
              <a:t>1</a:t>
            </a:r>
            <a:r>
              <a:rPr lang="tr-TR" sz="2200" dirty="0" smtClean="0"/>
              <a:t> = D</a:t>
            </a:r>
            <a:r>
              <a:rPr lang="tr-TR" sz="2200" baseline="-25000" dirty="0" smtClean="0"/>
              <a:t>2</a:t>
            </a:r>
            <a:r>
              <a:rPr lang="tr-TR" sz="2200" dirty="0" smtClean="0"/>
              <a:t>+D</a:t>
            </a:r>
            <a:r>
              <a:rPr lang="tr-TR" sz="2200" baseline="-25000" dirty="0" smtClean="0"/>
              <a:t>3</a:t>
            </a:r>
            <a:r>
              <a:rPr lang="tr-TR" sz="2200" dirty="0" smtClean="0"/>
              <a:t>  </a:t>
            </a:r>
          </a:p>
          <a:p>
            <a:pPr>
              <a:buFontTx/>
              <a:buNone/>
              <a:defRPr/>
            </a:pPr>
            <a:r>
              <a:rPr lang="tr-TR" sz="2200" dirty="0" smtClean="0"/>
              <a:t>      Z</a:t>
            </a:r>
            <a:r>
              <a:rPr lang="tr-TR" sz="2200" baseline="-25000" dirty="0" smtClean="0"/>
              <a:t>0</a:t>
            </a:r>
            <a:r>
              <a:rPr lang="tr-TR" sz="2200" dirty="0" smtClean="0"/>
              <a:t> = D</a:t>
            </a:r>
            <a:r>
              <a:rPr lang="tr-TR" sz="2200" baseline="-25000" dirty="0" smtClean="0"/>
              <a:t>1</a:t>
            </a:r>
            <a:r>
              <a:rPr lang="tr-TR" sz="2200" dirty="0" smtClean="0"/>
              <a:t>+D</a:t>
            </a:r>
            <a:r>
              <a:rPr lang="tr-TR" sz="2200" baseline="-25000" dirty="0" smtClean="0"/>
              <a:t>3</a:t>
            </a:r>
            <a:r>
              <a:rPr lang="tr-TR" sz="2200" dirty="0" smtClean="0"/>
              <a:t> </a:t>
            </a:r>
          </a:p>
          <a:p>
            <a:pPr>
              <a:buFontTx/>
              <a:buNone/>
              <a:defRPr/>
            </a:pPr>
            <a:r>
              <a:rPr lang="tr-TR" sz="2200" dirty="0" smtClean="0"/>
              <a:t>      NI = D</a:t>
            </a:r>
            <a:r>
              <a:rPr lang="tr-TR" sz="2200" baseline="-25000" dirty="0" smtClean="0"/>
              <a:t>0</a:t>
            </a:r>
            <a:r>
              <a:rPr lang="tr-TR" sz="2200" dirty="0" smtClean="0"/>
              <a:t>’.D</a:t>
            </a:r>
            <a:r>
              <a:rPr lang="tr-TR" sz="2200" baseline="-25000" dirty="0" smtClean="0"/>
              <a:t>1</a:t>
            </a:r>
            <a:r>
              <a:rPr lang="tr-TR" sz="2200" dirty="0" smtClean="0"/>
              <a:t>’.D</a:t>
            </a:r>
            <a:r>
              <a:rPr lang="tr-TR" sz="2200" baseline="-25000" dirty="0" smtClean="0"/>
              <a:t>2</a:t>
            </a:r>
            <a:r>
              <a:rPr lang="tr-TR" sz="2200" dirty="0" smtClean="0"/>
              <a:t>’.D</a:t>
            </a:r>
            <a:r>
              <a:rPr lang="tr-TR" sz="2200" baseline="-25000" dirty="0" smtClean="0"/>
              <a:t>3</a:t>
            </a:r>
            <a:r>
              <a:rPr lang="tr-TR" sz="2200" dirty="0" smtClean="0"/>
              <a:t>’ (Giriş yoksa)</a:t>
            </a:r>
          </a:p>
          <a:p>
            <a:pPr algn="just">
              <a:buFontTx/>
              <a:buNone/>
              <a:defRPr/>
            </a:pPr>
            <a:endParaRPr lang="tr-TR" sz="2200" dirty="0"/>
          </a:p>
        </p:txBody>
      </p:sp>
      <p:sp>
        <p:nvSpPr>
          <p:cNvPr id="15364"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nvGraphicFramePr>
        <p:xfrm>
          <a:off x="458788" y="3144838"/>
          <a:ext cx="2323147" cy="1577340"/>
        </p:xfrm>
        <a:graphic>
          <a:graphicData uri="http://schemas.openxmlformats.org/drawingml/2006/table">
            <a:tbl>
              <a:tblPr/>
              <a:tblGrid>
                <a:gridCol w="415252">
                  <a:extLst>
                    <a:ext uri="{9D8B030D-6E8A-4147-A177-3AD203B41FA5}">
                      <a16:colId xmlns:a16="http://schemas.microsoft.com/office/drawing/2014/main" val="20000"/>
                    </a:ext>
                  </a:extLst>
                </a:gridCol>
                <a:gridCol w="415252">
                  <a:extLst>
                    <a:ext uri="{9D8B030D-6E8A-4147-A177-3AD203B41FA5}">
                      <a16:colId xmlns:a16="http://schemas.microsoft.com/office/drawing/2014/main" val="20001"/>
                    </a:ext>
                  </a:extLst>
                </a:gridCol>
                <a:gridCol w="415252">
                  <a:extLst>
                    <a:ext uri="{9D8B030D-6E8A-4147-A177-3AD203B41FA5}">
                      <a16:colId xmlns:a16="http://schemas.microsoft.com/office/drawing/2014/main" val="20002"/>
                    </a:ext>
                  </a:extLst>
                </a:gridCol>
                <a:gridCol w="415252">
                  <a:extLst>
                    <a:ext uri="{9D8B030D-6E8A-4147-A177-3AD203B41FA5}">
                      <a16:colId xmlns:a16="http://schemas.microsoft.com/office/drawing/2014/main" val="20003"/>
                    </a:ext>
                  </a:extLst>
                </a:gridCol>
                <a:gridCol w="662139">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tr-TR" sz="1800" b="1" dirty="0">
                          <a:latin typeface="Times New Roman"/>
                          <a:ea typeface="Times New Roman"/>
                        </a:rPr>
                        <a:t>D</a:t>
                      </a:r>
                      <a:r>
                        <a:rPr lang="tr-TR" sz="1800" b="1" baseline="-25000" dirty="0">
                          <a:latin typeface="Times New Roman"/>
                          <a:ea typeface="Times New Roman"/>
                        </a:rPr>
                        <a:t>0</a:t>
                      </a:r>
                      <a:endParaRPr lang="tr-TR" sz="18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D</a:t>
                      </a:r>
                      <a:r>
                        <a:rPr lang="tr-TR" sz="1800" b="1" baseline="-25000">
                          <a:latin typeface="Times New Roman"/>
                          <a:ea typeface="Times New Roman"/>
                        </a:rPr>
                        <a:t>1</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rPr>
                        <a:t>D</a:t>
                      </a:r>
                      <a:r>
                        <a:rPr lang="tr-TR" sz="1800" b="1" baseline="-25000" dirty="0">
                          <a:latin typeface="Times New Roman"/>
                          <a:ea typeface="Times New Roman"/>
                        </a:rPr>
                        <a:t>2</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D</a:t>
                      </a:r>
                      <a:r>
                        <a:rPr lang="tr-TR" sz="1800" b="1" baseline="-25000">
                          <a:latin typeface="Times New Roman"/>
                          <a:ea typeface="Times New Roman"/>
                        </a:rPr>
                        <a:t>3</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Z</a:t>
                      </a:r>
                      <a:r>
                        <a:rPr lang="tr-TR" sz="1800" b="1" baseline="-25000">
                          <a:latin typeface="Times New Roman"/>
                          <a:ea typeface="Times New Roman"/>
                        </a:rPr>
                        <a:t>1</a:t>
                      </a:r>
                      <a:r>
                        <a:rPr lang="tr-TR" sz="1800" b="1">
                          <a:latin typeface="Times New Roman"/>
                          <a:ea typeface="Times New Roman"/>
                        </a:rPr>
                        <a:t> Z</a:t>
                      </a:r>
                      <a:r>
                        <a:rPr lang="tr-TR" sz="1800" b="1" baseline="-25000">
                          <a:latin typeface="Times New Roman"/>
                          <a:ea typeface="Times New Roman"/>
                        </a:rPr>
                        <a:t>0</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8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rPr>
                        <a:t>0 </a:t>
                      </a:r>
                      <a:r>
                        <a:rPr lang="tr-TR" sz="1800" b="1" dirty="0" smtClean="0">
                          <a:latin typeface="Times New Roman"/>
                          <a:ea typeface="Times New Roman"/>
                        </a:rPr>
                        <a:t> 0</a:t>
                      </a:r>
                      <a:endParaRPr lang="tr-TR" sz="18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8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rPr>
                        <a:t>0 </a:t>
                      </a:r>
                      <a:r>
                        <a:rPr lang="tr-TR" sz="1800" b="1" dirty="0" smtClean="0">
                          <a:latin typeface="Times New Roman"/>
                          <a:ea typeface="Times New Roman"/>
                        </a:rPr>
                        <a:t> 1</a:t>
                      </a:r>
                      <a:endParaRPr lang="tr-TR" sz="18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8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rPr>
                        <a:t>1 </a:t>
                      </a:r>
                      <a:r>
                        <a:rPr lang="tr-TR" sz="1800" b="1" dirty="0" smtClean="0">
                          <a:latin typeface="Times New Roman"/>
                          <a:ea typeface="Times New Roman"/>
                        </a:rPr>
                        <a:t> 0</a:t>
                      </a:r>
                      <a:endParaRPr lang="tr-TR" sz="18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8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b="1" dirty="0">
                          <a:latin typeface="Times New Roman"/>
                          <a:ea typeface="Times New Roman"/>
                        </a:rPr>
                        <a:t>1 </a:t>
                      </a:r>
                      <a:r>
                        <a:rPr lang="tr-TR" sz="1800" b="1" dirty="0" smtClean="0">
                          <a:latin typeface="Times New Roman"/>
                          <a:ea typeface="Times New Roman"/>
                        </a:rPr>
                        <a:t> 1</a:t>
                      </a:r>
                      <a:endParaRPr lang="tr-TR" sz="18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pic>
        <p:nvPicPr>
          <p:cNvPr id="15400" name="25 Resim"/>
          <p:cNvPicPr>
            <a:picLocks noChangeAspect="1"/>
          </p:cNvPicPr>
          <p:nvPr/>
        </p:nvPicPr>
        <p:blipFill>
          <a:blip r:embed="rId2" cstate="print"/>
          <a:srcRect/>
          <a:stretch>
            <a:fillRect/>
          </a:stretch>
        </p:blipFill>
        <p:spPr bwMode="auto">
          <a:xfrm>
            <a:off x="3852863" y="4603750"/>
            <a:ext cx="1912937" cy="1106488"/>
          </a:xfrm>
          <a:prstGeom prst="rect">
            <a:avLst/>
          </a:prstGeom>
          <a:noFill/>
          <a:ln w="9525">
            <a:noFill/>
            <a:miter lim="800000"/>
            <a:headEnd/>
            <a:tailEnd/>
          </a:ln>
        </p:spPr>
      </p:pic>
      <p:sp>
        <p:nvSpPr>
          <p:cNvPr id="15401" name="26 Dikdörtgen"/>
          <p:cNvSpPr>
            <a:spLocks noChangeArrowheads="1"/>
          </p:cNvSpPr>
          <p:nvPr/>
        </p:nvSpPr>
        <p:spPr bwMode="auto">
          <a:xfrm>
            <a:off x="3327400" y="3173413"/>
            <a:ext cx="5219700" cy="1077912"/>
          </a:xfrm>
          <a:prstGeom prst="rect">
            <a:avLst/>
          </a:prstGeom>
          <a:noFill/>
          <a:ln w="9525">
            <a:noFill/>
            <a:miter lim="800000"/>
            <a:headEnd/>
            <a:tailEnd/>
          </a:ln>
        </p:spPr>
        <p:txBody>
          <a:bodyPr>
            <a:spAutoFit/>
          </a:bodyPr>
          <a:lstStyle/>
          <a:p>
            <a:pPr algn="just"/>
            <a:r>
              <a:rPr lang="tr-TR"/>
              <a:t>Aynı anda sadece bir tek girişin 1 olmasına müsaade edildiğinden, Z</a:t>
            </a:r>
            <a:r>
              <a:rPr lang="tr-TR" baseline="-25000"/>
              <a:t>1</a:t>
            </a:r>
            <a:r>
              <a:rPr lang="tr-TR"/>
              <a:t> ve Z</a:t>
            </a:r>
            <a:r>
              <a:rPr lang="tr-TR" baseline="-25000"/>
              <a:t>0</a:t>
            </a:r>
            <a:r>
              <a:rPr lang="tr-TR"/>
              <a:t> çıkışlarını Karnaugh ile hesap ederken, birden fazla girişin 1 olduğu durumları önemsiz durum (don’t care) olarak alabiliriz. </a:t>
            </a:r>
          </a:p>
        </p:txBody>
      </p:sp>
      <p:grpSp>
        <p:nvGrpSpPr>
          <p:cNvPr id="29" name="28 Grup"/>
          <p:cNvGrpSpPr/>
          <p:nvPr/>
        </p:nvGrpSpPr>
        <p:grpSpPr>
          <a:xfrm>
            <a:off x="6457950" y="4471781"/>
            <a:ext cx="1916113" cy="1330532"/>
            <a:chOff x="6419850" y="4370181"/>
            <a:chExt cx="1916113" cy="1330532"/>
          </a:xfrm>
        </p:grpSpPr>
        <p:sp>
          <p:nvSpPr>
            <p:cNvPr id="15402" name="Text Box 2"/>
            <p:cNvSpPr txBox="1">
              <a:spLocks noChangeArrowheads="1"/>
            </p:cNvSpPr>
            <p:nvPr/>
          </p:nvSpPr>
          <p:spPr bwMode="auto">
            <a:xfrm>
              <a:off x="6916818" y="4635482"/>
              <a:ext cx="880260" cy="1065231"/>
            </a:xfrm>
            <a:prstGeom prst="rect">
              <a:avLst/>
            </a:prstGeom>
            <a:solidFill>
              <a:srgbClr val="FFFFFF"/>
            </a:solidFill>
            <a:ln w="9525">
              <a:solidFill>
                <a:srgbClr val="000000"/>
              </a:solidFill>
              <a:miter lim="800000"/>
              <a:headEnd/>
              <a:tailEnd/>
            </a:ln>
          </p:spPr>
          <p:txBody>
            <a:bodyPr/>
            <a:lstStyle/>
            <a:p>
              <a:pPr>
                <a:spcAft>
                  <a:spcPts val="1000"/>
                </a:spcAft>
              </a:pPr>
              <a:endParaRPr lang="tr-TR" sz="1800" b="0" dirty="0"/>
            </a:p>
          </p:txBody>
        </p:sp>
        <p:sp>
          <p:nvSpPr>
            <p:cNvPr id="15403" name="Line 3"/>
            <p:cNvSpPr>
              <a:spLocks noChangeShapeType="1"/>
            </p:cNvSpPr>
            <p:nvPr/>
          </p:nvSpPr>
          <p:spPr bwMode="auto">
            <a:xfrm>
              <a:off x="6665316" y="4732567"/>
              <a:ext cx="251503" cy="0"/>
            </a:xfrm>
            <a:prstGeom prst="line">
              <a:avLst/>
            </a:prstGeom>
            <a:noFill/>
            <a:ln w="9525">
              <a:solidFill>
                <a:srgbClr val="000000"/>
              </a:solidFill>
              <a:round/>
              <a:headEnd/>
              <a:tailEnd/>
            </a:ln>
          </p:spPr>
          <p:txBody>
            <a:bodyPr/>
            <a:lstStyle/>
            <a:p>
              <a:endParaRPr lang="tr-TR" sz="1800"/>
            </a:p>
          </p:txBody>
        </p:sp>
        <p:sp>
          <p:nvSpPr>
            <p:cNvPr id="15404" name="Line 4"/>
            <p:cNvSpPr>
              <a:spLocks noChangeShapeType="1"/>
            </p:cNvSpPr>
            <p:nvPr/>
          </p:nvSpPr>
          <p:spPr bwMode="auto">
            <a:xfrm>
              <a:off x="6665316" y="4983852"/>
              <a:ext cx="251503" cy="0"/>
            </a:xfrm>
            <a:prstGeom prst="line">
              <a:avLst/>
            </a:prstGeom>
            <a:noFill/>
            <a:ln w="9525">
              <a:solidFill>
                <a:srgbClr val="000000"/>
              </a:solidFill>
              <a:round/>
              <a:headEnd/>
              <a:tailEnd/>
            </a:ln>
          </p:spPr>
          <p:txBody>
            <a:bodyPr/>
            <a:lstStyle/>
            <a:p>
              <a:endParaRPr lang="tr-TR" sz="1800"/>
            </a:p>
          </p:txBody>
        </p:sp>
        <p:sp>
          <p:nvSpPr>
            <p:cNvPr id="15405" name="Line 5"/>
            <p:cNvSpPr>
              <a:spLocks noChangeShapeType="1"/>
            </p:cNvSpPr>
            <p:nvPr/>
          </p:nvSpPr>
          <p:spPr bwMode="auto">
            <a:xfrm>
              <a:off x="6665316" y="5235137"/>
              <a:ext cx="251503" cy="0"/>
            </a:xfrm>
            <a:prstGeom prst="line">
              <a:avLst/>
            </a:prstGeom>
            <a:noFill/>
            <a:ln w="9525">
              <a:solidFill>
                <a:srgbClr val="000000"/>
              </a:solidFill>
              <a:round/>
              <a:headEnd/>
              <a:tailEnd/>
            </a:ln>
          </p:spPr>
          <p:txBody>
            <a:bodyPr/>
            <a:lstStyle/>
            <a:p>
              <a:endParaRPr lang="tr-TR" sz="1800"/>
            </a:p>
          </p:txBody>
        </p:sp>
        <p:sp>
          <p:nvSpPr>
            <p:cNvPr id="15406" name="Line 6"/>
            <p:cNvSpPr>
              <a:spLocks noChangeShapeType="1"/>
            </p:cNvSpPr>
            <p:nvPr/>
          </p:nvSpPr>
          <p:spPr bwMode="auto">
            <a:xfrm>
              <a:off x="6665316" y="5486422"/>
              <a:ext cx="251503" cy="0"/>
            </a:xfrm>
            <a:prstGeom prst="line">
              <a:avLst/>
            </a:prstGeom>
            <a:noFill/>
            <a:ln w="9525">
              <a:solidFill>
                <a:srgbClr val="000000"/>
              </a:solidFill>
              <a:round/>
              <a:headEnd/>
              <a:tailEnd/>
            </a:ln>
          </p:spPr>
          <p:txBody>
            <a:bodyPr/>
            <a:lstStyle/>
            <a:p>
              <a:endParaRPr lang="tr-TR" sz="1800"/>
            </a:p>
          </p:txBody>
        </p:sp>
        <p:sp>
          <p:nvSpPr>
            <p:cNvPr id="15407" name="Line 7"/>
            <p:cNvSpPr>
              <a:spLocks noChangeShapeType="1"/>
            </p:cNvSpPr>
            <p:nvPr/>
          </p:nvSpPr>
          <p:spPr bwMode="auto">
            <a:xfrm>
              <a:off x="7797078" y="4983852"/>
              <a:ext cx="251503" cy="0"/>
            </a:xfrm>
            <a:prstGeom prst="line">
              <a:avLst/>
            </a:prstGeom>
            <a:noFill/>
            <a:ln w="9525">
              <a:solidFill>
                <a:srgbClr val="000000"/>
              </a:solidFill>
              <a:round/>
              <a:headEnd/>
              <a:tailEnd/>
            </a:ln>
          </p:spPr>
          <p:txBody>
            <a:bodyPr/>
            <a:lstStyle/>
            <a:p>
              <a:endParaRPr lang="tr-TR" sz="1800"/>
            </a:p>
          </p:txBody>
        </p:sp>
        <p:sp>
          <p:nvSpPr>
            <p:cNvPr id="15408" name="Line 8"/>
            <p:cNvSpPr>
              <a:spLocks noChangeShapeType="1"/>
            </p:cNvSpPr>
            <p:nvPr/>
          </p:nvSpPr>
          <p:spPr bwMode="auto">
            <a:xfrm>
              <a:off x="7797078" y="5235137"/>
              <a:ext cx="251503" cy="0"/>
            </a:xfrm>
            <a:prstGeom prst="line">
              <a:avLst/>
            </a:prstGeom>
            <a:noFill/>
            <a:ln w="9525">
              <a:solidFill>
                <a:srgbClr val="000000"/>
              </a:solidFill>
              <a:round/>
              <a:headEnd/>
              <a:tailEnd/>
            </a:ln>
          </p:spPr>
          <p:txBody>
            <a:bodyPr/>
            <a:lstStyle/>
            <a:p>
              <a:endParaRPr lang="tr-TR" sz="1800"/>
            </a:p>
          </p:txBody>
        </p:sp>
        <p:sp>
          <p:nvSpPr>
            <p:cNvPr id="15409" name="Text Box 9"/>
            <p:cNvSpPr txBox="1">
              <a:spLocks noChangeArrowheads="1"/>
            </p:cNvSpPr>
            <p:nvPr/>
          </p:nvSpPr>
          <p:spPr bwMode="auto">
            <a:xfrm>
              <a:off x="8084460" y="4828350"/>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Z</a:t>
              </a:r>
              <a:r>
                <a:rPr lang="tr-TR" sz="1800" b="0" baseline="-25000" dirty="0">
                  <a:latin typeface="Calibri" pitchFamily="34" charset="0"/>
                </a:rPr>
                <a:t>1</a:t>
              </a:r>
              <a:endParaRPr lang="tr-TR" sz="1800" dirty="0"/>
            </a:p>
          </p:txBody>
        </p:sp>
        <p:sp>
          <p:nvSpPr>
            <p:cNvPr id="15410" name="Text Box 10"/>
            <p:cNvSpPr txBox="1">
              <a:spLocks noChangeArrowheads="1"/>
            </p:cNvSpPr>
            <p:nvPr/>
          </p:nvSpPr>
          <p:spPr bwMode="auto">
            <a:xfrm>
              <a:off x="8084460" y="5102806"/>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Z</a:t>
              </a:r>
              <a:r>
                <a:rPr lang="tr-TR" sz="1800" b="0" baseline="-25000" dirty="0"/>
                <a:t>0</a:t>
              </a:r>
              <a:endParaRPr lang="tr-TR" sz="1800" dirty="0"/>
            </a:p>
          </p:txBody>
        </p:sp>
        <p:sp>
          <p:nvSpPr>
            <p:cNvPr id="15411" name="Text Box 11"/>
            <p:cNvSpPr txBox="1">
              <a:spLocks noChangeArrowheads="1"/>
            </p:cNvSpPr>
            <p:nvPr/>
          </p:nvSpPr>
          <p:spPr bwMode="auto">
            <a:xfrm>
              <a:off x="6419850" y="4568825"/>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D</a:t>
              </a:r>
              <a:r>
                <a:rPr lang="tr-TR" sz="1800" b="0" baseline="-25000" dirty="0"/>
                <a:t>0</a:t>
              </a:r>
              <a:endParaRPr lang="tr-TR" sz="1800" dirty="0"/>
            </a:p>
          </p:txBody>
        </p:sp>
        <p:sp>
          <p:nvSpPr>
            <p:cNvPr id="15412" name="Text Box 12"/>
            <p:cNvSpPr txBox="1">
              <a:spLocks noChangeArrowheads="1"/>
            </p:cNvSpPr>
            <p:nvPr/>
          </p:nvSpPr>
          <p:spPr bwMode="auto">
            <a:xfrm>
              <a:off x="6419850" y="4820110"/>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D</a:t>
              </a:r>
              <a:r>
                <a:rPr lang="tr-TR" sz="1800" b="0" baseline="-25000" dirty="0">
                  <a:latin typeface="Calibri" pitchFamily="34" charset="0"/>
                </a:rPr>
                <a:t>1</a:t>
              </a:r>
              <a:endParaRPr lang="tr-TR" sz="1800" dirty="0"/>
            </a:p>
          </p:txBody>
        </p:sp>
        <p:sp>
          <p:nvSpPr>
            <p:cNvPr id="15413" name="Text Box 13"/>
            <p:cNvSpPr txBox="1">
              <a:spLocks noChangeArrowheads="1"/>
            </p:cNvSpPr>
            <p:nvPr/>
          </p:nvSpPr>
          <p:spPr bwMode="auto">
            <a:xfrm>
              <a:off x="6419850" y="5084095"/>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D</a:t>
              </a:r>
              <a:r>
                <a:rPr lang="tr-TR" sz="1800" b="0" baseline="-25000" dirty="0">
                  <a:latin typeface="Calibri" pitchFamily="34" charset="0"/>
                </a:rPr>
                <a:t>2</a:t>
              </a:r>
              <a:endParaRPr lang="tr-TR" sz="1800" dirty="0"/>
            </a:p>
          </p:txBody>
        </p:sp>
        <p:sp>
          <p:nvSpPr>
            <p:cNvPr id="15414" name="Text Box 14"/>
            <p:cNvSpPr txBox="1">
              <a:spLocks noChangeArrowheads="1"/>
            </p:cNvSpPr>
            <p:nvPr/>
          </p:nvSpPr>
          <p:spPr bwMode="auto">
            <a:xfrm>
              <a:off x="6419850" y="5335380"/>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D</a:t>
              </a:r>
              <a:r>
                <a:rPr lang="tr-TR" sz="1800" b="0" baseline="-25000" dirty="0">
                  <a:latin typeface="Calibri" pitchFamily="34" charset="0"/>
                </a:rPr>
                <a:t>3</a:t>
              </a:r>
              <a:endParaRPr lang="tr-TR" sz="1800" dirty="0"/>
            </a:p>
          </p:txBody>
        </p:sp>
        <p:sp>
          <p:nvSpPr>
            <p:cNvPr id="15415" name="Text Box 15"/>
            <p:cNvSpPr txBox="1">
              <a:spLocks noChangeArrowheads="1"/>
            </p:cNvSpPr>
            <p:nvPr/>
          </p:nvSpPr>
          <p:spPr bwMode="auto">
            <a:xfrm>
              <a:off x="7582427" y="5113276"/>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2</a:t>
              </a:r>
              <a:r>
                <a:rPr lang="tr-TR" sz="1800" b="0" baseline="30000" dirty="0"/>
                <a:t>0</a:t>
              </a:r>
              <a:endParaRPr lang="tr-TR" sz="1800" dirty="0"/>
            </a:p>
          </p:txBody>
        </p:sp>
        <p:sp>
          <p:nvSpPr>
            <p:cNvPr id="15416" name="Text Box 16"/>
            <p:cNvSpPr txBox="1">
              <a:spLocks noChangeArrowheads="1"/>
            </p:cNvSpPr>
            <p:nvPr/>
          </p:nvSpPr>
          <p:spPr bwMode="auto">
            <a:xfrm>
              <a:off x="7584647" y="4885161"/>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2</a:t>
              </a:r>
              <a:r>
                <a:rPr lang="tr-TR" sz="1800" b="0" baseline="30000" dirty="0">
                  <a:latin typeface="Calibri" pitchFamily="34" charset="0"/>
                </a:rPr>
                <a:t>1</a:t>
              </a:r>
              <a:endParaRPr lang="tr-TR" sz="1800" dirty="0"/>
            </a:p>
          </p:txBody>
        </p:sp>
        <p:sp>
          <p:nvSpPr>
            <p:cNvPr id="15417" name="Text Box 17"/>
            <p:cNvSpPr txBox="1">
              <a:spLocks noChangeArrowheads="1"/>
            </p:cNvSpPr>
            <p:nvPr/>
          </p:nvSpPr>
          <p:spPr bwMode="auto">
            <a:xfrm>
              <a:off x="6960956" y="4621177"/>
              <a:ext cx="251503" cy="251285"/>
            </a:xfrm>
            <a:prstGeom prst="rect">
              <a:avLst/>
            </a:prstGeom>
            <a:noFill/>
            <a:ln w="9525">
              <a:noFill/>
              <a:miter lim="800000"/>
              <a:headEnd/>
              <a:tailEnd/>
            </a:ln>
          </p:spPr>
          <p:txBody>
            <a:bodyPr lIns="0" tIns="0" rIns="0" bIns="0"/>
            <a:lstStyle/>
            <a:p>
              <a:pPr>
                <a:spcAft>
                  <a:spcPts val="1000"/>
                </a:spcAft>
              </a:pPr>
              <a:r>
                <a:rPr lang="tr-TR" sz="1800" b="0" dirty="0"/>
                <a:t>0</a:t>
              </a:r>
              <a:endParaRPr lang="tr-TR" sz="1800" dirty="0"/>
            </a:p>
          </p:txBody>
        </p:sp>
        <p:sp>
          <p:nvSpPr>
            <p:cNvPr id="15418" name="Text Box 18"/>
            <p:cNvSpPr txBox="1">
              <a:spLocks noChangeArrowheads="1"/>
            </p:cNvSpPr>
            <p:nvPr/>
          </p:nvSpPr>
          <p:spPr bwMode="auto">
            <a:xfrm>
              <a:off x="6960956" y="4847061"/>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1</a:t>
              </a:r>
              <a:endParaRPr lang="tr-TR" sz="1800" dirty="0"/>
            </a:p>
          </p:txBody>
        </p:sp>
        <p:sp>
          <p:nvSpPr>
            <p:cNvPr id="15419" name="Text Box 19"/>
            <p:cNvSpPr txBox="1">
              <a:spLocks noChangeArrowheads="1"/>
            </p:cNvSpPr>
            <p:nvPr/>
          </p:nvSpPr>
          <p:spPr bwMode="auto">
            <a:xfrm>
              <a:off x="6960956" y="5111046"/>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2</a:t>
              </a:r>
              <a:endParaRPr lang="tr-TR" sz="1800" dirty="0"/>
            </a:p>
          </p:txBody>
        </p:sp>
        <p:sp>
          <p:nvSpPr>
            <p:cNvPr id="15420" name="Text Box 20"/>
            <p:cNvSpPr txBox="1">
              <a:spLocks noChangeArrowheads="1"/>
            </p:cNvSpPr>
            <p:nvPr/>
          </p:nvSpPr>
          <p:spPr bwMode="auto">
            <a:xfrm>
              <a:off x="6971436" y="5362331"/>
              <a:ext cx="251503" cy="251285"/>
            </a:xfrm>
            <a:prstGeom prst="rect">
              <a:avLst/>
            </a:prstGeom>
            <a:noFill/>
            <a:ln w="9525">
              <a:noFill/>
              <a:miter lim="800000"/>
              <a:headEnd/>
              <a:tailEnd/>
            </a:ln>
          </p:spPr>
          <p:txBody>
            <a:bodyPr lIns="0" tIns="0" rIns="0" bIns="0"/>
            <a:lstStyle/>
            <a:p>
              <a:pPr>
                <a:spcAft>
                  <a:spcPts val="1000"/>
                </a:spcAft>
              </a:pPr>
              <a:r>
                <a:rPr lang="tr-TR" sz="1800" b="0" dirty="0">
                  <a:latin typeface="Calibri" pitchFamily="34" charset="0"/>
                </a:rPr>
                <a:t>3</a:t>
              </a:r>
              <a:endParaRPr lang="tr-TR" sz="1800" dirty="0"/>
            </a:p>
          </p:txBody>
        </p:sp>
        <p:sp>
          <p:nvSpPr>
            <p:cNvPr id="28" name="Text Box 14"/>
            <p:cNvSpPr txBox="1">
              <a:spLocks noChangeArrowheads="1"/>
            </p:cNvSpPr>
            <p:nvPr/>
          </p:nvSpPr>
          <p:spPr bwMode="auto">
            <a:xfrm>
              <a:off x="6800850" y="4370181"/>
              <a:ext cx="1225550" cy="239919"/>
            </a:xfrm>
            <a:prstGeom prst="rect">
              <a:avLst/>
            </a:prstGeom>
            <a:noFill/>
            <a:ln w="9525">
              <a:noFill/>
              <a:miter lim="800000"/>
              <a:headEnd/>
              <a:tailEnd/>
            </a:ln>
          </p:spPr>
          <p:txBody>
            <a:bodyPr lIns="0" tIns="0" rIns="0" bIns="0"/>
            <a:lstStyle/>
            <a:p>
              <a:pPr>
                <a:spcAft>
                  <a:spcPts val="1000"/>
                </a:spcAft>
              </a:pPr>
              <a:r>
                <a:rPr lang="tr-TR" sz="1800" b="0" dirty="0" smtClean="0">
                  <a:latin typeface="Calibri" pitchFamily="34" charset="0"/>
                </a:rPr>
                <a:t>4×2 Encoder</a:t>
              </a:r>
              <a:endParaRPr lang="tr-TR" sz="1800" dirty="0" smtClean="0"/>
            </a:p>
            <a:p>
              <a:pPr>
                <a:spcAft>
                  <a:spcPts val="1000"/>
                </a:spcAft>
              </a:pPr>
              <a:endParaRPr lang="tr-TR" sz="18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r>
              <a:rPr lang="tr-TR" sz="2400" b="1" dirty="0"/>
              <a:t>Encoder</a:t>
            </a:r>
            <a:endParaRPr lang="tr-TR" sz="2400" dirty="0" smtClean="0"/>
          </a:p>
        </p:txBody>
      </p:sp>
      <p:sp>
        <p:nvSpPr>
          <p:cNvPr id="3" name="2 İçerik Yer Tutucusu"/>
          <p:cNvSpPr>
            <a:spLocks noGrp="1"/>
          </p:cNvSpPr>
          <p:nvPr>
            <p:ph idx="1"/>
          </p:nvPr>
        </p:nvSpPr>
        <p:spPr>
          <a:xfrm>
            <a:off x="349250" y="862013"/>
            <a:ext cx="8375650" cy="5576887"/>
          </a:xfrm>
        </p:spPr>
        <p:txBody>
          <a:bodyPr/>
          <a:lstStyle/>
          <a:p>
            <a:pPr marL="0" indent="0" algn="just">
              <a:buFontTx/>
              <a:buNone/>
              <a:defRPr/>
            </a:pPr>
            <a:r>
              <a:rPr lang="tr-TR" sz="2200" dirty="0" smtClean="0"/>
              <a:t>Bazı durumlarda </a:t>
            </a:r>
            <a:r>
              <a:rPr lang="tr-TR" sz="2200" dirty="0" err="1" smtClean="0"/>
              <a:t>encoder’in</a:t>
            </a:r>
            <a:r>
              <a:rPr lang="tr-TR" sz="2200" dirty="0" smtClean="0"/>
              <a:t> girişlerinden sadece bir tanesinin 1 olması mümkün olmayabilir. Böyle durumlar da düşünülerek öncelikli kodlayıcılar (</a:t>
            </a:r>
            <a:r>
              <a:rPr lang="tr-TR" sz="2200" dirty="0" err="1" smtClean="0"/>
              <a:t>Priority</a:t>
            </a:r>
            <a:r>
              <a:rPr lang="tr-TR" sz="2200" dirty="0" smtClean="0"/>
              <a:t> </a:t>
            </a:r>
            <a:r>
              <a:rPr lang="tr-TR" sz="2200" dirty="0" err="1" smtClean="0"/>
              <a:t>encoders</a:t>
            </a:r>
            <a:r>
              <a:rPr lang="tr-TR" sz="2200" dirty="0" smtClean="0"/>
              <a:t>) geliştirilmiştir. Örnek bir gerçekleştirim, 4 giriş ve 3 çıkış için aşağıda verilmiştir. Öncelik sırası D</a:t>
            </a:r>
            <a:r>
              <a:rPr lang="tr-TR" sz="2200" baseline="-25000" dirty="0" smtClean="0"/>
              <a:t>3</a:t>
            </a:r>
            <a:r>
              <a:rPr lang="tr-TR" sz="2200" dirty="0" smtClean="0"/>
              <a:t>’ten D</a:t>
            </a:r>
            <a:r>
              <a:rPr lang="tr-TR" sz="2200" baseline="-25000" dirty="0" smtClean="0"/>
              <a:t>0</a:t>
            </a:r>
            <a:r>
              <a:rPr lang="tr-TR" sz="2200" dirty="0" smtClean="0"/>
              <a:t>’a doğrudur.</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a:buFontTx/>
              <a:buNone/>
              <a:defRPr/>
            </a:pPr>
            <a:r>
              <a:rPr lang="tr-TR" sz="2400" dirty="0" smtClean="0"/>
              <a:t>					</a:t>
            </a:r>
            <a:r>
              <a:rPr lang="tr-TR" sz="2200" dirty="0" smtClean="0"/>
              <a:t>Z</a:t>
            </a:r>
            <a:r>
              <a:rPr lang="tr-TR" sz="2200" baseline="-25000" dirty="0" smtClean="0"/>
              <a:t>1</a:t>
            </a:r>
            <a:r>
              <a:rPr lang="tr-TR" sz="2200" dirty="0" smtClean="0"/>
              <a:t> = D</a:t>
            </a:r>
            <a:r>
              <a:rPr lang="tr-TR" sz="2200" baseline="-25000" dirty="0" smtClean="0"/>
              <a:t>2</a:t>
            </a:r>
            <a:r>
              <a:rPr lang="tr-TR" sz="2200" dirty="0" smtClean="0"/>
              <a:t>+D</a:t>
            </a:r>
            <a:r>
              <a:rPr lang="tr-TR" sz="2200" baseline="-25000" dirty="0" smtClean="0"/>
              <a:t>3</a:t>
            </a:r>
            <a:r>
              <a:rPr lang="tr-TR" sz="2200" dirty="0" smtClean="0"/>
              <a:t>                 Z</a:t>
            </a:r>
            <a:r>
              <a:rPr lang="tr-TR" sz="2200" baseline="-25000" dirty="0" smtClean="0"/>
              <a:t>0</a:t>
            </a:r>
            <a:r>
              <a:rPr lang="tr-TR" sz="2200" dirty="0" smtClean="0"/>
              <a:t> = D</a:t>
            </a:r>
            <a:r>
              <a:rPr lang="tr-TR" sz="2200" baseline="-25000" dirty="0" smtClean="0"/>
              <a:t>3 </a:t>
            </a:r>
            <a:r>
              <a:rPr lang="tr-TR" sz="2200" dirty="0" smtClean="0"/>
              <a:t>+ D</a:t>
            </a:r>
            <a:r>
              <a:rPr lang="tr-TR" sz="2200" baseline="-25000" dirty="0" smtClean="0"/>
              <a:t>2</a:t>
            </a:r>
            <a:r>
              <a:rPr lang="tr-TR" sz="2200" dirty="0" smtClean="0"/>
              <a:t>’.D</a:t>
            </a:r>
            <a:r>
              <a:rPr lang="tr-TR" sz="2200" baseline="-25000" dirty="0" smtClean="0"/>
              <a:t>1</a:t>
            </a:r>
            <a:endParaRPr lang="tr-TR" sz="2200" dirty="0" smtClean="0"/>
          </a:p>
          <a:p>
            <a:pPr>
              <a:buFontTx/>
              <a:buNone/>
              <a:defRPr/>
            </a:pPr>
            <a:r>
              <a:rPr lang="tr-TR" sz="2200" dirty="0" smtClean="0"/>
              <a:t>NI =  D</a:t>
            </a:r>
            <a:r>
              <a:rPr lang="tr-TR" sz="2200" baseline="-25000" dirty="0" smtClean="0"/>
              <a:t>0</a:t>
            </a:r>
            <a:r>
              <a:rPr lang="tr-TR" sz="2200" dirty="0" smtClean="0"/>
              <a:t>’.D</a:t>
            </a:r>
            <a:r>
              <a:rPr lang="tr-TR" sz="2200" baseline="-25000" dirty="0" smtClean="0"/>
              <a:t>1</a:t>
            </a:r>
            <a:r>
              <a:rPr lang="tr-TR" sz="2200" dirty="0" smtClean="0"/>
              <a:t>’.D</a:t>
            </a:r>
            <a:r>
              <a:rPr lang="tr-TR" sz="2200" baseline="-25000" dirty="0" smtClean="0"/>
              <a:t>2</a:t>
            </a:r>
            <a:r>
              <a:rPr lang="tr-TR" sz="2200" dirty="0" smtClean="0"/>
              <a:t>’.D</a:t>
            </a:r>
            <a:r>
              <a:rPr lang="tr-TR" sz="2200" baseline="-25000" dirty="0" smtClean="0"/>
              <a:t>3</a:t>
            </a:r>
            <a:r>
              <a:rPr lang="tr-TR" sz="2200" dirty="0" smtClean="0"/>
              <a:t>’</a:t>
            </a:r>
          </a:p>
          <a:p>
            <a:pPr marL="0" indent="0" algn="just">
              <a:buFontTx/>
              <a:buNone/>
              <a:defRPr/>
            </a:pPr>
            <a:endParaRPr lang="tr-TR" sz="2200" dirty="0" smtClean="0"/>
          </a:p>
          <a:p>
            <a:pPr algn="just">
              <a:buFontTx/>
              <a:buNone/>
              <a:defRPr/>
            </a:pPr>
            <a:endParaRPr lang="tr-TR" sz="2200" dirty="0"/>
          </a:p>
        </p:txBody>
      </p:sp>
      <p:sp>
        <p:nvSpPr>
          <p:cNvPr id="16388"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nvGraphicFramePr>
        <p:xfrm>
          <a:off x="436563" y="2849563"/>
          <a:ext cx="2819400" cy="1892808"/>
        </p:xfrm>
        <a:graphic>
          <a:graphicData uri="http://schemas.openxmlformats.org/drawingml/2006/table">
            <a:tbl>
              <a:tblPr/>
              <a:tblGrid>
                <a:gridCol w="435610">
                  <a:extLst>
                    <a:ext uri="{9D8B030D-6E8A-4147-A177-3AD203B41FA5}">
                      <a16:colId xmlns:a16="http://schemas.microsoft.com/office/drawing/2014/main" val="20000"/>
                    </a:ext>
                  </a:extLst>
                </a:gridCol>
                <a:gridCol w="435610">
                  <a:extLst>
                    <a:ext uri="{9D8B030D-6E8A-4147-A177-3AD203B41FA5}">
                      <a16:colId xmlns:a16="http://schemas.microsoft.com/office/drawing/2014/main" val="20001"/>
                    </a:ext>
                  </a:extLst>
                </a:gridCol>
                <a:gridCol w="435610">
                  <a:extLst>
                    <a:ext uri="{9D8B030D-6E8A-4147-A177-3AD203B41FA5}">
                      <a16:colId xmlns:a16="http://schemas.microsoft.com/office/drawing/2014/main" val="20002"/>
                    </a:ext>
                  </a:extLst>
                </a:gridCol>
                <a:gridCol w="435610">
                  <a:extLst>
                    <a:ext uri="{9D8B030D-6E8A-4147-A177-3AD203B41FA5}">
                      <a16:colId xmlns:a16="http://schemas.microsoft.com/office/drawing/2014/main" val="20003"/>
                    </a:ext>
                  </a:extLst>
                </a:gridCol>
                <a:gridCol w="1076960">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tr-TR" sz="1800" b="1" dirty="0">
                          <a:latin typeface="Times New Roman"/>
                          <a:ea typeface="Times New Roman"/>
                        </a:rPr>
                        <a:t>D</a:t>
                      </a:r>
                      <a:r>
                        <a:rPr lang="tr-TR" sz="1800" b="1" baseline="-25000" dirty="0">
                          <a:latin typeface="Times New Roman"/>
                          <a:ea typeface="Times New Roman"/>
                        </a:rPr>
                        <a:t>0</a:t>
                      </a:r>
                      <a:endParaRPr lang="tr-TR" sz="18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D</a:t>
                      </a:r>
                      <a:r>
                        <a:rPr lang="tr-TR" sz="1800" b="1" baseline="-25000">
                          <a:latin typeface="Times New Roman"/>
                          <a:ea typeface="Times New Roman"/>
                        </a:rPr>
                        <a:t>1</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D</a:t>
                      </a:r>
                      <a:r>
                        <a:rPr lang="tr-TR" sz="1800" b="1" baseline="-25000">
                          <a:latin typeface="Times New Roman"/>
                          <a:ea typeface="Times New Roman"/>
                        </a:rPr>
                        <a:t>2</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rPr>
                        <a:t>D</a:t>
                      </a:r>
                      <a:r>
                        <a:rPr lang="tr-TR" sz="1800" b="1" baseline="-25000">
                          <a:latin typeface="Times New Roman"/>
                          <a:ea typeface="Times New Roman"/>
                        </a:rPr>
                        <a:t>3</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rPr>
                        <a:t>Z</a:t>
                      </a:r>
                      <a:r>
                        <a:rPr lang="tr-TR" sz="1800" b="1" baseline="-25000">
                          <a:latin typeface="Times New Roman"/>
                          <a:ea typeface="Times New Roman"/>
                        </a:rPr>
                        <a:t>1</a:t>
                      </a:r>
                      <a:r>
                        <a:rPr lang="tr-TR" sz="1800" b="1">
                          <a:latin typeface="Times New Roman"/>
                          <a:ea typeface="Times New Roman"/>
                        </a:rPr>
                        <a:t> Z</a:t>
                      </a:r>
                      <a:r>
                        <a:rPr lang="tr-TR" sz="1800" b="1" baseline="-25000">
                          <a:latin typeface="Times New Roman"/>
                          <a:ea typeface="Times New Roman"/>
                        </a:rPr>
                        <a:t>0</a:t>
                      </a:r>
                      <a:r>
                        <a:rPr lang="tr-TR" sz="1800" b="1">
                          <a:latin typeface="Times New Roman"/>
                          <a:ea typeface="Times New Roman"/>
                        </a:rPr>
                        <a:t>  NI</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8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dirty="0">
                          <a:latin typeface="Times New Roman"/>
                          <a:ea typeface="Times New Roman"/>
                        </a:rPr>
                        <a:t> x  x     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8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rPr>
                        <a:t> 0  0     0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800">
                          <a:latin typeface="Times New Roman"/>
                          <a:ea typeface="Times New Roman"/>
                        </a:rPr>
                        <a:t>x</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rPr>
                        <a:t> 0  1     0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800">
                          <a:latin typeface="Times New Roman"/>
                          <a:ea typeface="Times New Roman"/>
                        </a:rPr>
                        <a:t>x</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rPr>
                        <a:t> 1  0     0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15000"/>
                        </a:lnSpc>
                        <a:spcAft>
                          <a:spcPts val="0"/>
                        </a:spcAft>
                      </a:pPr>
                      <a:r>
                        <a:rPr lang="tr-TR" sz="1800" dirty="0">
                          <a:latin typeface="Times New Roman"/>
                          <a:ea typeface="Times New Roman"/>
                        </a:rPr>
                        <a:t>x</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a:lnSpc>
                          <a:spcPct val="115000"/>
                        </a:lnSpc>
                        <a:spcAft>
                          <a:spcPts val="0"/>
                        </a:spcAft>
                      </a:pPr>
                      <a:r>
                        <a:rPr lang="tr-TR" sz="1800" dirty="0">
                          <a:latin typeface="Times New Roman"/>
                          <a:ea typeface="Times New Roman"/>
                        </a:rPr>
                        <a:t> 1  1     0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2" cstate="print"/>
          <a:srcRect/>
          <a:stretch>
            <a:fillRect/>
          </a:stretch>
        </p:blipFill>
        <p:spPr bwMode="auto">
          <a:xfrm>
            <a:off x="3586163" y="2651125"/>
            <a:ext cx="2276475" cy="19621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964238" y="2719388"/>
            <a:ext cx="2676525" cy="187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r>
              <a:rPr lang="tr-TR" sz="2400" b="1" dirty="0"/>
              <a:t>Encoder</a:t>
            </a:r>
            <a:endParaRPr lang="tr-TR" sz="2400" dirty="0" smtClean="0"/>
          </a:p>
        </p:txBody>
      </p:sp>
      <p:sp>
        <p:nvSpPr>
          <p:cNvPr id="17411" name="2 İçerik Yer Tutucusu"/>
          <p:cNvSpPr>
            <a:spLocks noGrp="1"/>
          </p:cNvSpPr>
          <p:nvPr>
            <p:ph idx="1"/>
          </p:nvPr>
        </p:nvSpPr>
        <p:spPr>
          <a:xfrm>
            <a:off x="374650" y="887413"/>
            <a:ext cx="8375650" cy="5538787"/>
          </a:xfrm>
        </p:spPr>
        <p:txBody>
          <a:bodyPr/>
          <a:lstStyle/>
          <a:p>
            <a:pPr>
              <a:buFontTx/>
              <a:buNone/>
            </a:pPr>
            <a:r>
              <a:rPr lang="tr-TR" sz="2200" dirty="0" smtClean="0"/>
              <a:t>Z</a:t>
            </a:r>
            <a:r>
              <a:rPr lang="tr-TR" sz="2200" baseline="-25000" dirty="0" smtClean="0"/>
              <a:t>1</a:t>
            </a:r>
            <a:r>
              <a:rPr lang="tr-TR" sz="2200" dirty="0" smtClean="0"/>
              <a:t> = D</a:t>
            </a:r>
            <a:r>
              <a:rPr lang="tr-TR" sz="2200" baseline="-25000" dirty="0" smtClean="0"/>
              <a:t>2</a:t>
            </a:r>
            <a:r>
              <a:rPr lang="tr-TR" sz="2200" dirty="0" smtClean="0"/>
              <a:t>+D</a:t>
            </a:r>
            <a:r>
              <a:rPr lang="tr-TR" sz="2200" baseline="-25000" dirty="0" smtClean="0"/>
              <a:t>3</a:t>
            </a:r>
            <a:r>
              <a:rPr lang="tr-TR" sz="2200" dirty="0" smtClean="0"/>
              <a:t>            </a:t>
            </a:r>
          </a:p>
          <a:p>
            <a:pPr>
              <a:buFontTx/>
              <a:buNone/>
            </a:pPr>
            <a:r>
              <a:rPr lang="tr-TR" sz="2200" dirty="0" smtClean="0"/>
              <a:t>Z</a:t>
            </a:r>
            <a:r>
              <a:rPr lang="tr-TR" sz="2200" baseline="-25000" dirty="0" smtClean="0"/>
              <a:t>0</a:t>
            </a:r>
            <a:r>
              <a:rPr lang="tr-TR" sz="2200" dirty="0" smtClean="0"/>
              <a:t> = D</a:t>
            </a:r>
            <a:r>
              <a:rPr lang="tr-TR" sz="2200" baseline="-25000" dirty="0" smtClean="0"/>
              <a:t>3 </a:t>
            </a:r>
            <a:r>
              <a:rPr lang="tr-TR" sz="2200" dirty="0" smtClean="0"/>
              <a:t>+ D</a:t>
            </a:r>
            <a:r>
              <a:rPr lang="tr-TR" sz="2200" baseline="-25000" dirty="0" smtClean="0"/>
              <a:t>2</a:t>
            </a:r>
            <a:r>
              <a:rPr lang="tr-TR" sz="2200" dirty="0" smtClean="0"/>
              <a:t>’.D</a:t>
            </a:r>
            <a:r>
              <a:rPr lang="tr-TR" sz="2200" baseline="-25000" dirty="0" smtClean="0"/>
              <a:t>1</a:t>
            </a:r>
            <a:endParaRPr lang="tr-TR" sz="2200" dirty="0" smtClean="0"/>
          </a:p>
          <a:p>
            <a:pPr>
              <a:buFontTx/>
              <a:buNone/>
            </a:pPr>
            <a:r>
              <a:rPr lang="tr-TR" sz="2200" dirty="0" smtClean="0"/>
              <a:t>NI =  D</a:t>
            </a:r>
            <a:r>
              <a:rPr lang="tr-TR" sz="2200" baseline="-25000" dirty="0" smtClean="0"/>
              <a:t>0</a:t>
            </a:r>
            <a:r>
              <a:rPr lang="tr-TR" sz="2200" dirty="0" smtClean="0"/>
              <a:t>’.D</a:t>
            </a:r>
            <a:r>
              <a:rPr lang="tr-TR" sz="2200" baseline="-25000" dirty="0" smtClean="0"/>
              <a:t>1</a:t>
            </a:r>
            <a:r>
              <a:rPr lang="tr-TR" sz="2200" dirty="0" smtClean="0"/>
              <a:t>’.D</a:t>
            </a:r>
            <a:r>
              <a:rPr lang="tr-TR" sz="2200" baseline="-25000" dirty="0" smtClean="0"/>
              <a:t>2</a:t>
            </a:r>
            <a:r>
              <a:rPr lang="tr-TR" sz="2200" dirty="0" smtClean="0"/>
              <a:t>’.D</a:t>
            </a:r>
            <a:r>
              <a:rPr lang="tr-TR" sz="2200" baseline="-25000" dirty="0" smtClean="0"/>
              <a:t>3</a:t>
            </a:r>
            <a:r>
              <a:rPr lang="tr-TR" sz="2200" dirty="0" smtClean="0"/>
              <a:t>’ = (D</a:t>
            </a:r>
            <a:r>
              <a:rPr lang="tr-TR" sz="2200" baseline="-25000" dirty="0" smtClean="0"/>
              <a:t>0</a:t>
            </a:r>
            <a:r>
              <a:rPr lang="tr-TR" sz="2200" dirty="0" smtClean="0"/>
              <a:t>+D</a:t>
            </a:r>
            <a:r>
              <a:rPr lang="tr-TR" sz="2200" baseline="-25000" dirty="0" smtClean="0"/>
              <a:t>1</a:t>
            </a:r>
            <a:r>
              <a:rPr lang="tr-TR" sz="2200" dirty="0" smtClean="0"/>
              <a:t>+D</a:t>
            </a:r>
            <a:r>
              <a:rPr lang="tr-TR" sz="2200" baseline="-25000" dirty="0" smtClean="0"/>
              <a:t>2</a:t>
            </a:r>
            <a:r>
              <a:rPr lang="tr-TR" sz="2200" dirty="0" smtClean="0"/>
              <a:t>+D</a:t>
            </a:r>
            <a:r>
              <a:rPr lang="tr-TR" sz="2200" baseline="-25000" dirty="0" smtClean="0"/>
              <a:t>3</a:t>
            </a:r>
            <a:r>
              <a:rPr lang="tr-TR" sz="2200" dirty="0" smtClean="0"/>
              <a:t>)’</a:t>
            </a:r>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lgn="ctr">
              <a:buFontTx/>
              <a:buNone/>
            </a:pPr>
            <a:r>
              <a:rPr lang="tr-TR" sz="2000" dirty="0" smtClean="0"/>
              <a:t>               4×2 öncelikli </a:t>
            </a:r>
            <a:r>
              <a:rPr lang="tr-TR" sz="2000" dirty="0" err="1" smtClean="0"/>
              <a:t>encoder</a:t>
            </a:r>
            <a:r>
              <a:rPr lang="tr-TR" sz="2000" dirty="0" smtClean="0"/>
              <a:t> devresi</a:t>
            </a:r>
          </a:p>
          <a:p>
            <a:pPr>
              <a:buFontTx/>
              <a:buNone/>
            </a:pPr>
            <a:r>
              <a:rPr lang="tr-TR" sz="2200" dirty="0" smtClean="0"/>
              <a:t> </a:t>
            </a:r>
          </a:p>
          <a:p>
            <a:pPr>
              <a:buFontTx/>
              <a:buNone/>
            </a:pPr>
            <a:endParaRPr lang="tr-TR" dirty="0" smtClean="0"/>
          </a:p>
        </p:txBody>
      </p:sp>
      <p:sp>
        <p:nvSpPr>
          <p:cNvPr id="17412" name="3 Altbilgi Yer Tutucusu"/>
          <p:cNvSpPr>
            <a:spLocks noGrp="1"/>
          </p:cNvSpPr>
          <p:nvPr>
            <p:ph type="ftr" sz="quarter" idx="10"/>
          </p:nvPr>
        </p:nvSpPr>
        <p:spPr>
          <a:noFill/>
        </p:spPr>
        <p:txBody>
          <a:bodyPr/>
          <a:lstStyle/>
          <a:p>
            <a:r>
              <a:rPr lang="en-US" dirty="0"/>
              <a:t>Logic Circuits</a:t>
            </a:r>
          </a:p>
        </p:txBody>
      </p:sp>
      <p:pic>
        <p:nvPicPr>
          <p:cNvPr id="17413" name="4 Resim"/>
          <p:cNvPicPr>
            <a:picLocks noChangeAspect="1" noChangeArrowheads="1"/>
          </p:cNvPicPr>
          <p:nvPr/>
        </p:nvPicPr>
        <p:blipFill>
          <a:blip r:embed="rId2" cstate="print"/>
          <a:srcRect/>
          <a:stretch>
            <a:fillRect/>
          </a:stretch>
        </p:blipFill>
        <p:spPr bwMode="auto">
          <a:xfrm>
            <a:off x="3046413" y="2193925"/>
            <a:ext cx="4116387"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en-US" dirty="0"/>
              <a:t>Logic Circuits</a:t>
            </a:r>
          </a:p>
        </p:txBody>
      </p:sp>
      <p:sp>
        <p:nvSpPr>
          <p:cNvPr id="4099" name="Rectangle 2"/>
          <p:cNvSpPr>
            <a:spLocks noGrp="1" noChangeArrowheads="1"/>
          </p:cNvSpPr>
          <p:nvPr>
            <p:ph type="title"/>
          </p:nvPr>
        </p:nvSpPr>
        <p:spPr/>
        <p:txBody>
          <a:bodyPr/>
          <a:lstStyle/>
          <a:p>
            <a:r>
              <a:rPr lang="en-US" sz="2400" b="1" dirty="0" smtClean="0"/>
              <a:t>Half Adder</a:t>
            </a:r>
            <a:endParaRPr lang="tr-TR" sz="2400" b="1" dirty="0" smtClean="0"/>
          </a:p>
        </p:txBody>
      </p:sp>
      <p:sp>
        <p:nvSpPr>
          <p:cNvPr id="4100" name="Rectangle 3"/>
          <p:cNvSpPr>
            <a:spLocks noGrp="1" noChangeArrowheads="1"/>
          </p:cNvSpPr>
          <p:nvPr>
            <p:ph type="body" idx="1"/>
          </p:nvPr>
        </p:nvSpPr>
        <p:spPr>
          <a:xfrm>
            <a:off x="358775" y="879475"/>
            <a:ext cx="8375650" cy="5078413"/>
          </a:xfrm>
        </p:spPr>
        <p:txBody>
          <a:bodyPr/>
          <a:lstStyle/>
          <a:p>
            <a:pPr>
              <a:buFontTx/>
              <a:buNone/>
              <a:defRPr/>
            </a:pPr>
            <a:r>
              <a:rPr lang="tr-TR" sz="2200" b="1" dirty="0" err="1" smtClean="0"/>
              <a:t>Half</a:t>
            </a:r>
            <a:r>
              <a:rPr lang="en-US" sz="2200" b="1" dirty="0" smtClean="0"/>
              <a:t> </a:t>
            </a:r>
            <a:r>
              <a:rPr lang="tr-TR" sz="2200" b="1" dirty="0" err="1" smtClean="0"/>
              <a:t>Adder</a:t>
            </a:r>
            <a:r>
              <a:rPr lang="tr-TR" sz="2200" b="1" dirty="0" smtClean="0"/>
              <a:t> – HA</a:t>
            </a:r>
            <a:endParaRPr lang="en-US" sz="2200" b="1" dirty="0" smtClean="0"/>
          </a:p>
          <a:p>
            <a:pPr>
              <a:buFontTx/>
              <a:buNone/>
              <a:defRPr/>
            </a:pPr>
            <a:r>
              <a:rPr lang="en-US" sz="2200" dirty="0" smtClean="0"/>
              <a:t>As mentioned before, binary addition is described below.</a:t>
            </a:r>
            <a:endParaRPr lang="tr-TR" sz="2200" dirty="0" smtClean="0"/>
          </a:p>
          <a:p>
            <a:pPr>
              <a:buFontTx/>
              <a:buNone/>
              <a:defRPr/>
            </a:pPr>
            <a:r>
              <a:rPr lang="tr-TR" sz="2200" dirty="0" smtClean="0"/>
              <a:t> </a:t>
            </a:r>
            <a:endParaRPr lang="en-US" sz="2200" dirty="0" smtClean="0"/>
          </a:p>
          <a:p>
            <a:pPr>
              <a:buFontTx/>
              <a:buNone/>
              <a:defRPr/>
            </a:pPr>
            <a:r>
              <a:rPr lang="tr-TR" sz="2200" dirty="0" smtClean="0"/>
              <a:t>0+0 </a:t>
            </a:r>
            <a:r>
              <a:rPr lang="tr-TR" sz="2200" dirty="0" smtClean="0"/>
              <a:t>= 0, </a:t>
            </a:r>
          </a:p>
          <a:p>
            <a:pPr>
              <a:buFontTx/>
              <a:buNone/>
              <a:defRPr/>
            </a:pPr>
            <a:r>
              <a:rPr lang="tr-TR" sz="2200" dirty="0" smtClean="0"/>
              <a:t>0+1 </a:t>
            </a:r>
            <a:r>
              <a:rPr lang="tr-TR" sz="2200" dirty="0" smtClean="0"/>
              <a:t>= 1, </a:t>
            </a:r>
          </a:p>
          <a:p>
            <a:pPr>
              <a:buFontTx/>
              <a:buNone/>
              <a:defRPr/>
            </a:pPr>
            <a:r>
              <a:rPr lang="tr-TR" sz="2200" dirty="0" smtClean="0"/>
              <a:t>1+0 </a:t>
            </a:r>
            <a:r>
              <a:rPr lang="tr-TR" sz="2200" dirty="0" smtClean="0"/>
              <a:t>= 1,  </a:t>
            </a:r>
          </a:p>
          <a:p>
            <a:pPr>
              <a:buFontTx/>
              <a:buNone/>
              <a:defRPr/>
            </a:pPr>
            <a:r>
              <a:rPr lang="tr-TR" sz="2200" dirty="0" smtClean="0"/>
              <a:t>1+1 </a:t>
            </a:r>
            <a:r>
              <a:rPr lang="tr-TR" sz="2200" dirty="0" smtClean="0"/>
              <a:t>= 10 </a:t>
            </a:r>
            <a:r>
              <a:rPr lang="tr-TR" sz="2200" dirty="0" smtClean="0"/>
              <a:t>(</a:t>
            </a:r>
            <a:r>
              <a:rPr lang="en-US" sz="2200" dirty="0" smtClean="0"/>
              <a:t>1 is carry</a:t>
            </a:r>
            <a:r>
              <a:rPr lang="tr-TR" sz="2200" dirty="0" smtClean="0"/>
              <a:t>)</a:t>
            </a:r>
            <a:endParaRPr lang="tr-TR" sz="2200" dirty="0" smtClean="0"/>
          </a:p>
          <a:p>
            <a:pPr>
              <a:buFontTx/>
              <a:buNone/>
              <a:defRPr/>
            </a:pPr>
            <a:r>
              <a:rPr lang="tr-TR" sz="2200" dirty="0" smtClean="0"/>
              <a:t> </a:t>
            </a:r>
          </a:p>
          <a:p>
            <a:pPr marL="0" indent="0" algn="just">
              <a:buFontTx/>
              <a:buNone/>
              <a:defRPr/>
            </a:pPr>
            <a:r>
              <a:rPr lang="en-US" sz="2200" dirty="0" smtClean="0"/>
              <a:t>A circuit which performs one-bit addition is called a half adder. In other words, a half adder is a combinational circuit which adds two 1-bit numbers and outputs the sum, and the carry.</a:t>
            </a:r>
            <a:endParaRPr lang="tr-TR"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r>
              <a:rPr lang="en-US" sz="2400" b="1" dirty="0"/>
              <a:t>Half Adder</a:t>
            </a:r>
            <a:endParaRPr lang="tr-TR" sz="2400" dirty="0" smtClean="0"/>
          </a:p>
        </p:txBody>
      </p:sp>
      <p:sp>
        <p:nvSpPr>
          <p:cNvPr id="5123" name="2 İçerik Yer Tutucusu"/>
          <p:cNvSpPr>
            <a:spLocks noGrp="1"/>
          </p:cNvSpPr>
          <p:nvPr>
            <p:ph idx="1"/>
          </p:nvPr>
        </p:nvSpPr>
        <p:spPr>
          <a:xfrm>
            <a:off x="349250" y="889000"/>
            <a:ext cx="8375650" cy="5254625"/>
          </a:xfrm>
        </p:spPr>
        <p:txBody>
          <a:bodyPr/>
          <a:lstStyle/>
          <a:p>
            <a:pPr>
              <a:buFontTx/>
              <a:buNone/>
            </a:pPr>
            <a:r>
              <a:rPr lang="en-US" sz="2200" dirty="0" smtClean="0"/>
              <a:t>Truth table of a half adder is as depicted below.</a:t>
            </a:r>
            <a:endParaRPr lang="tr-TR" sz="2200" dirty="0" smtClean="0"/>
          </a:p>
          <a:p>
            <a:pPr>
              <a:buFontTx/>
              <a:buNone/>
            </a:pPr>
            <a:r>
              <a:rPr lang="tr-TR" sz="2400" dirty="0" smtClean="0"/>
              <a:t>					</a:t>
            </a:r>
            <a:endParaRPr lang="tr-TR" sz="2200" dirty="0" smtClean="0"/>
          </a:p>
          <a:p>
            <a:pPr>
              <a:buFontTx/>
              <a:buNone/>
            </a:pPr>
            <a:r>
              <a:rPr lang="tr-TR" sz="2400" dirty="0" smtClean="0"/>
              <a:t>					</a:t>
            </a:r>
            <a:r>
              <a:rPr lang="en-US" sz="2200" dirty="0" smtClean="0"/>
              <a:t>Sum</a:t>
            </a:r>
            <a:r>
              <a:rPr lang="tr-TR" sz="2200" dirty="0" smtClean="0"/>
              <a:t> </a:t>
            </a:r>
            <a:r>
              <a:rPr lang="tr-TR" sz="2200" dirty="0" smtClean="0"/>
              <a:t>= A </a:t>
            </a:r>
            <a:r>
              <a:rPr lang="tr-TR" sz="2200" dirty="0" smtClean="0">
                <a:sym typeface="Symbol" pitchFamily="18" charset="2"/>
              </a:rPr>
              <a:t></a:t>
            </a:r>
            <a:r>
              <a:rPr lang="tr-TR" sz="2200" dirty="0" smtClean="0"/>
              <a:t> B</a:t>
            </a:r>
          </a:p>
          <a:p>
            <a:pPr>
              <a:buFontTx/>
              <a:buNone/>
            </a:pPr>
            <a:r>
              <a:rPr lang="tr-TR" sz="2200" dirty="0" smtClean="0"/>
              <a:t>					</a:t>
            </a:r>
            <a:r>
              <a:rPr lang="en-US" sz="2200" dirty="0" smtClean="0"/>
              <a:t>Carry</a:t>
            </a:r>
            <a:r>
              <a:rPr lang="tr-TR" sz="2200" dirty="0" smtClean="0"/>
              <a:t> </a:t>
            </a:r>
            <a:r>
              <a:rPr lang="tr-TR" sz="2200" dirty="0" smtClean="0"/>
              <a:t>= A.B</a:t>
            </a:r>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endParaRPr lang="tr-TR" sz="2200" dirty="0" smtClean="0"/>
          </a:p>
          <a:p>
            <a:pPr>
              <a:buFontTx/>
              <a:buNone/>
            </a:pPr>
            <a:r>
              <a:rPr lang="en-US" sz="2000" dirty="0"/>
              <a:t> Logic diagram for a </a:t>
            </a:r>
            <a:r>
              <a:rPr lang="en-US" sz="2000" dirty="0" smtClean="0"/>
              <a:t>half </a:t>
            </a:r>
            <a:r>
              <a:rPr lang="en-US" sz="2000" dirty="0"/>
              <a:t>adder</a:t>
            </a:r>
            <a:r>
              <a:rPr lang="tr-TR" sz="2000" dirty="0"/>
              <a:t>  </a:t>
            </a:r>
            <a:r>
              <a:rPr lang="en-US" sz="2000" dirty="0"/>
              <a:t>           </a:t>
            </a:r>
            <a:r>
              <a:rPr lang="en-US" sz="2000" dirty="0" smtClean="0"/>
              <a:t>S</a:t>
            </a:r>
            <a:r>
              <a:rPr lang="tr-TR" sz="2000" dirty="0" err="1" smtClean="0"/>
              <a:t>chematic</a:t>
            </a:r>
            <a:r>
              <a:rPr lang="tr-TR" sz="2000" dirty="0" smtClean="0"/>
              <a:t> </a:t>
            </a:r>
            <a:r>
              <a:rPr lang="tr-TR" sz="2000" dirty="0" err="1"/>
              <a:t>symbol</a:t>
            </a:r>
            <a:r>
              <a:rPr lang="tr-TR" sz="2000" dirty="0"/>
              <a:t> </a:t>
            </a:r>
            <a:r>
              <a:rPr lang="tr-TR" sz="2000" dirty="0" err="1"/>
              <a:t>for</a:t>
            </a:r>
            <a:r>
              <a:rPr lang="en-US" sz="2000" dirty="0"/>
              <a:t> a </a:t>
            </a:r>
            <a:r>
              <a:rPr lang="en-US" sz="2000" dirty="0" smtClean="0"/>
              <a:t>half </a:t>
            </a:r>
            <a:r>
              <a:rPr lang="en-US" sz="2000" dirty="0"/>
              <a:t>adder</a:t>
            </a:r>
            <a:endParaRPr lang="tr-TR" sz="2200" dirty="0" smtClean="0"/>
          </a:p>
          <a:p>
            <a:pPr>
              <a:buFontTx/>
              <a:buNone/>
            </a:pPr>
            <a:endParaRPr lang="tr-TR" sz="2200" dirty="0" smtClean="0"/>
          </a:p>
          <a:p>
            <a:pPr>
              <a:buFontTx/>
              <a:buNone/>
            </a:pPr>
            <a:endParaRPr lang="tr-TR" dirty="0" smtClean="0"/>
          </a:p>
        </p:txBody>
      </p:sp>
      <p:sp>
        <p:nvSpPr>
          <p:cNvPr id="5124"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3910828677"/>
              </p:ext>
            </p:extLst>
          </p:nvPr>
        </p:nvGraphicFramePr>
        <p:xfrm>
          <a:off x="511175" y="1493838"/>
          <a:ext cx="2320290" cy="1577340"/>
        </p:xfrm>
        <a:graphic>
          <a:graphicData uri="http://schemas.openxmlformats.org/drawingml/2006/table">
            <a:tbl>
              <a:tblPr/>
              <a:tblGrid>
                <a:gridCol w="609217">
                  <a:extLst>
                    <a:ext uri="{9D8B030D-6E8A-4147-A177-3AD203B41FA5}">
                      <a16:colId xmlns:a16="http://schemas.microsoft.com/office/drawing/2014/main" val="20000"/>
                    </a:ext>
                  </a:extLst>
                </a:gridCol>
                <a:gridCol w="958953">
                  <a:extLst>
                    <a:ext uri="{9D8B030D-6E8A-4147-A177-3AD203B41FA5}">
                      <a16:colId xmlns:a16="http://schemas.microsoft.com/office/drawing/2014/main" val="20001"/>
                    </a:ext>
                  </a:extLst>
                </a:gridCol>
                <a:gridCol w="752120">
                  <a:extLst>
                    <a:ext uri="{9D8B030D-6E8A-4147-A177-3AD203B41FA5}">
                      <a16:colId xmlns:a16="http://schemas.microsoft.com/office/drawing/2014/main" val="20002"/>
                    </a:ext>
                  </a:extLst>
                </a:gridCol>
              </a:tblGrid>
              <a:tr h="0">
                <a:tc>
                  <a:txBody>
                    <a:bodyPr/>
                    <a:lstStyle/>
                    <a:p>
                      <a:pPr algn="ctr">
                        <a:lnSpc>
                          <a:spcPct val="115000"/>
                        </a:lnSpc>
                        <a:spcAft>
                          <a:spcPts val="0"/>
                        </a:spcAft>
                      </a:pPr>
                      <a:r>
                        <a:rPr lang="tr-TR" sz="1800" b="1" dirty="0" smtClean="0">
                          <a:latin typeface="Times New Roman"/>
                          <a:ea typeface="Times New Roman"/>
                        </a:rPr>
                        <a:t>A B</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smtClean="0">
                          <a:latin typeface="Times New Roman"/>
                          <a:ea typeface="Times New Roman"/>
                        </a:rPr>
                        <a:t>Sum</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smtClean="0">
                          <a:latin typeface="Times New Roman"/>
                          <a:ea typeface="Times New Roman"/>
                        </a:rPr>
                        <a:t>Carry</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80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800">
                          <a:latin typeface="Times New Roman"/>
                          <a:ea typeface="Times New Roman"/>
                        </a:rPr>
                        <a:t>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800">
                          <a:latin typeface="Times New Roman"/>
                          <a:ea typeface="Times New Roman"/>
                        </a:rPr>
                        <a:t>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800">
                          <a:latin typeface="Times New Roman"/>
                          <a:ea typeface="Times New Roman"/>
                        </a:rPr>
                        <a:t>1 1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151" name="5 Resim"/>
          <p:cNvPicPr>
            <a:picLocks noChangeAspect="1"/>
          </p:cNvPicPr>
          <p:nvPr/>
        </p:nvPicPr>
        <p:blipFill>
          <a:blip r:embed="rId2" cstate="print"/>
          <a:srcRect/>
          <a:stretch>
            <a:fillRect/>
          </a:stretch>
        </p:blipFill>
        <p:spPr bwMode="auto">
          <a:xfrm>
            <a:off x="560388" y="3843338"/>
            <a:ext cx="2363787" cy="1271587"/>
          </a:xfrm>
          <a:prstGeom prst="rect">
            <a:avLst/>
          </a:prstGeom>
          <a:noFill/>
          <a:ln w="9525">
            <a:noFill/>
            <a:miter lim="800000"/>
            <a:headEnd/>
            <a:tailEnd/>
          </a:ln>
        </p:spPr>
      </p:pic>
      <p:pic>
        <p:nvPicPr>
          <p:cNvPr id="5152" name="6 Resim"/>
          <p:cNvPicPr>
            <a:picLocks noChangeAspect="1"/>
          </p:cNvPicPr>
          <p:nvPr/>
        </p:nvPicPr>
        <p:blipFill>
          <a:blip r:embed="rId3" cstate="print"/>
          <a:srcRect/>
          <a:stretch>
            <a:fillRect/>
          </a:stretch>
        </p:blipFill>
        <p:spPr bwMode="auto">
          <a:xfrm>
            <a:off x="4719638" y="4059238"/>
            <a:ext cx="2800682" cy="1058862"/>
          </a:xfrm>
          <a:prstGeom prst="rect">
            <a:avLst/>
          </a:prstGeom>
          <a:noFill/>
          <a:ln w="9525">
            <a:noFill/>
            <a:miter lim="800000"/>
            <a:headEnd/>
            <a:tailEnd/>
          </a:ln>
        </p:spPr>
      </p:pic>
      <p:sp>
        <p:nvSpPr>
          <p:cNvPr id="2" name="Metin kutusu 1"/>
          <p:cNvSpPr txBox="1"/>
          <p:nvPr/>
        </p:nvSpPr>
        <p:spPr>
          <a:xfrm>
            <a:off x="2215299" y="3964968"/>
            <a:ext cx="727730"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Carry</a:t>
            </a:r>
            <a:endParaRPr lang="tr-TR" b="0" dirty="0">
              <a:latin typeface="Arial" panose="020B0604020202020204" pitchFamily="34" charset="0"/>
              <a:cs typeface="Arial" panose="020B0604020202020204" pitchFamily="34" charset="0"/>
            </a:endParaRPr>
          </a:p>
        </p:txBody>
      </p:sp>
      <p:sp>
        <p:nvSpPr>
          <p:cNvPr id="9" name="Metin kutusu 8"/>
          <p:cNvSpPr txBox="1"/>
          <p:nvPr/>
        </p:nvSpPr>
        <p:spPr>
          <a:xfrm>
            <a:off x="4700784" y="4419392"/>
            <a:ext cx="799461"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Inputs</a:t>
            </a:r>
            <a:endParaRPr lang="tr-TR" b="0" dirty="0">
              <a:latin typeface="Arial" panose="020B0604020202020204" pitchFamily="34" charset="0"/>
              <a:cs typeface="Arial" panose="020B0604020202020204" pitchFamily="34" charset="0"/>
            </a:endParaRPr>
          </a:p>
        </p:txBody>
      </p:sp>
      <p:sp>
        <p:nvSpPr>
          <p:cNvPr id="10" name="Metin kutusu 9"/>
          <p:cNvSpPr txBox="1"/>
          <p:nvPr/>
        </p:nvSpPr>
        <p:spPr>
          <a:xfrm>
            <a:off x="2224726" y="4648595"/>
            <a:ext cx="727730"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Sum</a:t>
            </a:r>
            <a:endParaRPr lang="tr-TR" b="0" dirty="0">
              <a:latin typeface="Arial" panose="020B0604020202020204" pitchFamily="34" charset="0"/>
              <a:cs typeface="Arial" panose="020B0604020202020204" pitchFamily="34" charset="0"/>
            </a:endParaRPr>
          </a:p>
        </p:txBody>
      </p:sp>
      <p:sp>
        <p:nvSpPr>
          <p:cNvPr id="11" name="Metin kutusu 10"/>
          <p:cNvSpPr txBox="1"/>
          <p:nvPr/>
        </p:nvSpPr>
        <p:spPr>
          <a:xfrm>
            <a:off x="6895977" y="4140577"/>
            <a:ext cx="799461"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Sum</a:t>
            </a:r>
            <a:endParaRPr lang="tr-TR" b="0" dirty="0">
              <a:latin typeface="Arial" panose="020B0604020202020204" pitchFamily="34" charset="0"/>
              <a:cs typeface="Arial" panose="020B0604020202020204" pitchFamily="34" charset="0"/>
            </a:endParaRPr>
          </a:p>
        </p:txBody>
      </p:sp>
      <p:sp>
        <p:nvSpPr>
          <p:cNvPr id="12" name="Metin kutusu 11"/>
          <p:cNvSpPr txBox="1"/>
          <p:nvPr/>
        </p:nvSpPr>
        <p:spPr>
          <a:xfrm>
            <a:off x="6895137" y="4681620"/>
            <a:ext cx="799461"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Carry</a:t>
            </a:r>
            <a:endParaRPr lang="tr-TR" b="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en-US" sz="2400" b="1" dirty="0" smtClean="0"/>
              <a:t>Full Adder</a:t>
            </a:r>
            <a:endParaRPr lang="tr-TR" sz="2400" dirty="0" smtClean="0"/>
          </a:p>
        </p:txBody>
      </p:sp>
      <p:sp>
        <p:nvSpPr>
          <p:cNvPr id="3" name="2 İçerik Yer Tutucusu"/>
          <p:cNvSpPr>
            <a:spLocks noGrp="1"/>
          </p:cNvSpPr>
          <p:nvPr>
            <p:ph idx="1"/>
          </p:nvPr>
        </p:nvSpPr>
        <p:spPr>
          <a:xfrm>
            <a:off x="349250" y="887413"/>
            <a:ext cx="8375650" cy="5437187"/>
          </a:xfrm>
        </p:spPr>
        <p:txBody>
          <a:bodyPr/>
          <a:lstStyle/>
          <a:p>
            <a:pPr algn="just">
              <a:buFontTx/>
              <a:buNone/>
              <a:defRPr/>
            </a:pPr>
            <a:r>
              <a:rPr lang="tr-TR" sz="2200" b="1" dirty="0" smtClean="0"/>
              <a:t>Full </a:t>
            </a:r>
            <a:r>
              <a:rPr lang="tr-TR" sz="2200" b="1" dirty="0" err="1" smtClean="0"/>
              <a:t>Adder</a:t>
            </a:r>
            <a:r>
              <a:rPr lang="tr-TR" sz="2200" b="1" dirty="0" smtClean="0"/>
              <a:t> </a:t>
            </a:r>
            <a:r>
              <a:rPr lang="tr-TR" sz="2200" b="1" dirty="0" smtClean="0"/>
              <a:t>– FA</a:t>
            </a:r>
            <a:endParaRPr lang="tr-TR" sz="2200" dirty="0" smtClean="0"/>
          </a:p>
          <a:p>
            <a:pPr marL="0" indent="0" algn="just">
              <a:buNone/>
            </a:pPr>
            <a:r>
              <a:rPr lang="en-US" sz="2200" dirty="0" smtClean="0"/>
              <a:t>A full adder has three inputs (two 1-bit binary numbers and carry in) and two outputs (sum and carry out). Compared to half </a:t>
            </a:r>
            <a:r>
              <a:rPr lang="en-US" sz="2200" dirty="0" smtClean="0"/>
              <a:t>adder, f</a:t>
            </a:r>
            <a:r>
              <a:rPr lang="en-US" sz="2200" dirty="0" smtClean="0"/>
              <a:t>ull adder has an extra input (carry in).</a:t>
            </a:r>
            <a:endParaRPr lang="tr-TR" sz="2200" dirty="0" smtClean="0"/>
          </a:p>
          <a:p>
            <a:pPr marL="0" indent="0" algn="just">
              <a:buNone/>
            </a:pPr>
            <a:endParaRPr lang="tr-TR" sz="1000" dirty="0" smtClean="0"/>
          </a:p>
          <a:p>
            <a:pPr algn="just">
              <a:buFontTx/>
              <a:buNone/>
              <a:defRPr/>
            </a:pPr>
            <a:r>
              <a:rPr lang="en-US" sz="2200" dirty="0" smtClean="0"/>
              <a:t>Truth table of a full adder is as depicted below.</a:t>
            </a:r>
            <a:endParaRPr lang="tr-TR" sz="2200" dirty="0" smtClean="0"/>
          </a:p>
          <a:p>
            <a:pPr>
              <a:buFontTx/>
              <a:buNone/>
              <a:defRPr/>
            </a:pPr>
            <a:r>
              <a:rPr lang="tr-TR" sz="2200" dirty="0" smtClean="0"/>
              <a:t>				</a:t>
            </a:r>
          </a:p>
          <a:p>
            <a:pPr>
              <a:buFontTx/>
              <a:buNone/>
              <a:defRPr/>
            </a:pPr>
            <a:r>
              <a:rPr lang="tr-TR" sz="2200" dirty="0" smtClean="0"/>
              <a:t>				</a:t>
            </a:r>
            <a:r>
              <a:rPr lang="en-US" sz="2200" dirty="0" smtClean="0"/>
              <a:t>      Sum</a:t>
            </a:r>
            <a:r>
              <a:rPr lang="tr-TR" sz="2200" dirty="0" smtClean="0"/>
              <a:t> </a:t>
            </a:r>
            <a:r>
              <a:rPr lang="tr-TR" sz="2200" dirty="0" smtClean="0"/>
              <a:t>= A’.B’.ci+A’.B.ci’+A.B’.ci’+A.B.ci</a:t>
            </a:r>
          </a:p>
          <a:p>
            <a:pPr>
              <a:buFontTx/>
              <a:buNone/>
              <a:defRPr/>
            </a:pPr>
            <a:r>
              <a:rPr lang="tr-TR" sz="2200" dirty="0" smtClean="0"/>
              <a:t>					 = </a:t>
            </a:r>
            <a:r>
              <a:rPr lang="tr-TR" sz="2200" dirty="0" err="1" smtClean="0"/>
              <a:t>ci</a:t>
            </a:r>
            <a:r>
              <a:rPr lang="tr-TR" sz="2200" dirty="0" smtClean="0"/>
              <a:t>.(A’.B’+A.B)+</a:t>
            </a:r>
            <a:r>
              <a:rPr lang="tr-TR" sz="2200" dirty="0" err="1" smtClean="0"/>
              <a:t>ci</a:t>
            </a:r>
            <a:r>
              <a:rPr lang="tr-TR" sz="2200" dirty="0" smtClean="0"/>
              <a:t>’.(A’.B+A.B’)</a:t>
            </a:r>
          </a:p>
          <a:p>
            <a:pPr>
              <a:buFontTx/>
              <a:buNone/>
              <a:defRPr/>
            </a:pPr>
            <a:r>
              <a:rPr lang="tr-TR" sz="2200" dirty="0" smtClean="0"/>
              <a:t>					 = </a:t>
            </a:r>
            <a:r>
              <a:rPr lang="tr-TR" sz="2200" dirty="0" err="1" smtClean="0"/>
              <a:t>ci</a:t>
            </a:r>
            <a:r>
              <a:rPr lang="tr-TR" sz="2200" dirty="0" smtClean="0"/>
              <a:t>.(A</a:t>
            </a:r>
            <a:r>
              <a:rPr lang="tr-TR" sz="2200" dirty="0" smtClean="0">
                <a:sym typeface="Symbol"/>
              </a:rPr>
              <a:t></a:t>
            </a:r>
            <a:r>
              <a:rPr lang="tr-TR" sz="2200" dirty="0" smtClean="0"/>
              <a:t>B)’+</a:t>
            </a:r>
            <a:r>
              <a:rPr lang="tr-TR" sz="2200" dirty="0" err="1" smtClean="0"/>
              <a:t>ci</a:t>
            </a:r>
            <a:r>
              <a:rPr lang="tr-TR" sz="2200" dirty="0" smtClean="0"/>
              <a:t>’.(A</a:t>
            </a:r>
            <a:r>
              <a:rPr lang="tr-TR" sz="2200" dirty="0" smtClean="0">
                <a:sym typeface="Symbol"/>
              </a:rPr>
              <a:t></a:t>
            </a:r>
            <a:r>
              <a:rPr lang="tr-TR" sz="2200" dirty="0" smtClean="0"/>
              <a:t>B)</a:t>
            </a:r>
          </a:p>
          <a:p>
            <a:pPr>
              <a:buFontTx/>
              <a:buNone/>
              <a:defRPr/>
            </a:pPr>
            <a:r>
              <a:rPr lang="tr-TR" sz="2200" dirty="0" smtClean="0"/>
              <a:t>					 = A</a:t>
            </a:r>
            <a:r>
              <a:rPr lang="tr-TR" sz="2200" dirty="0" smtClean="0">
                <a:sym typeface="Symbol"/>
              </a:rPr>
              <a:t></a:t>
            </a:r>
            <a:r>
              <a:rPr lang="tr-TR" sz="2200" dirty="0" smtClean="0"/>
              <a:t>B</a:t>
            </a:r>
            <a:r>
              <a:rPr lang="tr-TR" sz="2200" dirty="0" smtClean="0">
                <a:sym typeface="Symbol"/>
              </a:rPr>
              <a:t></a:t>
            </a:r>
            <a:r>
              <a:rPr lang="tr-TR" sz="2200" dirty="0" err="1" smtClean="0"/>
              <a:t>ci</a:t>
            </a:r>
            <a:endParaRPr lang="tr-TR" sz="2200" dirty="0" smtClean="0"/>
          </a:p>
          <a:p>
            <a:pPr>
              <a:buFontTx/>
              <a:buNone/>
              <a:defRPr/>
            </a:pPr>
            <a:r>
              <a:rPr lang="tr-TR" sz="2200" dirty="0" smtClean="0"/>
              <a:t> </a:t>
            </a:r>
          </a:p>
          <a:p>
            <a:pPr>
              <a:buFontTx/>
              <a:buNone/>
              <a:defRPr/>
            </a:pPr>
            <a:r>
              <a:rPr lang="tr-TR" sz="2200" dirty="0" smtClean="0"/>
              <a:t>				         </a:t>
            </a:r>
            <a:r>
              <a:rPr lang="tr-TR" sz="2200" dirty="0" err="1" smtClean="0"/>
              <a:t>co</a:t>
            </a:r>
            <a:r>
              <a:rPr lang="tr-TR" sz="2200" dirty="0" smtClean="0"/>
              <a:t> = A’.B.</a:t>
            </a:r>
            <a:r>
              <a:rPr lang="tr-TR" sz="2200" dirty="0" err="1" smtClean="0"/>
              <a:t>ci</a:t>
            </a:r>
            <a:r>
              <a:rPr lang="tr-TR" sz="2200" dirty="0" smtClean="0"/>
              <a:t>+A.B’.</a:t>
            </a:r>
            <a:r>
              <a:rPr lang="tr-TR" sz="2200" dirty="0" err="1" smtClean="0"/>
              <a:t>ci</a:t>
            </a:r>
            <a:r>
              <a:rPr lang="tr-TR" sz="2200" dirty="0" smtClean="0"/>
              <a:t>+A.B.</a:t>
            </a:r>
            <a:r>
              <a:rPr lang="tr-TR" sz="2200" dirty="0" err="1" smtClean="0"/>
              <a:t>ci</a:t>
            </a:r>
            <a:r>
              <a:rPr lang="tr-TR" sz="2200" dirty="0" smtClean="0"/>
              <a:t>’+A.B.</a:t>
            </a:r>
            <a:r>
              <a:rPr lang="tr-TR" sz="2200" dirty="0" err="1" smtClean="0"/>
              <a:t>ci</a:t>
            </a:r>
            <a:endParaRPr lang="tr-TR" sz="2200" dirty="0" smtClean="0"/>
          </a:p>
          <a:p>
            <a:pPr>
              <a:buFontTx/>
              <a:buNone/>
              <a:defRPr/>
            </a:pPr>
            <a:r>
              <a:rPr lang="tr-TR" sz="2200" dirty="0" smtClean="0"/>
              <a:t>				              = </a:t>
            </a:r>
            <a:r>
              <a:rPr lang="tr-TR" sz="2200" dirty="0" err="1" smtClean="0"/>
              <a:t>ci</a:t>
            </a:r>
            <a:r>
              <a:rPr lang="tr-TR" sz="2200" dirty="0" smtClean="0"/>
              <a:t>.(A</a:t>
            </a:r>
            <a:r>
              <a:rPr lang="tr-TR" sz="2200" dirty="0" smtClean="0">
                <a:sym typeface="Symbol"/>
              </a:rPr>
              <a:t></a:t>
            </a:r>
            <a:r>
              <a:rPr lang="tr-TR" sz="2200" dirty="0" smtClean="0"/>
              <a:t>B)+A.B </a:t>
            </a:r>
          </a:p>
          <a:p>
            <a:pPr algn="just">
              <a:buFontTx/>
              <a:buNone/>
              <a:defRPr/>
            </a:pPr>
            <a:endParaRPr lang="tr-TR" sz="2200" dirty="0"/>
          </a:p>
        </p:txBody>
      </p:sp>
      <p:sp>
        <p:nvSpPr>
          <p:cNvPr id="6148"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322818476"/>
              </p:ext>
            </p:extLst>
          </p:nvPr>
        </p:nvGraphicFramePr>
        <p:xfrm>
          <a:off x="482600" y="3009900"/>
          <a:ext cx="2387600" cy="3154680"/>
        </p:xfrm>
        <a:graphic>
          <a:graphicData uri="http://schemas.openxmlformats.org/drawingml/2006/table">
            <a:tbl>
              <a:tblPr/>
              <a:tblGrid>
                <a:gridCol w="358775">
                  <a:extLst>
                    <a:ext uri="{9D8B030D-6E8A-4147-A177-3AD203B41FA5}">
                      <a16:colId xmlns:a16="http://schemas.microsoft.com/office/drawing/2014/main" val="20000"/>
                    </a:ext>
                  </a:extLst>
                </a:gridCol>
                <a:gridCol w="325438">
                  <a:extLst>
                    <a:ext uri="{9D8B030D-6E8A-4147-A177-3AD203B41FA5}">
                      <a16:colId xmlns:a16="http://schemas.microsoft.com/office/drawing/2014/main" val="20001"/>
                    </a:ext>
                  </a:extLst>
                </a:gridCol>
                <a:gridCol w="309562">
                  <a:extLst>
                    <a:ext uri="{9D8B030D-6E8A-4147-A177-3AD203B41FA5}">
                      <a16:colId xmlns:a16="http://schemas.microsoft.com/office/drawing/2014/main" val="20002"/>
                    </a:ext>
                  </a:extLst>
                </a:gridCol>
                <a:gridCol w="881063">
                  <a:extLst>
                    <a:ext uri="{9D8B030D-6E8A-4147-A177-3AD203B41FA5}">
                      <a16:colId xmlns:a16="http://schemas.microsoft.com/office/drawing/2014/main" val="20003"/>
                    </a:ext>
                  </a:extLst>
                </a:gridCol>
                <a:gridCol w="512762">
                  <a:extLst>
                    <a:ext uri="{9D8B030D-6E8A-4147-A177-3AD203B41FA5}">
                      <a16:colId xmlns:a16="http://schemas.microsoft.com/office/drawing/2014/main" val="20004"/>
                    </a:ext>
                  </a:extLst>
                </a:gridCol>
              </a:tblGrid>
              <a:tr h="184150">
                <a:tc gridSpan="3">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Inputs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gridSpan="2">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Outputs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extLst>
                  <a:ext uri="{0D108BD9-81ED-4DB2-BD59-A6C34878D82A}">
                    <a16:rowId xmlns:a16="http://schemas.microsoft.com/office/drawing/2014/main" val="10000"/>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ci</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Sum</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co</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415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Oval"/>
          <p:cNvSpPr/>
          <p:nvPr/>
        </p:nvSpPr>
        <p:spPr bwMode="auto">
          <a:xfrm>
            <a:off x="6464300" y="4038600"/>
            <a:ext cx="2387600" cy="1587500"/>
          </a:xfrm>
          <a:prstGeom prst="ellipse">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lIns="36000" tIns="36000" rIns="36000" bIns="36000"/>
          <a:lstStyle/>
          <a:p>
            <a:pPr>
              <a:defRPr/>
            </a:pPr>
            <a:endParaRPr lang="tr-TR">
              <a:solidFill>
                <a:schemeClr val="tx1"/>
              </a:solidFill>
            </a:endParaRPr>
          </a:p>
        </p:txBody>
      </p:sp>
      <p:sp>
        <p:nvSpPr>
          <p:cNvPr id="7171" name="8 Yuvarlatılmış Dikdörtgen" hidden="1"/>
          <p:cNvSpPr>
            <a:spLocks noChangeArrowheads="1"/>
          </p:cNvSpPr>
          <p:nvPr/>
        </p:nvSpPr>
        <p:spPr bwMode="auto">
          <a:xfrm>
            <a:off x="6413500" y="4076700"/>
            <a:ext cx="2425700" cy="1435100"/>
          </a:xfrm>
          <a:prstGeom prst="roundRect">
            <a:avLst>
              <a:gd name="adj" fmla="val 16667"/>
            </a:avLst>
          </a:prstGeom>
          <a:solidFill>
            <a:schemeClr val="accent1"/>
          </a:solidFill>
          <a:ln w="9525" algn="ctr">
            <a:solidFill>
              <a:schemeClr val="tx1"/>
            </a:solidFill>
            <a:round/>
            <a:headEnd/>
            <a:tailEnd type="triangle" w="med" len="med"/>
          </a:ln>
        </p:spPr>
        <p:txBody>
          <a:bodyPr lIns="36000" tIns="36000" rIns="36000" bIns="36000"/>
          <a:lstStyle/>
          <a:p>
            <a:endParaRPr lang="tr-TR"/>
          </a:p>
        </p:txBody>
      </p:sp>
      <p:sp>
        <p:nvSpPr>
          <p:cNvPr id="7172" name="1 Başlık"/>
          <p:cNvSpPr>
            <a:spLocks noGrp="1"/>
          </p:cNvSpPr>
          <p:nvPr>
            <p:ph type="title"/>
          </p:nvPr>
        </p:nvSpPr>
        <p:spPr/>
        <p:txBody>
          <a:bodyPr/>
          <a:lstStyle/>
          <a:p>
            <a:r>
              <a:rPr lang="en-US" sz="2400" b="1" dirty="0"/>
              <a:t>Full Adder</a:t>
            </a:r>
            <a:endParaRPr lang="tr-TR" sz="2400" dirty="0" smtClean="0"/>
          </a:p>
        </p:txBody>
      </p:sp>
      <p:sp>
        <p:nvSpPr>
          <p:cNvPr id="7173" name="2 İçerik Yer Tutucusu"/>
          <p:cNvSpPr>
            <a:spLocks noGrp="1"/>
          </p:cNvSpPr>
          <p:nvPr>
            <p:ph idx="1"/>
          </p:nvPr>
        </p:nvSpPr>
        <p:spPr>
          <a:xfrm>
            <a:off x="361950" y="887413"/>
            <a:ext cx="8375650" cy="5272087"/>
          </a:xfrm>
        </p:spPr>
        <p:txBody>
          <a:bodyPr/>
          <a:lstStyle/>
          <a:p>
            <a:pPr algn="ctr">
              <a:buFontTx/>
              <a:buNone/>
            </a:pPr>
            <a:r>
              <a:rPr lang="en-US" sz="2200" dirty="0" smtClean="0"/>
              <a:t>Sum</a:t>
            </a:r>
            <a:r>
              <a:rPr lang="tr-TR" sz="2200" dirty="0" smtClean="0"/>
              <a:t>  </a:t>
            </a:r>
            <a:r>
              <a:rPr lang="tr-TR" sz="2200" dirty="0" smtClean="0"/>
              <a:t>= </a:t>
            </a:r>
            <a:r>
              <a:rPr lang="tr-TR" sz="2200" dirty="0" err="1" smtClean="0"/>
              <a:t>A</a:t>
            </a:r>
            <a:r>
              <a:rPr lang="tr-TR" sz="2200" dirty="0" err="1" smtClean="0">
                <a:sym typeface="Symbol" pitchFamily="18" charset="2"/>
              </a:rPr>
              <a:t></a:t>
            </a:r>
            <a:r>
              <a:rPr lang="tr-TR" sz="2200" dirty="0" err="1" smtClean="0"/>
              <a:t>B</a:t>
            </a:r>
            <a:r>
              <a:rPr lang="tr-TR" sz="2200" dirty="0" err="1" smtClean="0">
                <a:sym typeface="Symbol" pitchFamily="18" charset="2"/>
              </a:rPr>
              <a:t></a:t>
            </a:r>
            <a:r>
              <a:rPr lang="tr-TR" sz="2200" dirty="0" err="1" smtClean="0"/>
              <a:t>ci</a:t>
            </a:r>
            <a:r>
              <a:rPr lang="tr-TR" sz="2200" dirty="0" smtClean="0"/>
              <a:t>            </a:t>
            </a:r>
            <a:r>
              <a:rPr lang="tr-TR" sz="2200" dirty="0" err="1" smtClean="0"/>
              <a:t>co</a:t>
            </a:r>
            <a:r>
              <a:rPr lang="tr-TR" sz="2200" dirty="0" smtClean="0"/>
              <a:t> = </a:t>
            </a:r>
            <a:r>
              <a:rPr lang="tr-TR" sz="2200" dirty="0" err="1" smtClean="0"/>
              <a:t>ci</a:t>
            </a:r>
            <a:r>
              <a:rPr lang="tr-TR" sz="2200" dirty="0" smtClean="0"/>
              <a:t>.(A</a:t>
            </a:r>
            <a:r>
              <a:rPr lang="tr-TR" sz="2200" dirty="0" smtClean="0">
                <a:sym typeface="Symbol" pitchFamily="18" charset="2"/>
              </a:rPr>
              <a:t></a:t>
            </a:r>
            <a:r>
              <a:rPr lang="tr-TR" sz="2200" dirty="0" smtClean="0"/>
              <a:t>B)+A.B</a:t>
            </a:r>
          </a:p>
          <a:p>
            <a:pPr algn="ctr">
              <a:buFontTx/>
              <a:buNone/>
            </a:pPr>
            <a:endParaRPr lang="tr-TR" sz="2200" dirty="0" smtClean="0"/>
          </a:p>
          <a:p>
            <a:pPr algn="ctr">
              <a:buFontTx/>
              <a:buNone/>
            </a:pPr>
            <a:endParaRPr lang="tr-TR" sz="2200" dirty="0" smtClean="0"/>
          </a:p>
          <a:p>
            <a:pPr algn="ctr">
              <a:buFontTx/>
              <a:buNone/>
            </a:pPr>
            <a:endParaRPr lang="tr-TR" sz="2200" dirty="0" smtClean="0"/>
          </a:p>
          <a:p>
            <a:pPr algn="ctr">
              <a:buFontTx/>
              <a:buNone/>
            </a:pPr>
            <a:endParaRPr lang="tr-TR" sz="2200" dirty="0" smtClean="0"/>
          </a:p>
          <a:p>
            <a:pPr algn="ctr">
              <a:buFontTx/>
              <a:buNone/>
            </a:pPr>
            <a:r>
              <a:rPr lang="en-US" sz="1800" dirty="0" smtClean="0"/>
              <a:t>                Logic diagram for a full adder</a:t>
            </a:r>
            <a:r>
              <a:rPr lang="tr-TR" sz="1800" dirty="0" smtClean="0"/>
              <a:t>  </a:t>
            </a:r>
            <a:r>
              <a:rPr lang="en-US" sz="1800" dirty="0" smtClean="0"/>
              <a:t>                     </a:t>
            </a:r>
            <a:r>
              <a:rPr lang="tr-TR" sz="1800" dirty="0" err="1"/>
              <a:t>Schematic</a:t>
            </a:r>
            <a:r>
              <a:rPr lang="tr-TR" sz="1800" dirty="0"/>
              <a:t> </a:t>
            </a:r>
            <a:r>
              <a:rPr lang="tr-TR" sz="1800" dirty="0" err="1"/>
              <a:t>symbol</a:t>
            </a:r>
            <a:r>
              <a:rPr lang="tr-TR" sz="1800" dirty="0"/>
              <a:t> </a:t>
            </a:r>
            <a:r>
              <a:rPr lang="tr-TR" sz="1800" dirty="0" err="1"/>
              <a:t>for</a:t>
            </a:r>
            <a:r>
              <a:rPr lang="en-US" sz="1800" dirty="0" smtClean="0"/>
              <a:t> a full adder</a:t>
            </a:r>
            <a:endParaRPr lang="tr-TR" sz="1800" dirty="0" smtClean="0"/>
          </a:p>
          <a:p>
            <a:pPr algn="ctr">
              <a:buFontTx/>
              <a:buNone/>
            </a:pPr>
            <a:endParaRPr lang="tr-TR" sz="1800" dirty="0" smtClean="0"/>
          </a:p>
          <a:p>
            <a:pPr algn="just">
              <a:buFontTx/>
              <a:buNone/>
            </a:pPr>
            <a:r>
              <a:rPr lang="en-US" sz="2000" dirty="0" smtClean="0"/>
              <a:t>We can create a full adder by using two half adders as depicted below.</a:t>
            </a:r>
            <a:endParaRPr lang="tr-TR" sz="2000" dirty="0" smtClean="0"/>
          </a:p>
          <a:p>
            <a:pPr algn="just">
              <a:buFontTx/>
              <a:buNone/>
            </a:pPr>
            <a:r>
              <a:rPr lang="tr-TR" sz="2000" dirty="0" smtClean="0"/>
              <a:t>								</a:t>
            </a:r>
          </a:p>
          <a:p>
            <a:pPr algn="just">
              <a:buFontTx/>
              <a:buNone/>
            </a:pPr>
            <a:r>
              <a:rPr lang="tr-TR" sz="2000" dirty="0" smtClean="0"/>
              <a:t>							            </a:t>
            </a:r>
            <a:r>
              <a:rPr lang="en-US" sz="2000" dirty="0" smtClean="0"/>
              <a:t>   In a half adder;</a:t>
            </a:r>
            <a:endParaRPr lang="tr-TR" sz="2000" dirty="0" smtClean="0"/>
          </a:p>
          <a:p>
            <a:pPr algn="just">
              <a:buFontTx/>
              <a:buNone/>
            </a:pPr>
            <a:r>
              <a:rPr lang="tr-TR" sz="2000" dirty="0" smtClean="0"/>
              <a:t>								   </a:t>
            </a:r>
            <a:r>
              <a:rPr lang="en-US" sz="2000" dirty="0" smtClean="0"/>
              <a:t>Carry </a:t>
            </a:r>
            <a:r>
              <a:rPr lang="tr-TR" sz="2000" dirty="0" smtClean="0"/>
              <a:t>= </a:t>
            </a:r>
            <a:r>
              <a:rPr lang="tr-TR" sz="2000" dirty="0" smtClean="0"/>
              <a:t>A.B</a:t>
            </a:r>
          </a:p>
          <a:p>
            <a:pPr algn="just">
              <a:buFontTx/>
              <a:buNone/>
            </a:pPr>
            <a:r>
              <a:rPr lang="tr-TR" sz="2000" dirty="0" smtClean="0"/>
              <a:t>								</a:t>
            </a:r>
            <a:r>
              <a:rPr lang="en-US" sz="2000" dirty="0" smtClean="0"/>
              <a:t>  </a:t>
            </a:r>
            <a:r>
              <a:rPr lang="en-US" sz="2000" dirty="0" smtClean="0"/>
              <a:t>Sum</a:t>
            </a:r>
            <a:r>
              <a:rPr lang="tr-TR" sz="2000" dirty="0" smtClean="0"/>
              <a:t> </a:t>
            </a:r>
            <a:r>
              <a:rPr lang="tr-TR" sz="2000" dirty="0" smtClean="0"/>
              <a:t>= A </a:t>
            </a:r>
            <a:r>
              <a:rPr lang="tr-TR" sz="2000" dirty="0" smtClean="0">
                <a:sym typeface="Symbol" pitchFamily="18" charset="2"/>
              </a:rPr>
              <a:t></a:t>
            </a:r>
            <a:r>
              <a:rPr lang="tr-TR" sz="2000" dirty="0" smtClean="0"/>
              <a:t> B</a:t>
            </a:r>
          </a:p>
        </p:txBody>
      </p:sp>
      <p:sp>
        <p:nvSpPr>
          <p:cNvPr id="7174" name="3 Altbilgi Yer Tutucusu"/>
          <p:cNvSpPr>
            <a:spLocks noGrp="1"/>
          </p:cNvSpPr>
          <p:nvPr>
            <p:ph type="ftr" sz="quarter" idx="10"/>
          </p:nvPr>
        </p:nvSpPr>
        <p:spPr>
          <a:noFill/>
        </p:spPr>
        <p:txBody>
          <a:bodyPr/>
          <a:lstStyle/>
          <a:p>
            <a:r>
              <a:rPr lang="en-US" dirty="0"/>
              <a:t>Logic Circuits</a:t>
            </a:r>
          </a:p>
        </p:txBody>
      </p:sp>
      <p:pic>
        <p:nvPicPr>
          <p:cNvPr id="7175" name="4 Resim"/>
          <p:cNvPicPr>
            <a:picLocks noChangeAspect="1"/>
          </p:cNvPicPr>
          <p:nvPr/>
        </p:nvPicPr>
        <p:blipFill>
          <a:blip r:embed="rId2" cstate="print"/>
          <a:srcRect/>
          <a:stretch>
            <a:fillRect/>
          </a:stretch>
        </p:blipFill>
        <p:spPr bwMode="auto">
          <a:xfrm>
            <a:off x="714375" y="1350963"/>
            <a:ext cx="4217988" cy="1606550"/>
          </a:xfrm>
          <a:prstGeom prst="rect">
            <a:avLst/>
          </a:prstGeom>
          <a:noFill/>
          <a:ln w="9525">
            <a:noFill/>
            <a:miter lim="800000"/>
            <a:headEnd/>
            <a:tailEnd/>
          </a:ln>
        </p:spPr>
      </p:pic>
      <p:pic>
        <p:nvPicPr>
          <p:cNvPr id="7176" name="6 Resim"/>
          <p:cNvPicPr>
            <a:picLocks noChangeAspect="1"/>
          </p:cNvPicPr>
          <p:nvPr/>
        </p:nvPicPr>
        <p:blipFill>
          <a:blip r:embed="rId3" cstate="print"/>
          <a:srcRect/>
          <a:stretch>
            <a:fillRect/>
          </a:stretch>
        </p:blipFill>
        <p:spPr bwMode="auto">
          <a:xfrm>
            <a:off x="5662785" y="1727200"/>
            <a:ext cx="2600153" cy="977900"/>
          </a:xfrm>
          <a:prstGeom prst="rect">
            <a:avLst/>
          </a:prstGeom>
          <a:noFill/>
          <a:ln w="9525">
            <a:noFill/>
            <a:miter lim="800000"/>
            <a:headEnd/>
            <a:tailEnd/>
          </a:ln>
        </p:spPr>
      </p:pic>
      <p:pic>
        <p:nvPicPr>
          <p:cNvPr id="7177" name="7 Resim"/>
          <p:cNvPicPr>
            <a:picLocks noChangeAspect="1"/>
          </p:cNvPicPr>
          <p:nvPr/>
        </p:nvPicPr>
        <p:blipFill>
          <a:blip r:embed="rId4" cstate="print"/>
          <a:srcRect/>
          <a:stretch>
            <a:fillRect/>
          </a:stretch>
        </p:blipFill>
        <p:spPr bwMode="auto">
          <a:xfrm>
            <a:off x="579438" y="4287838"/>
            <a:ext cx="4932362" cy="1825171"/>
          </a:xfrm>
          <a:prstGeom prst="rect">
            <a:avLst/>
          </a:prstGeom>
          <a:noFill/>
          <a:ln w="9525">
            <a:noFill/>
            <a:miter lim="800000"/>
            <a:headEnd/>
            <a:tailEnd/>
          </a:ln>
        </p:spPr>
      </p:pic>
      <p:sp>
        <p:nvSpPr>
          <p:cNvPr id="11" name="Metin kutusu 10"/>
          <p:cNvSpPr txBox="1"/>
          <p:nvPr/>
        </p:nvSpPr>
        <p:spPr>
          <a:xfrm>
            <a:off x="4303605" y="1771565"/>
            <a:ext cx="799461"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Sum</a:t>
            </a:r>
            <a:endParaRPr lang="tr-TR" b="0" dirty="0">
              <a:latin typeface="Arial" panose="020B0604020202020204" pitchFamily="34" charset="0"/>
              <a:cs typeface="Arial" panose="020B0604020202020204" pitchFamily="34" charset="0"/>
            </a:endParaRPr>
          </a:p>
        </p:txBody>
      </p:sp>
      <p:sp>
        <p:nvSpPr>
          <p:cNvPr id="12" name="Metin kutusu 11"/>
          <p:cNvSpPr txBox="1"/>
          <p:nvPr/>
        </p:nvSpPr>
        <p:spPr>
          <a:xfrm>
            <a:off x="4302765" y="2425732"/>
            <a:ext cx="799461"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co</a:t>
            </a:r>
            <a:endParaRPr lang="tr-TR" b="0" dirty="0">
              <a:latin typeface="Arial" panose="020B0604020202020204" pitchFamily="34" charset="0"/>
              <a:cs typeface="Arial" panose="020B0604020202020204" pitchFamily="34" charset="0"/>
            </a:endParaRPr>
          </a:p>
        </p:txBody>
      </p:sp>
      <p:sp>
        <p:nvSpPr>
          <p:cNvPr id="13" name="Metin kutusu 12"/>
          <p:cNvSpPr txBox="1"/>
          <p:nvPr/>
        </p:nvSpPr>
        <p:spPr>
          <a:xfrm>
            <a:off x="5594078" y="2046873"/>
            <a:ext cx="799461"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Inputs</a:t>
            </a:r>
            <a:endParaRPr lang="tr-TR" b="0" dirty="0">
              <a:latin typeface="Arial" panose="020B0604020202020204" pitchFamily="34" charset="0"/>
              <a:cs typeface="Arial" panose="020B0604020202020204" pitchFamily="34" charset="0"/>
            </a:endParaRPr>
          </a:p>
        </p:txBody>
      </p:sp>
      <p:sp>
        <p:nvSpPr>
          <p:cNvPr id="14" name="Metin kutusu 13"/>
          <p:cNvSpPr txBox="1"/>
          <p:nvPr/>
        </p:nvSpPr>
        <p:spPr>
          <a:xfrm>
            <a:off x="7623340" y="2003339"/>
            <a:ext cx="992759"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Outputs</a:t>
            </a:r>
            <a:endParaRPr lang="tr-TR" b="0" dirty="0">
              <a:latin typeface="Arial" panose="020B0604020202020204" pitchFamily="34" charset="0"/>
              <a:cs typeface="Arial" panose="020B0604020202020204" pitchFamily="34" charset="0"/>
            </a:endParaRPr>
          </a:p>
        </p:txBody>
      </p:sp>
      <p:sp>
        <p:nvSpPr>
          <p:cNvPr id="15" name="Metin kutusu 14"/>
          <p:cNvSpPr txBox="1"/>
          <p:nvPr/>
        </p:nvSpPr>
        <p:spPr>
          <a:xfrm>
            <a:off x="1291472" y="4427599"/>
            <a:ext cx="604887" cy="461665"/>
          </a:xfrm>
          <a:prstGeom prst="rect">
            <a:avLst/>
          </a:prstGeom>
          <a:solidFill>
            <a:schemeClr val="bg1"/>
          </a:solidFill>
        </p:spPr>
        <p:txBody>
          <a:bodyPr wrap="square" rtlCol="0">
            <a:spAutoFit/>
          </a:bodyPr>
          <a:lstStyle/>
          <a:p>
            <a:pPr algn="r"/>
            <a:r>
              <a:rPr lang="en-US" sz="1200" dirty="0" smtClean="0">
                <a:latin typeface="Arial" panose="020B0604020202020204" pitchFamily="34" charset="0"/>
                <a:cs typeface="Arial" panose="020B0604020202020204" pitchFamily="34" charset="0"/>
              </a:rPr>
              <a:t>Sum</a:t>
            </a:r>
          </a:p>
          <a:p>
            <a:pPr algn="r"/>
            <a:r>
              <a:rPr lang="en-US" sz="1200" dirty="0" smtClean="0">
                <a:latin typeface="Arial" panose="020B0604020202020204" pitchFamily="34" charset="0"/>
                <a:cs typeface="Arial" panose="020B0604020202020204" pitchFamily="34" charset="0"/>
              </a:rPr>
              <a:t>Carry</a:t>
            </a:r>
            <a:endParaRPr lang="tr-TR" sz="1200" dirty="0">
              <a:latin typeface="Arial" panose="020B0604020202020204" pitchFamily="34" charset="0"/>
              <a:cs typeface="Arial" panose="020B0604020202020204" pitchFamily="34" charset="0"/>
            </a:endParaRPr>
          </a:p>
        </p:txBody>
      </p:sp>
      <p:sp>
        <p:nvSpPr>
          <p:cNvPr id="16" name="Metin kutusu 15"/>
          <p:cNvSpPr txBox="1"/>
          <p:nvPr/>
        </p:nvSpPr>
        <p:spPr>
          <a:xfrm>
            <a:off x="2841003" y="4418172"/>
            <a:ext cx="604887" cy="461665"/>
          </a:xfrm>
          <a:prstGeom prst="rect">
            <a:avLst/>
          </a:prstGeom>
          <a:solidFill>
            <a:schemeClr val="bg1"/>
          </a:solidFill>
        </p:spPr>
        <p:txBody>
          <a:bodyPr wrap="square" rtlCol="0">
            <a:spAutoFit/>
          </a:bodyPr>
          <a:lstStyle/>
          <a:p>
            <a:pPr algn="r"/>
            <a:r>
              <a:rPr lang="en-US" sz="1200" dirty="0" smtClean="0">
                <a:latin typeface="Arial" panose="020B0604020202020204" pitchFamily="34" charset="0"/>
                <a:cs typeface="Arial" panose="020B0604020202020204" pitchFamily="34" charset="0"/>
              </a:rPr>
              <a:t>Sum</a:t>
            </a:r>
          </a:p>
          <a:p>
            <a:pPr algn="r"/>
            <a:r>
              <a:rPr lang="en-US" sz="1200" dirty="0" smtClean="0">
                <a:latin typeface="Arial" panose="020B0604020202020204" pitchFamily="34" charset="0"/>
                <a:cs typeface="Arial" panose="020B0604020202020204" pitchFamily="34" charset="0"/>
              </a:rPr>
              <a:t>Carry</a:t>
            </a:r>
            <a:endParaRPr lang="tr-TR" sz="1200" dirty="0">
              <a:latin typeface="Arial" panose="020B0604020202020204" pitchFamily="34" charset="0"/>
              <a:cs typeface="Arial" panose="020B0604020202020204" pitchFamily="34" charset="0"/>
            </a:endParaRPr>
          </a:p>
        </p:txBody>
      </p:sp>
      <p:sp>
        <p:nvSpPr>
          <p:cNvPr id="17" name="Metin kutusu 16"/>
          <p:cNvSpPr txBox="1"/>
          <p:nvPr/>
        </p:nvSpPr>
        <p:spPr>
          <a:xfrm>
            <a:off x="4834649" y="4420729"/>
            <a:ext cx="799461" cy="338554"/>
          </a:xfrm>
          <a:prstGeom prst="rect">
            <a:avLst/>
          </a:prstGeom>
          <a:solidFill>
            <a:schemeClr val="bg1"/>
          </a:solidFill>
        </p:spPr>
        <p:txBody>
          <a:bodyPr wrap="square" rtlCol="0">
            <a:spAutoFit/>
          </a:bodyPr>
          <a:lstStyle/>
          <a:p>
            <a:r>
              <a:rPr lang="en-US" b="0" dirty="0" smtClean="0">
                <a:latin typeface="Arial" panose="020B0604020202020204" pitchFamily="34" charset="0"/>
                <a:cs typeface="Arial" panose="020B0604020202020204" pitchFamily="34" charset="0"/>
              </a:rPr>
              <a:t>Sum</a:t>
            </a:r>
            <a:endParaRPr lang="tr-TR" b="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Başlık"/>
          <p:cNvSpPr>
            <a:spLocks noGrp="1"/>
          </p:cNvSpPr>
          <p:nvPr>
            <p:ph type="title"/>
          </p:nvPr>
        </p:nvSpPr>
        <p:spPr/>
        <p:txBody>
          <a:bodyPr/>
          <a:lstStyle/>
          <a:p>
            <a:r>
              <a:rPr lang="en-US" sz="2400" b="1" dirty="0" smtClean="0"/>
              <a:t>Parallel Adder</a:t>
            </a:r>
            <a:endParaRPr lang="tr-TR" sz="2400" dirty="0" smtClean="0"/>
          </a:p>
        </p:txBody>
      </p:sp>
      <p:sp>
        <p:nvSpPr>
          <p:cNvPr id="3" name="2 İçerik Yer Tutucusu"/>
          <p:cNvSpPr>
            <a:spLocks noGrp="1"/>
          </p:cNvSpPr>
          <p:nvPr>
            <p:ph idx="1"/>
          </p:nvPr>
        </p:nvSpPr>
        <p:spPr>
          <a:xfrm>
            <a:off x="349250" y="887413"/>
            <a:ext cx="8375650" cy="5078412"/>
          </a:xfrm>
        </p:spPr>
        <p:txBody>
          <a:bodyPr/>
          <a:lstStyle/>
          <a:p>
            <a:pPr>
              <a:buFontTx/>
              <a:buNone/>
              <a:defRPr/>
            </a:pPr>
            <a:r>
              <a:rPr lang="en-US" sz="2200" b="1" dirty="0" smtClean="0"/>
              <a:t>Parallel Binary Adder</a:t>
            </a:r>
            <a:endParaRPr lang="tr-TR" sz="2200" b="1" dirty="0" smtClean="0"/>
          </a:p>
          <a:p>
            <a:pPr marL="0" indent="0" algn="just">
              <a:buNone/>
            </a:pPr>
            <a:r>
              <a:rPr lang="en-US" sz="2200" dirty="0" smtClean="0"/>
              <a:t>We use half and full adders to add 1-bit binary numbers. </a:t>
            </a:r>
            <a:r>
              <a:rPr lang="en-US" sz="2200" dirty="0" smtClean="0"/>
              <a:t>We need parallel adders to add binary numbers with more than one bit. We can implement a parallel adder by cascading full adders. For example, we can implement a 4-bit parallel adder by cascading four full adders. In this implementation, we connect the carry output of each full adder to the carry input of the next full adder. We input 0 to the carry input of the full adder which adds the LSB’s. The carry output of the MSB’s is the carry output of the parallel adder.</a:t>
            </a:r>
            <a:endParaRPr lang="tr-TR" sz="2200" dirty="0" smtClean="0"/>
          </a:p>
          <a:p>
            <a:pPr marL="0" indent="0" algn="just">
              <a:buFontTx/>
              <a:buNone/>
              <a:defRPr/>
            </a:pPr>
            <a:endParaRPr lang="tr-TR" sz="2200" dirty="0"/>
          </a:p>
        </p:txBody>
      </p:sp>
      <p:sp>
        <p:nvSpPr>
          <p:cNvPr id="8196" name="3 Altbilgi Yer Tutucusu"/>
          <p:cNvSpPr>
            <a:spLocks noGrp="1"/>
          </p:cNvSpPr>
          <p:nvPr>
            <p:ph type="ftr" sz="quarter" idx="10"/>
          </p:nvPr>
        </p:nvSpPr>
        <p:spPr>
          <a:noFill/>
        </p:spPr>
        <p:txBody>
          <a:bodyPr/>
          <a:lstStyle/>
          <a:p>
            <a:r>
              <a:rPr lang="en-US" dirty="0"/>
              <a:t>Logic Circuits</a:t>
            </a:r>
          </a:p>
        </p:txBody>
      </p:sp>
      <p:pic>
        <p:nvPicPr>
          <p:cNvPr id="8197" name="4 Resim"/>
          <p:cNvPicPr>
            <a:picLocks noChangeAspect="1"/>
          </p:cNvPicPr>
          <p:nvPr/>
        </p:nvPicPr>
        <p:blipFill>
          <a:blip r:embed="rId2" cstate="print"/>
          <a:srcRect/>
          <a:stretch>
            <a:fillRect/>
          </a:stretch>
        </p:blipFill>
        <p:spPr bwMode="auto">
          <a:xfrm>
            <a:off x="2171700" y="4206874"/>
            <a:ext cx="6604001" cy="2041526"/>
          </a:xfrm>
          <a:prstGeom prst="rect">
            <a:avLst/>
          </a:prstGeom>
          <a:noFill/>
          <a:ln w="9525">
            <a:noFill/>
            <a:miter lim="800000"/>
            <a:headEnd/>
            <a:tailEnd/>
          </a:ln>
        </p:spPr>
      </p:pic>
      <p:sp>
        <p:nvSpPr>
          <p:cNvPr id="8198" name="Rectangle 5"/>
          <p:cNvSpPr>
            <a:spLocks noChangeArrowheads="1"/>
          </p:cNvSpPr>
          <p:nvPr/>
        </p:nvSpPr>
        <p:spPr bwMode="auto">
          <a:xfrm>
            <a:off x="431800" y="3086100"/>
            <a:ext cx="1866900" cy="241300"/>
          </a:xfrm>
          <a:prstGeom prst="rect">
            <a:avLst/>
          </a:prstGeom>
          <a:noFill/>
          <a:ln w="9525">
            <a:noFill/>
            <a:miter lim="800000"/>
            <a:headEnd/>
            <a:tailEnd/>
          </a:ln>
        </p:spPr>
        <p:txBody>
          <a:bodyPr lIns="36000" tIns="36000" rIns="36000" bIns="36000" anchor="ctr">
            <a:spAutoFit/>
          </a:bodyPr>
          <a:lstStyle/>
          <a:p>
            <a:pPr eaLnBrk="0" hangingPunct="0"/>
            <a:r>
              <a:rPr lang="tr-TR" sz="1100">
                <a:cs typeface="Times New Roman" pitchFamily="18" charset="0"/>
              </a:rPr>
              <a:t>     </a:t>
            </a:r>
            <a:endParaRPr lang="tr-TR"/>
          </a:p>
        </p:txBody>
      </p:sp>
      <p:sp>
        <p:nvSpPr>
          <p:cNvPr id="8199" name="Rectangle 6"/>
          <p:cNvSpPr>
            <a:spLocks noChangeArrowheads="1"/>
          </p:cNvSpPr>
          <p:nvPr/>
        </p:nvSpPr>
        <p:spPr bwMode="auto">
          <a:xfrm>
            <a:off x="419100" y="4115015"/>
            <a:ext cx="1591837" cy="980644"/>
          </a:xfrm>
          <a:prstGeom prst="rect">
            <a:avLst/>
          </a:prstGeom>
          <a:noFill/>
          <a:ln w="9525">
            <a:noFill/>
            <a:miter lim="800000"/>
            <a:headEnd/>
            <a:tailEnd/>
          </a:ln>
        </p:spPr>
        <p:txBody>
          <a:bodyPr wrap="none" lIns="36000" tIns="36000" rIns="36000" bIns="36000" anchor="ctr">
            <a:spAutoFit/>
          </a:bodyPr>
          <a:lstStyle/>
          <a:p>
            <a:pPr eaLnBrk="0" hangingPunct="0"/>
            <a:r>
              <a:rPr lang="tr-TR" dirty="0">
                <a:cs typeface="Times New Roman" pitchFamily="18" charset="0"/>
              </a:rPr>
              <a:t>     </a:t>
            </a:r>
            <a:r>
              <a:rPr lang="tr-TR" dirty="0" smtClean="0">
                <a:cs typeface="Times New Roman" pitchFamily="18" charset="0"/>
              </a:rPr>
              <a:t> A3  </a:t>
            </a:r>
            <a:r>
              <a:rPr lang="tr-TR" dirty="0">
                <a:cs typeface="Times New Roman" pitchFamily="18" charset="0"/>
              </a:rPr>
              <a:t>A2  A1 A0</a:t>
            </a:r>
            <a:endParaRPr lang="tr-TR" dirty="0"/>
          </a:p>
          <a:p>
            <a:pPr eaLnBrk="0" hangingPunct="0"/>
            <a:r>
              <a:rPr lang="tr-TR" dirty="0">
                <a:cs typeface="Times New Roman" pitchFamily="18" charset="0"/>
              </a:rPr>
              <a:t>  + B3  B2  B1 B0</a:t>
            </a:r>
            <a:endParaRPr lang="tr-TR" dirty="0"/>
          </a:p>
          <a:p>
            <a:pPr eaLnBrk="0" hangingPunct="0"/>
            <a:endParaRPr lang="tr-TR" sz="1100" dirty="0"/>
          </a:p>
          <a:p>
            <a:pPr eaLnBrk="0" hangingPunct="0"/>
            <a:r>
              <a:rPr lang="tr-TR" dirty="0">
                <a:cs typeface="Times New Roman" pitchFamily="18" charset="0"/>
              </a:rPr>
              <a:t> c  T3   T2 T1  T0</a:t>
            </a:r>
            <a:endParaRPr lang="tr-TR" dirty="0"/>
          </a:p>
        </p:txBody>
      </p:sp>
      <p:cxnSp>
        <p:nvCxnSpPr>
          <p:cNvPr id="13" name="12 Düz Bağlayıcı"/>
          <p:cNvCxnSpPr/>
          <p:nvPr/>
        </p:nvCxnSpPr>
        <p:spPr bwMode="auto">
          <a:xfrm>
            <a:off x="495300" y="4737100"/>
            <a:ext cx="1422400" cy="158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r>
              <a:rPr lang="en-US" sz="2400" b="1" dirty="0"/>
              <a:t>Parallel Adder</a:t>
            </a:r>
            <a:endParaRPr lang="tr-TR" sz="2400" dirty="0" smtClean="0"/>
          </a:p>
        </p:txBody>
      </p:sp>
      <p:sp>
        <p:nvSpPr>
          <p:cNvPr id="3" name="2 İçerik Yer Tutucusu"/>
          <p:cNvSpPr>
            <a:spLocks noGrp="1"/>
          </p:cNvSpPr>
          <p:nvPr>
            <p:ph idx="1"/>
          </p:nvPr>
        </p:nvSpPr>
        <p:spPr>
          <a:xfrm>
            <a:off x="336550" y="874713"/>
            <a:ext cx="8375650" cy="5078412"/>
          </a:xfrm>
        </p:spPr>
        <p:txBody>
          <a:bodyPr/>
          <a:lstStyle/>
          <a:p>
            <a:pPr marL="0" indent="0" algn="just">
              <a:buNone/>
            </a:pPr>
            <a:r>
              <a:rPr lang="en-US" sz="2200" dirty="0" smtClean="0"/>
              <a:t>We can do binary subtraction </a:t>
            </a:r>
            <a:r>
              <a:rPr lang="en-US" sz="2200" dirty="0" smtClean="0"/>
              <a:t>by using two’s complement. The circuit below performs both addition and subtraction. The number we convert to two’s complement is</a:t>
            </a:r>
            <a:r>
              <a:rPr lang="tr-TR" sz="2200" dirty="0" smtClean="0"/>
              <a:t> </a:t>
            </a:r>
            <a:r>
              <a:rPr lang="tr-TR" sz="2200" dirty="0" smtClean="0"/>
              <a:t>(</a:t>
            </a:r>
            <a:r>
              <a:rPr lang="tr-TR" sz="2200" dirty="0" smtClean="0"/>
              <a:t>B3B2B1B0)</a:t>
            </a:r>
            <a:r>
              <a:rPr lang="tr-TR" sz="2200" baseline="-25000" dirty="0" smtClean="0"/>
              <a:t>2</a:t>
            </a:r>
            <a:r>
              <a:rPr lang="en-US" sz="2200" dirty="0"/>
              <a:t>.</a:t>
            </a: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ctr">
              <a:buFontTx/>
              <a:buNone/>
              <a:defRPr/>
            </a:pPr>
            <a:endParaRPr lang="en-US" sz="2200" dirty="0" smtClean="0"/>
          </a:p>
          <a:p>
            <a:pPr marL="0" indent="0" algn="ctr">
              <a:buFontTx/>
              <a:buNone/>
              <a:defRPr/>
            </a:pPr>
            <a:r>
              <a:rPr lang="en-US" sz="2200" dirty="0" smtClean="0"/>
              <a:t>When </a:t>
            </a:r>
            <a:r>
              <a:rPr lang="tr-TR" sz="2200" dirty="0" smtClean="0"/>
              <a:t>S </a:t>
            </a:r>
            <a:r>
              <a:rPr lang="tr-TR" sz="2200" dirty="0" smtClean="0"/>
              <a:t>= </a:t>
            </a:r>
            <a:r>
              <a:rPr lang="tr-TR" sz="2200" dirty="0" smtClean="0"/>
              <a:t>0</a:t>
            </a:r>
            <a:r>
              <a:rPr lang="en-US" sz="2200" dirty="0" smtClean="0"/>
              <a:t>, the circuit performs addition.</a:t>
            </a:r>
          </a:p>
          <a:p>
            <a:pPr marL="0" indent="0" algn="ctr">
              <a:buFontTx/>
              <a:buNone/>
              <a:defRPr/>
            </a:pPr>
            <a:r>
              <a:rPr lang="en-US" sz="2200" dirty="0" smtClean="0"/>
              <a:t>When </a:t>
            </a:r>
            <a:r>
              <a:rPr lang="tr-TR" sz="2200" dirty="0" smtClean="0"/>
              <a:t>S </a:t>
            </a:r>
            <a:r>
              <a:rPr lang="tr-TR" sz="2200" dirty="0" smtClean="0"/>
              <a:t>= </a:t>
            </a:r>
            <a:r>
              <a:rPr lang="tr-TR" sz="2200" dirty="0" smtClean="0"/>
              <a:t>1</a:t>
            </a:r>
            <a:r>
              <a:rPr lang="en-US" sz="2200" dirty="0" smtClean="0"/>
              <a:t>, the circuit performs subtraction.</a:t>
            </a:r>
            <a:endParaRPr lang="tr-TR" sz="2200" dirty="0" smtClean="0"/>
          </a:p>
          <a:p>
            <a:pPr>
              <a:buFontTx/>
              <a:buNone/>
              <a:defRPr/>
            </a:pPr>
            <a:endParaRPr lang="tr-TR" dirty="0"/>
          </a:p>
        </p:txBody>
      </p:sp>
      <p:sp>
        <p:nvSpPr>
          <p:cNvPr id="9220" name="3 Altbilgi Yer Tutucusu"/>
          <p:cNvSpPr>
            <a:spLocks noGrp="1"/>
          </p:cNvSpPr>
          <p:nvPr>
            <p:ph type="ftr" sz="quarter" idx="10"/>
          </p:nvPr>
        </p:nvSpPr>
        <p:spPr>
          <a:noFill/>
        </p:spPr>
        <p:txBody>
          <a:bodyPr/>
          <a:lstStyle/>
          <a:p>
            <a:r>
              <a:rPr lang="en-US" dirty="0"/>
              <a:t>Logic Circuits</a:t>
            </a:r>
          </a:p>
        </p:txBody>
      </p:sp>
      <p:pic>
        <p:nvPicPr>
          <p:cNvPr id="9221" name="4 Resim"/>
          <p:cNvPicPr>
            <a:picLocks noChangeAspect="1"/>
          </p:cNvPicPr>
          <p:nvPr/>
        </p:nvPicPr>
        <p:blipFill>
          <a:blip r:embed="rId2" cstate="print"/>
          <a:srcRect/>
          <a:stretch>
            <a:fillRect/>
          </a:stretch>
        </p:blipFill>
        <p:spPr bwMode="auto">
          <a:xfrm>
            <a:off x="2187575" y="2324100"/>
            <a:ext cx="6192838" cy="2482850"/>
          </a:xfrm>
          <a:prstGeom prst="rect">
            <a:avLst/>
          </a:prstGeom>
          <a:noFill/>
          <a:ln w="9525">
            <a:noFill/>
            <a:miter lim="800000"/>
            <a:headEnd/>
            <a:tailEnd/>
          </a:ln>
        </p:spPr>
      </p:pic>
      <p:sp>
        <p:nvSpPr>
          <p:cNvPr id="9222" name="Rectangle 6"/>
          <p:cNvSpPr>
            <a:spLocks noChangeArrowheads="1"/>
          </p:cNvSpPr>
          <p:nvPr/>
        </p:nvSpPr>
        <p:spPr bwMode="auto">
          <a:xfrm>
            <a:off x="457200" y="2628900"/>
            <a:ext cx="1592263" cy="981075"/>
          </a:xfrm>
          <a:prstGeom prst="rect">
            <a:avLst/>
          </a:prstGeom>
          <a:noFill/>
          <a:ln w="9525">
            <a:noFill/>
            <a:miter lim="800000"/>
            <a:headEnd/>
            <a:tailEnd/>
          </a:ln>
        </p:spPr>
        <p:txBody>
          <a:bodyPr wrap="none" lIns="36000" tIns="36000" rIns="36000" bIns="36000" anchor="ctr">
            <a:spAutoFit/>
          </a:bodyPr>
          <a:lstStyle/>
          <a:p>
            <a:pPr eaLnBrk="0" hangingPunct="0"/>
            <a:r>
              <a:rPr lang="tr-TR" dirty="0">
                <a:cs typeface="Times New Roman" pitchFamily="18" charset="0"/>
              </a:rPr>
              <a:t>      A3  A2  A1 A0</a:t>
            </a:r>
            <a:endParaRPr lang="tr-TR" dirty="0"/>
          </a:p>
          <a:p>
            <a:pPr eaLnBrk="0" hangingPunct="0"/>
            <a:r>
              <a:rPr lang="tr-TR" dirty="0">
                <a:cs typeface="Times New Roman" pitchFamily="18" charset="0"/>
              </a:rPr>
              <a:t>  ± B3  B2  B1 B0</a:t>
            </a:r>
            <a:endParaRPr lang="tr-TR" dirty="0"/>
          </a:p>
          <a:p>
            <a:pPr eaLnBrk="0" hangingPunct="0"/>
            <a:endParaRPr lang="tr-TR" sz="1100" dirty="0"/>
          </a:p>
          <a:p>
            <a:pPr eaLnBrk="0" hangingPunct="0"/>
            <a:r>
              <a:rPr lang="tr-TR" dirty="0">
                <a:cs typeface="Times New Roman" pitchFamily="18" charset="0"/>
              </a:rPr>
              <a:t> c  T3   T2 T1  T0</a:t>
            </a:r>
            <a:endParaRPr lang="tr-TR" dirty="0"/>
          </a:p>
        </p:txBody>
      </p:sp>
      <p:cxnSp>
        <p:nvCxnSpPr>
          <p:cNvPr id="7" name="6 Düz Bağlayıcı"/>
          <p:cNvCxnSpPr/>
          <p:nvPr/>
        </p:nvCxnSpPr>
        <p:spPr bwMode="auto">
          <a:xfrm>
            <a:off x="596900" y="3238500"/>
            <a:ext cx="1422400" cy="158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r>
              <a:rPr lang="en-US" sz="2400" b="1" dirty="0" smtClean="0"/>
              <a:t>Comparer</a:t>
            </a:r>
            <a:endParaRPr lang="tr-TR" sz="2400" dirty="0" smtClean="0"/>
          </a:p>
        </p:txBody>
      </p:sp>
      <p:sp>
        <p:nvSpPr>
          <p:cNvPr id="3" name="2 İçerik Yer Tutucusu"/>
          <p:cNvSpPr>
            <a:spLocks noGrp="1"/>
          </p:cNvSpPr>
          <p:nvPr>
            <p:ph idx="1"/>
          </p:nvPr>
        </p:nvSpPr>
        <p:spPr>
          <a:xfrm>
            <a:off x="387350" y="900113"/>
            <a:ext cx="8375650" cy="5078412"/>
          </a:xfrm>
        </p:spPr>
        <p:txBody>
          <a:bodyPr/>
          <a:lstStyle/>
          <a:p>
            <a:pPr marL="0" indent="0" algn="just">
              <a:buFontTx/>
              <a:buNone/>
              <a:defRPr/>
            </a:pPr>
            <a:r>
              <a:rPr lang="en-US" sz="2200" dirty="0" smtClean="0"/>
              <a:t>We use comparers to compare the magnitude of two binary numbers. We use EXOR or EXNOR gates to detect if they are equal or not.</a:t>
            </a:r>
            <a:endParaRPr lang="tr-TR" sz="2200" dirty="0" smtClean="0"/>
          </a:p>
          <a:p>
            <a:pPr algn="just">
              <a:buFontTx/>
              <a:buNone/>
              <a:defRPr/>
            </a:pPr>
            <a:endParaRPr lang="tr-TR" sz="1000" dirty="0" smtClean="0"/>
          </a:p>
          <a:p>
            <a:pPr marL="0" indent="0" algn="just">
              <a:buFontTx/>
              <a:buNone/>
              <a:defRPr/>
            </a:pPr>
            <a:r>
              <a:rPr lang="en-US" sz="2200" dirty="0" smtClean="0"/>
              <a:t>For example, we can compare two 2-bit numbers </a:t>
            </a:r>
            <a:r>
              <a:rPr lang="tr-TR" sz="2200" dirty="0" smtClean="0"/>
              <a:t>(A1A0 </a:t>
            </a:r>
            <a:r>
              <a:rPr lang="en-US" sz="2200" dirty="0" smtClean="0"/>
              <a:t>and</a:t>
            </a:r>
            <a:r>
              <a:rPr lang="tr-TR" sz="2200" dirty="0" smtClean="0"/>
              <a:t> </a:t>
            </a:r>
            <a:r>
              <a:rPr lang="tr-TR" sz="2200" dirty="0" smtClean="0"/>
              <a:t>B1B0) </a:t>
            </a:r>
            <a:r>
              <a:rPr lang="en-US" sz="2200" dirty="0" smtClean="0"/>
              <a:t>using the circuit below.</a:t>
            </a:r>
          </a:p>
          <a:p>
            <a:pPr marL="0" indent="0" algn="just">
              <a:buFontTx/>
              <a:buNone/>
              <a:defRPr/>
            </a:pPr>
            <a:endParaRPr lang="en-US" sz="2200" dirty="0"/>
          </a:p>
          <a:p>
            <a:pPr marL="0" indent="0" algn="just">
              <a:buFontTx/>
              <a:buNone/>
              <a:defRPr/>
            </a:pPr>
            <a:endParaRPr lang="tr-TR" sz="2200" dirty="0" smtClean="0"/>
          </a:p>
          <a:p>
            <a:pPr algn="just">
              <a:defRPr/>
            </a:pPr>
            <a:endParaRPr lang="tr-TR" sz="2200" dirty="0" smtClean="0"/>
          </a:p>
          <a:p>
            <a:pPr marL="0" indent="0" algn="just">
              <a:buFontTx/>
              <a:buNone/>
              <a:defRPr/>
            </a:pPr>
            <a:endParaRPr lang="tr-TR" sz="2200" dirty="0" smtClean="0"/>
          </a:p>
          <a:p>
            <a:pPr marL="0" indent="0" algn="just">
              <a:buFontTx/>
              <a:buNone/>
              <a:defRPr/>
            </a:pPr>
            <a:endParaRPr lang="en-US" sz="2200" dirty="0" smtClean="0"/>
          </a:p>
          <a:p>
            <a:pPr marL="0" indent="0" algn="just">
              <a:buFontTx/>
              <a:buNone/>
              <a:defRPr/>
            </a:pPr>
            <a:r>
              <a:rPr lang="en-US" sz="2200" dirty="0" smtClean="0"/>
              <a:t>This circuit outputs 1 when two numbers are equal, and outputs 0 when two numbers are different. We can expand this circuit to compare</a:t>
            </a:r>
            <a:r>
              <a:rPr lang="tr-TR" sz="2200" dirty="0" smtClean="0"/>
              <a:t> N</a:t>
            </a:r>
            <a:r>
              <a:rPr lang="en-US" sz="2200" dirty="0" smtClean="0"/>
              <a:t>-bit numbers.</a:t>
            </a:r>
            <a:endParaRPr lang="tr-TR" sz="2200" dirty="0" smtClean="0"/>
          </a:p>
          <a:p>
            <a:pPr algn="just">
              <a:defRPr/>
            </a:pPr>
            <a:endParaRPr lang="tr-TR" sz="2200" dirty="0" smtClean="0"/>
          </a:p>
          <a:p>
            <a:pPr algn="just">
              <a:buFontTx/>
              <a:buNone/>
              <a:defRPr/>
            </a:pPr>
            <a:endParaRPr lang="tr-TR" sz="2200" dirty="0"/>
          </a:p>
        </p:txBody>
      </p:sp>
      <p:sp>
        <p:nvSpPr>
          <p:cNvPr id="10244" name="3 Altbilgi Yer Tutucusu"/>
          <p:cNvSpPr>
            <a:spLocks noGrp="1"/>
          </p:cNvSpPr>
          <p:nvPr>
            <p:ph type="ftr" sz="quarter" idx="10"/>
          </p:nvPr>
        </p:nvSpPr>
        <p:spPr>
          <a:noFill/>
        </p:spPr>
        <p:txBody>
          <a:bodyPr/>
          <a:lstStyle/>
          <a:p>
            <a:r>
              <a:rPr lang="en-US" dirty="0"/>
              <a:t>Logic Circuits</a:t>
            </a:r>
          </a:p>
        </p:txBody>
      </p:sp>
      <p:pic>
        <p:nvPicPr>
          <p:cNvPr id="10245" name="4 Resim"/>
          <p:cNvPicPr>
            <a:picLocks noChangeAspect="1"/>
          </p:cNvPicPr>
          <p:nvPr/>
        </p:nvPicPr>
        <p:blipFill>
          <a:blip r:embed="rId2" cstate="print"/>
          <a:srcRect/>
          <a:stretch>
            <a:fillRect/>
          </a:stretch>
        </p:blipFill>
        <p:spPr bwMode="auto">
          <a:xfrm>
            <a:off x="3368675" y="3082924"/>
            <a:ext cx="3007602" cy="1222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p:cNvSpPr>
            <a:spLocks noGrp="1"/>
          </p:cNvSpPr>
          <p:nvPr>
            <p:ph type="title"/>
          </p:nvPr>
        </p:nvSpPr>
        <p:spPr/>
        <p:txBody>
          <a:bodyPr/>
          <a:lstStyle/>
          <a:p>
            <a:r>
              <a:rPr lang="en-US" sz="2400" b="1" dirty="0" smtClean="0"/>
              <a:t>Comparer</a:t>
            </a:r>
            <a:endParaRPr lang="tr-TR" sz="2400" dirty="0" smtClean="0"/>
          </a:p>
        </p:txBody>
      </p:sp>
      <p:sp>
        <p:nvSpPr>
          <p:cNvPr id="3" name="2 İçerik Yer Tutucusu"/>
          <p:cNvSpPr>
            <a:spLocks noGrp="1"/>
          </p:cNvSpPr>
          <p:nvPr>
            <p:ph idx="1"/>
          </p:nvPr>
        </p:nvSpPr>
        <p:spPr>
          <a:xfrm>
            <a:off x="349250" y="938213"/>
            <a:ext cx="8375650" cy="5462587"/>
          </a:xfrm>
        </p:spPr>
        <p:txBody>
          <a:bodyPr/>
          <a:lstStyle/>
          <a:p>
            <a:pPr marL="0" indent="0" algn="just">
              <a:buFontTx/>
              <a:buNone/>
              <a:defRPr/>
            </a:pPr>
            <a:r>
              <a:rPr lang="tr-TR" sz="2200" dirty="0" smtClean="0"/>
              <a:t>Örneğin 4 bitlik iki sayının (A3A2A1A0 ve B3B2B1B0) büyüklüklerini karşılaştırmak istersek o zaman şu ifadeleri yazabiliriz;</a:t>
            </a:r>
          </a:p>
          <a:p>
            <a:pPr>
              <a:buFontTx/>
              <a:buNone/>
              <a:defRPr/>
            </a:pPr>
            <a:endParaRPr lang="tr-TR" sz="1000" dirty="0" smtClean="0"/>
          </a:p>
          <a:p>
            <a:pPr>
              <a:buFontTx/>
              <a:buNone/>
              <a:defRPr/>
            </a:pPr>
            <a:r>
              <a:rPr lang="tr-TR" sz="2200" dirty="0" smtClean="0"/>
              <a:t>- Şayet A3 = 1 ve B3 = 0 ise A&gt;B,</a:t>
            </a:r>
          </a:p>
          <a:p>
            <a:pPr>
              <a:buFontTx/>
              <a:buNone/>
              <a:defRPr/>
            </a:pPr>
            <a:r>
              <a:rPr lang="tr-TR" sz="2200" dirty="0" smtClean="0"/>
              <a:t>- Şayet A3 = 0 ve B3 = 1 ise A&lt;B,</a:t>
            </a:r>
          </a:p>
          <a:p>
            <a:pPr>
              <a:buFontTx/>
              <a:buNone/>
              <a:defRPr/>
            </a:pPr>
            <a:r>
              <a:rPr lang="tr-TR" sz="2200" dirty="0" smtClean="0"/>
              <a:t>- Şayet A3 = B3 ise diğer düşük anlamlı bitlere bakmak gerekir.</a:t>
            </a:r>
          </a:p>
          <a:p>
            <a:pPr>
              <a:buFontTx/>
              <a:buNone/>
              <a:defRPr/>
            </a:pPr>
            <a:endParaRPr lang="tr-TR" sz="1000" dirty="0" smtClean="0"/>
          </a:p>
          <a:p>
            <a:pPr>
              <a:buFontTx/>
              <a:buNone/>
              <a:defRPr/>
            </a:pPr>
            <a:r>
              <a:rPr lang="tr-TR" sz="2200" dirty="0" smtClean="0"/>
              <a:t>Şu eşitlikler yazılabilir;</a:t>
            </a:r>
          </a:p>
          <a:p>
            <a:pPr>
              <a:buFontTx/>
              <a:buNone/>
              <a:defRPr/>
            </a:pPr>
            <a:endParaRPr lang="tr-TR" sz="1000" dirty="0" smtClean="0"/>
          </a:p>
          <a:p>
            <a:pPr>
              <a:buFontTx/>
              <a:buNone/>
              <a:defRPr/>
            </a:pPr>
            <a:r>
              <a:rPr lang="tr-TR" sz="2200" dirty="0" smtClean="0"/>
              <a:t>A&gt;B çıkışı = A3.B3’+ (A3</a:t>
            </a:r>
            <a:r>
              <a:rPr lang="tr-TR" sz="2200" dirty="0" smtClean="0">
                <a:sym typeface="Symbol"/>
              </a:rPr>
              <a:t></a:t>
            </a:r>
            <a:r>
              <a:rPr lang="tr-TR" sz="2200" dirty="0" smtClean="0"/>
              <a:t>B3).A2.B2’+ (A3</a:t>
            </a:r>
            <a:r>
              <a:rPr lang="tr-TR" sz="2200" dirty="0" smtClean="0">
                <a:sym typeface="Symbol"/>
              </a:rPr>
              <a:t></a:t>
            </a:r>
            <a:r>
              <a:rPr lang="tr-TR" sz="2200" dirty="0" smtClean="0"/>
              <a:t>B3).(A2</a:t>
            </a:r>
            <a:r>
              <a:rPr lang="tr-TR" sz="2200" dirty="0" smtClean="0">
                <a:sym typeface="Symbol"/>
              </a:rPr>
              <a:t></a:t>
            </a:r>
            <a:r>
              <a:rPr lang="tr-TR" sz="2200" dirty="0" smtClean="0"/>
              <a:t>B2).A1.B1’</a:t>
            </a:r>
          </a:p>
          <a:p>
            <a:pPr>
              <a:buFontTx/>
              <a:buNone/>
              <a:defRPr/>
            </a:pPr>
            <a:r>
              <a:rPr lang="tr-TR" sz="2200" dirty="0" smtClean="0"/>
              <a:t>                                                  + (A3</a:t>
            </a:r>
            <a:r>
              <a:rPr lang="tr-TR" sz="2200" dirty="0" smtClean="0">
                <a:sym typeface="Symbol"/>
              </a:rPr>
              <a:t></a:t>
            </a:r>
            <a:r>
              <a:rPr lang="tr-TR" sz="2200" dirty="0" smtClean="0"/>
              <a:t>B3).(A2</a:t>
            </a:r>
            <a:r>
              <a:rPr lang="tr-TR" sz="2200" dirty="0" smtClean="0">
                <a:sym typeface="Symbol"/>
              </a:rPr>
              <a:t></a:t>
            </a:r>
            <a:r>
              <a:rPr lang="tr-TR" sz="2200" dirty="0" smtClean="0"/>
              <a:t>B2).(A1</a:t>
            </a:r>
            <a:r>
              <a:rPr lang="tr-TR" sz="2200" dirty="0" smtClean="0">
                <a:sym typeface="Symbol"/>
              </a:rPr>
              <a:t></a:t>
            </a:r>
            <a:r>
              <a:rPr lang="tr-TR" sz="2200" dirty="0" smtClean="0"/>
              <a:t>B1).A0.B0’</a:t>
            </a:r>
          </a:p>
          <a:p>
            <a:pPr>
              <a:buFontTx/>
              <a:buNone/>
              <a:defRPr/>
            </a:pPr>
            <a:endParaRPr lang="tr-TR" sz="1000" dirty="0" smtClean="0"/>
          </a:p>
          <a:p>
            <a:pPr>
              <a:buFontTx/>
              <a:buNone/>
              <a:defRPr/>
            </a:pPr>
            <a:r>
              <a:rPr lang="tr-TR" sz="2200" dirty="0" smtClean="0"/>
              <a:t>A&lt;B çıkışı = A3’.B3+ (A3</a:t>
            </a:r>
            <a:r>
              <a:rPr lang="tr-TR" sz="2200" dirty="0" smtClean="0">
                <a:sym typeface="Symbol"/>
              </a:rPr>
              <a:t></a:t>
            </a:r>
            <a:r>
              <a:rPr lang="tr-TR" sz="2200" dirty="0" smtClean="0"/>
              <a:t>B3).A2’.B2+ (A3</a:t>
            </a:r>
            <a:r>
              <a:rPr lang="tr-TR" sz="2200" dirty="0" smtClean="0">
                <a:sym typeface="Symbol"/>
              </a:rPr>
              <a:t></a:t>
            </a:r>
            <a:r>
              <a:rPr lang="tr-TR" sz="2200" dirty="0" smtClean="0"/>
              <a:t>B3).(A2</a:t>
            </a:r>
            <a:r>
              <a:rPr lang="tr-TR" sz="2200" dirty="0" smtClean="0">
                <a:sym typeface="Symbol"/>
              </a:rPr>
              <a:t></a:t>
            </a:r>
            <a:r>
              <a:rPr lang="tr-TR" sz="2200" dirty="0" smtClean="0"/>
              <a:t>B2).A1’.B1</a:t>
            </a:r>
          </a:p>
          <a:p>
            <a:pPr>
              <a:buFontTx/>
              <a:buNone/>
              <a:defRPr/>
            </a:pPr>
            <a:r>
              <a:rPr lang="tr-TR" sz="2200" dirty="0" smtClean="0"/>
              <a:t>                                                  + (A3</a:t>
            </a:r>
            <a:r>
              <a:rPr lang="tr-TR" sz="2200" dirty="0" smtClean="0">
                <a:sym typeface="Symbol"/>
              </a:rPr>
              <a:t></a:t>
            </a:r>
            <a:r>
              <a:rPr lang="tr-TR" sz="2200" dirty="0" smtClean="0"/>
              <a:t>B3).(A2</a:t>
            </a:r>
            <a:r>
              <a:rPr lang="tr-TR" sz="2200" dirty="0" smtClean="0">
                <a:sym typeface="Symbol"/>
              </a:rPr>
              <a:t></a:t>
            </a:r>
            <a:r>
              <a:rPr lang="tr-TR" sz="2200" dirty="0" smtClean="0"/>
              <a:t>B2).(A1</a:t>
            </a:r>
            <a:r>
              <a:rPr lang="tr-TR" sz="2200" dirty="0" smtClean="0">
                <a:sym typeface="Symbol"/>
              </a:rPr>
              <a:t></a:t>
            </a:r>
            <a:r>
              <a:rPr lang="tr-TR" sz="2200" dirty="0" smtClean="0"/>
              <a:t>B1)A0’.B0 </a:t>
            </a:r>
          </a:p>
          <a:p>
            <a:pPr>
              <a:buFontTx/>
              <a:buNone/>
              <a:defRPr/>
            </a:pPr>
            <a:endParaRPr lang="tr-TR" sz="1000" dirty="0" smtClean="0"/>
          </a:p>
          <a:p>
            <a:pPr>
              <a:buFontTx/>
              <a:buNone/>
              <a:defRPr/>
            </a:pPr>
            <a:r>
              <a:rPr lang="tr-TR" sz="2200" dirty="0" smtClean="0"/>
              <a:t>A=B çıkışı = (A3</a:t>
            </a:r>
            <a:r>
              <a:rPr lang="tr-TR" sz="2200" dirty="0" smtClean="0">
                <a:sym typeface="Symbol"/>
              </a:rPr>
              <a:t></a:t>
            </a:r>
            <a:r>
              <a:rPr lang="tr-TR" sz="2200" dirty="0" smtClean="0"/>
              <a:t>B3).(A2</a:t>
            </a:r>
            <a:r>
              <a:rPr lang="tr-TR" sz="2200" dirty="0" smtClean="0">
                <a:sym typeface="Symbol"/>
              </a:rPr>
              <a:t></a:t>
            </a:r>
            <a:r>
              <a:rPr lang="tr-TR" sz="2200" dirty="0" smtClean="0"/>
              <a:t>B2).(A1</a:t>
            </a:r>
            <a:r>
              <a:rPr lang="tr-TR" sz="2200" dirty="0" smtClean="0">
                <a:sym typeface="Symbol"/>
              </a:rPr>
              <a:t></a:t>
            </a:r>
            <a:r>
              <a:rPr lang="tr-TR" sz="2200" dirty="0" smtClean="0"/>
              <a:t>B1).(A0</a:t>
            </a:r>
            <a:r>
              <a:rPr lang="tr-TR" sz="2200" dirty="0" smtClean="0">
                <a:sym typeface="Symbol"/>
              </a:rPr>
              <a:t></a:t>
            </a:r>
            <a:r>
              <a:rPr lang="tr-TR" sz="2200" dirty="0" smtClean="0"/>
              <a:t>B0)</a:t>
            </a:r>
          </a:p>
          <a:p>
            <a:pPr>
              <a:buFontTx/>
              <a:buNone/>
              <a:defRPr/>
            </a:pPr>
            <a:r>
              <a:rPr lang="tr-TR" sz="2200" dirty="0" smtClean="0"/>
              <a:t> </a:t>
            </a:r>
          </a:p>
          <a:p>
            <a:pPr>
              <a:buFontTx/>
              <a:buNone/>
              <a:defRPr/>
            </a:pPr>
            <a:endParaRPr lang="tr-TR" sz="2200" dirty="0"/>
          </a:p>
        </p:txBody>
      </p:sp>
      <p:sp>
        <p:nvSpPr>
          <p:cNvPr id="11268" name="3 Altbilgi Yer Tutucusu"/>
          <p:cNvSpPr>
            <a:spLocks noGrp="1"/>
          </p:cNvSpPr>
          <p:nvPr>
            <p:ph type="ftr" sz="quarter" idx="10"/>
          </p:nvPr>
        </p:nvSpPr>
        <p:spPr>
          <a:noFill/>
        </p:spPr>
        <p:txBody>
          <a:bodyPr/>
          <a:lstStyle/>
          <a:p>
            <a:r>
              <a:rPr lang="en-US" dirty="0"/>
              <a:t>Logic Circuits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11037</TotalTime>
  <Words>1146</Words>
  <Application>Microsoft Office PowerPoint</Application>
  <PresentationFormat>Ekran Gösterisi (4:3)</PresentationFormat>
  <Paragraphs>369</Paragraphs>
  <Slides>15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Calibri</vt:lpstr>
      <vt:lpstr>Comic Sans MS</vt:lpstr>
      <vt:lpstr>Helvetica</vt:lpstr>
      <vt:lpstr>Symbol</vt:lpstr>
      <vt:lpstr>Times New Roman</vt:lpstr>
      <vt:lpstr>Wingdings</vt:lpstr>
      <vt:lpstr>overview</vt:lpstr>
      <vt:lpstr>CHAPTER 6. COMBINATIONAL CIRCUITS</vt:lpstr>
      <vt:lpstr>Half Adder</vt:lpstr>
      <vt:lpstr>Half Adder</vt:lpstr>
      <vt:lpstr>Full Adder</vt:lpstr>
      <vt:lpstr>Full Adder</vt:lpstr>
      <vt:lpstr>Parallel Adder</vt:lpstr>
      <vt:lpstr>Parallel Adder</vt:lpstr>
      <vt:lpstr>Comparer</vt:lpstr>
      <vt:lpstr>Comparer</vt:lpstr>
      <vt:lpstr>Decoder</vt:lpstr>
      <vt:lpstr>Decoder</vt:lpstr>
      <vt:lpstr>Decoder</vt:lpstr>
      <vt:lpstr>Encoder</vt:lpstr>
      <vt:lpstr>Encoder</vt:lpstr>
      <vt:lpstr>Encoder</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263</cp:revision>
  <cp:lastPrinted>2001-01-30T20:22:47Z</cp:lastPrinted>
  <dcterms:created xsi:type="dcterms:W3CDTF">1999-07-07T12:46:17Z</dcterms:created>
  <dcterms:modified xsi:type="dcterms:W3CDTF">2019-10-07T15:12:12Z</dcterms:modified>
</cp:coreProperties>
</file>