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3" r:id="rId2"/>
    <p:sldId id="258" r:id="rId3"/>
    <p:sldId id="257" r:id="rId4"/>
    <p:sldId id="259" r:id="rId5"/>
    <p:sldId id="256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1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6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A708C-523F-44DD-9D59-C2778ADD311C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A2724-2CD1-4B1D-86BB-1E9178E80B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4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5124-94DC-469A-BF0B-7446777C5AA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52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49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00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3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86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95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25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2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8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1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7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88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9115-0B18-4ED7-934B-2208B7CCBC55}" type="datetimeFigureOut">
              <a:rPr lang="tr-TR" smtClean="0"/>
              <a:t>23.3.2022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6DDE-30C3-4BB3-85FD-6C4E85E48F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856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28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Programlama Dillerinde Yapısal Programlama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Örnekler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49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17850" y="662177"/>
            <a:ext cx="7494574" cy="597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tr-TR" altLang="tr-T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IfYuvalı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altLang="tr-TR" sz="2400" b="1" dirty="0">
              <a:solidFill>
                <a:srgbClr val="FF0000"/>
              </a:solidFill>
            </a:endParaRPr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altLang="tr-T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altLang="tr-TR" sz="2400" b="1" dirty="0">
              <a:solidFill>
                <a:srgbClr val="0070C0"/>
              </a:solidFill>
            </a:endParaRPr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puan = 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(puan &gt;= 90) {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'A';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} else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(puan &gt;= 80) {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'B';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} else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(puan &gt;= 70) {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'C';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} else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(puan &gt;= 60) {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'D';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} else {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'F';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(«Ortalama= 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not);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tr-TR" altLang="tr-T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altLang="tr-TR" sz="2400" b="1" dirty="0">
              <a:solidFill>
                <a:srgbClr val="0070C0"/>
              </a:solidFill>
            </a:endParaRPr>
          </a:p>
          <a:p>
            <a:pPr defTabSz="685800"/>
            <a:r>
              <a:rPr lang="tr-TR" altLang="tr-T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altLang="tr-T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809720" y="214291"/>
          <a:ext cx="5389572" cy="328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Bit Eşlem Resmi" r:id="rId3" imgW="5068007" imgH="2790476" progId="Paint.Picture">
                  <p:embed/>
                </p:oleObj>
              </mc:Choice>
              <mc:Fallback>
                <p:oleObj name="Bit Eşlem Resmi" r:id="rId3" imgW="5068007" imgH="2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0" y="214291"/>
                        <a:ext cx="5389572" cy="3284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809721" y="3714752"/>
          <a:ext cx="5102225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Bit Eşlem Resmi" r:id="rId5" imgW="5161905" imgH="2467319" progId="Paint.Picture">
                  <p:embed/>
                </p:oleObj>
              </mc:Choice>
              <mc:Fallback>
                <p:oleObj name="Bit Eşlem Resmi" r:id="rId5" imgW="5161905" imgH="24673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1" y="3714752"/>
                        <a:ext cx="5102225" cy="292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25702" y="214290"/>
            <a:ext cx="3342298" cy="194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5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64" y="228600"/>
            <a:ext cx="8581429" cy="63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346" y="70258"/>
            <a:ext cx="5391150" cy="586899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Kısa Devre Değerlendirme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899910" y="977563"/>
            <a:ext cx="4767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err="1" smtClean="0">
                <a:solidFill>
                  <a:srgbClr val="231F20"/>
                </a:solidFill>
                <a:latin typeface="CourierPSStd"/>
              </a:rPr>
              <a:t>index</a:t>
            </a:r>
            <a:r>
              <a:rPr lang="tr-TR" b="0" i="0" u="none" strike="noStrike" baseline="0" dirty="0" smtClean="0">
                <a:solidFill>
                  <a:srgbClr val="231F20"/>
                </a:solidFill>
                <a:latin typeface="CourierPSStd"/>
              </a:rPr>
              <a:t> = 0;</a:t>
            </a:r>
          </a:p>
          <a:p>
            <a:r>
              <a:rPr lang="en-US" b="1" i="0" u="none" strike="noStrike" baseline="0" dirty="0" smtClean="0">
                <a:solidFill>
                  <a:srgbClr val="231F20"/>
                </a:solidFill>
                <a:latin typeface="CourierPSStd-Bold"/>
              </a:rPr>
              <a:t>while </a:t>
            </a:r>
            <a:r>
              <a:rPr lang="en-US" b="0" i="0" u="none" strike="noStrike" baseline="0" dirty="0" smtClean="0">
                <a:solidFill>
                  <a:srgbClr val="231F20"/>
                </a:solidFill>
                <a:latin typeface="CourierPSStd"/>
              </a:rPr>
              <a:t>((index &lt; </a:t>
            </a:r>
            <a:r>
              <a:rPr lang="en-US" b="0" i="0" u="none" strike="noStrike" baseline="0" dirty="0" err="1" smtClean="0">
                <a:solidFill>
                  <a:srgbClr val="231F20"/>
                </a:solidFill>
                <a:latin typeface="CourierPSStd"/>
              </a:rPr>
              <a:t>listlen</a:t>
            </a:r>
            <a:r>
              <a:rPr lang="en-US" b="0" i="0" u="none" strike="noStrike" baseline="0" dirty="0" smtClean="0">
                <a:solidFill>
                  <a:srgbClr val="231F20"/>
                </a:solidFill>
                <a:latin typeface="CourierPSStd"/>
              </a:rPr>
              <a:t>) &amp;&amp; (list[index] != key))</a:t>
            </a:r>
          </a:p>
          <a:p>
            <a:r>
              <a:rPr lang="tr-TR" b="0" i="0" u="none" strike="noStrike" baseline="0" dirty="0" err="1" smtClean="0">
                <a:solidFill>
                  <a:srgbClr val="231F20"/>
                </a:solidFill>
                <a:latin typeface="CourierPSStd"/>
              </a:rPr>
              <a:t>index</a:t>
            </a:r>
            <a:r>
              <a:rPr lang="tr-TR" b="0" i="0" u="none" strike="noStrike" baseline="0" dirty="0" smtClean="0">
                <a:solidFill>
                  <a:srgbClr val="231F20"/>
                </a:solidFill>
                <a:latin typeface="CourierPSStd"/>
              </a:rPr>
              <a:t> = </a:t>
            </a:r>
            <a:r>
              <a:rPr lang="tr-TR" b="0" i="0" u="none" strike="noStrike" baseline="0" dirty="0" err="1" smtClean="0">
                <a:solidFill>
                  <a:srgbClr val="231F20"/>
                </a:solidFill>
                <a:latin typeface="CourierPSStd"/>
              </a:rPr>
              <a:t>index</a:t>
            </a:r>
            <a:r>
              <a:rPr lang="tr-TR" b="0" i="0" u="none" strike="noStrike" baseline="0" dirty="0" smtClean="0">
                <a:solidFill>
                  <a:srgbClr val="231F20"/>
                </a:solidFill>
                <a:latin typeface="CourierPSStd"/>
              </a:rPr>
              <a:t> + 1;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8580" y="1254562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231F20"/>
                </a:solidFill>
                <a:latin typeface="CourierPSStd"/>
              </a:rPr>
              <a:t>(13 * a) * (b / 13 - 1)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710938" y="1254562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231F20"/>
                </a:solidFill>
                <a:latin typeface="CourierPSStd"/>
              </a:rPr>
              <a:t>(a &gt;= 0) &amp;&amp; (b &lt; 10)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77190" y="3015734"/>
            <a:ext cx="2452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solidFill>
                  <a:srgbClr val="231F20"/>
                </a:solidFill>
                <a:latin typeface="CourierPSStd"/>
              </a:rPr>
              <a:t>(a &gt; b) || ((b++) / 3)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528060" y="2514748"/>
            <a:ext cx="8484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Bir ifadede kısa devre değerlendirmesinin kullanıldığını ve ifadenin yan etki içeren bir kısmının değerlendirilmediğini varsayalım; o zaman yan etki sadece tüm ifadenin tam değerlendirilmesinde ortaya çıkar. Programın doğruluğu yan etkiye bağlıysa, kısa devre değerlendirmesi ciddi bir hataya neden olabilir.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14606" y="4506604"/>
            <a:ext cx="11452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C tabanlı dillerde, normal AND ve OR operatörleri, &amp;&amp; ve ||, kısa devre değerlendirmeyi uygular. . Ancak, bu diller ayrıca </a:t>
            </a:r>
            <a:r>
              <a:rPr lang="tr-TR" dirty="0" err="1" smtClean="0"/>
              <a:t>Boole</a:t>
            </a:r>
            <a:r>
              <a:rPr lang="tr-TR" dirty="0" smtClean="0"/>
              <a:t> değerli işlenenlerde kullanılabilen ve </a:t>
            </a:r>
            <a:r>
              <a:rPr lang="tr-TR" b="1" dirty="0" smtClean="0"/>
              <a:t>kısa devre olmayan</a:t>
            </a:r>
            <a:r>
              <a:rPr lang="tr-TR" dirty="0" smtClean="0"/>
              <a:t> </a:t>
            </a:r>
            <a:r>
              <a:rPr lang="tr-TR" dirty="0" err="1" smtClean="0"/>
              <a:t>bitsel</a:t>
            </a:r>
            <a:r>
              <a:rPr lang="tr-TR" dirty="0" smtClean="0"/>
              <a:t> AND ve OR operatörlerine sahiptir. Tabii ki, </a:t>
            </a:r>
            <a:r>
              <a:rPr lang="tr-TR" dirty="0" err="1" smtClean="0"/>
              <a:t>bitsel</a:t>
            </a:r>
            <a:r>
              <a:rPr lang="tr-TR" dirty="0" smtClean="0"/>
              <a:t> operatörler sadece tüm işlenenler 0 (yanlış için) veya 1 (doğru için) ile sınırlıysa, normal </a:t>
            </a:r>
            <a:r>
              <a:rPr lang="tr-TR" dirty="0" err="1" smtClean="0"/>
              <a:t>Boolean</a:t>
            </a:r>
            <a:r>
              <a:rPr lang="tr-TR" dirty="0" smtClean="0"/>
              <a:t> operatörlerine eşdeğerdir. </a:t>
            </a:r>
            <a:r>
              <a:rPr lang="tr-TR" dirty="0" err="1" smtClean="0"/>
              <a:t>Ruby</a:t>
            </a:r>
            <a:r>
              <a:rPr lang="tr-TR" dirty="0" smtClean="0"/>
              <a:t>, </a:t>
            </a:r>
            <a:r>
              <a:rPr lang="tr-TR" dirty="0" err="1" smtClean="0"/>
              <a:t>Perl</a:t>
            </a:r>
            <a:r>
              <a:rPr lang="tr-TR" dirty="0" smtClean="0"/>
              <a:t>, ML, F # ve </a:t>
            </a:r>
            <a:r>
              <a:rPr lang="tr-TR" dirty="0" err="1" smtClean="0"/>
              <a:t>Python'un</a:t>
            </a:r>
            <a:r>
              <a:rPr lang="tr-TR" dirty="0" smtClean="0"/>
              <a:t> tüm mantıksal operatörleri kısa devre olarak değerlendirilir.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195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71" y="98547"/>
            <a:ext cx="4705350" cy="10572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36" y="636699"/>
            <a:ext cx="2997884" cy="342615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2" y="4062852"/>
            <a:ext cx="9871683" cy="26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" y="21432"/>
            <a:ext cx="6251787" cy="23774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21" y="651510"/>
            <a:ext cx="6616855" cy="53721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0" y="3710940"/>
            <a:ext cx="1038225" cy="2857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00" y="4243387"/>
            <a:ext cx="2009775" cy="3524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00" y="4906327"/>
            <a:ext cx="2943225" cy="3048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446" y="3124200"/>
            <a:ext cx="1914525" cy="27622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430" y="3155634"/>
            <a:ext cx="3171825" cy="2952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9430" y="3710940"/>
            <a:ext cx="1038225" cy="2667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2767" y="4114799"/>
            <a:ext cx="2009775" cy="3048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0376" y="4556758"/>
            <a:ext cx="2914650" cy="2952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0376" y="5043012"/>
            <a:ext cx="4105275" cy="2667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5217" y="3156440"/>
            <a:ext cx="4076700" cy="29527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6002" y="3666947"/>
            <a:ext cx="1095375" cy="257175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3994" y="3658228"/>
            <a:ext cx="2019300" cy="2667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86002" y="4181725"/>
            <a:ext cx="1047750" cy="32385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81451" y="4203468"/>
            <a:ext cx="1990725" cy="27622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33689" y="4889362"/>
            <a:ext cx="2962275" cy="27622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01926" y="5967847"/>
            <a:ext cx="58102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2882"/>
            <a:ext cx="2438400" cy="2571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680085"/>
            <a:ext cx="847725" cy="2857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880" y="680085"/>
            <a:ext cx="1066800" cy="2476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85863"/>
            <a:ext cx="2876550" cy="3238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" y="1892619"/>
            <a:ext cx="4067175" cy="3429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972" y="40957"/>
            <a:ext cx="3076575" cy="4191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4972" y="799147"/>
            <a:ext cx="1038225" cy="2571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4722" y="799147"/>
            <a:ext cx="1266825" cy="23812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8802" y="751521"/>
            <a:ext cx="2352675" cy="3524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7915" y="1509713"/>
            <a:ext cx="4362450" cy="3143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97339" y="4543210"/>
            <a:ext cx="1000125" cy="30480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3526" y="5093754"/>
            <a:ext cx="1047750" cy="36195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22701" y="5611916"/>
            <a:ext cx="1962150" cy="295275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1410" y="3905034"/>
            <a:ext cx="625178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29" y="981164"/>
            <a:ext cx="7904629" cy="440236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774793" y="261104"/>
            <a:ext cx="196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231F20"/>
                </a:solidFill>
                <a:latin typeface="JansonTextLTStd-Roman"/>
              </a:rPr>
              <a:t>C Tabanlı dillerde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19" y="2771560"/>
            <a:ext cx="10001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4" y="664844"/>
            <a:ext cx="2848553" cy="158686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12" y="664844"/>
            <a:ext cx="4766648" cy="1664970"/>
          </a:xfrm>
          <a:prstGeom prst="rect">
            <a:avLst/>
          </a:prstGeom>
        </p:spPr>
      </p:pic>
      <p:sp>
        <p:nvSpPr>
          <p:cNvPr id="8" name="Şeritli Sağ Ok 7"/>
          <p:cNvSpPr/>
          <p:nvPr/>
        </p:nvSpPr>
        <p:spPr>
          <a:xfrm>
            <a:off x="3874770" y="1108710"/>
            <a:ext cx="2130742" cy="34956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1097280" y="2697480"/>
            <a:ext cx="953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Değerlendirme işleminin «soldan sağa»  ve «sağdan sola» olması durumuna göre sonuç ne olur?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2815590" y="3843694"/>
            <a:ext cx="5059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</a:rPr>
              <a:t>(a) (left -&gt; right) </a:t>
            </a:r>
            <a:r>
              <a:rPr lang="en-US" sz="2000" b="0" i="0" u="none" strike="noStrike" baseline="0" dirty="0" smtClean="0">
                <a:latin typeface="Courier New" panose="02070309020205020404" pitchFamily="49" charset="0"/>
              </a:rPr>
              <a:t>sum1 </a:t>
            </a:r>
            <a:r>
              <a:rPr lang="tr-TR" sz="2000" b="0" i="0" u="none" strike="noStrike" baseline="0" dirty="0" smtClean="0">
                <a:latin typeface="Times New Roman" panose="02020603050405020304" pitchFamily="18" charset="0"/>
              </a:rPr>
              <a:t>=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smtClean="0">
                <a:latin typeface="Courier New" panose="02070309020205020404" pitchFamily="49" charset="0"/>
              </a:rPr>
              <a:t>46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</a:rPr>
              <a:t>; </a:t>
            </a:r>
            <a:r>
              <a:rPr lang="en-US" sz="2000" b="0" i="0" u="none" strike="noStrike" baseline="0" dirty="0" smtClean="0">
                <a:latin typeface="Courier New" panose="02070309020205020404" pitchFamily="49" charset="0"/>
              </a:rPr>
              <a:t>sum2 </a:t>
            </a:r>
            <a:r>
              <a:rPr lang="tr-TR" sz="2000" b="0" i="0" u="none" strike="noStrike" baseline="0" dirty="0" smtClean="0">
                <a:latin typeface="Times New Roman" panose="02020603050405020304" pitchFamily="18" charset="0"/>
              </a:rPr>
              <a:t>=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smtClean="0">
                <a:latin typeface="Courier New" panose="02070309020205020404" pitchFamily="49" charset="0"/>
              </a:rPr>
              <a:t>48</a:t>
            </a:r>
            <a:endParaRPr lang="tr-TR" sz="2000" dirty="0"/>
          </a:p>
        </p:txBody>
      </p:sp>
      <p:sp>
        <p:nvSpPr>
          <p:cNvPr id="11" name="Dikdörtgen 10"/>
          <p:cNvSpPr/>
          <p:nvPr/>
        </p:nvSpPr>
        <p:spPr>
          <a:xfrm>
            <a:off x="2815590" y="5020686"/>
            <a:ext cx="4820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(b) (right -&gt; left) sum1 </a:t>
            </a:r>
            <a:r>
              <a:rPr lang="tr-TR" sz="2000" dirty="0" smtClean="0">
                <a:latin typeface="Times New Roman" panose="02020603050405020304" pitchFamily="18" charset="0"/>
              </a:rPr>
              <a:t>=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48; sum2 </a:t>
            </a:r>
            <a:r>
              <a:rPr lang="tr-TR" sz="2000" dirty="0" smtClean="0">
                <a:latin typeface="Times New Roman" panose="02020603050405020304" pitchFamily="18" charset="0"/>
              </a:rPr>
              <a:t>=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46</a:t>
            </a:r>
            <a:endParaRPr lang="tr-TR" sz="2000" dirty="0">
              <a:latin typeface="Times New Roman" panose="02020603050405020304" pitchFamily="18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469957" y="5250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Birleşme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(left -&gt; right) (right -&gt; left)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90" y="70640"/>
            <a:ext cx="6244814" cy="67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k:@MSITStore:C:\Users\Toshiba\Desktop\FIRAT\C++%20How%20to%20Program,%205th%20Edition\C++%20How%20to%20Program,%20Fifth%20Edition.chm::/0131857576/images/04fig04_al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640079"/>
            <a:ext cx="3992838" cy="20974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97" y="812482"/>
            <a:ext cx="4314825" cy="15525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82" y="2737484"/>
            <a:ext cx="4410075" cy="2571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87" y="2994659"/>
            <a:ext cx="1914525" cy="3619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1257" y="888681"/>
            <a:ext cx="1990725" cy="8001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46" y="3922394"/>
            <a:ext cx="3846852" cy="25812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1112" y="3597636"/>
            <a:ext cx="3708535" cy="1329604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303" y="4892040"/>
            <a:ext cx="3822680" cy="173058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6422" y="3719512"/>
            <a:ext cx="342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77775"/>
            <a:ext cx="4725353" cy="66802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1" y="111443"/>
            <a:ext cx="5582710" cy="60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0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22007"/>
            <a:ext cx="2517457" cy="206407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14" y="3387253"/>
            <a:ext cx="3476625" cy="3224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2" y="571500"/>
            <a:ext cx="5593080" cy="219456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382" y="3387253"/>
            <a:ext cx="3990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5419"/>
            <a:ext cx="3078480" cy="177134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922" y="388620"/>
            <a:ext cx="3815425" cy="71056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49" y="125419"/>
            <a:ext cx="544830" cy="147558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861" y="225034"/>
            <a:ext cx="3581400" cy="6381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955345"/>
            <a:ext cx="4276725" cy="29146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359" y="4574857"/>
            <a:ext cx="5508535" cy="22831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812" y="1836444"/>
            <a:ext cx="3845369" cy="221482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7863" y="3695846"/>
            <a:ext cx="3138274" cy="14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0" y="109537"/>
            <a:ext cx="3900487" cy="216387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2573655"/>
            <a:ext cx="4327207" cy="189218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82" y="4671059"/>
            <a:ext cx="4875003" cy="164643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145" y="2573655"/>
            <a:ext cx="5671185" cy="5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29" y="182880"/>
            <a:ext cx="6805323" cy="127254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" y="2678249"/>
            <a:ext cx="2981325" cy="36766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081" y="2313622"/>
            <a:ext cx="3247072" cy="398450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2" y="1050811"/>
            <a:ext cx="3650933" cy="5441429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594860" y="1725930"/>
            <a:ext cx="16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ADA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8392953" y="449818"/>
            <a:ext cx="16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272349" y="2095262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VB.NET program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39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1" y="1866899"/>
            <a:ext cx="4458652" cy="348285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02" y="294782"/>
            <a:ext cx="4632008" cy="65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55" y="208597"/>
            <a:ext cx="4504680" cy="187166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6" y="2278380"/>
            <a:ext cx="4473392" cy="45796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130" y="458152"/>
            <a:ext cx="3608070" cy="58455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062" y="171950"/>
            <a:ext cx="485775" cy="2476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85" y="1790248"/>
            <a:ext cx="285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352833" y="2967335"/>
            <a:ext cx="3486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Teşekkürler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4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095750" y="2856865"/>
            <a:ext cx="3653790" cy="1325563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k:@MSITStore:C:\Users\Toshiba\Desktop\FIRAT\C++%20How%20to%20Program,%205th%20Edition\C++%20How%20to%20Program,%20Fifth%20Edition.chm::/0131857576/images/04fig04_al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79107"/>
            <a:ext cx="5927407" cy="398435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24" y="168275"/>
            <a:ext cx="2284835" cy="287793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81776" y="1100324"/>
            <a:ext cx="1725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z = x++ + y;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1766" y="2009894"/>
            <a:ext cx="1805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total -= --x;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80172" y="3598664"/>
            <a:ext cx="1988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*= x++;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7143012" y="4278794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 /= ++x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418320" y="3583275"/>
            <a:ext cx="25946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Andale Mono"/>
              </a:rPr>
              <a:t>25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x 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Andale Mono"/>
              </a:rPr>
              <a:t>6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707454" y="4263405"/>
            <a:ext cx="23054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 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Andale Mono"/>
              </a:rPr>
              <a:t>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x 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Andale Mono"/>
              </a:rPr>
              <a:t>6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138741" y="3058544"/>
            <a:ext cx="25946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 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Andale Mono"/>
              </a:rPr>
              <a:t>5 için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57" y="322897"/>
            <a:ext cx="5495925" cy="31432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958774" y="832604"/>
            <a:ext cx="2811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99"/>
                </a:solidFill>
                <a:effectLst/>
              </a:rPr>
              <a:t>for</a:t>
            </a:r>
            <a:r>
              <a:rPr lang="tr-TR" dirty="0" smtClean="0"/>
              <a:t> ( </a:t>
            </a:r>
            <a:r>
              <a:rPr lang="tr-TR" dirty="0" err="1" smtClean="0">
                <a:solidFill>
                  <a:srgbClr val="000099"/>
                </a:solidFill>
                <a:effectLst/>
              </a:rPr>
              <a:t>int</a:t>
            </a:r>
            <a:r>
              <a:rPr lang="tr-TR" dirty="0" smtClean="0"/>
              <a:t> j = </a:t>
            </a:r>
            <a:r>
              <a:rPr lang="tr-TR" dirty="0" smtClean="0">
                <a:solidFill>
                  <a:srgbClr val="0099CC"/>
                </a:solidFill>
                <a:effectLst/>
              </a:rPr>
              <a:t>2</a:t>
            </a:r>
            <a:r>
              <a:rPr lang="tr-TR" dirty="0" smtClean="0"/>
              <a:t>; j &lt;= </a:t>
            </a:r>
            <a:r>
              <a:rPr lang="tr-TR" dirty="0" smtClean="0">
                <a:solidFill>
                  <a:srgbClr val="0099CC"/>
                </a:solidFill>
                <a:effectLst/>
              </a:rPr>
              <a:t>80</a:t>
            </a:r>
            <a:r>
              <a:rPr lang="tr-TR" dirty="0" smtClean="0"/>
              <a:t>; j += </a:t>
            </a:r>
            <a:r>
              <a:rPr lang="tr-TR" dirty="0" smtClean="0">
                <a:solidFill>
                  <a:srgbClr val="0099CC"/>
                </a:solidFill>
                <a:effectLst/>
              </a:rPr>
              <a:t>5</a:t>
            </a:r>
            <a:r>
              <a:rPr lang="tr-TR" dirty="0" smtClean="0"/>
              <a:t> )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5" y="1201936"/>
            <a:ext cx="6868284" cy="29622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411486" y="366510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effectLst/>
              </a:rPr>
              <a:t>110 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654" y="3788451"/>
            <a:ext cx="5943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k:@MSITStore:C:\Users\Toshiba\Desktop\FIRAT\C++%20How%20to%20Program,%205th%20Edition\C++%20How%20to%20Program,%20Fifth%20Edition.chm::/0131857576/images/04fig04_al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4" y="475297"/>
            <a:ext cx="3534336" cy="150209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732472"/>
            <a:ext cx="3850178" cy="98774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64" y="2928937"/>
            <a:ext cx="4164638" cy="1917383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1520190" y="197739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Döngü gövdesini sonlandıran parantez yok.</a:t>
            </a:r>
            <a:endParaRPr lang="tr-TR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84266" y="1994802"/>
            <a:ext cx="540580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err="1">
                <a:latin typeface="Arial" panose="020B0604020202020204" pitchFamily="34" charset="0"/>
              </a:rPr>
              <a:t>While</a:t>
            </a:r>
            <a:r>
              <a:rPr lang="tr-TR" altLang="tr-TR" dirty="0">
                <a:latin typeface="Arial" panose="020B0604020202020204" pitchFamily="34" charset="0"/>
              </a:rPr>
              <a:t> değişkeninde z değişkeninin değeri asla </a:t>
            </a:r>
            <a:r>
              <a:rPr lang="tr-TR" altLang="tr-TR" dirty="0" smtClean="0">
                <a:latin typeface="Arial" panose="020B0604020202020204" pitchFamily="34" charset="0"/>
              </a:rPr>
              <a:t>değiştirilmez. Bu </a:t>
            </a:r>
            <a:r>
              <a:rPr lang="tr-TR" altLang="tr-TR" dirty="0">
                <a:latin typeface="Arial" panose="020B0604020202020204" pitchFamily="34" charset="0"/>
              </a:rPr>
              <a:t>nedenle, döngü devam etme koşulu (z&gt; = 0) başlangıçta TRUE ise,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smtClean="0">
                <a:latin typeface="Arial" panose="020B0604020202020204" pitchFamily="34" charset="0"/>
              </a:rPr>
              <a:t>sonsuz </a:t>
            </a:r>
            <a:r>
              <a:rPr lang="tr-TR" altLang="tr-TR" dirty="0">
                <a:latin typeface="Arial" panose="020B0604020202020204" pitchFamily="34" charset="0"/>
              </a:rPr>
              <a:t>bir döngü oluşturulur</a:t>
            </a:r>
            <a:r>
              <a:rPr lang="tr-TR" altLang="tr-TR" dirty="0" smtClean="0">
                <a:latin typeface="Arial" panose="020B060402020202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smtClean="0">
                <a:latin typeface="Arial" panose="020B0604020202020204" pitchFamily="34" charset="0"/>
              </a:rPr>
              <a:t>Sonsuz </a:t>
            </a:r>
            <a:r>
              <a:rPr lang="tr-TR" altLang="tr-TR" dirty="0">
                <a:latin typeface="Arial" panose="020B0604020202020204" pitchFamily="34" charset="0"/>
              </a:rPr>
              <a:t>döngüyü önlemek için, </a:t>
            </a:r>
            <a:r>
              <a:rPr lang="tr-TR" altLang="tr-TR" dirty="0" smtClean="0">
                <a:latin typeface="Arial" panose="020B0604020202020204" pitchFamily="34" charset="0"/>
              </a:rPr>
              <a:t>z, en son 0'dan </a:t>
            </a:r>
            <a:r>
              <a:rPr lang="tr-TR" altLang="tr-TR" dirty="0">
                <a:latin typeface="Arial" panose="020B0604020202020204" pitchFamily="34" charset="0"/>
              </a:rPr>
              <a:t>küçük olacak şekilde azaltılmalıdır.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488266" y="51287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Hata: </a:t>
            </a:r>
            <a:r>
              <a:rPr lang="tr-TR" dirty="0" err="1" smtClean="0"/>
              <a:t>while</a:t>
            </a:r>
            <a:r>
              <a:rPr lang="tr-TR" dirty="0" smtClean="0"/>
              <a:t> başlığından  sonraki noktalı virgül sonsuz bir döngüye neden olur.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2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00977"/>
            <a:ext cx="3314700" cy="39927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466" y="3680460"/>
            <a:ext cx="4433989" cy="29146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692" y="200976"/>
            <a:ext cx="3895038" cy="222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24867" y="1874634"/>
            <a:ext cx="8453063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tr-TR" altLang="tr-TR" dirty="0"/>
              <a:t>Örnek:</a:t>
            </a:r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r-TR" altLang="tr-T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WhileÖrnek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altLang="tr-TR" sz="2000" b="1" dirty="0">
              <a:solidFill>
                <a:srgbClr val="FF0000"/>
              </a:solidFill>
            </a:endParaRPr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altLang="tr-TR" sz="2000" b="1" dirty="0">
              <a:solidFill>
                <a:srgbClr val="002060"/>
              </a:solidFill>
            </a:endParaRPr>
          </a:p>
          <a:p>
            <a:pPr defTabSz="685800"/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n = 6,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faktoryel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n  &gt;= 1) {</a:t>
            </a:r>
            <a:endParaRPr lang="tr-TR" altLang="tr-TR" dirty="0"/>
          </a:p>
          <a:p>
            <a:pPr defTabSz="685800"/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faktoryel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*= n;</a:t>
            </a:r>
            <a:endParaRPr lang="tr-TR" altLang="tr-TR" dirty="0"/>
          </a:p>
          <a:p>
            <a:pPr defTabSz="685800"/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n-- ;</a:t>
            </a:r>
            <a:endParaRPr lang="tr-TR" altLang="tr-TR" dirty="0"/>
          </a:p>
          <a:p>
            <a:pPr defTabSz="685800"/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altLang="tr-TR" sz="2000" b="1" dirty="0">
              <a:solidFill>
                <a:srgbClr val="002060"/>
              </a:solidFill>
            </a:endParaRPr>
          </a:p>
          <a:p>
            <a:pPr defTabSz="685800"/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(“6! = “ +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faktoryel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dirty="0"/>
          </a:p>
          <a:p>
            <a:pPr defTabSz="685800"/>
            <a:r>
              <a:rPr lang="tr-TR" altLang="tr-T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tr-TR" altLang="tr-TR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tr-TR" altLang="tr-TR" sz="2100" dirty="0"/>
          </a:p>
        </p:txBody>
      </p:sp>
    </p:spTree>
    <p:extLst>
      <p:ext uri="{BB962C8B-B14F-4D97-AF65-F5344CB8AC3E}">
        <p14:creationId xmlns:p14="http://schemas.microsoft.com/office/powerpoint/2010/main" val="22388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1624" y="167631"/>
            <a:ext cx="6696744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257175" algn="just" defTabSz="685800"/>
            <a:r>
              <a:rPr lang="tr-TR" altLang="tr-T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Program: </a:t>
            </a:r>
            <a:r>
              <a:rPr lang="tr-TR" altLang="tr-T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ForÖrnek.java </a:t>
            </a:r>
            <a:r>
              <a:rPr lang="tr-TR" altLang="tr-T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ForÖrnek</a:t>
            </a:r>
            <a:r>
              <a:rPr lang="tr-TR" altLang="tr-T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altLang="tr-TR" sz="2400" b="1" dirty="0">
              <a:solidFill>
                <a:srgbClr val="FF0000"/>
              </a:solidFill>
            </a:endParaRPr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altLang="tr-T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lang="tr-TR" altLang="tr-T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tr-TR" altLang="tr-TR" sz="2400" b="1" dirty="0">
              <a:solidFill>
                <a:srgbClr val="0070C0"/>
              </a:solidFill>
            </a:endParaRPr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;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(i=1; i &lt;=100; i++)  {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i;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tr-TR" altLang="tr-TR" sz="2000" dirty="0"/>
          </a:p>
          <a:p>
            <a:pPr indent="257175" algn="just" defTabSz="685800"/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tr-TR" altLang="tr-T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lang="tr-TR" altLang="tr-TR" sz="2000" dirty="0" smtClean="0"/>
          </a:p>
          <a:p>
            <a:pPr indent="257175" algn="just" defTabSz="685800"/>
            <a:r>
              <a:rPr lang="tr-TR" altLang="tr-TR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altLang="tr-T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tr-TR" altLang="tr-TR" sz="2000" dirty="0"/>
          </a:p>
        </p:txBody>
      </p:sp>
    </p:spTree>
    <p:extLst>
      <p:ext uri="{BB962C8B-B14F-4D97-AF65-F5344CB8AC3E}">
        <p14:creationId xmlns:p14="http://schemas.microsoft.com/office/powerpoint/2010/main" val="35655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592515" y="260648"/>
            <a:ext cx="50788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42900" indent="-342900"/>
            <a:r>
              <a:rPr lang="tr-T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 ısı &lt; 10)</a:t>
            </a:r>
          </a:p>
          <a:p>
            <a:pPr marL="342900" marR="342900" indent="-342900"/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("Hava soğuktur.");</a:t>
            </a:r>
          </a:p>
          <a:p>
            <a:pPr marL="342900" marR="342900" indent="-342900"/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else 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temperature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 20)</a:t>
            </a:r>
          </a:p>
          <a:p>
            <a:pPr marL="342900" marR="342900" indent="-342900"/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("Hava ılıktır.");</a:t>
            </a:r>
          </a:p>
          <a:p>
            <a:pPr marL="342900" marR="342900" indent="-342900"/>
            <a:r>
              <a:rPr lang="tr-T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else</a:t>
            </a:r>
          </a:p>
          <a:p>
            <a:pPr marL="342900" marR="342900" indent="-342900"/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("Hava sıcaktır.");</a:t>
            </a:r>
          </a:p>
          <a:p>
            <a:pPr marR="342900"/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816814" y="3343132"/>
            <a:ext cx="86302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42900" indent="-342900"/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/* Program </a:t>
            </a:r>
            <a:r>
              <a:rPr lang="tr-T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IfElseİkiYon.java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*/</a:t>
            </a:r>
          </a:p>
          <a:p>
            <a:pPr marL="342900" marR="342900" indent="-342900"/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IfElse01 </a:t>
            </a:r>
            <a:r>
              <a:rPr lang="tr-TR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{</a:t>
            </a:r>
          </a:p>
          <a:p>
            <a:pPr marL="342900" marR="342900" indent="-342900"/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  <a:r>
              <a:rPr lang="tr-T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marL="342900" marR="342900" indent="-342900"/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18 ;</a:t>
            </a:r>
          </a:p>
          <a:p>
            <a:pPr marL="342900" marR="342900" indent="-342900"/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 n % 3 == 0 )</a:t>
            </a:r>
          </a:p>
          <a:p>
            <a:pPr marL="342900" marR="342900" indent="-342900"/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(n + " sayısı 3 ile </a:t>
            </a:r>
            <a:r>
              <a:rPr lang="tr-T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bölünür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.");</a:t>
            </a:r>
          </a:p>
          <a:p>
            <a:pPr marL="342900" marR="342900" indent="-342900"/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else</a:t>
            </a:r>
          </a:p>
          <a:p>
            <a:pPr marL="342900" marR="342900" indent="-342900"/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tr-T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(n + " sayısı 3 ile </a:t>
            </a:r>
            <a:r>
              <a:rPr lang="tr-T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bölünmez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.");</a:t>
            </a:r>
          </a:p>
          <a:p>
            <a:pPr marL="342900" marR="342900" indent="-342900"/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tr-T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42900" marR="342900" indent="-342900"/>
            <a:r>
              <a:rPr lang="tr-TR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}</a:t>
            </a:r>
            <a:r>
              <a:rPr lang="tr-T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02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430</Words>
  <Application>Microsoft Office PowerPoint</Application>
  <PresentationFormat>Geniş ekran</PresentationFormat>
  <Paragraphs>99</Paragraphs>
  <Slides>28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40" baseType="lpstr">
      <vt:lpstr>Arial Unicode MS</vt:lpstr>
      <vt:lpstr>Andale Mono</vt:lpstr>
      <vt:lpstr>Arial</vt:lpstr>
      <vt:lpstr>Calibri</vt:lpstr>
      <vt:lpstr>Calibri Light</vt:lpstr>
      <vt:lpstr>Courier New</vt:lpstr>
      <vt:lpstr>CourierPSStd</vt:lpstr>
      <vt:lpstr>CourierPSStd-Bold</vt:lpstr>
      <vt:lpstr>JansonTextLTStd-Roman</vt:lpstr>
      <vt:lpstr>Times New Roman</vt:lpstr>
      <vt:lpstr>Office Teması</vt:lpstr>
      <vt:lpstr>Bit Eşlem Resmi</vt:lpstr>
      <vt:lpstr>Programlama Dillerinde Yapısal Programlama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Kısa Devre Değerlendirme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26</cp:revision>
  <dcterms:created xsi:type="dcterms:W3CDTF">2020-05-16T11:07:54Z</dcterms:created>
  <dcterms:modified xsi:type="dcterms:W3CDTF">2022-03-23T18:12:56Z</dcterms:modified>
</cp:coreProperties>
</file>