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handoutMasterIdLst>
    <p:handoutMasterId r:id="rId30"/>
  </p:handoutMasterIdLst>
  <p:sldIdLst>
    <p:sldId id="256" r:id="rId2"/>
    <p:sldId id="272" r:id="rId3"/>
    <p:sldId id="286" r:id="rId4"/>
    <p:sldId id="287" r:id="rId5"/>
    <p:sldId id="288" r:id="rId6"/>
    <p:sldId id="289" r:id="rId7"/>
    <p:sldId id="290" r:id="rId8"/>
    <p:sldId id="291" r:id="rId9"/>
    <p:sldId id="292" r:id="rId10"/>
    <p:sldId id="273" r:id="rId11"/>
    <p:sldId id="274" r:id="rId12"/>
    <p:sldId id="275" r:id="rId13"/>
    <p:sldId id="276" r:id="rId14"/>
    <p:sldId id="277" r:id="rId15"/>
    <p:sldId id="278" r:id="rId16"/>
    <p:sldId id="279" r:id="rId17"/>
    <p:sldId id="280" r:id="rId18"/>
    <p:sldId id="281" r:id="rId19"/>
    <p:sldId id="283" r:id="rId20"/>
    <p:sldId id="285" r:id="rId21"/>
    <p:sldId id="293" r:id="rId22"/>
    <p:sldId id="294" r:id="rId23"/>
    <p:sldId id="300" r:id="rId24"/>
    <p:sldId id="295" r:id="rId25"/>
    <p:sldId id="301" r:id="rId26"/>
    <p:sldId id="298" r:id="rId27"/>
    <p:sldId id="258"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8" autoAdjust="0"/>
    <p:restoredTop sz="89429" autoAdjust="0"/>
  </p:normalViewPr>
  <p:slideViewPr>
    <p:cSldViewPr>
      <p:cViewPr varScale="1">
        <p:scale>
          <a:sx n="78" d="100"/>
          <a:sy n="78" d="100"/>
        </p:scale>
        <p:origin x="152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31609281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311425354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dirty="0" smtClean="0">
              <a:solidFill>
                <a:schemeClr val="tx1"/>
              </a:solidFill>
              <a:latin typeface="Times New Roman" pitchFamily="18" charset="0"/>
              <a:ea typeface="+mn-ea"/>
              <a:cs typeface="+mn-cs"/>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extLst>
      <p:ext uri="{BB962C8B-B14F-4D97-AF65-F5344CB8AC3E}">
        <p14:creationId xmlns:p14="http://schemas.microsoft.com/office/powerpoint/2010/main" val="2883749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098712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891416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35566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sz="1400"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901334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47983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4261281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04086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kumimoji="1" lang="tr-TR" sz="1200" kern="1200" dirty="0" smtClean="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908611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smtClean="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074211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54152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330101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14670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380017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617495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755203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506676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784457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82954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4630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43164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116053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59716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12699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61380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2402334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extLst>
      <p:ext uri="{BB962C8B-B14F-4D97-AF65-F5344CB8AC3E}">
        <p14:creationId xmlns:p14="http://schemas.microsoft.com/office/powerpoint/2010/main" val="3297115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smtClean="0">
                <a:latin typeface="Harrington" pitchFamily="82" charset="0"/>
                <a:ea typeface="+mj-ea"/>
                <a:cs typeface="+mj-cs"/>
              </a:rPr>
              <a:t>Algoritma &amp; Matlab</a:t>
            </a:r>
            <a:endParaRPr lang="tr-TR" sz="2800">
              <a:latin typeface="Harrington" pitchFamily="82" charset="0"/>
              <a:ea typeface="+mj-ea"/>
              <a:cs typeface="+mj-cs"/>
            </a:endParaRP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8" name="7 Altbilgi Yer Tutucusu"/>
          <p:cNvSpPr>
            <a:spLocks noGrp="1"/>
          </p:cNvSpPr>
          <p:nvPr>
            <p:ph type="ftr" sz="quarter" idx="3"/>
          </p:nvPr>
        </p:nvSpPr>
        <p:spPr/>
        <p:txBody>
          <a:bodyPr/>
          <a:lstStyle/>
          <a:p>
            <a:r>
              <a:rPr lang="tr-TR" smtClean="0"/>
              <a:t>SAÜ YYurtaY </a:t>
            </a:r>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Dr. </a:t>
            </a:r>
            <a:r>
              <a:rPr lang="tr-TR" dirty="0" smtClean="0">
                <a:solidFill>
                  <a:schemeClr val="accent1">
                    <a:lumMod val="75000"/>
                  </a:schemeClr>
                </a:solidFill>
                <a:latin typeface="Brush Script MT" pitchFamily="66" charset="0"/>
              </a:rPr>
              <a:t>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Akış Şemaları (Diyagramları)</a:t>
            </a:r>
          </a:p>
          <a:p>
            <a:pPr>
              <a:buFont typeface="Wingdings" pitchFamily="2" charset="2"/>
              <a:buChar char="§"/>
            </a:pPr>
            <a:endParaRPr lang="tr-TR" sz="1600" smtClean="0">
              <a:latin typeface="Arial" pitchFamily="34" charset="0"/>
              <a:cs typeface="Arial" pitchFamily="34" charset="0"/>
            </a:endParaRPr>
          </a:p>
          <a:p>
            <a:pPr algn="just"/>
            <a:r>
              <a:rPr kumimoji="1" lang="tr-TR" sz="1600" smtClean="0">
                <a:latin typeface="Calibri" pitchFamily="34" charset="0"/>
              </a:rPr>
              <a:t>Herhangi bir sorunun çözümü için izlenmesi gerekli olan aritmetik ve mantıksal adımların söz veya yazı ile anlatıldığı algoritmanın, görsel olarak simge ya da sembollerle ifade edilmiş şekline "akış şemaları" veya FLOWCHART adı verilir. </a:t>
            </a:r>
          </a:p>
          <a:p>
            <a:pPr>
              <a:buFont typeface="Wingdings" pitchFamily="2" charset="2"/>
              <a:buChar char="§"/>
            </a:pPr>
            <a:endParaRPr lang="tr-TR" sz="1600" smtClean="0">
              <a:latin typeface="Calibri" pitchFamily="34" charset="0"/>
              <a:cs typeface="Arial" pitchFamily="34" charset="0"/>
            </a:endParaRPr>
          </a:p>
          <a:p>
            <a:r>
              <a:rPr lang="tr-TR" sz="1600" b="1" smtClean="0">
                <a:latin typeface="Calibri" pitchFamily="34" charset="0"/>
                <a:cs typeface="Arial" pitchFamily="34" charset="0"/>
              </a:rPr>
              <a:t>Örnek :</a:t>
            </a:r>
          </a:p>
          <a:p>
            <a:pPr lvl="1"/>
            <a:r>
              <a:rPr lang="tr-TR" sz="1600" smtClean="0">
                <a:latin typeface="Calibri" pitchFamily="34" charset="0"/>
              </a:rPr>
              <a:t>Adım 1-Başla</a:t>
            </a:r>
          </a:p>
          <a:p>
            <a:pPr lvl="1"/>
            <a:endParaRPr lang="tr-TR" sz="1600" smtClean="0">
              <a:latin typeface="Calibri" pitchFamily="34" charset="0"/>
            </a:endParaRPr>
          </a:p>
          <a:p>
            <a:pPr lvl="1"/>
            <a:r>
              <a:rPr lang="tr-TR" sz="1600" smtClean="0">
                <a:latin typeface="Calibri" pitchFamily="34" charset="0"/>
              </a:rPr>
              <a:t>Adım 2-A'yı oku</a:t>
            </a:r>
          </a:p>
          <a:p>
            <a:pPr lvl="1"/>
            <a:endParaRPr lang="tr-TR" sz="1600" smtClean="0">
              <a:latin typeface="Calibri" pitchFamily="34" charset="0"/>
            </a:endParaRPr>
          </a:p>
          <a:p>
            <a:pPr lvl="1"/>
            <a:r>
              <a:rPr lang="tr-TR" sz="1600" smtClean="0">
                <a:latin typeface="Calibri" pitchFamily="34" charset="0"/>
              </a:rPr>
              <a:t>Adım 3-B'yi oku</a:t>
            </a:r>
          </a:p>
          <a:p>
            <a:pPr lvl="1"/>
            <a:endParaRPr lang="tr-TR" sz="1600" smtClean="0">
              <a:latin typeface="Calibri" pitchFamily="34" charset="0"/>
            </a:endParaRPr>
          </a:p>
          <a:p>
            <a:pPr lvl="1"/>
            <a:r>
              <a:rPr lang="tr-TR" sz="1600" smtClean="0">
                <a:latin typeface="Calibri" pitchFamily="34" charset="0"/>
              </a:rPr>
              <a:t>Adım 4-D=A+B</a:t>
            </a:r>
          </a:p>
          <a:p>
            <a:pPr lvl="1"/>
            <a:endParaRPr lang="tr-TR" sz="1600" smtClean="0">
              <a:latin typeface="Calibri" pitchFamily="34" charset="0"/>
            </a:endParaRPr>
          </a:p>
          <a:p>
            <a:pPr lvl="1"/>
            <a:r>
              <a:rPr lang="tr-TR" sz="1600" smtClean="0">
                <a:latin typeface="Calibri" pitchFamily="34" charset="0"/>
              </a:rPr>
              <a:t>Adım 5-E=A*B</a:t>
            </a:r>
          </a:p>
          <a:p>
            <a:pPr lvl="1"/>
            <a:endParaRPr lang="tr-TR" sz="1600" smtClean="0">
              <a:latin typeface="Calibri" pitchFamily="34" charset="0"/>
            </a:endParaRPr>
          </a:p>
          <a:p>
            <a:pPr lvl="1"/>
            <a:r>
              <a:rPr lang="tr-TR" sz="1600" smtClean="0">
                <a:latin typeface="Calibri" pitchFamily="34" charset="0"/>
              </a:rPr>
              <a:t>Adım 6-D'yi yaz</a:t>
            </a:r>
          </a:p>
          <a:p>
            <a:pPr lvl="1"/>
            <a:endParaRPr lang="tr-TR" sz="1600" smtClean="0">
              <a:latin typeface="Calibri" pitchFamily="34" charset="0"/>
            </a:endParaRPr>
          </a:p>
          <a:p>
            <a:pPr lvl="1"/>
            <a:r>
              <a:rPr lang="tr-TR" sz="1600" smtClean="0">
                <a:latin typeface="Calibri" pitchFamily="34" charset="0"/>
              </a:rPr>
              <a:t>Adım 7-E'yi yaz</a:t>
            </a:r>
          </a:p>
          <a:p>
            <a:pPr lvl="1"/>
            <a:endParaRPr lang="tr-TR" sz="1600" smtClean="0">
              <a:latin typeface="Calibri" pitchFamily="34" charset="0"/>
            </a:endParaRPr>
          </a:p>
          <a:p>
            <a:pPr lvl="1"/>
            <a:r>
              <a:rPr lang="tr-TR" sz="1600" smtClean="0">
                <a:latin typeface="Calibri" pitchFamily="34" charset="0"/>
              </a:rPr>
              <a:t>Adım 8-Dur</a:t>
            </a: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2" name="11 Grup"/>
          <p:cNvGrpSpPr/>
          <p:nvPr/>
        </p:nvGrpSpPr>
        <p:grpSpPr>
          <a:xfrm>
            <a:off x="5500694" y="2214554"/>
            <a:ext cx="3001962" cy="4071966"/>
            <a:chOff x="4000496" y="2000240"/>
            <a:chExt cx="3001962" cy="3667125"/>
          </a:xfrm>
        </p:grpSpPr>
        <p:sp>
          <p:nvSpPr>
            <p:cNvPr id="1026"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lvl="0" algn="just" eaLnBrk="1" hangingPunct="1">
                <a:spcBef>
                  <a:spcPts val="500"/>
                </a:spcBef>
                <a:spcAft>
                  <a:spcPts val="500"/>
                </a:spcAft>
              </a:pPr>
              <a:r>
                <a:rPr kumimoji="0" lang="tr-TR" sz="1200" b="0" i="0" u="none" strike="noStrike" cap="none" normalizeH="0" baseline="0" smtClean="0">
                  <a:ln>
                    <a:noFill/>
                  </a:ln>
                  <a:solidFill>
                    <a:srgbClr val="000000"/>
                  </a:solidFill>
                  <a:effectLst/>
                  <a:latin typeface="Calibri" pitchFamily="34" charset="0"/>
                  <a:cs typeface="Arial" pitchFamily="34" charset="0"/>
                </a:rPr>
                <a:t>Akış Şeması (</a:t>
              </a:r>
              <a:r>
                <a:rPr kumimoji="1" lang="tr-TR" sz="1200" smtClean="0"/>
                <a:t>FLOWCHART)</a:t>
              </a: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smtClean="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10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3786182" y="3500438"/>
            <a:ext cx="1143008"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1000"/>
                                        <p:tgtEl>
                                          <p:spTgt spid="8">
                                            <p:txEl>
                                              <p:pRg st="7" end="7"/>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animEffect transition="in" filter="fade">
                                      <p:cBhvr>
                                        <p:cTn id="27" dur="1000"/>
                                        <p:tgtEl>
                                          <p:spTgt spid="8">
                                            <p:txEl>
                                              <p:pRg st="9" end="9"/>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1000"/>
                                        <p:tgtEl>
                                          <p:spTgt spid="8">
                                            <p:txEl>
                                              <p:pRg st="11" end="11"/>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animEffect transition="in" filter="fade">
                                      <p:cBhvr>
                                        <p:cTn id="35" dur="1000"/>
                                        <p:tgtEl>
                                          <p:spTgt spid="8">
                                            <p:txEl>
                                              <p:pRg st="13" end="13"/>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1000"/>
                                        <p:tgtEl>
                                          <p:spTgt spid="8">
                                            <p:txEl>
                                              <p:pRg st="15" end="15"/>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7" end="17"/>
                                            </p:txEl>
                                          </p:spTgt>
                                        </p:tgtEl>
                                        <p:attrNameLst>
                                          <p:attrName>style.visibility</p:attrName>
                                        </p:attrNameLst>
                                      </p:cBhvr>
                                      <p:to>
                                        <p:strVal val="visible"/>
                                      </p:to>
                                    </p:set>
                                    <p:animEffect transition="in" filter="fade">
                                      <p:cBhvr>
                                        <p:cTn id="43" dur="1000"/>
                                        <p:tgtEl>
                                          <p:spTgt spid="8">
                                            <p:txEl>
                                              <p:pRg st="17" end="17"/>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9" end="19"/>
                                            </p:txEl>
                                          </p:spTgt>
                                        </p:tgtEl>
                                        <p:attrNameLst>
                                          <p:attrName>style.visibility</p:attrName>
                                        </p:attrNameLst>
                                      </p:cBhvr>
                                      <p:to>
                                        <p:strVal val="visible"/>
                                      </p:to>
                                    </p:set>
                                    <p:animEffect transition="in" filter="fade">
                                      <p:cBhvr>
                                        <p:cTn id="47" dur="1000"/>
                                        <p:tgtEl>
                                          <p:spTgt spid="8">
                                            <p:txEl>
                                              <p:pRg st="19" end="1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vertic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latin typeface="Calibri" pitchFamily="34" charset="0"/>
              </a:rPr>
              <a:t>Akış şemalarının hazırlanmasında aşağıda yer alan simgeler kullanılır.</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r>
              <a:rPr lang="tr-TR" sz="1600" smtClean="0"/>
              <a:t>Akış şemaları </a:t>
            </a:r>
            <a:r>
              <a:rPr lang="tr-TR" sz="1600" b="1" smtClean="0"/>
              <a:t>içerik</a:t>
            </a:r>
            <a:r>
              <a:rPr lang="tr-TR" sz="1600" smtClean="0"/>
              <a:t> ve </a:t>
            </a:r>
            <a:r>
              <a:rPr lang="tr-TR" sz="1600" b="1" smtClean="0"/>
              <a:t>biçimlerine</a:t>
            </a:r>
            <a:r>
              <a:rPr lang="tr-TR" sz="1600" smtClean="0"/>
              <a:t> göre genel olarak üç grupta sınıflandırılabilirler.</a:t>
            </a:r>
          </a:p>
          <a:p>
            <a:endParaRPr lang="tr-TR" sz="1600" smtClean="0"/>
          </a:p>
          <a:p>
            <a:pPr marL="800100" lvl="1" indent="-342900">
              <a:buFont typeface="+mj-lt"/>
              <a:buAutoNum type="arabicPeriod"/>
            </a:pPr>
            <a:r>
              <a:rPr lang="tr-TR" sz="1600" b="1" smtClean="0">
                <a:solidFill>
                  <a:schemeClr val="tx2"/>
                </a:solidFill>
              </a:rPr>
              <a:t>Doğrusal Akış Şemaları,</a:t>
            </a:r>
          </a:p>
          <a:p>
            <a:pPr marL="800100" lvl="1" indent="-342900">
              <a:buFont typeface="+mj-lt"/>
              <a:buAutoNum type="arabicPeriod"/>
            </a:pPr>
            <a:r>
              <a:rPr lang="tr-TR" sz="1600" b="1" smtClean="0">
                <a:solidFill>
                  <a:schemeClr val="tx2"/>
                </a:solidFill>
              </a:rPr>
              <a:t>Mantıksal Akış Şemaları,</a:t>
            </a:r>
          </a:p>
          <a:p>
            <a:pPr marL="800100" lvl="1" indent="-342900">
              <a:buFont typeface="+mj-lt"/>
              <a:buAutoNum type="arabicPeriod"/>
            </a:pPr>
            <a:r>
              <a:rPr lang="tr-TR" sz="1600" b="1" smtClean="0">
                <a:solidFill>
                  <a:schemeClr val="tx2"/>
                </a:solidFill>
              </a:rPr>
              <a:t>Döngüsel  Akış Şemaları,</a:t>
            </a:r>
            <a:endParaRPr lang="tr-TR" sz="1600" b="1"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2" name="Picture 4"/>
          <p:cNvPicPr>
            <a:picLocks noChangeAspect="1" noChangeArrowheads="1"/>
          </p:cNvPicPr>
          <p:nvPr/>
        </p:nvPicPr>
        <p:blipFill>
          <a:blip r:embed="rId3" cstate="print"/>
          <a:srcRect/>
          <a:stretch>
            <a:fillRect/>
          </a:stretch>
        </p:blipFill>
        <p:spPr bwMode="auto">
          <a:xfrm>
            <a:off x="3143240" y="1428736"/>
            <a:ext cx="3929090" cy="328614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up)">
                                      <p:cBhvr>
                                        <p:cTn id="11" dur="1000"/>
                                        <p:tgtEl>
                                          <p:spTgt spid="2052"/>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8">
                                            <p:txEl>
                                              <p:pRg st="17" end="17"/>
                                            </p:txEl>
                                          </p:spTgt>
                                        </p:tgtEl>
                                        <p:attrNameLst>
                                          <p:attrName>style.visibility</p:attrName>
                                        </p:attrNameLst>
                                      </p:cBhvr>
                                      <p:to>
                                        <p:strVal val="visible"/>
                                      </p:to>
                                    </p:set>
                                    <p:animEffect transition="in" filter="fade">
                                      <p:cBhvr>
                                        <p:cTn id="15" dur="2000"/>
                                        <p:tgtEl>
                                          <p:spTgt spid="8">
                                            <p:txEl>
                                              <p:pRg st="17" end="17"/>
                                            </p:txEl>
                                          </p:spTgt>
                                        </p:tgtEl>
                                      </p:cBhvr>
                                    </p:animEffect>
                                  </p:childTnLst>
                                </p:cTn>
                              </p:par>
                            </p:childTnLst>
                          </p:cTn>
                        </p:par>
                        <p:par>
                          <p:cTn id="16" fill="hold">
                            <p:stCondLst>
                              <p:cond delay="5000"/>
                            </p:stCondLst>
                            <p:childTnLst>
                              <p:par>
                                <p:cTn id="17" presetID="10" presetClass="entr" presetSubtype="0" fill="hold" nodeType="afterEffect">
                                  <p:stCondLst>
                                    <p:cond delay="0"/>
                                  </p:stCondLst>
                                  <p:childTnLst>
                                    <p:set>
                                      <p:cBhvr>
                                        <p:cTn id="18" dur="1" fill="hold">
                                          <p:stCondLst>
                                            <p:cond delay="0"/>
                                          </p:stCondLst>
                                        </p:cTn>
                                        <p:tgtEl>
                                          <p:spTgt spid="8">
                                            <p:txEl>
                                              <p:pRg st="19" end="19"/>
                                            </p:txEl>
                                          </p:spTgt>
                                        </p:tgtEl>
                                        <p:attrNameLst>
                                          <p:attrName>style.visibility</p:attrName>
                                        </p:attrNameLst>
                                      </p:cBhvr>
                                      <p:to>
                                        <p:strVal val="visible"/>
                                      </p:to>
                                    </p:set>
                                    <p:animEffect transition="in" filter="fade">
                                      <p:cBhvr>
                                        <p:cTn id="19" dur="2000"/>
                                        <p:tgtEl>
                                          <p:spTgt spid="8">
                                            <p:txEl>
                                              <p:pRg st="19" end="19"/>
                                            </p:txEl>
                                          </p:spTgt>
                                        </p:tgtEl>
                                      </p:cBhvr>
                                    </p:animEffect>
                                  </p:childTnLst>
                                </p:cTn>
                              </p:par>
                            </p:childTnLst>
                          </p:cTn>
                        </p:par>
                        <p:par>
                          <p:cTn id="20" fill="hold">
                            <p:stCondLst>
                              <p:cond delay="7000"/>
                            </p:stCondLst>
                            <p:childTnLst>
                              <p:par>
                                <p:cTn id="21" presetID="10" presetClass="entr" presetSubtype="0" fill="hold" nodeType="afterEffect">
                                  <p:stCondLst>
                                    <p:cond delay="0"/>
                                  </p:stCondLst>
                                  <p:childTnLst>
                                    <p:set>
                                      <p:cBhvr>
                                        <p:cTn id="22" dur="1" fill="hold">
                                          <p:stCondLst>
                                            <p:cond delay="0"/>
                                          </p:stCondLst>
                                        </p:cTn>
                                        <p:tgtEl>
                                          <p:spTgt spid="8">
                                            <p:txEl>
                                              <p:pRg st="20" end="20"/>
                                            </p:txEl>
                                          </p:spTgt>
                                        </p:tgtEl>
                                        <p:attrNameLst>
                                          <p:attrName>style.visibility</p:attrName>
                                        </p:attrNameLst>
                                      </p:cBhvr>
                                      <p:to>
                                        <p:strVal val="visible"/>
                                      </p:to>
                                    </p:set>
                                    <p:animEffect transition="in" filter="fade">
                                      <p:cBhvr>
                                        <p:cTn id="23" dur="2000"/>
                                        <p:tgtEl>
                                          <p:spTgt spid="8">
                                            <p:txEl>
                                              <p:pRg st="20" end="20"/>
                                            </p:txEl>
                                          </p:spTgt>
                                        </p:tgtEl>
                                      </p:cBhvr>
                                    </p:animEffect>
                                  </p:childTnLst>
                                </p:cTn>
                              </p:par>
                            </p:childTnLst>
                          </p:cTn>
                        </p:par>
                        <p:par>
                          <p:cTn id="24" fill="hold">
                            <p:stCondLst>
                              <p:cond delay="9000"/>
                            </p:stCondLst>
                            <p:childTnLst>
                              <p:par>
                                <p:cTn id="25" presetID="10" presetClass="entr" presetSubtype="0" fill="hold" nodeType="afterEffect">
                                  <p:stCondLst>
                                    <p:cond delay="0"/>
                                  </p:stCondLst>
                                  <p:childTnLst>
                                    <p:set>
                                      <p:cBhvr>
                                        <p:cTn id="26" dur="1" fill="hold">
                                          <p:stCondLst>
                                            <p:cond delay="0"/>
                                          </p:stCondLst>
                                        </p:cTn>
                                        <p:tgtEl>
                                          <p:spTgt spid="8">
                                            <p:txEl>
                                              <p:pRg st="21" end="21"/>
                                            </p:txEl>
                                          </p:spTgt>
                                        </p:tgtEl>
                                        <p:attrNameLst>
                                          <p:attrName>style.visibility</p:attrName>
                                        </p:attrNameLst>
                                      </p:cBhvr>
                                      <p:to>
                                        <p:strVal val="visible"/>
                                      </p:to>
                                    </p:set>
                                    <p:animEffect transition="in" filter="fade">
                                      <p:cBhvr>
                                        <p:cTn id="27" dur="2000"/>
                                        <p:tgtEl>
                                          <p:spTgt spid="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marL="0" lvl="1"/>
            <a:r>
              <a:rPr lang="tr-TR" sz="1600" b="1" dirty="0" smtClean="0">
                <a:latin typeface="Calibri" pitchFamily="34" charset="0"/>
              </a:rPr>
              <a:t>Doğrusal Akış Şemaları</a:t>
            </a:r>
          </a:p>
          <a:p>
            <a:endParaRPr lang="tr-TR" sz="1600" dirty="0" smtClean="0">
              <a:latin typeface="Calibri" pitchFamily="34" charset="0"/>
              <a:cs typeface="Arial" pitchFamily="34" charset="0"/>
            </a:endParaRPr>
          </a:p>
          <a:p>
            <a:r>
              <a:rPr kumimoji="1" lang="tr-TR" sz="1600" dirty="0" smtClean="0">
                <a:latin typeface="Calibri" pitchFamily="34" charset="0"/>
              </a:rPr>
              <a:t>İş akışları, giriş, hesaplama, çıkış biçiminde olan akış şemaları bu grup kapsamına girer.</a:t>
            </a:r>
          </a:p>
          <a:p>
            <a:endParaRPr lang="tr-TR" sz="1600" dirty="0" smtClean="0">
              <a:latin typeface="Calibri" pitchFamily="34" charset="0"/>
              <a:cs typeface="Arial" pitchFamily="34" charset="0"/>
            </a:endParaRPr>
          </a:p>
          <a:p>
            <a:r>
              <a:rPr lang="tr-TR" sz="1600" b="1" u="sng" dirty="0" smtClean="0">
                <a:latin typeface="Calibri" pitchFamily="34" charset="0"/>
              </a:rPr>
              <a:t>Değişkenler</a:t>
            </a:r>
            <a:endParaRPr lang="tr-TR" sz="1600" dirty="0" smtClean="0">
              <a:latin typeface="Calibri" pitchFamily="34" charset="0"/>
            </a:endParaRPr>
          </a:p>
          <a:p>
            <a:pPr lvl="1"/>
            <a:r>
              <a:rPr lang="tr-TR" sz="1600" dirty="0" smtClean="0">
                <a:latin typeface="Calibri" pitchFamily="34" charset="0"/>
              </a:rPr>
              <a:t>Akış Şeması</a:t>
            </a:r>
          </a:p>
          <a:p>
            <a:pPr lvl="1"/>
            <a:r>
              <a:rPr lang="tr-TR" sz="1600" dirty="0" smtClean="0">
                <a:latin typeface="Calibri" pitchFamily="34" charset="0"/>
              </a:rPr>
              <a:t>A: Birinci sayı B: İkinci sayı</a:t>
            </a:r>
          </a:p>
          <a:p>
            <a:pPr lvl="1"/>
            <a:r>
              <a:rPr lang="tr-TR" sz="1600" dirty="0" smtClean="0">
                <a:latin typeface="Calibri" pitchFamily="34" charset="0"/>
              </a:rPr>
              <a:t>D: İki sayının toplamını (A+B)</a:t>
            </a:r>
          </a:p>
          <a:p>
            <a:pPr lvl="1"/>
            <a:r>
              <a:rPr lang="tr-TR" sz="1600" dirty="0" smtClean="0">
                <a:latin typeface="Calibri" pitchFamily="34" charset="0"/>
              </a:rPr>
              <a:t>E: İki sayının bölümünü(A*B)</a:t>
            </a:r>
          </a:p>
          <a:p>
            <a:pPr lvl="1"/>
            <a:endParaRPr lang="tr-TR" sz="1600" dirty="0" smtClean="0">
              <a:latin typeface="Calibri" pitchFamily="34" charset="0"/>
            </a:endParaRPr>
          </a:p>
          <a:p>
            <a:r>
              <a:rPr lang="tr-TR" sz="1600" b="1" u="sng" dirty="0" smtClean="0">
                <a:latin typeface="Calibri" pitchFamily="34" charset="0"/>
              </a:rPr>
              <a:t>Algoritma</a:t>
            </a:r>
            <a:endParaRPr lang="tr-TR" sz="1600" dirty="0" smtClean="0">
              <a:latin typeface="Calibri" pitchFamily="34" charset="0"/>
            </a:endParaRPr>
          </a:p>
          <a:p>
            <a:pPr lvl="1"/>
            <a:r>
              <a:rPr lang="tr-TR" sz="1600" dirty="0" smtClean="0">
                <a:latin typeface="Calibri" pitchFamily="34" charset="0"/>
              </a:rPr>
              <a:t>Adım 1-Başla</a:t>
            </a:r>
          </a:p>
          <a:p>
            <a:pPr lvl="1"/>
            <a:r>
              <a:rPr lang="tr-TR" sz="1600" dirty="0" smtClean="0">
                <a:latin typeface="Calibri" pitchFamily="34" charset="0"/>
              </a:rPr>
              <a:t>Adım 2-</a:t>
            </a:r>
            <a:r>
              <a:rPr lang="tr-TR" sz="1600" dirty="0" err="1" smtClean="0">
                <a:latin typeface="Calibri" pitchFamily="34" charset="0"/>
              </a:rPr>
              <a:t>A'yı</a:t>
            </a:r>
            <a:r>
              <a:rPr lang="tr-TR" sz="1600" dirty="0" smtClean="0">
                <a:latin typeface="Calibri" pitchFamily="34" charset="0"/>
              </a:rPr>
              <a:t> oku</a:t>
            </a:r>
          </a:p>
          <a:p>
            <a:pPr lvl="1"/>
            <a:r>
              <a:rPr lang="tr-TR" sz="1600" dirty="0" smtClean="0">
                <a:latin typeface="Calibri" pitchFamily="34" charset="0"/>
              </a:rPr>
              <a:t>Adım 3-</a:t>
            </a:r>
            <a:r>
              <a:rPr lang="tr-TR" sz="1600" dirty="0" err="1" smtClean="0">
                <a:latin typeface="Calibri" pitchFamily="34" charset="0"/>
              </a:rPr>
              <a:t>B'yi</a:t>
            </a:r>
            <a:r>
              <a:rPr lang="tr-TR" sz="1600" dirty="0" smtClean="0">
                <a:latin typeface="Calibri" pitchFamily="34" charset="0"/>
              </a:rPr>
              <a:t> oku</a:t>
            </a:r>
          </a:p>
          <a:p>
            <a:pPr lvl="1"/>
            <a:r>
              <a:rPr lang="tr-TR" sz="1600" dirty="0" smtClean="0">
                <a:latin typeface="Calibri" pitchFamily="34" charset="0"/>
              </a:rPr>
              <a:t>Adım 4-D=A+B</a:t>
            </a:r>
          </a:p>
          <a:p>
            <a:pPr lvl="1"/>
            <a:r>
              <a:rPr lang="tr-TR" sz="1600" dirty="0" smtClean="0">
                <a:latin typeface="Calibri" pitchFamily="34" charset="0"/>
              </a:rPr>
              <a:t>Adım 5-E=A*B</a:t>
            </a:r>
          </a:p>
          <a:p>
            <a:pPr lvl="1"/>
            <a:r>
              <a:rPr lang="tr-TR" sz="1600" dirty="0" smtClean="0">
                <a:latin typeface="Calibri" pitchFamily="34" charset="0"/>
              </a:rPr>
              <a:t>Adım 6-</a:t>
            </a:r>
            <a:r>
              <a:rPr lang="tr-TR" sz="1600" dirty="0" err="1" smtClean="0">
                <a:latin typeface="Calibri" pitchFamily="34" charset="0"/>
              </a:rPr>
              <a:t>D'yi</a:t>
            </a:r>
            <a:r>
              <a:rPr lang="tr-TR" sz="1600" dirty="0" smtClean="0">
                <a:latin typeface="Calibri" pitchFamily="34" charset="0"/>
              </a:rPr>
              <a:t> yaz</a:t>
            </a:r>
          </a:p>
          <a:p>
            <a:pPr lvl="1"/>
            <a:r>
              <a:rPr lang="tr-TR" sz="1600" dirty="0" smtClean="0">
                <a:latin typeface="Calibri" pitchFamily="34" charset="0"/>
              </a:rPr>
              <a:t>Adım 7-</a:t>
            </a:r>
            <a:r>
              <a:rPr lang="tr-TR" sz="1600" dirty="0" err="1" smtClean="0">
                <a:latin typeface="Calibri" pitchFamily="34" charset="0"/>
              </a:rPr>
              <a:t>E'yi</a:t>
            </a:r>
            <a:r>
              <a:rPr lang="tr-TR" sz="1600" dirty="0" smtClean="0">
                <a:latin typeface="Calibri" pitchFamily="34" charset="0"/>
              </a:rPr>
              <a:t> yaz</a:t>
            </a:r>
          </a:p>
          <a:p>
            <a:pPr lvl="1"/>
            <a:r>
              <a:rPr lang="tr-TR" sz="1600" dirty="0" smtClean="0">
                <a:latin typeface="Calibri" pitchFamily="34" charset="0"/>
              </a:rPr>
              <a:t>Adım 8-Dur</a:t>
            </a: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0" name="9 Grup"/>
          <p:cNvGrpSpPr/>
          <p:nvPr/>
        </p:nvGrpSpPr>
        <p:grpSpPr>
          <a:xfrm>
            <a:off x="6000760" y="2143116"/>
            <a:ext cx="2716210" cy="3667125"/>
            <a:chOff x="4000496" y="2000240"/>
            <a:chExt cx="3001962" cy="3667125"/>
          </a:xfrm>
        </p:grpSpPr>
        <p:sp>
          <p:nvSpPr>
            <p:cNvPr id="11"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tr-TR" sz="1200" b="0" i="0" u="none" strike="noStrike" cap="none" normalizeH="0" baseline="0" smtClean="0">
                  <a:ln>
                    <a:noFill/>
                  </a:ln>
                  <a:solidFill>
                    <a:srgbClr val="000000"/>
                  </a:solidFill>
                  <a:effectLst/>
                  <a:latin typeface="Calibri" pitchFamily="34" charset="0"/>
                  <a:cs typeface="Arial" pitchFamily="34" charset="0"/>
                </a:rPr>
                <a:t>Akış Şeması</a:t>
              </a: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smtClean="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 name="11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4214810" y="3429000"/>
            <a:ext cx="1034207"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4" name="13 Yuvarlatılmış Dikdörtgen"/>
          <p:cNvSpPr/>
          <p:nvPr/>
        </p:nvSpPr>
        <p:spPr bwMode="auto">
          <a:xfrm>
            <a:off x="6357950" y="2500306"/>
            <a:ext cx="2000264" cy="1214446"/>
          </a:xfrm>
          <a:prstGeom prst="roundRect">
            <a:avLst/>
          </a:prstGeom>
          <a:solidFill>
            <a:schemeClr val="accent1">
              <a:alpha val="2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5" name="14 Yuvarlatılmış Dikdörtgen"/>
          <p:cNvSpPr/>
          <p:nvPr/>
        </p:nvSpPr>
        <p:spPr bwMode="auto">
          <a:xfrm>
            <a:off x="6357950" y="3714752"/>
            <a:ext cx="2000264" cy="642942"/>
          </a:xfrm>
          <a:prstGeom prst="roundRect">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6" name="15 Yuvarlatılmış Dikdörtgen"/>
          <p:cNvSpPr/>
          <p:nvPr/>
        </p:nvSpPr>
        <p:spPr bwMode="auto">
          <a:xfrm>
            <a:off x="6357950" y="4357694"/>
            <a:ext cx="2000264" cy="1214446"/>
          </a:xfrm>
          <a:prstGeom prst="roundRect">
            <a:avLst/>
          </a:prstGeom>
          <a:solidFill>
            <a:srgbClr val="7030A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1000"/>
                                        <p:tgtEl>
                                          <p:spTgt spid="8">
                                            <p:txEl>
                                              <p:pRg st="6" end="6"/>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1000"/>
                                        <p:tgtEl>
                                          <p:spTgt spid="8">
                                            <p:txEl>
                                              <p:pRg st="7" end="7"/>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1000"/>
                                        <p:tgtEl>
                                          <p:spTgt spid="8">
                                            <p:txEl>
                                              <p:pRg st="8" end="8"/>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1000"/>
                                        <p:tgtEl>
                                          <p:spTgt spid="8">
                                            <p:txEl>
                                              <p:pRg st="10" end="10"/>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1000"/>
                                        <p:tgtEl>
                                          <p:spTgt spid="8">
                                            <p:txEl>
                                              <p:pRg st="11" end="11"/>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1000"/>
                                        <p:tgtEl>
                                          <p:spTgt spid="8">
                                            <p:txEl>
                                              <p:pRg st="12" end="12"/>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1000"/>
                                        <p:tgtEl>
                                          <p:spTgt spid="8">
                                            <p:txEl>
                                              <p:pRg st="13" end="13"/>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1000"/>
                                        <p:tgtEl>
                                          <p:spTgt spid="8">
                                            <p:txEl>
                                              <p:pRg st="14" end="14"/>
                                            </p:txEl>
                                          </p:spTgt>
                                        </p:tgtEl>
                                      </p:cBhvr>
                                    </p:animEffect>
                                  </p:childTnLst>
                                </p:cTn>
                              </p:par>
                            </p:childTnLst>
                          </p:cTn>
                        </p:par>
                        <p:par>
                          <p:cTn id="52" fill="hold">
                            <p:stCondLst>
                              <p:cond delay="12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1000"/>
                                        <p:tgtEl>
                                          <p:spTgt spid="8">
                                            <p:txEl>
                                              <p:pRg st="15" end="15"/>
                                            </p:txEl>
                                          </p:spTgt>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1000"/>
                                        <p:tgtEl>
                                          <p:spTgt spid="8">
                                            <p:txEl>
                                              <p:pRg st="16" end="16"/>
                                            </p:txEl>
                                          </p:spTgt>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1000"/>
                                        <p:tgtEl>
                                          <p:spTgt spid="8">
                                            <p:txEl>
                                              <p:pRg st="17" end="17"/>
                                            </p:txEl>
                                          </p:spTgt>
                                        </p:tgtEl>
                                      </p:cBhvr>
                                    </p:animEffect>
                                  </p:childTnLst>
                                </p:cTn>
                              </p:par>
                            </p:childTnLst>
                          </p:cTn>
                        </p:par>
                        <p:par>
                          <p:cTn id="64" fill="hold">
                            <p:stCondLst>
                              <p:cond delay="15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1000"/>
                                        <p:tgtEl>
                                          <p:spTgt spid="8">
                                            <p:txEl>
                                              <p:pRg st="18" end="18"/>
                                            </p:txEl>
                                          </p:spTgt>
                                        </p:tgtEl>
                                      </p:cBhvr>
                                    </p:animEffect>
                                  </p:childTnLst>
                                </p:cTn>
                              </p:par>
                            </p:childTnLst>
                          </p:cTn>
                        </p:par>
                        <p:par>
                          <p:cTn id="68" fill="hold">
                            <p:stCondLst>
                              <p:cond delay="16000"/>
                            </p:stCondLst>
                            <p:childTnLst>
                              <p:par>
                                <p:cTn id="69" presetID="3" presetClass="entr" presetSubtype="5"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linds(vertical)">
                                      <p:cBhvr>
                                        <p:cTn id="71" dur="500"/>
                                        <p:tgtEl>
                                          <p:spTgt spid="13"/>
                                        </p:tgtEl>
                                      </p:cBhvr>
                                    </p:animEffect>
                                  </p:childTnLst>
                                </p:cTn>
                              </p:par>
                            </p:childTnLst>
                          </p:cTn>
                        </p:par>
                        <p:par>
                          <p:cTn id="72" fill="hold">
                            <p:stCondLst>
                              <p:cond delay="16500"/>
                            </p:stCondLst>
                            <p:childTnLst>
                              <p:par>
                                <p:cTn id="73" presetID="22" presetClass="entr" presetSubtype="1"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up)">
                                      <p:cBhvr>
                                        <p:cTn id="75" dur="1000"/>
                                        <p:tgtEl>
                                          <p:spTgt spid="10"/>
                                        </p:tgtEl>
                                      </p:cBhvr>
                                    </p:animEffect>
                                  </p:childTnLst>
                                </p:cTn>
                              </p:par>
                            </p:childTnLst>
                          </p:cTn>
                        </p:par>
                        <p:par>
                          <p:cTn id="76" fill="hold">
                            <p:stCondLst>
                              <p:cond delay="17500"/>
                            </p:stCondLst>
                            <p:childTnLst>
                              <p:par>
                                <p:cTn id="77" presetID="22" presetClass="entr" presetSubtype="1"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1000"/>
                                        <p:tgtEl>
                                          <p:spTgt spid="10"/>
                                        </p:tgtEl>
                                      </p:cBhvr>
                                    </p:animEffect>
                                  </p:childTnLst>
                                </p:cTn>
                              </p:par>
                            </p:childTnLst>
                          </p:cTn>
                        </p:par>
                        <p:par>
                          <p:cTn id="80" fill="hold">
                            <p:stCondLst>
                              <p:cond delay="18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2000"/>
                                        <p:tgtEl>
                                          <p:spTgt spid="1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2000"/>
                                        <p:tgtEl>
                                          <p:spTgt spid="1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Calibri" pitchFamily="34" charset="0"/>
              </a:rPr>
              <a:t>Mantıksal Akış Diyagramları </a:t>
            </a:r>
          </a:p>
          <a:p>
            <a:endParaRPr lang="tr-TR" sz="1600" dirty="0" smtClean="0">
              <a:latin typeface="Calibri" pitchFamily="34" charset="0"/>
              <a:cs typeface="Arial" pitchFamily="34" charset="0"/>
            </a:endParaRPr>
          </a:p>
          <a:p>
            <a:r>
              <a:rPr kumimoji="1" lang="tr-TR" sz="1600" dirty="0" smtClean="0">
                <a:latin typeface="Calibri" pitchFamily="34" charset="0"/>
              </a:rPr>
              <a:t>Mantıksal kararları içeren akış diyagramlarıdır</a:t>
            </a:r>
          </a:p>
          <a:p>
            <a:endParaRPr lang="tr-TR" sz="1600" b="1" u="sng" dirty="0" smtClean="0">
              <a:latin typeface="Calibri" pitchFamily="34" charset="0"/>
            </a:endParaRPr>
          </a:p>
          <a:p>
            <a:r>
              <a:rPr lang="tr-TR" sz="1600" b="1" u="sng" dirty="0" smtClean="0">
                <a:latin typeface="Calibri" pitchFamily="34" charset="0"/>
              </a:rPr>
              <a:t>Algoritma</a:t>
            </a:r>
            <a:endParaRPr lang="tr-TR" sz="1600" dirty="0" smtClean="0">
              <a:latin typeface="Calibri" pitchFamily="34" charset="0"/>
            </a:endParaRPr>
          </a:p>
          <a:p>
            <a:endParaRPr lang="tr-TR" sz="1600" dirty="0" smtClean="0">
              <a:latin typeface="Calibri" pitchFamily="34" charset="0"/>
            </a:endParaRPr>
          </a:p>
          <a:p>
            <a:pPr lvl="1"/>
            <a:r>
              <a:rPr lang="tr-TR" sz="1600" dirty="0" smtClean="0">
                <a:latin typeface="Calibri" pitchFamily="34" charset="0"/>
              </a:rPr>
              <a:t>Adım 1-Başla</a:t>
            </a:r>
          </a:p>
          <a:p>
            <a:pPr lvl="1"/>
            <a:r>
              <a:rPr lang="tr-TR" sz="1600" dirty="0" smtClean="0">
                <a:latin typeface="Calibri" pitchFamily="34" charset="0"/>
              </a:rPr>
              <a:t>Adım 2-A,</a:t>
            </a:r>
            <a:r>
              <a:rPr lang="tr-TR" sz="1600" dirty="0" err="1" smtClean="0">
                <a:latin typeface="Calibri" pitchFamily="34" charset="0"/>
              </a:rPr>
              <a:t>B'yi</a:t>
            </a:r>
            <a:r>
              <a:rPr lang="tr-TR" sz="1600" dirty="0" smtClean="0">
                <a:latin typeface="Calibri" pitchFamily="34" charset="0"/>
              </a:rPr>
              <a:t> oku</a:t>
            </a:r>
          </a:p>
          <a:p>
            <a:pPr lvl="1"/>
            <a:r>
              <a:rPr lang="tr-TR" sz="1600" dirty="0" smtClean="0">
                <a:latin typeface="Calibri" pitchFamily="34" charset="0"/>
              </a:rPr>
              <a:t>Adım 3-A=B ise Adım 7'ye git</a:t>
            </a:r>
          </a:p>
          <a:p>
            <a:pPr lvl="1"/>
            <a:r>
              <a:rPr lang="tr-TR" sz="1600" dirty="0" smtClean="0">
                <a:latin typeface="Calibri" pitchFamily="34" charset="0"/>
              </a:rPr>
              <a:t>Adım 4-A&gt;B ise Adım 6'ya git</a:t>
            </a:r>
          </a:p>
          <a:p>
            <a:pPr lvl="1"/>
            <a:r>
              <a:rPr lang="tr-TR" sz="1600" dirty="0" smtClean="0">
                <a:latin typeface="Calibri" pitchFamily="34" charset="0"/>
              </a:rPr>
              <a:t>Adım 5-</a:t>
            </a:r>
            <a:r>
              <a:rPr lang="tr-TR" sz="1600" dirty="0" err="1" smtClean="0">
                <a:latin typeface="Calibri" pitchFamily="34" charset="0"/>
              </a:rPr>
              <a:t>B'yi</a:t>
            </a:r>
            <a:r>
              <a:rPr lang="tr-TR" sz="1600" dirty="0" smtClean="0">
                <a:latin typeface="Calibri" pitchFamily="34" charset="0"/>
              </a:rPr>
              <a:t> yaz Adım 8'e git</a:t>
            </a:r>
          </a:p>
          <a:p>
            <a:pPr lvl="1"/>
            <a:r>
              <a:rPr lang="tr-TR" sz="1600" dirty="0" smtClean="0">
                <a:latin typeface="Calibri" pitchFamily="34" charset="0"/>
              </a:rPr>
              <a:t>Adım 6-</a:t>
            </a:r>
            <a:r>
              <a:rPr lang="tr-TR" sz="1600" dirty="0" err="1" smtClean="0">
                <a:latin typeface="Calibri" pitchFamily="34" charset="0"/>
              </a:rPr>
              <a:t>A'yı</a:t>
            </a:r>
            <a:r>
              <a:rPr lang="tr-TR" sz="1600" dirty="0" smtClean="0">
                <a:latin typeface="Calibri" pitchFamily="34" charset="0"/>
              </a:rPr>
              <a:t> yaz Adım 8'e git</a:t>
            </a:r>
          </a:p>
          <a:p>
            <a:pPr lvl="1"/>
            <a:r>
              <a:rPr lang="tr-TR" sz="1600" dirty="0" smtClean="0">
                <a:latin typeface="Calibri" pitchFamily="34" charset="0"/>
              </a:rPr>
              <a:t>Adım 7-"A </a:t>
            </a:r>
            <a:r>
              <a:rPr lang="tr-TR" sz="1600" dirty="0" err="1" smtClean="0">
                <a:latin typeface="Calibri" pitchFamily="34" charset="0"/>
              </a:rPr>
              <a:t>veB</a:t>
            </a:r>
            <a:r>
              <a:rPr lang="tr-TR" sz="1600" dirty="0" smtClean="0">
                <a:latin typeface="Calibri" pitchFamily="34" charset="0"/>
              </a:rPr>
              <a:t> </a:t>
            </a:r>
            <a:r>
              <a:rPr lang="tr-TR" sz="1600" dirty="0" err="1" smtClean="0">
                <a:latin typeface="Calibri" pitchFamily="34" charset="0"/>
              </a:rPr>
              <a:t>eşit"mesajını</a:t>
            </a:r>
            <a:r>
              <a:rPr lang="tr-TR" sz="1600" dirty="0" smtClean="0">
                <a:latin typeface="Calibri" pitchFamily="34" charset="0"/>
              </a:rPr>
              <a:t> yaz</a:t>
            </a:r>
          </a:p>
          <a:p>
            <a:pPr lvl="1"/>
            <a:r>
              <a:rPr lang="tr-TR" sz="1600" dirty="0" smtClean="0">
                <a:latin typeface="Calibri" pitchFamily="34" charset="0"/>
              </a:rPr>
              <a:t>Adım 8-Dur</a:t>
            </a:r>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9 Şeritli Sağ Ok"/>
          <p:cNvSpPr/>
          <p:nvPr/>
        </p:nvSpPr>
        <p:spPr bwMode="auto">
          <a:xfrm>
            <a:off x="5000628" y="1857364"/>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14338" name="Group 2"/>
          <p:cNvGrpSpPr>
            <a:grpSpLocks/>
          </p:cNvGrpSpPr>
          <p:nvPr/>
        </p:nvGrpSpPr>
        <p:grpSpPr bwMode="auto">
          <a:xfrm>
            <a:off x="5786446" y="1928802"/>
            <a:ext cx="3143272" cy="4357718"/>
            <a:chOff x="970" y="8951"/>
            <a:chExt cx="6248" cy="6889"/>
          </a:xfrm>
        </p:grpSpPr>
        <p:sp>
          <p:nvSpPr>
            <p:cNvPr id="14339" name="AutoShape 3"/>
            <p:cNvSpPr>
              <a:spLocks noChangeArrowheads="1"/>
            </p:cNvSpPr>
            <p:nvPr/>
          </p:nvSpPr>
          <p:spPr bwMode="auto">
            <a:xfrm>
              <a:off x="970" y="8951"/>
              <a:ext cx="6248" cy="6889"/>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Akış Şeması</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                         </a:t>
              </a:r>
              <a:r>
                <a:rPr kumimoji="0" lang="tr-TR" sz="1400" b="0" i="0" u="none" strike="noStrike" cap="none" normalizeH="0" baseline="0" smtClean="0">
                  <a:ln>
                    <a:noFill/>
                  </a:ln>
                  <a:solidFill>
                    <a:schemeClr val="tx1"/>
                  </a:solidFill>
                  <a:effectLst/>
                  <a:latin typeface="Calibri" pitchFamily="34" charset="0"/>
                  <a:cs typeface="Arial" pitchFamily="34" charset="0"/>
                </a:rPr>
                <a:t>&lt;                             &gt;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4340" name="Group 4"/>
            <p:cNvGrpSpPr>
              <a:grpSpLocks/>
            </p:cNvGrpSpPr>
            <p:nvPr/>
          </p:nvGrpSpPr>
          <p:grpSpPr bwMode="auto">
            <a:xfrm>
              <a:off x="1198" y="9333"/>
              <a:ext cx="5622" cy="6021"/>
              <a:chOff x="1239" y="9314"/>
              <a:chExt cx="5622" cy="6021"/>
            </a:xfrm>
          </p:grpSpPr>
          <p:grpSp>
            <p:nvGrpSpPr>
              <p:cNvPr id="14341" name="Group 5"/>
              <p:cNvGrpSpPr>
                <a:grpSpLocks/>
              </p:cNvGrpSpPr>
              <p:nvPr/>
            </p:nvGrpSpPr>
            <p:grpSpPr bwMode="auto">
              <a:xfrm>
                <a:off x="1239" y="9314"/>
                <a:ext cx="5622" cy="6021"/>
                <a:chOff x="1239" y="9314"/>
                <a:chExt cx="5622" cy="6021"/>
              </a:xfrm>
            </p:grpSpPr>
            <p:sp>
              <p:nvSpPr>
                <p:cNvPr id="14342" name="AutoShape 6"/>
                <p:cNvSpPr>
                  <a:spLocks noChangeArrowheads="1"/>
                </p:cNvSpPr>
                <p:nvPr/>
              </p:nvSpPr>
              <p:spPr bwMode="auto">
                <a:xfrm>
                  <a:off x="3199" y="14774"/>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Dur</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3" name="AutoShape 7"/>
                <p:cNvSpPr>
                  <a:spLocks noChangeArrowheads="1"/>
                </p:cNvSpPr>
                <p:nvPr/>
              </p:nvSpPr>
              <p:spPr bwMode="auto">
                <a:xfrm>
                  <a:off x="3031" y="10416"/>
                  <a:ext cx="1982" cy="711"/>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 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4" name="AutoShape 8"/>
                <p:cNvSpPr>
                  <a:spLocks noChangeArrowheads="1"/>
                </p:cNvSpPr>
                <p:nvPr/>
              </p:nvSpPr>
              <p:spPr bwMode="auto">
                <a:xfrm>
                  <a:off x="3031" y="11662"/>
                  <a:ext cx="1964" cy="1216"/>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 : 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5" name="AutoShape 9"/>
                <p:cNvSpPr>
                  <a:spLocks noChangeArrowheads="1"/>
                </p:cNvSpPr>
                <p:nvPr/>
              </p:nvSpPr>
              <p:spPr bwMode="auto">
                <a:xfrm>
                  <a:off x="3403" y="13395"/>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 , 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6" name="AutoShape 10"/>
                <p:cNvSpPr>
                  <a:spLocks noChangeArrowheads="1"/>
                </p:cNvSpPr>
                <p:nvPr/>
              </p:nvSpPr>
              <p:spPr bwMode="auto">
                <a:xfrm>
                  <a:off x="3199" y="9314"/>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Başla</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7" name="AutoShape 11"/>
                <p:cNvSpPr>
                  <a:spLocks noChangeArrowheads="1"/>
                </p:cNvSpPr>
                <p:nvPr/>
              </p:nvSpPr>
              <p:spPr bwMode="auto">
                <a:xfrm>
                  <a:off x="5571" y="11949"/>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8" name="AutoShape 12"/>
                <p:cNvSpPr>
                  <a:spLocks noChangeArrowheads="1"/>
                </p:cNvSpPr>
                <p:nvPr/>
              </p:nvSpPr>
              <p:spPr bwMode="auto">
                <a:xfrm>
                  <a:off x="1239" y="12006"/>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49" name="AutoShape 13"/>
                <p:cNvCxnSpPr>
                  <a:cxnSpLocks noChangeShapeType="1"/>
                </p:cNvCxnSpPr>
                <p:nvPr/>
              </p:nvCxnSpPr>
              <p:spPr bwMode="auto">
                <a:xfrm>
                  <a:off x="4057" y="9952"/>
                  <a:ext cx="0" cy="337"/>
                </a:xfrm>
                <a:prstGeom prst="straightConnector1">
                  <a:avLst/>
                </a:prstGeom>
                <a:noFill/>
                <a:ln w="9525">
                  <a:solidFill>
                    <a:srgbClr val="000000"/>
                  </a:solidFill>
                  <a:round/>
                  <a:headEnd/>
                  <a:tailEnd type="triangle" w="med" len="med"/>
                </a:ln>
              </p:spPr>
            </p:cxnSp>
            <p:cxnSp>
              <p:nvCxnSpPr>
                <p:cNvPr id="14350" name="AutoShape 14"/>
                <p:cNvCxnSpPr>
                  <a:cxnSpLocks noChangeShapeType="1"/>
                </p:cNvCxnSpPr>
                <p:nvPr/>
              </p:nvCxnSpPr>
              <p:spPr bwMode="auto">
                <a:xfrm>
                  <a:off x="4021" y="11213"/>
                  <a:ext cx="0" cy="337"/>
                </a:xfrm>
                <a:prstGeom prst="straightConnector1">
                  <a:avLst/>
                </a:prstGeom>
                <a:noFill/>
                <a:ln w="9525">
                  <a:solidFill>
                    <a:srgbClr val="000000"/>
                  </a:solidFill>
                  <a:round/>
                  <a:headEnd/>
                  <a:tailEnd type="triangle" w="med" len="med"/>
                </a:ln>
              </p:spPr>
            </p:cxnSp>
            <p:cxnSp>
              <p:nvCxnSpPr>
                <p:cNvPr id="14351" name="AutoShape 15"/>
                <p:cNvCxnSpPr>
                  <a:cxnSpLocks noChangeShapeType="1"/>
                </p:cNvCxnSpPr>
                <p:nvPr/>
              </p:nvCxnSpPr>
              <p:spPr bwMode="auto">
                <a:xfrm>
                  <a:off x="4019" y="12981"/>
                  <a:ext cx="0" cy="337"/>
                </a:xfrm>
                <a:prstGeom prst="straightConnector1">
                  <a:avLst/>
                </a:prstGeom>
                <a:noFill/>
                <a:ln w="9525">
                  <a:solidFill>
                    <a:srgbClr val="000000"/>
                  </a:solidFill>
                  <a:round/>
                  <a:headEnd/>
                  <a:tailEnd type="triangle" w="med" len="med"/>
                </a:ln>
              </p:spPr>
            </p:cxnSp>
            <p:cxnSp>
              <p:nvCxnSpPr>
                <p:cNvPr id="14352" name="AutoShape 16"/>
                <p:cNvCxnSpPr>
                  <a:cxnSpLocks noChangeShapeType="1"/>
                </p:cNvCxnSpPr>
                <p:nvPr/>
              </p:nvCxnSpPr>
              <p:spPr bwMode="auto">
                <a:xfrm>
                  <a:off x="5027" y="12268"/>
                  <a:ext cx="492" cy="0"/>
                </a:xfrm>
                <a:prstGeom prst="straightConnector1">
                  <a:avLst/>
                </a:prstGeom>
                <a:noFill/>
                <a:ln w="9525">
                  <a:solidFill>
                    <a:srgbClr val="000000"/>
                  </a:solidFill>
                  <a:round/>
                  <a:headEnd/>
                  <a:tailEnd type="triangle" w="med" len="med"/>
                </a:ln>
              </p:spPr>
            </p:cxnSp>
            <p:cxnSp>
              <p:nvCxnSpPr>
                <p:cNvPr id="14353" name="AutoShape 17"/>
                <p:cNvCxnSpPr>
                  <a:cxnSpLocks noChangeShapeType="1"/>
                </p:cNvCxnSpPr>
                <p:nvPr/>
              </p:nvCxnSpPr>
              <p:spPr bwMode="auto">
                <a:xfrm flipH="1">
                  <a:off x="2553" y="12268"/>
                  <a:ext cx="442" cy="0"/>
                </a:xfrm>
                <a:prstGeom prst="straightConnector1">
                  <a:avLst/>
                </a:prstGeom>
                <a:noFill/>
                <a:ln w="9525">
                  <a:solidFill>
                    <a:srgbClr val="000000"/>
                  </a:solidFill>
                  <a:round/>
                  <a:headEnd/>
                  <a:tailEnd type="triangle" w="med" len="med"/>
                </a:ln>
              </p:spPr>
            </p:cxnSp>
            <p:cxnSp>
              <p:nvCxnSpPr>
                <p:cNvPr id="14354" name="AutoShape 18"/>
                <p:cNvCxnSpPr>
                  <a:cxnSpLocks noChangeShapeType="1"/>
                </p:cNvCxnSpPr>
                <p:nvPr/>
              </p:nvCxnSpPr>
              <p:spPr bwMode="auto">
                <a:xfrm>
                  <a:off x="4129" y="14275"/>
                  <a:ext cx="0" cy="337"/>
                </a:xfrm>
                <a:prstGeom prst="straightConnector1">
                  <a:avLst/>
                </a:prstGeom>
                <a:noFill/>
                <a:ln w="9525">
                  <a:solidFill>
                    <a:srgbClr val="000000"/>
                  </a:solidFill>
                  <a:round/>
                  <a:headEnd/>
                  <a:tailEnd type="triangle" w="med" len="med"/>
                </a:ln>
              </p:spPr>
            </p:cxnSp>
          </p:grpSp>
          <p:cxnSp>
            <p:nvCxnSpPr>
              <p:cNvPr id="14355" name="AutoShape 19"/>
              <p:cNvCxnSpPr>
                <a:cxnSpLocks noChangeShapeType="1"/>
              </p:cNvCxnSpPr>
              <p:nvPr/>
            </p:nvCxnSpPr>
            <p:spPr bwMode="auto">
              <a:xfrm>
                <a:off x="6227" y="12884"/>
                <a:ext cx="0" cy="1535"/>
              </a:xfrm>
              <a:prstGeom prst="straightConnector1">
                <a:avLst/>
              </a:prstGeom>
              <a:noFill/>
              <a:ln w="9525">
                <a:solidFill>
                  <a:srgbClr val="000000"/>
                </a:solidFill>
                <a:round/>
                <a:headEnd/>
                <a:tailEnd/>
              </a:ln>
            </p:spPr>
          </p:cxnSp>
          <p:cxnSp>
            <p:nvCxnSpPr>
              <p:cNvPr id="14356" name="AutoShape 20"/>
              <p:cNvCxnSpPr>
                <a:cxnSpLocks noChangeShapeType="1"/>
              </p:cNvCxnSpPr>
              <p:nvPr/>
            </p:nvCxnSpPr>
            <p:spPr bwMode="auto">
              <a:xfrm>
                <a:off x="1853" y="12884"/>
                <a:ext cx="0" cy="1534"/>
              </a:xfrm>
              <a:prstGeom prst="straightConnector1">
                <a:avLst/>
              </a:prstGeom>
              <a:noFill/>
              <a:ln w="9525">
                <a:solidFill>
                  <a:srgbClr val="000000"/>
                </a:solidFill>
                <a:round/>
                <a:headEnd/>
                <a:tailEnd/>
              </a:ln>
            </p:spPr>
          </p:cxnSp>
          <p:cxnSp>
            <p:nvCxnSpPr>
              <p:cNvPr id="14357" name="AutoShape 21"/>
              <p:cNvCxnSpPr>
                <a:cxnSpLocks noChangeShapeType="1"/>
              </p:cNvCxnSpPr>
              <p:nvPr/>
            </p:nvCxnSpPr>
            <p:spPr bwMode="auto">
              <a:xfrm>
                <a:off x="1872" y="14419"/>
                <a:ext cx="2156" cy="1"/>
              </a:xfrm>
              <a:prstGeom prst="straightConnector1">
                <a:avLst/>
              </a:prstGeom>
              <a:noFill/>
              <a:ln w="9525">
                <a:solidFill>
                  <a:srgbClr val="000000"/>
                </a:solidFill>
                <a:round/>
                <a:headEnd/>
                <a:tailEnd type="triangle" w="med" len="med"/>
              </a:ln>
            </p:spPr>
          </p:cxnSp>
          <p:cxnSp>
            <p:nvCxnSpPr>
              <p:cNvPr id="14358" name="AutoShape 22"/>
              <p:cNvCxnSpPr>
                <a:cxnSpLocks noChangeShapeType="1"/>
              </p:cNvCxnSpPr>
              <p:nvPr/>
            </p:nvCxnSpPr>
            <p:spPr bwMode="auto">
              <a:xfrm flipH="1">
                <a:off x="4226" y="14418"/>
                <a:ext cx="1975" cy="1"/>
              </a:xfrm>
              <a:prstGeom prst="straightConnector1">
                <a:avLst/>
              </a:prstGeom>
              <a:noFill/>
              <a:ln w="9525">
                <a:solidFill>
                  <a:srgbClr val="000000"/>
                </a:solidFill>
                <a:round/>
                <a:headEnd/>
                <a:tailEnd type="triangle" w="med" len="med"/>
              </a:ln>
            </p:spPr>
          </p:cxnSp>
        </p:gr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2000"/>
                                        <p:tgtEl>
                                          <p:spTgt spid="8">
                                            <p:txEl>
                                              <p:pRg st="6" end="6"/>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3" presetClass="entr" presetSubtype="5"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vertical)">
                                      <p:cBhvr>
                                        <p:cTn id="51" dur="500"/>
                                        <p:tgtEl>
                                          <p:spTgt spid="10"/>
                                        </p:tgtEl>
                                      </p:cBhvr>
                                    </p:animEffect>
                                  </p:childTnLst>
                                </p:cTn>
                              </p:par>
                            </p:childTnLst>
                          </p:cTn>
                        </p:par>
                        <p:par>
                          <p:cTn id="52" fill="hold">
                            <p:stCondLst>
                              <p:cond delay="22500"/>
                            </p:stCondLst>
                            <p:childTnLst>
                              <p:par>
                                <p:cTn id="53" presetID="22" presetClass="entr" presetSubtype="1" fill="hold" nodeType="afterEffect">
                                  <p:stCondLst>
                                    <p:cond delay="0"/>
                                  </p:stCondLst>
                                  <p:childTnLst>
                                    <p:set>
                                      <p:cBhvr>
                                        <p:cTn id="54" dur="1" fill="hold">
                                          <p:stCondLst>
                                            <p:cond delay="0"/>
                                          </p:stCondLst>
                                        </p:cTn>
                                        <p:tgtEl>
                                          <p:spTgt spid="14338"/>
                                        </p:tgtEl>
                                        <p:attrNameLst>
                                          <p:attrName>style.visibility</p:attrName>
                                        </p:attrNameLst>
                                      </p:cBhvr>
                                      <p:to>
                                        <p:strVal val="visible"/>
                                      </p:to>
                                    </p:set>
                                    <p:animEffect transition="in" filter="wipe(up)">
                                      <p:cBhvr>
                                        <p:cTn id="55" dur="1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Döngülü Akış Diyagramları</a:t>
            </a:r>
            <a:endParaRPr lang="tr-TR" sz="1600" smtClean="0"/>
          </a:p>
          <a:p>
            <a:endParaRPr lang="tr-TR" sz="1600" smtClean="0">
              <a:latin typeface="Arial" pitchFamily="34" charset="0"/>
              <a:cs typeface="Arial" pitchFamily="34" charset="0"/>
            </a:endParaRPr>
          </a:p>
          <a:p>
            <a:r>
              <a:rPr kumimoji="1" lang="tr-TR" sz="1600" b="1" smtClean="0">
                <a:latin typeface="Calibri" pitchFamily="34" charset="0"/>
              </a:rPr>
              <a:t>Akış sürecinde yer alan herhangi bir adım ya da aşamanın birden fazla kullanıldığı akış diyagramlarına denir.</a:t>
            </a:r>
            <a:endParaRPr lang="tr-TR" sz="1600" b="1" u="sng" smtClean="0">
              <a:latin typeface="Calibri" pitchFamily="34" charset="0"/>
            </a:endParaRPr>
          </a:p>
          <a:p>
            <a:endParaRPr lang="tr-TR" sz="1600" b="1" u="sng" smtClean="0">
              <a:latin typeface="Calibri" pitchFamily="34" charset="0"/>
            </a:endParaRPr>
          </a:p>
          <a:p>
            <a:r>
              <a:rPr lang="tr-TR" sz="1600" b="1" smtClean="0">
                <a:latin typeface="Calibri" pitchFamily="34" charset="0"/>
              </a:rPr>
              <a:t>Örnek :</a:t>
            </a:r>
          </a:p>
          <a:p>
            <a:r>
              <a:rPr lang="tr-TR" sz="1600" smtClean="0">
                <a:latin typeface="Calibri" pitchFamily="34" charset="0"/>
              </a:rPr>
              <a:t>N  sayısını ekrandan okutarak faktöriyelini hesaplayıp yazan programın algoritma ve akış diyagramını oluşturalım.</a:t>
            </a:r>
          </a:p>
          <a:p>
            <a:endParaRPr lang="tr-TR" sz="1600" b="1" u="sng" smtClean="0">
              <a:latin typeface="Calibri" pitchFamily="34" charset="0"/>
            </a:endParaRPr>
          </a:p>
          <a:p>
            <a:r>
              <a:rPr lang="tr-TR" sz="1600" b="1" u="sng" smtClean="0">
                <a:latin typeface="Calibri" pitchFamily="34" charset="0"/>
              </a:rPr>
              <a:t>Değişkenler</a:t>
            </a:r>
            <a:endParaRPr lang="tr-TR" sz="1600" smtClean="0">
              <a:latin typeface="Calibri" pitchFamily="34" charset="0"/>
            </a:endParaRPr>
          </a:p>
          <a:p>
            <a:pPr lvl="1"/>
            <a:r>
              <a:rPr lang="tr-TR" sz="1600" smtClean="0">
                <a:latin typeface="Calibri" pitchFamily="34" charset="0"/>
              </a:rPr>
              <a:t>NFAK=N faktöriyel (N!) değerini,</a:t>
            </a:r>
          </a:p>
          <a:p>
            <a:pPr lvl="1"/>
            <a:r>
              <a:rPr lang="tr-TR" sz="1600" smtClean="0">
                <a:latin typeface="Calibri" pitchFamily="34" charset="0"/>
              </a:rPr>
              <a:t>OGRSAY=1'den N'e kadar sayıları göstersin,</a:t>
            </a:r>
          </a:p>
          <a:p>
            <a:pPr lvl="1"/>
            <a:r>
              <a:rPr lang="tr-TR" sz="1600" smtClean="0">
                <a:latin typeface="Calibri" pitchFamily="34" charset="0"/>
              </a:rPr>
              <a:t>NFAK=1*2*......*N</a:t>
            </a:r>
          </a:p>
          <a:p>
            <a:r>
              <a:rPr lang="tr-TR" sz="1600" b="1" u="sng" smtClean="0">
                <a:latin typeface="Calibri" pitchFamily="34" charset="0"/>
              </a:rPr>
              <a:t>Algoritma</a:t>
            </a:r>
            <a:endParaRPr lang="tr-TR" sz="1600" smtClean="0">
              <a:latin typeface="Calibri" pitchFamily="34" charset="0"/>
            </a:endParaRPr>
          </a:p>
          <a:p>
            <a:pPr lvl="1"/>
            <a:r>
              <a:rPr lang="tr-TR" sz="1600" smtClean="0">
                <a:latin typeface="Calibri" pitchFamily="34" charset="0"/>
              </a:rPr>
              <a:t>Adım 1-Başla</a:t>
            </a:r>
          </a:p>
          <a:p>
            <a:pPr lvl="1"/>
            <a:r>
              <a:rPr lang="tr-TR" sz="1600" smtClean="0">
                <a:latin typeface="Calibri" pitchFamily="34" charset="0"/>
              </a:rPr>
              <a:t>Adım 2-N'i ekrandan oku</a:t>
            </a:r>
          </a:p>
          <a:p>
            <a:pPr lvl="1"/>
            <a:r>
              <a:rPr lang="tr-TR" sz="1600" smtClean="0">
                <a:latin typeface="Calibri" pitchFamily="34" charset="0"/>
              </a:rPr>
              <a:t>Adım 3-NFAK=1 </a:t>
            </a:r>
          </a:p>
          <a:p>
            <a:pPr lvl="1"/>
            <a:r>
              <a:rPr lang="tr-TR" sz="1600" smtClean="0">
                <a:latin typeface="Calibri" pitchFamily="34" charset="0"/>
              </a:rPr>
              <a:t>Adım 4-OGRSAY=1</a:t>
            </a:r>
          </a:p>
          <a:p>
            <a:pPr lvl="1"/>
            <a:r>
              <a:rPr lang="tr-TR" sz="1600" smtClean="0">
                <a:latin typeface="Calibri" pitchFamily="34" charset="0"/>
              </a:rPr>
              <a:t>Adım 5-OGRSAY=OGRSAY+1</a:t>
            </a:r>
          </a:p>
          <a:p>
            <a:pPr lvl="1"/>
            <a:r>
              <a:rPr lang="tr-TR" sz="1600" smtClean="0">
                <a:latin typeface="Calibri" pitchFamily="34" charset="0"/>
              </a:rPr>
              <a:t>Adım 6-NFAK=NFAK*OGRSAY</a:t>
            </a:r>
          </a:p>
          <a:p>
            <a:pPr lvl="1"/>
            <a:r>
              <a:rPr lang="tr-TR" sz="1600" smtClean="0">
                <a:latin typeface="Calibri" pitchFamily="34" charset="0"/>
              </a:rPr>
              <a:t>Adım 7-Eğer OGRSAY </a:t>
            </a:r>
            <a:r>
              <a:rPr lang="tr-TR" sz="1600" smtClean="0">
                <a:latin typeface="Calibri" pitchFamily="34" charset="0"/>
                <a:sym typeface="Symbol"/>
              </a:rPr>
              <a:t></a:t>
            </a:r>
            <a:r>
              <a:rPr lang="tr-TR" sz="1600" smtClean="0">
                <a:latin typeface="Calibri" pitchFamily="34" charset="0"/>
              </a:rPr>
              <a:t>N</a:t>
            </a:r>
          </a:p>
          <a:p>
            <a:pPr lvl="1"/>
            <a:r>
              <a:rPr lang="tr-TR" sz="1600" smtClean="0">
                <a:latin typeface="Calibri" pitchFamily="34" charset="0"/>
              </a:rPr>
              <a:t>Adım 8-NFAK yaz </a:t>
            </a:r>
          </a:p>
          <a:p>
            <a:pPr lvl="1"/>
            <a:r>
              <a:rPr lang="tr-TR" sz="1600" smtClean="0">
                <a:latin typeface="Calibri" pitchFamily="34" charset="0"/>
              </a:rPr>
              <a:t>Adım 9-Dur </a:t>
            </a: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2" name="11 Şeritli Sağ Ok"/>
          <p:cNvSpPr/>
          <p:nvPr/>
        </p:nvSpPr>
        <p:spPr bwMode="auto">
          <a:xfrm>
            <a:off x="5000628" y="3857628"/>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14" name="13 Grup"/>
          <p:cNvGrpSpPr/>
          <p:nvPr/>
        </p:nvGrpSpPr>
        <p:grpSpPr>
          <a:xfrm>
            <a:off x="6072198" y="2643182"/>
            <a:ext cx="2717796" cy="3808405"/>
            <a:chOff x="6072198" y="1500174"/>
            <a:chExt cx="2717796" cy="4951413"/>
          </a:xfrm>
        </p:grpSpPr>
        <p:sp>
          <p:nvSpPr>
            <p:cNvPr id="12289" name="AutoShape 1"/>
            <p:cNvSpPr>
              <a:spLocks noChangeArrowheads="1"/>
            </p:cNvSpPr>
            <p:nvPr/>
          </p:nvSpPr>
          <p:spPr bwMode="auto">
            <a:xfrm>
              <a:off x="6072198" y="1500174"/>
              <a:ext cx="2717796" cy="4951413"/>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cs typeface="Arial" pitchFamily="34" charset="0"/>
                </a:rPr>
                <a:t>Akış Diyagramı</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6286512" y="1928801"/>
              <a:ext cx="2286016" cy="4221659"/>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2000"/>
                                        <p:tgtEl>
                                          <p:spTgt spid="8">
                                            <p:txEl>
                                              <p:pRg st="17" end="17"/>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2000"/>
                                        <p:tgtEl>
                                          <p:spTgt spid="8">
                                            <p:txEl>
                                              <p:pRg st="18" end="18"/>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19" end="19"/>
                                            </p:txEl>
                                          </p:spTgt>
                                        </p:tgtEl>
                                        <p:attrNameLst>
                                          <p:attrName>style.visibility</p:attrName>
                                        </p:attrNameLst>
                                      </p:cBhvr>
                                      <p:to>
                                        <p:strVal val="visible"/>
                                      </p:to>
                                    </p:set>
                                    <p:animEffect transition="in" filter="fade">
                                      <p:cBhvr>
                                        <p:cTn id="71" dur="2000"/>
                                        <p:tgtEl>
                                          <p:spTgt spid="8">
                                            <p:txEl>
                                              <p:pRg st="19" end="19"/>
                                            </p:txEl>
                                          </p:spTgt>
                                        </p:tgtEl>
                                      </p:cBhvr>
                                    </p:animEffect>
                                  </p:childTnLst>
                                </p:cTn>
                              </p:par>
                            </p:childTnLst>
                          </p:cTn>
                        </p:par>
                        <p:par>
                          <p:cTn id="72" fill="hold">
                            <p:stCondLst>
                              <p:cond delay="34000"/>
                            </p:stCondLst>
                            <p:childTnLst>
                              <p:par>
                                <p:cTn id="73" presetID="10" presetClass="entr" presetSubtype="0" fill="hold" nodeType="afterEffect">
                                  <p:stCondLst>
                                    <p:cond delay="0"/>
                                  </p:stCondLst>
                                  <p:childTnLst>
                                    <p:set>
                                      <p:cBhvr>
                                        <p:cTn id="74" dur="1" fill="hold">
                                          <p:stCondLst>
                                            <p:cond delay="0"/>
                                          </p:stCondLst>
                                        </p:cTn>
                                        <p:tgtEl>
                                          <p:spTgt spid="8">
                                            <p:txEl>
                                              <p:pRg st="20" end="20"/>
                                            </p:txEl>
                                          </p:spTgt>
                                        </p:tgtEl>
                                        <p:attrNameLst>
                                          <p:attrName>style.visibility</p:attrName>
                                        </p:attrNameLst>
                                      </p:cBhvr>
                                      <p:to>
                                        <p:strVal val="visible"/>
                                      </p:to>
                                    </p:set>
                                    <p:animEffect transition="in" filter="fade">
                                      <p:cBhvr>
                                        <p:cTn id="75" dur="2000"/>
                                        <p:tgtEl>
                                          <p:spTgt spid="8">
                                            <p:txEl>
                                              <p:pRg st="20" end="20"/>
                                            </p:txEl>
                                          </p:spTgt>
                                        </p:tgtEl>
                                      </p:cBhvr>
                                    </p:animEffect>
                                  </p:childTnLst>
                                </p:cTn>
                              </p:par>
                            </p:childTnLst>
                          </p:cTn>
                        </p:par>
                        <p:par>
                          <p:cTn id="76" fill="hold">
                            <p:stCondLst>
                              <p:cond delay="36000"/>
                            </p:stCondLst>
                            <p:childTnLst>
                              <p:par>
                                <p:cTn id="77" presetID="3" presetClass="entr" presetSubtype="5"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blinds(vertical)">
                                      <p:cBhvr>
                                        <p:cTn id="79" dur="500"/>
                                        <p:tgtEl>
                                          <p:spTgt spid="12"/>
                                        </p:tgtEl>
                                      </p:cBhvr>
                                    </p:animEffect>
                                  </p:childTnLst>
                                </p:cTn>
                              </p:par>
                            </p:childTnLst>
                          </p:cTn>
                        </p:par>
                        <p:par>
                          <p:cTn id="80" fill="hold">
                            <p:stCondLst>
                              <p:cond delay="36500"/>
                            </p:stCondLst>
                            <p:childTnLst>
                              <p:par>
                                <p:cTn id="81" presetID="22" presetClass="entr" presetSubtype="1" fill="hold"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up)">
                                      <p:cBhvr>
                                        <p:cTn id="8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u\Desktop\matlab.jpg"/>
          <p:cNvPicPr>
            <a:picLocks noChangeAspect="1" noChangeArrowheads="1"/>
          </p:cNvPicPr>
          <p:nvPr/>
        </p:nvPicPr>
        <p:blipFill>
          <a:blip r:embed="rId3" cstate="print"/>
          <a:srcRect t="7713"/>
          <a:stretch>
            <a:fillRect/>
          </a:stretch>
        </p:blipFill>
        <p:spPr bwMode="auto">
          <a:xfrm>
            <a:off x="1857355" y="2285993"/>
            <a:ext cx="6891581" cy="3929090"/>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latin typeface="Calibri" pitchFamily="34" charset="0"/>
              </a:rPr>
              <a:t>Matlab</a:t>
            </a:r>
            <a:endParaRPr lang="tr-TR" sz="1600" smtClean="0">
              <a:latin typeface="Calibri" pitchFamily="34" charset="0"/>
              <a:cs typeface="Arial" pitchFamily="34" charset="0"/>
            </a:endParaRPr>
          </a:p>
          <a:p>
            <a:pPr>
              <a:buFont typeface="Wingdings" pitchFamily="2" charset="2"/>
              <a:buChar char="§"/>
            </a:pPr>
            <a:endParaRPr lang="tr-TR" sz="1600" smtClean="0">
              <a:latin typeface="Calibri" pitchFamily="34" charset="0"/>
              <a:cs typeface="Arial" pitchFamily="34" charset="0"/>
            </a:endParaRPr>
          </a:p>
          <a:p>
            <a:pPr algn="just"/>
            <a:r>
              <a:rPr lang="tr-TR" sz="1600" smtClean="0">
                <a:latin typeface="Calibri" pitchFamily="34" charset="0"/>
              </a:rPr>
              <a:t>MATLAB (</a:t>
            </a:r>
            <a:r>
              <a:rPr lang="tr-TR" sz="1600" b="1" smtClean="0">
                <a:latin typeface="Calibri" pitchFamily="34" charset="0"/>
              </a:rPr>
              <a:t>MAT</a:t>
            </a:r>
            <a:r>
              <a:rPr lang="tr-TR" sz="1600" smtClean="0">
                <a:latin typeface="Calibri" pitchFamily="34" charset="0"/>
              </a:rPr>
              <a:t>rix </a:t>
            </a:r>
            <a:r>
              <a:rPr lang="tr-TR" sz="1600" b="1" smtClean="0">
                <a:latin typeface="Calibri" pitchFamily="34" charset="0"/>
              </a:rPr>
              <a:t>LAB</a:t>
            </a:r>
            <a:r>
              <a:rPr lang="tr-TR" sz="1600" smtClean="0">
                <a:latin typeface="Calibri" pitchFamily="34" charset="0"/>
              </a:rPr>
              <a:t>oratory); </a:t>
            </a:r>
          </a:p>
          <a:p>
            <a:pPr algn="just"/>
            <a:r>
              <a:rPr lang="tr-TR" sz="1600" smtClean="0">
                <a:latin typeface="Calibri" pitchFamily="34" charset="0"/>
              </a:rPr>
              <a:t>İlk defa 1985’de C.B Moler tarafından matematik ve özellikle de matris esaslı matematik ortamında kullanılmak üzere geliştirilmiş etkileşimli bir paket programlama dilidir.</a:t>
            </a:r>
          </a:p>
          <a:p>
            <a:pPr algn="just"/>
            <a:endParaRPr lang="tr-TR" sz="1600" smtClean="0">
              <a:latin typeface="Calibri" pitchFamily="34" charset="0"/>
            </a:endParaRPr>
          </a:p>
          <a:p>
            <a:pPr lvl="1" algn="just"/>
            <a:r>
              <a:rPr lang="tr-TR" sz="1600" b="1" smtClean="0">
                <a:latin typeface="Calibri" pitchFamily="34" charset="0"/>
              </a:rPr>
              <a:t>Kullanıml Alanları :</a:t>
            </a:r>
          </a:p>
          <a:p>
            <a:pPr lvl="1" algn="just"/>
            <a:endParaRPr lang="tr-TR" sz="1600" b="1" smtClean="0">
              <a:latin typeface="Calibri" pitchFamily="34" charset="0"/>
            </a:endParaRPr>
          </a:p>
          <a:p>
            <a:pPr lvl="2" algn="just">
              <a:buFont typeface="Wingdings" pitchFamily="2" charset="2"/>
              <a:buChar char="ü"/>
            </a:pPr>
            <a:r>
              <a:rPr kumimoji="1" lang="tr-TR" sz="1600" smtClean="0">
                <a:latin typeface="Calibri" pitchFamily="34" charset="0"/>
              </a:rPr>
              <a:t>Sayısal işaret işleme, </a:t>
            </a:r>
          </a:p>
          <a:p>
            <a:pPr lvl="2" algn="just">
              <a:buFont typeface="Wingdings" pitchFamily="2" charset="2"/>
              <a:buChar char="ü"/>
            </a:pPr>
            <a:r>
              <a:rPr kumimoji="1" lang="tr-TR" sz="1600" smtClean="0">
                <a:latin typeface="Calibri" pitchFamily="34" charset="0"/>
              </a:rPr>
              <a:t>Kontrol tasarımı,</a:t>
            </a:r>
          </a:p>
          <a:p>
            <a:pPr lvl="2" algn="just">
              <a:buFont typeface="Wingdings" pitchFamily="2" charset="2"/>
              <a:buChar char="ü"/>
            </a:pPr>
            <a:r>
              <a:rPr kumimoji="1" lang="tr-TR" sz="1600" smtClean="0">
                <a:latin typeface="Calibri" pitchFamily="34" charset="0"/>
              </a:rPr>
              <a:t>Test ölçüm, </a:t>
            </a:r>
          </a:p>
          <a:p>
            <a:pPr lvl="2" algn="just">
              <a:buFont typeface="Wingdings" pitchFamily="2" charset="2"/>
              <a:buChar char="ü"/>
            </a:pPr>
            <a:r>
              <a:rPr kumimoji="1" lang="tr-TR" sz="1600" smtClean="0">
                <a:latin typeface="Calibri" pitchFamily="34" charset="0"/>
              </a:rPr>
              <a:t>Finansal modelleme ve analiz, </a:t>
            </a:r>
          </a:p>
          <a:p>
            <a:pPr lvl="2" algn="just">
              <a:buFont typeface="Wingdings" pitchFamily="2" charset="2"/>
              <a:buChar char="ü"/>
            </a:pPr>
            <a:r>
              <a:rPr kumimoji="1" lang="tr-TR" sz="1600" smtClean="0">
                <a:latin typeface="Calibri" pitchFamily="34" charset="0"/>
              </a:rPr>
              <a:t>Haberleşme</a:t>
            </a:r>
          </a:p>
          <a:p>
            <a:pPr lvl="2" algn="just">
              <a:buFont typeface="Wingdings" pitchFamily="2" charset="2"/>
              <a:buChar char="ü"/>
            </a:pPr>
            <a:r>
              <a:rPr kumimoji="1" lang="tr-TR" sz="1600" smtClean="0">
                <a:latin typeface="Calibri" pitchFamily="34" charset="0"/>
              </a:rPr>
              <a:t>…</a:t>
            </a:r>
            <a:endParaRPr lang="tr-TR" sz="1600" smtClean="0">
              <a:latin typeface="Calibri"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cp.home.agilent.com/upload/cmc_upload/matlab_TOI_plot.bmp"/>
          <p:cNvPicPr>
            <a:picLocks noChangeAspect="1" noChangeArrowheads="1"/>
          </p:cNvPicPr>
          <p:nvPr/>
        </p:nvPicPr>
        <p:blipFill>
          <a:blip r:embed="rId3" cstate="print"/>
          <a:srcRect/>
          <a:stretch>
            <a:fillRect/>
          </a:stretch>
        </p:blipFill>
        <p:spPr bwMode="auto">
          <a:xfrm>
            <a:off x="5786446" y="4013992"/>
            <a:ext cx="3214710" cy="2411034"/>
          </a:xfrm>
          <a:prstGeom prst="rect">
            <a:avLst/>
          </a:prstGeom>
          <a:ln>
            <a:noFill/>
          </a:ln>
          <a:effectLst>
            <a:softEdge rad="112500"/>
          </a:effectLst>
        </p:spPr>
      </p:pic>
      <p:pic>
        <p:nvPicPr>
          <p:cNvPr id="10" name="Picture 2" descr="C:\Users\Sau\Desktop\matlab.jpg"/>
          <p:cNvPicPr>
            <a:picLocks noChangeAspect="1" noChangeArrowheads="1"/>
          </p:cNvPicPr>
          <p:nvPr/>
        </p:nvPicPr>
        <p:blipFill>
          <a:blip r:embed="rId4" cstate="print"/>
          <a:srcRect t="7713"/>
          <a:stretch>
            <a:fillRect/>
          </a:stretch>
        </p:blipFill>
        <p:spPr bwMode="auto">
          <a:xfrm>
            <a:off x="5751616" y="285728"/>
            <a:ext cx="3178102" cy="2214578"/>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928670"/>
            <a:ext cx="7429552" cy="5643602"/>
          </a:xfrm>
          <a:prstGeom prst="rect">
            <a:avLst/>
          </a:prstGeom>
          <a:noFill/>
          <a:ln w="9525">
            <a:noFill/>
            <a:miter lim="800000"/>
            <a:headEnd/>
            <a:tailEnd/>
          </a:ln>
          <a:effectLst/>
        </p:spPr>
        <p:txBody>
          <a:bodyPr anchor="t" anchorCtr="0"/>
          <a:lstStyle/>
          <a:p>
            <a:r>
              <a:rPr lang="tr-TR" sz="1600" b="1" smtClean="0"/>
              <a:t>Matlab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u="sng" smtClean="0">
              <a:latin typeface="Calibri" pitchFamily="34" charset="0"/>
            </a:endParaRPr>
          </a:p>
          <a:p>
            <a:r>
              <a:rPr lang="tr-TR" sz="1600" b="1" u="sng" smtClean="0">
                <a:latin typeface="Calibri" pitchFamily="34" charset="0"/>
              </a:rPr>
              <a:t>Temel  Özellikleri:</a:t>
            </a:r>
            <a:r>
              <a:rPr lang="tr-TR" sz="1600" b="1" smtClean="0">
                <a:latin typeface="Calibri" pitchFamily="34" charset="0"/>
              </a:rPr>
              <a:t> </a:t>
            </a:r>
          </a:p>
          <a:p>
            <a:r>
              <a:rPr lang="tr-TR" sz="1600" smtClean="0">
                <a:latin typeface="Calibri" pitchFamily="34" charset="0"/>
              </a:rPr>
              <a:t/>
            </a:r>
            <a:br>
              <a:rPr lang="tr-TR" sz="1600" smtClean="0">
                <a:latin typeface="Calibri" pitchFamily="34" charset="0"/>
              </a:rPr>
            </a:br>
            <a:r>
              <a:rPr lang="tr-TR" sz="1600" smtClean="0">
                <a:latin typeface="Calibri" pitchFamily="34" charset="0"/>
              </a:rPr>
              <a:t>•Teknik hesaplamalar için yüksek seviyeli bir dil</a:t>
            </a:r>
          </a:p>
          <a:p>
            <a:endParaRPr lang="tr-TR" sz="1600" smtClean="0">
              <a:latin typeface="Calibri" pitchFamily="34" charset="0"/>
            </a:endParaRPr>
          </a:p>
          <a:p>
            <a:r>
              <a:rPr lang="tr-TR" sz="1600" smtClean="0">
                <a:latin typeface="Calibri" pitchFamily="34" charset="0"/>
              </a:rPr>
              <a:t>•Kodların , dosyaların ve verilerin düzenlenmesi için bir geliştirme ortamı </a:t>
            </a:r>
          </a:p>
          <a:p>
            <a:endParaRPr lang="tr-TR" sz="1600" smtClean="0">
              <a:latin typeface="Calibri" pitchFamily="34" charset="0"/>
            </a:endParaRPr>
          </a:p>
          <a:p>
            <a:r>
              <a:rPr lang="tr-TR" sz="1600" smtClean="0">
                <a:latin typeface="Calibri" pitchFamily="34" charset="0"/>
              </a:rPr>
              <a:t>•İteratif tasarım ve problem çözme yöntemleri için interaktif araçlar </a:t>
            </a:r>
          </a:p>
          <a:p>
            <a:r>
              <a:rPr lang="tr-TR" sz="1600" smtClean="0">
                <a:latin typeface="Calibri" pitchFamily="34" charset="0"/>
              </a:rPr>
              <a:t/>
            </a:r>
            <a:br>
              <a:rPr lang="tr-TR" sz="1600" smtClean="0">
                <a:latin typeface="Calibri" pitchFamily="34" charset="0"/>
              </a:rPr>
            </a:br>
            <a:r>
              <a:rPr lang="tr-TR" sz="1600" smtClean="0">
                <a:latin typeface="Calibri" pitchFamily="34" charset="0"/>
              </a:rPr>
              <a:t>•Lineer cebir, istatistik, Fourier analizi, filtreleme, optimizasyon ve sayısal integrasyon için matematik fonksiyonlar </a:t>
            </a:r>
          </a:p>
          <a:p>
            <a:endParaRPr lang="tr-TR" sz="1600" smtClean="0">
              <a:latin typeface="Calibri" pitchFamily="34" charset="0"/>
            </a:endParaRPr>
          </a:p>
          <a:p>
            <a:r>
              <a:rPr lang="tr-TR" sz="1600" smtClean="0">
                <a:latin typeface="Calibri" pitchFamily="34" charset="0"/>
              </a:rPr>
              <a:t>•Verilerin görselleştirilmesi için 2 ve 3 boyutlu grafik araçları </a:t>
            </a:r>
          </a:p>
          <a:p>
            <a:endParaRPr lang="tr-TR" sz="1600" smtClean="0">
              <a:latin typeface="Calibri" pitchFamily="34" charset="0"/>
            </a:endParaRPr>
          </a:p>
          <a:p>
            <a:r>
              <a:rPr lang="tr-TR" sz="1600" smtClean="0">
                <a:latin typeface="Calibri" pitchFamily="34" charset="0"/>
              </a:rPr>
              <a:t>•Grafik arayüzler tasarlamak için araçlar</a:t>
            </a:r>
          </a:p>
          <a:p>
            <a:r>
              <a:rPr lang="tr-TR" sz="1600" smtClean="0"/>
              <a:t> </a:t>
            </a:r>
            <a:br>
              <a:rPr lang="tr-TR" sz="1600" smtClean="0"/>
            </a:br>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2000"/>
                                        <p:tgtEl>
                                          <p:spTgt spid="8">
                                            <p:txEl>
                                              <p:pRg st="3" end="3"/>
                                            </p:txEl>
                                          </p:spTgt>
                                        </p:tgtEl>
                                      </p:cBhvr>
                                    </p:animEffect>
                                  </p:childTnLst>
                                </p:cTn>
                              </p:par>
                            </p:childTnLst>
                          </p:cTn>
                        </p:par>
                        <p:par>
                          <p:cTn id="22" fill="hold">
                            <p:stCondLst>
                              <p:cond delay="7000"/>
                            </p:stCondLst>
                            <p:childTnLst>
                              <p:par>
                                <p:cTn id="23" presetID="42" presetClass="entr" presetSubtype="0" fill="hold" nodeType="after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fade">
                                      <p:cBhvr>
                                        <p:cTn id="25" dur="1000"/>
                                        <p:tgtEl>
                                          <p:spTgt spid="13314"/>
                                        </p:tgtEl>
                                      </p:cBhvr>
                                    </p:animEffect>
                                    <p:anim calcmode="lin" valueType="num">
                                      <p:cBhvr>
                                        <p:cTn id="26" dur="1000" fill="hold"/>
                                        <p:tgtEl>
                                          <p:spTgt spid="13314"/>
                                        </p:tgtEl>
                                        <p:attrNameLst>
                                          <p:attrName>ppt_x</p:attrName>
                                        </p:attrNameLst>
                                      </p:cBhvr>
                                      <p:tavLst>
                                        <p:tav tm="0">
                                          <p:val>
                                            <p:strVal val="#ppt_x"/>
                                          </p:val>
                                        </p:tav>
                                        <p:tav tm="100000">
                                          <p:val>
                                            <p:strVal val="#ppt_x"/>
                                          </p:val>
                                        </p:tav>
                                      </p:tavLst>
                                    </p:anim>
                                    <p:anim calcmode="lin" valueType="num">
                                      <p:cBhvr>
                                        <p:cTn id="27" dur="1000" fill="hold"/>
                                        <p:tgtEl>
                                          <p:spTgt spid="13314"/>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2000"/>
                                        <p:tgtEl>
                                          <p:spTgt spid="8">
                                            <p:txEl>
                                              <p:pRg st="4" end="4"/>
                                            </p:txEl>
                                          </p:spTgt>
                                        </p:tgtEl>
                                      </p:cBhvr>
                                    </p:animEffect>
                                  </p:childTnLst>
                                </p:cTn>
                              </p:par>
                            </p:childTnLst>
                          </p:cTn>
                        </p:par>
                        <p:par>
                          <p:cTn id="32" fill="hold">
                            <p:stCondLst>
                              <p:cond delay="10000"/>
                            </p:stCondLst>
                            <p:childTnLst>
                              <p:par>
                                <p:cTn id="33" presetID="10" presetClass="entr" presetSubtype="0" fill="hold" nodeType="after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2000"/>
                                        <p:tgtEl>
                                          <p:spTgt spid="8">
                                            <p:txEl>
                                              <p:pRg st="6" end="6"/>
                                            </p:txEl>
                                          </p:spTgt>
                                        </p:tgtEl>
                                      </p:cBhvr>
                                    </p:animEffect>
                                  </p:childTnLst>
                                </p:cTn>
                              </p:par>
                            </p:childTnLst>
                          </p:cTn>
                        </p:par>
                        <p:par>
                          <p:cTn id="36" fill="hold">
                            <p:stCondLst>
                              <p:cond delay="12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par>
                          <p:cTn id="40" fill="hold">
                            <p:stCondLst>
                              <p:cond delay="14000"/>
                            </p:stCondLst>
                            <p:childTnLst>
                              <p:par>
                                <p:cTn id="41" presetID="10" presetClass="entr" presetSubtype="0" fill="hold" nodeType="after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2000"/>
                                        <p:tgtEl>
                                          <p:spTgt spid="8">
                                            <p:txEl>
                                              <p:pRg st="9" end="9"/>
                                            </p:txEl>
                                          </p:spTgt>
                                        </p:tgtEl>
                                      </p:cBhvr>
                                    </p:animEffect>
                                  </p:childTnLst>
                                </p:cTn>
                              </p:par>
                            </p:childTnLst>
                          </p:cTn>
                        </p:par>
                        <p:par>
                          <p:cTn id="44" fill="hold">
                            <p:stCondLst>
                              <p:cond delay="16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18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Sau\Desktop\matlab.jpg"/>
          <p:cNvPicPr>
            <a:picLocks noChangeAspect="1" noChangeArrowheads="1"/>
          </p:cNvPicPr>
          <p:nvPr/>
        </p:nvPicPr>
        <p:blipFill>
          <a:blip r:embed="rId3" cstate="print"/>
          <a:srcRect t="7713"/>
          <a:stretch>
            <a:fillRect/>
          </a:stretch>
        </p:blipFill>
        <p:spPr bwMode="auto">
          <a:xfrm>
            <a:off x="5965898" y="0"/>
            <a:ext cx="3178102" cy="2214578"/>
          </a:xfrm>
          <a:prstGeom prst="rect">
            <a:avLst/>
          </a:prstGeom>
          <a:ln>
            <a:noFill/>
          </a:ln>
          <a:effectLst>
            <a:softEdge rad="112500"/>
          </a:effectLst>
        </p:spPr>
      </p:pic>
      <p:pic>
        <p:nvPicPr>
          <p:cNvPr id="11268" name="Picture 4" descr="http://www.maplesoft.com/products/MapleMatlab/images2/matlab_maple_dia.jpg"/>
          <p:cNvPicPr>
            <a:picLocks noChangeAspect="1" noChangeArrowheads="1"/>
          </p:cNvPicPr>
          <p:nvPr/>
        </p:nvPicPr>
        <p:blipFill>
          <a:blip r:embed="rId4" cstate="print"/>
          <a:srcRect/>
          <a:stretch>
            <a:fillRect/>
          </a:stretch>
        </p:blipFill>
        <p:spPr bwMode="auto">
          <a:xfrm>
            <a:off x="4429124" y="3571876"/>
            <a:ext cx="4548218" cy="2828926"/>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Calibri" pitchFamily="34" charset="0"/>
              </a:rPr>
              <a:t>Matlab</a:t>
            </a:r>
            <a:endParaRPr lang="tr-TR" sz="1600" dirty="0" smtClean="0">
              <a:latin typeface="Calibri" pitchFamily="34" charset="0"/>
              <a:cs typeface="Arial" pitchFamily="34" charset="0"/>
            </a:endParaRPr>
          </a:p>
          <a:p>
            <a:pPr>
              <a:buFont typeface="Wingdings" pitchFamily="2" charset="2"/>
              <a:buChar char="§"/>
            </a:pPr>
            <a:endParaRPr lang="tr-TR" sz="1600" dirty="0" smtClean="0">
              <a:latin typeface="Calibri" pitchFamily="34" charset="0"/>
              <a:cs typeface="Arial" pitchFamily="34" charset="0"/>
            </a:endParaRPr>
          </a:p>
          <a:p>
            <a:pPr>
              <a:buFont typeface="Wingdings" pitchFamily="2" charset="2"/>
              <a:buChar char="§"/>
            </a:pPr>
            <a:endParaRPr lang="tr-TR" sz="1600" dirty="0" smtClean="0">
              <a:latin typeface="Calibri" pitchFamily="34" charset="0"/>
              <a:cs typeface="Arial" pitchFamily="34" charset="0"/>
            </a:endParaRPr>
          </a:p>
          <a:p>
            <a:r>
              <a:rPr lang="tr-TR" sz="1600" b="1" dirty="0" smtClean="0">
                <a:latin typeface="Calibri" pitchFamily="34" charset="0"/>
              </a:rPr>
              <a:t>Kullanım yerleri :</a:t>
            </a:r>
            <a:endParaRPr lang="tr-TR" sz="1600" dirty="0" smtClean="0">
              <a:latin typeface="Calibri" pitchFamily="34" charset="0"/>
            </a:endParaRPr>
          </a:p>
          <a:p>
            <a:r>
              <a:rPr lang="tr-TR" sz="1600" dirty="0" smtClean="0">
                <a:latin typeface="Calibri" pitchFamily="34" charset="0"/>
              </a:rPr>
              <a:t> </a:t>
            </a:r>
          </a:p>
          <a:p>
            <a:pPr lvl="0">
              <a:buFont typeface="Wingdings" pitchFamily="2" charset="2"/>
              <a:buChar char="Ø"/>
            </a:pPr>
            <a:r>
              <a:rPr lang="tr-TR" sz="1600" dirty="0" smtClean="0">
                <a:latin typeface="Calibri" pitchFamily="34" charset="0"/>
              </a:rPr>
              <a:t>Denklem takımlarının çözümü, doğrusal ve doğrusal olmayan diferansiyel denklemlerinin çözümü, integral hesabı gibi sayısal hesaplamalar,</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Veri çözümleme işlemleri,</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İstatistiksel hesaplamalar ve çözümlemeler,</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Grafik çizimi ve çözümlemeler,</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Bilgisayar destekli denetim sistemi tasarımı.</a:t>
            </a: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1266" name="Picture 2" descr="http://www.mathworks.com/products/matlab/images/matlabdesktop_lg.jpg"/>
          <p:cNvPicPr>
            <a:picLocks noChangeAspect="1" noChangeArrowheads="1"/>
          </p:cNvPicPr>
          <p:nvPr/>
        </p:nvPicPr>
        <p:blipFill>
          <a:blip r:embed="rId5" cstate="print"/>
          <a:srcRect/>
          <a:stretch>
            <a:fillRect/>
          </a:stretch>
        </p:blipFill>
        <p:spPr bwMode="auto">
          <a:xfrm>
            <a:off x="4857752" y="214290"/>
            <a:ext cx="2286016" cy="1715889"/>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1000"/>
                                        <p:tgtEl>
                                          <p:spTgt spid="11266"/>
                                        </p:tgtEl>
                                      </p:cBhvr>
                                    </p:animEffect>
                                    <p:anim calcmode="lin" valueType="num">
                                      <p:cBhvr>
                                        <p:cTn id="18" dur="1000" fill="hold"/>
                                        <p:tgtEl>
                                          <p:spTgt spid="11266"/>
                                        </p:tgtEl>
                                        <p:attrNameLst>
                                          <p:attrName>ppt_x</p:attrName>
                                        </p:attrNameLst>
                                      </p:cBhvr>
                                      <p:tavLst>
                                        <p:tav tm="0">
                                          <p:val>
                                            <p:strVal val="#ppt_x"/>
                                          </p:val>
                                        </p:tav>
                                        <p:tav tm="100000">
                                          <p:val>
                                            <p:strVal val="#ppt_x"/>
                                          </p:val>
                                        </p:tav>
                                      </p:tavLst>
                                    </p:anim>
                                    <p:anim calcmode="lin" valueType="num">
                                      <p:cBhvr>
                                        <p:cTn id="19" dur="1000" fill="hold"/>
                                        <p:tgtEl>
                                          <p:spTgt spid="11266"/>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2000"/>
                                        <p:tgtEl>
                                          <p:spTgt spid="8">
                                            <p:txEl>
                                              <p:pRg st="3" end="3"/>
                                            </p:txEl>
                                          </p:spTgt>
                                        </p:tgtEl>
                                      </p:cBhvr>
                                    </p:animEffect>
                                  </p:childTnLst>
                                </p:cTn>
                              </p:par>
                            </p:childTnLst>
                          </p:cTn>
                        </p:par>
                        <p:par>
                          <p:cTn id="24" fill="hold">
                            <p:stCondLst>
                              <p:cond delay="6000"/>
                            </p:stCondLst>
                            <p:childTnLst>
                              <p:par>
                                <p:cTn id="25" presetID="42" presetClass="entr" presetSubtype="0" fill="hold" nodeType="afterEffect">
                                  <p:stCondLst>
                                    <p:cond delay="0"/>
                                  </p:stCondLst>
                                  <p:childTnLst>
                                    <p:set>
                                      <p:cBhvr>
                                        <p:cTn id="26" dur="1" fill="hold">
                                          <p:stCondLst>
                                            <p:cond delay="0"/>
                                          </p:stCondLst>
                                        </p:cTn>
                                        <p:tgtEl>
                                          <p:spTgt spid="11268"/>
                                        </p:tgtEl>
                                        <p:attrNameLst>
                                          <p:attrName>style.visibility</p:attrName>
                                        </p:attrNameLst>
                                      </p:cBhvr>
                                      <p:to>
                                        <p:strVal val="visible"/>
                                      </p:to>
                                    </p:set>
                                    <p:animEffect transition="in" filter="fade">
                                      <p:cBhvr>
                                        <p:cTn id="27" dur="1000"/>
                                        <p:tgtEl>
                                          <p:spTgt spid="11268"/>
                                        </p:tgtEl>
                                      </p:cBhvr>
                                    </p:animEffect>
                                    <p:anim calcmode="lin" valueType="num">
                                      <p:cBhvr>
                                        <p:cTn id="28" dur="1000" fill="hold"/>
                                        <p:tgtEl>
                                          <p:spTgt spid="11268"/>
                                        </p:tgtEl>
                                        <p:attrNameLst>
                                          <p:attrName>ppt_x</p:attrName>
                                        </p:attrNameLst>
                                      </p:cBhvr>
                                      <p:tavLst>
                                        <p:tav tm="0">
                                          <p:val>
                                            <p:strVal val="#ppt_x"/>
                                          </p:val>
                                        </p:tav>
                                        <p:tav tm="100000">
                                          <p:val>
                                            <p:strVal val="#ppt_x"/>
                                          </p:val>
                                        </p:tav>
                                      </p:tavLst>
                                    </p:anim>
                                    <p:anim calcmode="lin" valueType="num">
                                      <p:cBhvr>
                                        <p:cTn id="29" dur="1000" fill="hold"/>
                                        <p:tgtEl>
                                          <p:spTgt spid="11268"/>
                                        </p:tgtEl>
                                        <p:attrNameLst>
                                          <p:attrName>ppt_y</p:attrName>
                                        </p:attrNameLst>
                                      </p:cBhvr>
                                      <p:tavLst>
                                        <p:tav tm="0">
                                          <p:val>
                                            <p:strVal val="#ppt_y+.1"/>
                                          </p:val>
                                        </p:tav>
                                        <p:tav tm="100000">
                                          <p:val>
                                            <p:strVal val="#ppt_y"/>
                                          </p:val>
                                        </p:tav>
                                      </p:tavLst>
                                    </p:anim>
                                  </p:childTnLst>
                                </p:cTn>
                              </p:par>
                            </p:childTnLst>
                          </p:cTn>
                        </p:par>
                        <p:par>
                          <p:cTn id="30" fill="hold">
                            <p:stCondLst>
                              <p:cond delay="7000"/>
                            </p:stCondLst>
                            <p:childTnLst>
                              <p:par>
                                <p:cTn id="31" presetID="10" presetClass="entr" presetSubtype="0" fill="hold" nodeType="after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2000"/>
                                        <p:tgtEl>
                                          <p:spTgt spid="8">
                                            <p:txEl>
                                              <p:pRg st="4" end="4"/>
                                            </p:txEl>
                                          </p:spTgt>
                                        </p:tgtEl>
                                      </p:cBhvr>
                                    </p:animEffect>
                                  </p:childTnLst>
                                </p:cTn>
                              </p:par>
                            </p:childTnLst>
                          </p:cTn>
                        </p:par>
                        <p:par>
                          <p:cTn id="34" fill="hold">
                            <p:stCondLst>
                              <p:cond delay="9000"/>
                            </p:stCondLst>
                            <p:childTnLst>
                              <p:par>
                                <p:cTn id="35" presetID="10" presetClass="entr" presetSubtype="0" fill="hold" nodeType="after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2000"/>
                                        <p:tgtEl>
                                          <p:spTgt spid="8">
                                            <p:txEl>
                                              <p:pRg st="5" end="5"/>
                                            </p:txEl>
                                          </p:spTgt>
                                        </p:tgtEl>
                                      </p:cBhvr>
                                    </p:animEffect>
                                  </p:childTnLst>
                                </p:cTn>
                              </p:par>
                            </p:childTnLst>
                          </p:cTn>
                        </p:par>
                        <p:par>
                          <p:cTn id="38" fill="hold">
                            <p:stCondLst>
                              <p:cond delay="11000"/>
                            </p:stCondLst>
                            <p:childTnLst>
                              <p:par>
                                <p:cTn id="39" presetID="10" presetClass="entr" presetSubtype="0" fill="hold" nodeType="after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fade">
                                      <p:cBhvr>
                                        <p:cTn id="41" dur="2000"/>
                                        <p:tgtEl>
                                          <p:spTgt spid="8">
                                            <p:txEl>
                                              <p:pRg st="7" end="7"/>
                                            </p:txEl>
                                          </p:spTgt>
                                        </p:tgtEl>
                                      </p:cBhvr>
                                    </p:animEffect>
                                  </p:childTnLst>
                                </p:cTn>
                              </p:par>
                            </p:childTnLst>
                          </p:cTn>
                        </p:par>
                        <p:par>
                          <p:cTn id="42" fill="hold">
                            <p:stCondLst>
                              <p:cond delay="13000"/>
                            </p:stCondLst>
                            <p:childTnLst>
                              <p:par>
                                <p:cTn id="43" presetID="10" presetClass="entr" presetSubtype="0" fill="hold" nodeType="after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2000"/>
                                        <p:tgtEl>
                                          <p:spTgt spid="8">
                                            <p:txEl>
                                              <p:pRg st="9" end="9"/>
                                            </p:txEl>
                                          </p:spTgt>
                                        </p:tgtEl>
                                      </p:cBhvr>
                                    </p:animEffect>
                                  </p:childTnLst>
                                </p:cTn>
                              </p:par>
                            </p:childTnLst>
                          </p:cTn>
                        </p:par>
                        <p:par>
                          <p:cTn id="46" fill="hold">
                            <p:stCondLst>
                              <p:cond delay="15000"/>
                            </p:stCondLst>
                            <p:childTnLst>
                              <p:par>
                                <p:cTn id="47" presetID="10" presetClass="entr" presetSubtype="0" fill="hold" nodeType="after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Effect transition="in" filter="fade">
                                      <p:cBhvr>
                                        <p:cTn id="49" dur="2000"/>
                                        <p:tgtEl>
                                          <p:spTgt spid="8">
                                            <p:txEl>
                                              <p:pRg st="11" end="11"/>
                                            </p:txEl>
                                          </p:spTgt>
                                        </p:tgtEl>
                                      </p:cBhvr>
                                    </p:animEffect>
                                  </p:childTnLst>
                                </p:cTn>
                              </p:par>
                            </p:childTnLst>
                          </p:cTn>
                        </p:par>
                        <p:par>
                          <p:cTn id="50" fill="hold">
                            <p:stCondLst>
                              <p:cond delay="17000"/>
                            </p:stCondLst>
                            <p:childTnLst>
                              <p:par>
                                <p:cTn id="51" presetID="10" presetClass="entr" presetSubtype="0" fill="hold" nodeType="afterEffect">
                                  <p:stCondLst>
                                    <p:cond delay="0"/>
                                  </p:stCondLst>
                                  <p:childTnLst>
                                    <p:set>
                                      <p:cBhvr>
                                        <p:cTn id="52" dur="1" fill="hold">
                                          <p:stCondLst>
                                            <p:cond delay="0"/>
                                          </p:stCondLst>
                                        </p:cTn>
                                        <p:tgtEl>
                                          <p:spTgt spid="8">
                                            <p:txEl>
                                              <p:pRg st="13" end="13"/>
                                            </p:txEl>
                                          </p:spTgt>
                                        </p:tgtEl>
                                        <p:attrNameLst>
                                          <p:attrName>style.visibility</p:attrName>
                                        </p:attrNameLst>
                                      </p:cBhvr>
                                      <p:to>
                                        <p:strVal val="visible"/>
                                      </p:to>
                                    </p:set>
                                    <p:animEffect transition="in" filter="fade">
                                      <p:cBhvr>
                                        <p:cTn id="53"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4097" name="Picture 1"/>
          <p:cNvPicPr>
            <a:picLocks noChangeAspect="1" noChangeArrowheads="1"/>
          </p:cNvPicPr>
          <p:nvPr/>
        </p:nvPicPr>
        <p:blipFill>
          <a:blip r:embed="rId3" cstate="print"/>
          <a:srcRect/>
          <a:stretch>
            <a:fillRect/>
          </a:stretch>
        </p:blipFill>
        <p:spPr bwMode="auto">
          <a:xfrm>
            <a:off x="2857488" y="3201294"/>
            <a:ext cx="4047266" cy="351385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4098" name="Picture 2"/>
          <p:cNvPicPr>
            <a:picLocks noChangeAspect="1" noChangeArrowheads="1"/>
          </p:cNvPicPr>
          <p:nvPr/>
        </p:nvPicPr>
        <p:blipFill>
          <a:blip r:embed="rId4" cstate="print"/>
          <a:srcRect/>
          <a:stretch>
            <a:fillRect/>
          </a:stretch>
        </p:blipFill>
        <p:spPr bwMode="auto">
          <a:xfrm>
            <a:off x="1500166" y="1285860"/>
            <a:ext cx="3419478" cy="273340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0" name="Picture 2" descr="C:\Users\Sau\Desktop\matlab1.jpg"/>
          <p:cNvPicPr>
            <a:picLocks noChangeAspect="1" noChangeArrowheads="1"/>
          </p:cNvPicPr>
          <p:nvPr/>
        </p:nvPicPr>
        <p:blipFill>
          <a:blip r:embed="rId5" cstate="print"/>
          <a:srcRect/>
          <a:stretch>
            <a:fillRect/>
          </a:stretch>
        </p:blipFill>
        <p:spPr bwMode="auto">
          <a:xfrm>
            <a:off x="5357818" y="1263915"/>
            <a:ext cx="3558457" cy="26651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10 Dikdörtgen"/>
          <p:cNvSpPr/>
          <p:nvPr/>
        </p:nvSpPr>
        <p:spPr>
          <a:xfrm>
            <a:off x="2786050" y="2714620"/>
            <a:ext cx="4000528" cy="2308324"/>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smtClean="0">
                <a:effectLst>
                  <a:outerShdw blurRad="38100" dist="38100" dir="2700000" algn="tl">
                    <a:srgbClr val="000000">
                      <a:alpha val="43137"/>
                    </a:srgbClr>
                  </a:outerShdw>
                </a:effectLst>
                <a:latin typeface="Calibri" pitchFamily="34" charset="0"/>
              </a:rPr>
              <a:t>Özgün problemlerin çözümüne görsel yaklaşım sunan grafik kullanıcı ara birimleri (GUIS) oluşturulmasına olanak sağlayan bir uygulama geliştirme platformudur.</a:t>
            </a:r>
            <a:endParaRPr lang="tr-TR">
              <a:effectLst>
                <a:outerShdw blurRad="38100" dist="38100" dir="2700000" algn="tl">
                  <a:srgbClr val="000000">
                    <a:alpha val="43137"/>
                  </a:srgbClr>
                </a:outerShdw>
              </a:effectLst>
              <a:latin typeface="Calibri"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097"/>
                                        </p:tgtEl>
                                        <p:attrNameLst>
                                          <p:attrName>style.visibility</p:attrName>
                                        </p:attrNameLst>
                                      </p:cBhvr>
                                      <p:to>
                                        <p:strVal val="visible"/>
                                      </p:to>
                                    </p:set>
                                    <p:animEffect transition="in" filter="fade">
                                      <p:cBhvr>
                                        <p:cTn id="11" dur="2000"/>
                                        <p:tgtEl>
                                          <p:spTgt spid="4097"/>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2000"/>
                                        <p:tgtEl>
                                          <p:spTgt spid="4098"/>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2000"/>
                                        <p:tgtEl>
                                          <p:spTgt spid="2050"/>
                                        </p:tgtEl>
                                      </p:cBhvr>
                                    </p:animEffect>
                                  </p:childTnLst>
                                </p:cTn>
                              </p:par>
                            </p:childTnLst>
                          </p:cTn>
                        </p:par>
                        <p:par>
                          <p:cTn id="20" fill="hold">
                            <p:stCondLst>
                              <p:cond delay="8000"/>
                            </p:stCondLst>
                            <p:childTnLst>
                              <p:par>
                                <p:cTn id="21" presetID="42"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2.imm.dtu.dk/courses/02610/Rosenb.gif"/>
          <p:cNvPicPr>
            <a:picLocks noChangeAspect="1" noChangeArrowheads="1"/>
          </p:cNvPicPr>
          <p:nvPr/>
        </p:nvPicPr>
        <p:blipFill>
          <a:blip r:embed="rId3" cstate="print"/>
          <a:srcRect/>
          <a:stretch>
            <a:fillRect/>
          </a:stretch>
        </p:blipFill>
        <p:spPr bwMode="auto">
          <a:xfrm>
            <a:off x="6215074" y="285728"/>
            <a:ext cx="2695584" cy="2139964"/>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komut penceresi </a:t>
            </a:r>
            <a:endParaRPr lang="tr-TR" sz="1600" smtClean="0"/>
          </a:p>
          <a:p>
            <a:r>
              <a:rPr lang="tr-TR" sz="1600" b="1" smtClean="0"/>
              <a:t>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 name="9 Resim" descr="matlab.jpg"/>
          <p:cNvPicPr/>
          <p:nvPr/>
        </p:nvPicPr>
        <p:blipFill>
          <a:blip r:embed="rId4" cstate="print"/>
          <a:srcRect/>
          <a:stretch>
            <a:fillRect/>
          </a:stretch>
        </p:blipFill>
        <p:spPr bwMode="auto">
          <a:xfrm>
            <a:off x="3643306" y="2643182"/>
            <a:ext cx="5000660" cy="3500462"/>
          </a:xfrm>
          <a:prstGeom prst="rect">
            <a:avLst/>
          </a:prstGeom>
          <a:ln>
            <a:noFill/>
          </a:ln>
          <a:effectLst>
            <a:outerShdw blurRad="292100" dist="139700" dir="2700000" algn="tl" rotWithShape="0">
              <a:srgbClr val="333333">
                <a:alpha val="65000"/>
              </a:srgbClr>
            </a:outerShdw>
          </a:effectLst>
        </p:spPr>
      </p:pic>
      <p:sp>
        <p:nvSpPr>
          <p:cNvPr id="11" name="10 32-Nokta Yıldız"/>
          <p:cNvSpPr/>
          <p:nvPr/>
        </p:nvSpPr>
        <p:spPr bwMode="auto">
          <a:xfrm>
            <a:off x="3500430" y="3786190"/>
            <a:ext cx="714380" cy="642942"/>
          </a:xfrm>
          <a:prstGeom prst="star32">
            <a:avLst/>
          </a:prstGeom>
          <a:noFill/>
          <a:ln w="9525" cap="flat" cmpd="sng" algn="ctr">
            <a:solidFill>
              <a:srgbClr val="FF000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1" i="0" u="none" strike="noStrike" cap="none" normalizeH="0" baseline="0" smtClean="0">
              <a:ln>
                <a:noFill/>
              </a:ln>
              <a:solidFill>
                <a:schemeClr val="tx1"/>
              </a:solidFill>
              <a:effectLst/>
              <a:latin typeface="Times New Roman" pitchFamily="18" charset="0"/>
            </a:endParaRPr>
          </a:p>
        </p:txBody>
      </p:sp>
      <p:sp>
        <p:nvSpPr>
          <p:cNvPr id="12" name="11 Dikdörtgen"/>
          <p:cNvSpPr/>
          <p:nvPr/>
        </p:nvSpPr>
        <p:spPr>
          <a:xfrm>
            <a:off x="4429124" y="4214818"/>
            <a:ext cx="3429024" cy="1200329"/>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sz="1800" dirty="0" smtClean="0">
                <a:effectLst>
                  <a:outerShdw blurRad="38100" dist="38100" dir="2700000" algn="tl">
                    <a:srgbClr val="000000">
                      <a:alpha val="43137"/>
                    </a:srgbClr>
                  </a:outerShdw>
                </a:effectLst>
                <a:latin typeface="Calibri" pitchFamily="34" charset="0"/>
              </a:rPr>
              <a:t>Komut penceresi kullanıcı ile MATLAB komut yorumlayıcısı arasında iletişimi sağlayan bir ara yüzdür.</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1000"/>
                                        <p:tgtEl>
                                          <p:spTgt spid="7170"/>
                                        </p:tgtEl>
                                      </p:cBhvr>
                                    </p:animEffect>
                                    <p:anim calcmode="lin" valueType="num">
                                      <p:cBhvr>
                                        <p:cTn id="12" dur="1000" fill="hold"/>
                                        <p:tgtEl>
                                          <p:spTgt spid="7170"/>
                                        </p:tgtEl>
                                        <p:attrNameLst>
                                          <p:attrName>ppt_x</p:attrName>
                                        </p:attrNameLst>
                                      </p:cBhvr>
                                      <p:tavLst>
                                        <p:tav tm="0">
                                          <p:val>
                                            <p:strVal val="#ppt_x"/>
                                          </p:val>
                                        </p:tav>
                                        <p:tav tm="100000">
                                          <p:val>
                                            <p:strVal val="#ppt_x"/>
                                          </p:val>
                                        </p:tav>
                                      </p:tavLst>
                                    </p:anim>
                                    <p:anim calcmode="lin" valueType="num">
                                      <p:cBhvr>
                                        <p:cTn id="13" dur="1000" fill="hold"/>
                                        <p:tgtEl>
                                          <p:spTgt spid="717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2000"/>
                                        <p:tgtEl>
                                          <p:spTgt spid="8">
                                            <p:txEl>
                                              <p:pRg st="1" end="1"/>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par>
                          <p:cTn id="22" fill="hold">
                            <p:stCondLst>
                              <p:cond delay="7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1" presetClass="entr" presetSubtype="0" fill="hold" grpId="2" nodeType="afterEffect">
                                  <p:stCondLst>
                                    <p:cond delay="1000"/>
                                  </p:stCondLst>
                                  <p:childTnLst>
                                    <p:set>
                                      <p:cBhvr>
                                        <p:cTn id="30" dur="3000">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Algoritma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pPr algn="just"/>
            <a:r>
              <a:rPr kumimoji="1" lang="tr-TR" sz="1600" smtClean="0">
                <a:latin typeface="Calibri" pitchFamily="34" charset="0"/>
              </a:rPr>
              <a:t>Algoritma ; verilerin bilgisayara hangi çevre biriminden girileceğinin, problemin nasıl çözüleceğinin, hangi basamaklardan geçirilerek sonuç alınacağının, sonucun nasıl ve nereye yazılacağının sözel olarak ifade edilmesi biçiminde tanımlanabilir.</a:t>
            </a:r>
          </a:p>
          <a:p>
            <a:endParaRPr lang="tr-TR" sz="1600" smtClean="0">
              <a:latin typeface="Calibri" pitchFamily="34" charset="0"/>
            </a:endParaRPr>
          </a:p>
          <a:p>
            <a:endParaRPr lang="tr-TR" sz="1600" smtClean="0">
              <a:latin typeface="Calibri" pitchFamily="34" charset="0"/>
            </a:endParaRPr>
          </a:p>
          <a:p>
            <a:r>
              <a:rPr lang="tr-TR" sz="1600" b="1" smtClean="0">
                <a:latin typeface="Calibri" pitchFamily="34" charset="0"/>
              </a:rPr>
              <a:t>Örnek :</a:t>
            </a:r>
          </a:p>
          <a:p>
            <a:endParaRPr lang="tr-TR" sz="1600" smtClean="0">
              <a:latin typeface="Calibri" pitchFamily="34" charset="0"/>
            </a:endParaRPr>
          </a:p>
          <a:p>
            <a:r>
              <a:rPr lang="tr-TR" sz="1600" smtClean="0">
                <a:latin typeface="Calibri" pitchFamily="34" charset="0"/>
              </a:rPr>
              <a:t>Verilen iki sayının toplamının bulunmasının algoritması aşağıdaki gibi yazılır:</a:t>
            </a:r>
          </a:p>
          <a:p>
            <a:endParaRPr lang="tr-TR" sz="1600" smtClean="0">
              <a:latin typeface="Calibri" pitchFamily="34" charset="0"/>
            </a:endParaRPr>
          </a:p>
          <a:p>
            <a:r>
              <a:rPr lang="tr-TR" sz="1600" b="1" smtClean="0">
                <a:latin typeface="Calibri" pitchFamily="34" charset="0"/>
              </a:rPr>
              <a:t>Algoritma :</a:t>
            </a:r>
          </a:p>
          <a:p>
            <a:endParaRPr lang="tr-TR" sz="1600" smtClean="0">
              <a:latin typeface="Calibri" pitchFamily="34" charset="0"/>
            </a:endParaRPr>
          </a:p>
          <a:p>
            <a:pPr lvl="1"/>
            <a:r>
              <a:rPr lang="tr-TR" sz="1600" smtClean="0">
                <a:latin typeface="Calibri" pitchFamily="34" charset="0"/>
              </a:rPr>
              <a:t>Adım 1-Başla </a:t>
            </a:r>
          </a:p>
          <a:p>
            <a:pPr lvl="1"/>
            <a:r>
              <a:rPr lang="tr-TR" sz="1600" smtClean="0">
                <a:latin typeface="Calibri" pitchFamily="34" charset="0"/>
              </a:rPr>
              <a:t>Adım 2-Birinci sayıyı oku </a:t>
            </a:r>
          </a:p>
          <a:p>
            <a:pPr lvl="1"/>
            <a:r>
              <a:rPr lang="tr-TR" sz="1600" smtClean="0">
                <a:latin typeface="Calibri" pitchFamily="34" charset="0"/>
              </a:rPr>
              <a:t>Adım 3-İkinci sayıyı oku </a:t>
            </a:r>
          </a:p>
          <a:p>
            <a:pPr lvl="1"/>
            <a:r>
              <a:rPr lang="tr-TR" sz="1600" smtClean="0">
                <a:latin typeface="Calibri" pitchFamily="34" charset="0"/>
              </a:rPr>
              <a:t>Adım 4-İki sayıyı topla </a:t>
            </a:r>
          </a:p>
          <a:p>
            <a:pPr lvl="1"/>
            <a:r>
              <a:rPr lang="tr-TR" sz="1600" smtClean="0">
                <a:latin typeface="Calibri" pitchFamily="34" charset="0"/>
              </a:rPr>
              <a:t>Adım 5-Dur </a:t>
            </a:r>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2000"/>
                                        <p:tgtEl>
                                          <p:spTgt spid="8">
                                            <p:txEl>
                                              <p:pRg st="6" end="6"/>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animEffect transition="in" filter="fade">
                                      <p:cBhvr>
                                        <p:cTn id="23" dur="2000"/>
                                        <p:tgtEl>
                                          <p:spTgt spid="8">
                                            <p:txEl>
                                              <p:pRg st="10" end="10"/>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animEffect transition="in" filter="fade">
                                      <p:cBhvr>
                                        <p:cTn id="27" dur="2000"/>
                                        <p:tgtEl>
                                          <p:spTgt spid="8">
                                            <p:txEl>
                                              <p:pRg st="12" end="12"/>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13" end="13"/>
                                            </p:txEl>
                                          </p:spTgt>
                                        </p:tgtEl>
                                        <p:attrNameLst>
                                          <p:attrName>style.visibility</p:attrName>
                                        </p:attrNameLst>
                                      </p:cBhvr>
                                      <p:to>
                                        <p:strVal val="visible"/>
                                      </p:to>
                                    </p:set>
                                    <p:animEffect transition="in" filter="fade">
                                      <p:cBhvr>
                                        <p:cTn id="31" dur="2000"/>
                                        <p:tgtEl>
                                          <p:spTgt spid="8">
                                            <p:txEl>
                                              <p:pRg st="13" end="13"/>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animEffect transition="in" filter="fade">
                                      <p:cBhvr>
                                        <p:cTn id="35" dur="2000"/>
                                        <p:tgtEl>
                                          <p:spTgt spid="8">
                                            <p:txEl>
                                              <p:pRg st="14" end="14"/>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2000"/>
                                        <p:tgtEl>
                                          <p:spTgt spid="8">
                                            <p:txEl>
                                              <p:pRg st="15" end="15"/>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6" end="16"/>
                                            </p:txEl>
                                          </p:spTgt>
                                        </p:tgtEl>
                                        <p:attrNameLst>
                                          <p:attrName>style.visibility</p:attrName>
                                        </p:attrNameLst>
                                      </p:cBhvr>
                                      <p:to>
                                        <p:strVal val="visible"/>
                                      </p:to>
                                    </p:set>
                                    <p:animEffect transition="in" filter="fade">
                                      <p:cBhvr>
                                        <p:cTn id="43"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 Örnek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4" name="13 Grup"/>
          <p:cNvGrpSpPr/>
          <p:nvPr/>
        </p:nvGrpSpPr>
        <p:grpSpPr>
          <a:xfrm>
            <a:off x="2000232" y="1666873"/>
            <a:ext cx="2295525" cy="1476375"/>
            <a:chOff x="2000232" y="1666873"/>
            <a:chExt cx="2295525" cy="1476375"/>
          </a:xfrm>
        </p:grpSpPr>
        <p:pic>
          <p:nvPicPr>
            <p:cNvPr id="1026" name="Picture 2"/>
            <p:cNvPicPr>
              <a:picLocks noChangeAspect="1" noChangeArrowheads="1"/>
            </p:cNvPicPr>
            <p:nvPr/>
          </p:nvPicPr>
          <p:blipFill>
            <a:blip r:embed="rId3" cstate="print"/>
            <a:srcRect/>
            <a:stretch>
              <a:fillRect/>
            </a:stretch>
          </p:blipFill>
          <p:spPr bwMode="auto">
            <a:xfrm>
              <a:off x="2000232" y="1666873"/>
              <a:ext cx="2295525" cy="147637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3643306" y="1738628"/>
              <a:ext cx="638175" cy="609600"/>
            </a:xfrm>
            <a:prstGeom prst="rect">
              <a:avLst/>
            </a:prstGeom>
            <a:noFill/>
            <a:ln w="9525">
              <a:noFill/>
              <a:miter lim="800000"/>
              <a:headEnd/>
              <a:tailEnd/>
            </a:ln>
          </p:spPr>
        </p:pic>
      </p:grpSp>
      <p:grpSp>
        <p:nvGrpSpPr>
          <p:cNvPr id="15" name="14 Grup"/>
          <p:cNvGrpSpPr/>
          <p:nvPr/>
        </p:nvGrpSpPr>
        <p:grpSpPr>
          <a:xfrm>
            <a:off x="3500430" y="2714620"/>
            <a:ext cx="3086100" cy="1962150"/>
            <a:chOff x="3500430" y="2714620"/>
            <a:chExt cx="3086100" cy="1962150"/>
          </a:xfrm>
        </p:grpSpPr>
        <p:pic>
          <p:nvPicPr>
            <p:cNvPr id="1027" name="Picture 3"/>
            <p:cNvPicPr>
              <a:picLocks noChangeAspect="1" noChangeArrowheads="1"/>
            </p:cNvPicPr>
            <p:nvPr/>
          </p:nvPicPr>
          <p:blipFill>
            <a:blip r:embed="rId5" cstate="print"/>
            <a:srcRect/>
            <a:stretch>
              <a:fillRect/>
            </a:stretch>
          </p:blipFill>
          <p:spPr bwMode="auto">
            <a:xfrm>
              <a:off x="3500430" y="2714620"/>
              <a:ext cx="3086100" cy="1962150"/>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cstate="print"/>
            <a:srcRect/>
            <a:stretch>
              <a:fillRect/>
            </a:stretch>
          </p:blipFill>
          <p:spPr bwMode="auto">
            <a:xfrm>
              <a:off x="5943614" y="2738760"/>
              <a:ext cx="628650" cy="609600"/>
            </a:xfrm>
            <a:prstGeom prst="rect">
              <a:avLst/>
            </a:prstGeom>
            <a:noFill/>
            <a:ln w="9525">
              <a:noFill/>
              <a:miter lim="800000"/>
              <a:headEnd/>
              <a:tailEnd/>
            </a:ln>
          </p:spPr>
        </p:pic>
      </p:grpSp>
      <p:grpSp>
        <p:nvGrpSpPr>
          <p:cNvPr id="16" name="15 Grup"/>
          <p:cNvGrpSpPr/>
          <p:nvPr/>
        </p:nvGrpSpPr>
        <p:grpSpPr>
          <a:xfrm>
            <a:off x="6357950" y="3571876"/>
            <a:ext cx="2071702" cy="2762250"/>
            <a:chOff x="6357950" y="3571876"/>
            <a:chExt cx="2071702" cy="2762250"/>
          </a:xfrm>
        </p:grpSpPr>
        <p:pic>
          <p:nvPicPr>
            <p:cNvPr id="1028" name="Picture 4"/>
            <p:cNvPicPr>
              <a:picLocks noChangeAspect="1" noChangeArrowheads="1"/>
            </p:cNvPicPr>
            <p:nvPr/>
          </p:nvPicPr>
          <p:blipFill>
            <a:blip r:embed="rId7" cstate="print"/>
            <a:srcRect/>
            <a:stretch>
              <a:fillRect/>
            </a:stretch>
          </p:blipFill>
          <p:spPr bwMode="auto">
            <a:xfrm>
              <a:off x="6357950" y="3571876"/>
              <a:ext cx="2071702" cy="2762250"/>
            </a:xfrm>
            <a:prstGeom prst="rect">
              <a:avLst/>
            </a:prstGeom>
            <a:ln>
              <a:noFill/>
            </a:ln>
            <a:effectLst>
              <a:outerShdw blurRad="292100" dist="139700" dir="2700000" algn="tl" rotWithShape="0">
                <a:srgbClr val="333333">
                  <a:alpha val="65000"/>
                </a:srgbClr>
              </a:outerShdw>
            </a:effectLst>
          </p:spPr>
        </p:pic>
        <p:pic>
          <p:nvPicPr>
            <p:cNvPr id="1031" name="Picture 7"/>
            <p:cNvPicPr>
              <a:picLocks noChangeAspect="1" noChangeArrowheads="1"/>
            </p:cNvPicPr>
            <p:nvPr/>
          </p:nvPicPr>
          <p:blipFill>
            <a:blip r:embed="rId8" cstate="print"/>
            <a:srcRect/>
            <a:stretch>
              <a:fillRect/>
            </a:stretch>
          </p:blipFill>
          <p:spPr bwMode="auto">
            <a:xfrm>
              <a:off x="7763552" y="3604390"/>
              <a:ext cx="647700" cy="600075"/>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4067944" y="1844824"/>
            <a:ext cx="4724400" cy="2800350"/>
          </a:xfrm>
          <a:prstGeom prst="rect">
            <a:avLst/>
          </a:prstGeom>
          <a:noFill/>
          <a:ln w="9525">
            <a:noFill/>
            <a:miter lim="800000"/>
            <a:headEnd/>
            <a:tailEnd/>
          </a:ln>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1</a:t>
            </a:r>
          </a:p>
          <a:p>
            <a:endParaRPr lang="tr-TR" sz="1600" b="1" dirty="0" smtClean="0"/>
          </a:p>
          <a:p>
            <a:r>
              <a:rPr lang="tr-TR" sz="1600" dirty="0" smtClean="0"/>
              <a:t>Girilen bir sayının faktöriyelini hesaplayan  işlemin algoritmasını yazarak ve akış diyagramını çiziniz.</a:t>
            </a:r>
          </a:p>
          <a:p>
            <a:endParaRPr lang="tr-TR" sz="1600" dirty="0" smtClean="0"/>
          </a:p>
          <a:p>
            <a:endParaRPr lang="tr-TR" sz="1600" dirty="0" smtClean="0"/>
          </a:p>
          <a:p>
            <a:endParaRPr lang="tr-TR" sz="1600" dirty="0" smtClean="0"/>
          </a:p>
          <a:p>
            <a:endParaRPr lang="tr-TR" sz="1600" dirty="0" smtClean="0"/>
          </a:p>
          <a:p>
            <a:r>
              <a:rPr lang="tr-TR" sz="1600" b="1" u="sng" dirty="0" smtClean="0"/>
              <a:t>Algoritma :</a:t>
            </a:r>
            <a:endParaRPr lang="tr-TR" sz="1600" dirty="0" smtClean="0"/>
          </a:p>
          <a:p>
            <a:r>
              <a:rPr lang="tr-TR" sz="1600" u="sng" dirty="0" smtClean="0"/>
              <a:t/>
            </a:r>
            <a:br>
              <a:rPr lang="tr-TR" sz="1600" u="sng" dirty="0" smtClean="0"/>
            </a:br>
            <a:r>
              <a:rPr lang="tr-TR" sz="1600" u="sng" dirty="0" smtClean="0"/>
              <a:t>1. Adım:</a:t>
            </a:r>
            <a:r>
              <a:rPr lang="tr-TR" sz="1600" dirty="0" smtClean="0"/>
              <a:t> N sayısını al.</a:t>
            </a:r>
          </a:p>
          <a:p>
            <a:r>
              <a:rPr lang="tr-TR" sz="1600" u="sng" dirty="0" smtClean="0"/>
              <a:t>2. Adım:</a:t>
            </a:r>
            <a:r>
              <a:rPr lang="tr-TR" sz="1600" dirty="0" smtClean="0"/>
              <a:t> FAKT = 1 olsun.</a:t>
            </a:r>
          </a:p>
          <a:p>
            <a:r>
              <a:rPr lang="tr-TR" sz="1600" u="sng" dirty="0" smtClean="0"/>
              <a:t>3. Adım:</a:t>
            </a:r>
            <a:r>
              <a:rPr lang="tr-TR" sz="1600" dirty="0" smtClean="0"/>
              <a:t> SAYAÇ = 1 olsun.</a:t>
            </a:r>
          </a:p>
          <a:p>
            <a:r>
              <a:rPr lang="tr-TR" sz="1600" u="sng" dirty="0" smtClean="0"/>
              <a:t>4. Adım:</a:t>
            </a:r>
            <a:r>
              <a:rPr lang="tr-TR" sz="1600" dirty="0" smtClean="0"/>
              <a:t> Eğer N &lt;= SAYAÇ ise 8. Adım’ a git.</a:t>
            </a:r>
          </a:p>
          <a:p>
            <a:r>
              <a:rPr lang="tr-TR" sz="1600" u="sng" dirty="0" smtClean="0"/>
              <a:t>5. Adım:</a:t>
            </a:r>
            <a:r>
              <a:rPr lang="tr-TR" sz="1600" dirty="0" smtClean="0"/>
              <a:t> SAYAÇ = SAYAÇ + 1</a:t>
            </a:r>
          </a:p>
          <a:p>
            <a:r>
              <a:rPr lang="tr-TR" sz="1600" u="sng" dirty="0" smtClean="0"/>
              <a:t>6. Adım:</a:t>
            </a:r>
            <a:r>
              <a:rPr lang="tr-TR" sz="1600" dirty="0" smtClean="0"/>
              <a:t> FAKT = FAKT * SAYAÇ</a:t>
            </a:r>
          </a:p>
          <a:p>
            <a:r>
              <a:rPr lang="tr-TR" sz="1600" u="sng" dirty="0" smtClean="0"/>
              <a:t>7. Adım:</a:t>
            </a:r>
            <a:r>
              <a:rPr lang="tr-TR" sz="1600" dirty="0" smtClean="0"/>
              <a:t> 4. Adım’ a git.</a:t>
            </a:r>
          </a:p>
          <a:p>
            <a:r>
              <a:rPr lang="tr-TR" sz="1600" u="sng" dirty="0" smtClean="0"/>
              <a:t>8. Adım:</a:t>
            </a:r>
            <a:r>
              <a:rPr lang="tr-TR" sz="1600" dirty="0" smtClean="0"/>
              <a:t> N yaz.</a:t>
            </a:r>
          </a:p>
          <a:p>
            <a:r>
              <a:rPr lang="tr-TR" sz="1600" u="sng" dirty="0" smtClean="0"/>
              <a:t>9. Adım:</a:t>
            </a:r>
            <a:r>
              <a:rPr lang="tr-TR" sz="1600" dirty="0" smtClean="0"/>
              <a:t> FAKT yaz.</a:t>
            </a:r>
          </a:p>
          <a:p>
            <a:r>
              <a:rPr lang="tr-TR" sz="1600" u="sng" dirty="0" smtClean="0"/>
              <a:t>10. Adım:</a:t>
            </a:r>
            <a:r>
              <a:rPr lang="tr-TR" sz="1600" dirty="0" smtClean="0"/>
              <a:t> DUR.</a:t>
            </a:r>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8" end="18"/>
                                            </p:txEl>
                                          </p:spTgt>
                                        </p:tgtEl>
                                        <p:attrNameLst>
                                          <p:attrName>style.visibility</p:attrName>
                                        </p:attrNameLst>
                                      </p:cBhvr>
                                      <p:to>
                                        <p:strVal val="visible"/>
                                      </p:to>
                                    </p:set>
                                    <p:animEffect transition="in" filter="fade">
                                      <p:cBhvr>
                                        <p:cTn id="11" dur="2000"/>
                                        <p:tgtEl>
                                          <p:spTgt spid="8">
                                            <p:txEl>
                                              <p:pRg st="18" end="18"/>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17" end="17"/>
                                            </p:txEl>
                                          </p:spTgt>
                                        </p:tgtEl>
                                        <p:attrNameLst>
                                          <p:attrName>style.visibility</p:attrName>
                                        </p:attrNameLst>
                                      </p:cBhvr>
                                      <p:to>
                                        <p:strVal val="visible"/>
                                      </p:to>
                                    </p:set>
                                    <p:animEffect transition="in" filter="fade">
                                      <p:cBhvr>
                                        <p:cTn id="19" dur="2000"/>
                                        <p:tgtEl>
                                          <p:spTgt spid="8">
                                            <p:txEl>
                                              <p:pRg st="17" end="17"/>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2</a:t>
            </a:r>
          </a:p>
          <a:p>
            <a:endParaRPr lang="tr-TR" sz="1600" b="1" dirty="0" smtClean="0"/>
          </a:p>
          <a:p>
            <a:r>
              <a:rPr lang="tr-TR" sz="1600" dirty="0" smtClean="0"/>
              <a:t>İsteğe bağlı sayıda girilen sayıların içinden tek ve çift olanların sayısını bulduran algoritmayı yazarak ve akış diyagramını çiziniz.</a:t>
            </a:r>
          </a:p>
          <a:p>
            <a:endParaRPr lang="tr-TR" sz="1600" b="1" u="sng" dirty="0" smtClean="0"/>
          </a:p>
          <a:p>
            <a:r>
              <a:rPr lang="tr-TR" sz="1600" b="1" u="sng" dirty="0" smtClean="0"/>
              <a:t>Algoritma :</a:t>
            </a:r>
            <a:endParaRPr lang="tr-TR" sz="1600" dirty="0" smtClean="0"/>
          </a:p>
          <a:p>
            <a:r>
              <a:rPr lang="tr-TR" sz="1600" u="sng" dirty="0" smtClean="0"/>
              <a:t>1. Adım:</a:t>
            </a:r>
            <a:r>
              <a:rPr lang="tr-TR" sz="1600" dirty="0" smtClean="0"/>
              <a:t> N sayısını al.</a:t>
            </a:r>
          </a:p>
          <a:p>
            <a:r>
              <a:rPr lang="tr-TR" sz="1600" u="sng" dirty="0" smtClean="0"/>
              <a:t>2. Adım:</a:t>
            </a:r>
            <a:r>
              <a:rPr lang="tr-TR" sz="1600" dirty="0" smtClean="0"/>
              <a:t> SAYAÇ = 0 olsun.</a:t>
            </a:r>
          </a:p>
          <a:p>
            <a:r>
              <a:rPr lang="tr-TR" sz="1600" u="sng" dirty="0" smtClean="0"/>
              <a:t>3. Adım:</a:t>
            </a:r>
            <a:r>
              <a:rPr lang="tr-TR" sz="1600" dirty="0" smtClean="0"/>
              <a:t> T_SAY = 0 olsun.</a:t>
            </a:r>
          </a:p>
          <a:p>
            <a:r>
              <a:rPr lang="tr-TR" sz="1600" u="sng" dirty="0" smtClean="0"/>
              <a:t>4. Adım:</a:t>
            </a:r>
            <a:r>
              <a:rPr lang="tr-TR" sz="1600" dirty="0" smtClean="0"/>
              <a:t> Ç_SAY = 0 olsun.</a:t>
            </a:r>
          </a:p>
          <a:p>
            <a:r>
              <a:rPr lang="tr-TR" sz="1600" u="sng" dirty="0" smtClean="0"/>
              <a:t>5. Adım:</a:t>
            </a:r>
            <a:r>
              <a:rPr lang="tr-TR" sz="1600" dirty="0" smtClean="0"/>
              <a:t> Eğer N = SAYAÇ ise 11. Adım’ a git.</a:t>
            </a:r>
          </a:p>
          <a:p>
            <a:r>
              <a:rPr lang="tr-TR" sz="1600" u="sng" dirty="0" smtClean="0"/>
              <a:t>6. Adım:</a:t>
            </a:r>
            <a:r>
              <a:rPr lang="tr-TR" sz="1600" dirty="0" smtClean="0"/>
              <a:t> Bir SAYI al.</a:t>
            </a:r>
          </a:p>
          <a:p>
            <a:r>
              <a:rPr lang="tr-TR" sz="1600" u="sng" dirty="0" smtClean="0"/>
              <a:t>7. Adım:</a:t>
            </a:r>
            <a:r>
              <a:rPr lang="tr-TR" sz="1600" dirty="0" smtClean="0"/>
              <a:t> SAYAÇ = SAYAÇ + 1</a:t>
            </a:r>
          </a:p>
          <a:p>
            <a:r>
              <a:rPr lang="tr-TR" sz="1600" u="sng" dirty="0" smtClean="0"/>
              <a:t>8. Adım:</a:t>
            </a:r>
            <a:r>
              <a:rPr lang="tr-TR" sz="1600" dirty="0" smtClean="0"/>
              <a:t> Eğer SAYI = (SAYI \ 2) * 2 ise Ç_SAY = Ç_SAY + 1</a:t>
            </a:r>
          </a:p>
          <a:p>
            <a:r>
              <a:rPr lang="tr-TR" sz="1600" u="sng" dirty="0" smtClean="0"/>
              <a:t>9. Adım:</a:t>
            </a:r>
            <a:r>
              <a:rPr lang="tr-TR" sz="1600" dirty="0" smtClean="0"/>
              <a:t> T_SAY = T_SAY + 1</a:t>
            </a:r>
          </a:p>
          <a:p>
            <a:r>
              <a:rPr lang="tr-TR" sz="1600" u="sng" dirty="0" smtClean="0"/>
              <a:t>10. Adım:</a:t>
            </a:r>
            <a:r>
              <a:rPr lang="tr-TR" sz="1600" dirty="0" smtClean="0"/>
              <a:t> 5. Adım’ a git.</a:t>
            </a:r>
          </a:p>
          <a:p>
            <a:r>
              <a:rPr lang="tr-TR" sz="1600" u="sng" dirty="0" smtClean="0"/>
              <a:t>11. Adım:</a:t>
            </a:r>
            <a:r>
              <a:rPr lang="tr-TR" sz="1600" dirty="0" smtClean="0"/>
              <a:t> T_SAY yaz.</a:t>
            </a:r>
          </a:p>
          <a:p>
            <a:r>
              <a:rPr lang="tr-TR" sz="1600" u="sng" dirty="0" smtClean="0"/>
              <a:t>12. Adım:</a:t>
            </a:r>
            <a:r>
              <a:rPr lang="tr-TR" sz="1600" dirty="0" smtClean="0"/>
              <a:t> Ç_SAY yaz.</a:t>
            </a:r>
          </a:p>
          <a:p>
            <a:r>
              <a:rPr lang="tr-TR" sz="1600" u="sng" dirty="0" smtClean="0"/>
              <a:t>13. Adım:</a:t>
            </a:r>
            <a:r>
              <a:rPr lang="tr-TR" sz="1600" dirty="0" smtClean="0"/>
              <a:t> DUR.</a:t>
            </a:r>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22" end="22"/>
                                            </p:txEl>
                                          </p:spTgt>
                                        </p:tgtEl>
                                        <p:attrNameLst>
                                          <p:attrName>style.visibility</p:attrName>
                                        </p:attrNameLst>
                                      </p:cBhvr>
                                      <p:to>
                                        <p:strVal val="visible"/>
                                      </p:to>
                                    </p:set>
                                    <p:animEffect transition="in" filter="fade">
                                      <p:cBhvr>
                                        <p:cTn id="71" dur="2000"/>
                                        <p:tgtEl>
                                          <p:spTgt spid="8">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2</a:t>
            </a:r>
          </a:p>
          <a:p>
            <a:endParaRPr lang="tr-TR" sz="1600" b="1" dirty="0" smtClean="0"/>
          </a:p>
          <a:p>
            <a:r>
              <a:rPr lang="tr-TR" sz="1600" dirty="0" smtClean="0"/>
              <a:t>İsteğe bağlı sayıda girilen sayıların içinden tek ve çift olanların sayısını bulduran algoritmayı yazarak ve akış diyagramını çiziniz.</a:t>
            </a:r>
          </a:p>
          <a:p>
            <a:endParaRPr lang="tr-TR" sz="1600" b="1" u="sng"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b="1680"/>
          <a:stretch>
            <a:fillRect/>
          </a:stretch>
        </p:blipFill>
        <p:spPr bwMode="auto">
          <a:xfrm>
            <a:off x="1907704" y="2132856"/>
            <a:ext cx="6886348" cy="374441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Effect transition="in" filter="fade">
                                      <p:cBhvr>
                                        <p:cTn id="15"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3</a:t>
            </a:r>
          </a:p>
          <a:p>
            <a:endParaRPr lang="tr-TR" sz="1600" b="1" dirty="0" smtClean="0"/>
          </a:p>
          <a:p>
            <a:r>
              <a:rPr lang="tr-TR" sz="1600" b="1" dirty="0" smtClean="0"/>
              <a:t>Telefonla </a:t>
            </a:r>
            <a:r>
              <a:rPr lang="tr-TR" sz="1600" b="1" dirty="0" err="1" smtClean="0"/>
              <a:t>Gör</a:t>
            </a:r>
            <a:r>
              <a:rPr lang="tr-TR" sz="1600" dirty="0" err="1" smtClean="0"/>
              <a:t>ü</a:t>
            </a:r>
            <a:r>
              <a:rPr lang="tr-TR" sz="1600" b="1" dirty="0" err="1" smtClean="0"/>
              <a:t>smenin</a:t>
            </a:r>
            <a:r>
              <a:rPr lang="tr-TR" sz="1600" b="1" dirty="0" smtClean="0"/>
              <a:t> Algoritması</a:t>
            </a:r>
            <a:endParaRPr lang="tr-TR" sz="1600" dirty="0" smtClean="0"/>
          </a:p>
          <a:p>
            <a:r>
              <a:rPr lang="tr-TR" sz="1600" dirty="0" smtClean="0"/>
              <a:t>1. Ahizeyi </a:t>
            </a:r>
            <a:r>
              <a:rPr lang="tr-TR" sz="1600" dirty="0" err="1" smtClean="0"/>
              <a:t>kulagınıza</a:t>
            </a:r>
            <a:r>
              <a:rPr lang="tr-TR" sz="1600" dirty="0" smtClean="0"/>
              <a:t> götürünüz</a:t>
            </a:r>
          </a:p>
          <a:p>
            <a:r>
              <a:rPr lang="tr-TR" sz="1600" dirty="0" smtClean="0"/>
              <a:t>2. Çevir sesinin gelmesini bekle</a:t>
            </a:r>
          </a:p>
          <a:p>
            <a:r>
              <a:rPr lang="tr-TR" sz="1600" dirty="0" smtClean="0"/>
              <a:t>3. Ses </a:t>
            </a:r>
            <a:r>
              <a:rPr lang="tr-TR" sz="1600" dirty="0" err="1" smtClean="0"/>
              <a:t>gelmisse</a:t>
            </a:r>
            <a:r>
              <a:rPr lang="tr-TR" sz="1600" dirty="0" smtClean="0"/>
              <a:t> (E) jetonu ilgili </a:t>
            </a:r>
            <a:r>
              <a:rPr lang="tr-TR" sz="1600" dirty="0" err="1" smtClean="0"/>
              <a:t>yuvuaya</a:t>
            </a:r>
            <a:r>
              <a:rPr lang="tr-TR" sz="1600" dirty="0" smtClean="0"/>
              <a:t> at</a:t>
            </a:r>
          </a:p>
          <a:p>
            <a:r>
              <a:rPr lang="tr-TR" sz="1600" dirty="0" smtClean="0"/>
              <a:t>4. Ses </a:t>
            </a:r>
            <a:r>
              <a:rPr lang="tr-TR" sz="1600" dirty="0" err="1" smtClean="0"/>
              <a:t>gelmemisse</a:t>
            </a:r>
            <a:r>
              <a:rPr lang="tr-TR" sz="1600" dirty="0" smtClean="0"/>
              <a:t> bekle</a:t>
            </a:r>
          </a:p>
          <a:p>
            <a:r>
              <a:rPr lang="tr-TR" sz="1600" dirty="0" smtClean="0"/>
              <a:t>5. Ses gelirken jeton yerine </a:t>
            </a:r>
            <a:r>
              <a:rPr lang="tr-TR" sz="1600" dirty="0" err="1" smtClean="0"/>
              <a:t>yerlesince</a:t>
            </a:r>
            <a:r>
              <a:rPr lang="tr-TR" sz="1600" dirty="0" smtClean="0"/>
              <a:t> numarayı çevir</a:t>
            </a:r>
          </a:p>
          <a:p>
            <a:r>
              <a:rPr lang="tr-TR" sz="1600" dirty="0" smtClean="0"/>
              <a:t>6. Cevap geldi mi?</a:t>
            </a:r>
          </a:p>
          <a:p>
            <a:r>
              <a:rPr lang="tr-TR" sz="1600" dirty="0" smtClean="0"/>
              <a:t>7. Hayır ise ahizeyi yerine koy</a:t>
            </a:r>
          </a:p>
          <a:p>
            <a:r>
              <a:rPr lang="tr-TR" sz="1600" dirty="0" smtClean="0"/>
              <a:t>8. Jetonu iade çıkısından al</a:t>
            </a:r>
          </a:p>
          <a:p>
            <a:r>
              <a:rPr lang="tr-TR" sz="1600" dirty="0" smtClean="0"/>
              <a:t>9. Cevap </a:t>
            </a:r>
            <a:r>
              <a:rPr lang="tr-TR" sz="1600" dirty="0" err="1" smtClean="0"/>
              <a:t>gelmsse</a:t>
            </a:r>
            <a:r>
              <a:rPr lang="tr-TR" sz="1600" dirty="0" smtClean="0"/>
              <a:t> </a:t>
            </a:r>
            <a:r>
              <a:rPr lang="tr-TR" sz="1600" dirty="0" err="1" smtClean="0"/>
              <a:t>konus</a:t>
            </a:r>
            <a:endParaRPr lang="tr-TR" sz="1600" dirty="0" smtClean="0"/>
          </a:p>
          <a:p>
            <a:r>
              <a:rPr lang="tr-TR" sz="1600" dirty="0" smtClean="0"/>
              <a:t>10. </a:t>
            </a:r>
            <a:r>
              <a:rPr lang="tr-TR" sz="1600" dirty="0" err="1" smtClean="0"/>
              <a:t>Konumsma</a:t>
            </a:r>
            <a:r>
              <a:rPr lang="tr-TR" sz="1600" dirty="0" smtClean="0"/>
              <a:t> </a:t>
            </a:r>
            <a:r>
              <a:rPr lang="tr-TR" sz="1600" dirty="0" err="1" smtClean="0"/>
              <a:t>biitt</a:t>
            </a:r>
            <a:r>
              <a:rPr lang="tr-TR" sz="1600" dirty="0" smtClean="0"/>
              <a:t> mi?</a:t>
            </a:r>
          </a:p>
          <a:p>
            <a:r>
              <a:rPr lang="tr-TR" sz="1600" dirty="0" smtClean="0"/>
              <a:t>11. Evet ise Ahizeyi yerine koy</a:t>
            </a:r>
          </a:p>
          <a:p>
            <a:r>
              <a:rPr lang="tr-TR" sz="1600" dirty="0" smtClean="0"/>
              <a:t>12. Hayır ise </a:t>
            </a:r>
            <a:r>
              <a:rPr lang="tr-TR" sz="1600" dirty="0" err="1" smtClean="0"/>
              <a:t>konusmaya</a:t>
            </a:r>
            <a:r>
              <a:rPr lang="tr-TR" sz="1600" dirty="0" smtClean="0"/>
              <a:t> devam et.</a:t>
            </a:r>
          </a:p>
          <a:p>
            <a:r>
              <a:rPr lang="tr-TR" sz="1600" b="1" dirty="0" smtClean="0"/>
              <a:t> </a:t>
            </a:r>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074" name="Picture 2"/>
          <p:cNvPicPr>
            <a:picLocks noChangeAspect="1" noChangeArrowheads="1"/>
          </p:cNvPicPr>
          <p:nvPr/>
        </p:nvPicPr>
        <p:blipFill>
          <a:blip r:embed="rId3" cstate="print"/>
          <a:srcRect/>
          <a:stretch>
            <a:fillRect/>
          </a:stretch>
        </p:blipFill>
        <p:spPr bwMode="auto">
          <a:xfrm>
            <a:off x="6120680" y="116632"/>
            <a:ext cx="2771800" cy="6674693"/>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2000"/>
                                        <p:tgtEl>
                                          <p:spTgt spid="8">
                                            <p:txEl>
                                              <p:pRg st="5" end="5"/>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2000"/>
                                        <p:tgtEl>
                                          <p:spTgt spid="8">
                                            <p:txEl>
                                              <p:pRg st="6" end="6"/>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2000"/>
                                        <p:tgtEl>
                                          <p:spTgt spid="8">
                                            <p:txEl>
                                              <p:pRg st="7" end="7"/>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2000"/>
                                        <p:tgtEl>
                                          <p:spTgt spid="8">
                                            <p:txEl>
                                              <p:pRg st="8" end="8"/>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2000"/>
                                        <p:tgtEl>
                                          <p:spTgt spid="8">
                                            <p:txEl>
                                              <p:pRg st="9" end="9"/>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fade">
                                      <p:cBhvr>
                                        <p:cTn id="43" dur="2000"/>
                                        <p:tgtEl>
                                          <p:spTgt spid="8">
                                            <p:txEl>
                                              <p:pRg st="10" end="10"/>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2" end="12"/>
                                            </p:txEl>
                                          </p:spTgt>
                                        </p:tgtEl>
                                        <p:attrNameLst>
                                          <p:attrName>style.visibility</p:attrName>
                                        </p:attrNameLst>
                                      </p:cBhvr>
                                      <p:to>
                                        <p:strVal val="visible"/>
                                      </p:to>
                                    </p:set>
                                    <p:animEffect transition="in" filter="fade">
                                      <p:cBhvr>
                                        <p:cTn id="51" dur="2000"/>
                                        <p:tgtEl>
                                          <p:spTgt spid="8">
                                            <p:txEl>
                                              <p:pRg st="12" end="12"/>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Effect transition="in" filter="fade">
                                      <p:cBhvr>
                                        <p:cTn id="55" dur="2000"/>
                                        <p:tgtEl>
                                          <p:spTgt spid="8">
                                            <p:txEl>
                                              <p:pRg st="13" end="13"/>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4" end="14"/>
                                            </p:txEl>
                                          </p:spTgt>
                                        </p:tgtEl>
                                        <p:attrNameLst>
                                          <p:attrName>style.visibility</p:attrName>
                                        </p:attrNameLst>
                                      </p:cBhvr>
                                      <p:to>
                                        <p:strVal val="visible"/>
                                      </p:to>
                                    </p:set>
                                    <p:animEffect transition="in" filter="fade">
                                      <p:cBhvr>
                                        <p:cTn id="59" dur="2000"/>
                                        <p:tgtEl>
                                          <p:spTgt spid="8">
                                            <p:txEl>
                                              <p:pRg st="14" end="14"/>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5" end="15"/>
                                            </p:txEl>
                                          </p:spTgt>
                                        </p:tgtEl>
                                        <p:attrNameLst>
                                          <p:attrName>style.visibility</p:attrName>
                                        </p:attrNameLst>
                                      </p:cBhvr>
                                      <p:to>
                                        <p:strVal val="visible"/>
                                      </p:to>
                                    </p:set>
                                    <p:animEffect transition="in" filter="fade">
                                      <p:cBhvr>
                                        <p:cTn id="63" dur="2000"/>
                                        <p:tgtEl>
                                          <p:spTgt spid="8">
                                            <p:txEl>
                                              <p:pRg st="15" end="15"/>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20" end="20"/>
                                            </p:txEl>
                                          </p:spTgt>
                                        </p:tgtEl>
                                        <p:attrNameLst>
                                          <p:attrName>style.visibility</p:attrName>
                                        </p:attrNameLst>
                                      </p:cBhvr>
                                      <p:to>
                                        <p:strVal val="visible"/>
                                      </p:to>
                                    </p:set>
                                    <p:animEffect transition="in" filter="fade">
                                      <p:cBhvr>
                                        <p:cTn id="67" dur="2000"/>
                                        <p:tgtEl>
                                          <p:spTgt spid="8">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25</a:t>
            </a:fld>
            <a:r>
              <a:rPr lang="tr-TR" smtClean="0"/>
              <a:t>.</a:t>
            </a:r>
          </a:p>
          <a:p>
            <a:pPr algn="ctr"/>
            <a:r>
              <a:rPr lang="tr-TR" smtClean="0"/>
              <a:t>Sayfa</a:t>
            </a:r>
            <a:endParaRPr lang="tr-TR"/>
          </a:p>
        </p:txBody>
      </p:sp>
      <p:sp>
        <p:nvSpPr>
          <p:cNvPr id="8" name="Rectangle 4"/>
          <p:cNvSpPr>
            <a:spLocks noChangeArrowheads="1"/>
          </p:cNvSpPr>
          <p:nvPr/>
        </p:nvSpPr>
        <p:spPr bwMode="auto">
          <a:xfrm>
            <a:off x="1500166" y="1700808"/>
            <a:ext cx="7429552" cy="4800026"/>
          </a:xfrm>
          <a:prstGeom prst="rect">
            <a:avLst/>
          </a:prstGeom>
          <a:noFill/>
          <a:ln w="9525">
            <a:noFill/>
            <a:miter lim="800000"/>
            <a:headEnd/>
            <a:tailEnd/>
          </a:ln>
          <a:effectLst/>
        </p:spPr>
        <p:txBody>
          <a:bodyPr anchor="t" anchorCtr="0"/>
          <a:lstStyle/>
          <a:p>
            <a:r>
              <a:rPr lang="tr-TR" sz="1800" b="1" dirty="0" smtClean="0">
                <a:solidFill>
                  <a:schemeClr val="accent3">
                    <a:lumMod val="60000"/>
                    <a:lumOff val="40000"/>
                  </a:schemeClr>
                </a:solidFill>
              </a:rPr>
              <a:t>Uygulama 4</a:t>
            </a:r>
          </a:p>
          <a:p>
            <a:endParaRPr lang="tr-TR" sz="1600" b="1" dirty="0" smtClean="0"/>
          </a:p>
          <a:p>
            <a:r>
              <a:rPr lang="tr-TR" sz="1600" b="1" dirty="0" smtClean="0"/>
              <a:t> </a:t>
            </a:r>
            <a:r>
              <a:rPr lang="tr-TR" sz="1600" b="1" dirty="0" err="1" smtClean="0"/>
              <a:t>mxn</a:t>
            </a:r>
            <a:r>
              <a:rPr lang="tr-TR" sz="1600" b="1" dirty="0" smtClean="0"/>
              <a:t> tipinde klavyeden girilen matrisin  </a:t>
            </a:r>
            <a:r>
              <a:rPr lang="tr-TR" sz="1600" b="1" dirty="0" err="1" smtClean="0"/>
              <a:t>transpozunu</a:t>
            </a:r>
            <a:r>
              <a:rPr lang="tr-TR" sz="1600" b="1" dirty="0" smtClean="0"/>
              <a:t> ekrana yazan programın akış </a:t>
            </a:r>
          </a:p>
          <a:p>
            <a:r>
              <a:rPr lang="tr-TR" sz="1600" b="1" dirty="0" smtClean="0"/>
              <a:t>şemasını çiziniz. </a:t>
            </a:r>
            <a:endParaRPr lang="tr-TR" sz="1600" dirty="0" smtClean="0"/>
          </a:p>
          <a:p>
            <a:r>
              <a:rPr lang="tr-TR" sz="1600" b="1" dirty="0" smtClean="0"/>
              <a:t> </a:t>
            </a:r>
            <a:endParaRPr lang="tr-TR" sz="1600" dirty="0" smtClean="0"/>
          </a:p>
          <a:p>
            <a:endParaRPr lang="tr-TR" sz="1600" dirty="0" smtClean="0"/>
          </a:p>
          <a:p>
            <a:r>
              <a:rPr lang="tr-TR" sz="1800" b="1" dirty="0" smtClean="0">
                <a:solidFill>
                  <a:schemeClr val="accent3">
                    <a:lumMod val="60000"/>
                    <a:lumOff val="40000"/>
                  </a:schemeClr>
                </a:solidFill>
              </a:rPr>
              <a:t>Uygulama 5</a:t>
            </a:r>
          </a:p>
          <a:p>
            <a:endParaRPr lang="tr-TR" sz="1600" b="1" dirty="0" smtClean="0"/>
          </a:p>
          <a:p>
            <a:r>
              <a:rPr lang="tr-TR" sz="1600" b="1" dirty="0" smtClean="0"/>
              <a:t> n  boyutlu üçgensel(alt,üst,köşegen) matrisin akış diyagramını  çiziniz. </a:t>
            </a:r>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animEffect transition="in" filter="fade">
                                      <p:cBhvr>
                                        <p:cTn id="31"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Ödevi </a:t>
            </a:r>
          </a:p>
          <a:p>
            <a:endParaRPr lang="tr-TR" sz="1600" b="1" dirty="0" smtClean="0"/>
          </a:p>
          <a:p>
            <a:endParaRPr lang="tr-TR" sz="1600" b="1"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4099" name="Picture 3"/>
          <p:cNvPicPr>
            <a:picLocks noChangeAspect="1" noChangeArrowheads="1"/>
          </p:cNvPicPr>
          <p:nvPr/>
        </p:nvPicPr>
        <p:blipFill>
          <a:blip r:embed="rId3" cstate="print"/>
          <a:srcRect/>
          <a:stretch>
            <a:fillRect/>
          </a:stretch>
        </p:blipFill>
        <p:spPr bwMode="auto">
          <a:xfrm>
            <a:off x="1475656" y="1240586"/>
            <a:ext cx="7668344" cy="5356765"/>
          </a:xfrm>
          <a:prstGeom prst="rect">
            <a:avLst/>
          </a:prstGeom>
          <a:noFill/>
          <a:ln w="9525">
            <a:noFill/>
            <a:miter lim="800000"/>
            <a:headEnd/>
            <a:tailEnd/>
          </a:ln>
        </p:spPr>
      </p:pic>
      <p:sp>
        <p:nvSpPr>
          <p:cNvPr id="10" name="9 Dikdörtgen"/>
          <p:cNvSpPr/>
          <p:nvPr/>
        </p:nvSpPr>
        <p:spPr>
          <a:xfrm>
            <a:off x="1475656" y="1556792"/>
            <a:ext cx="2520280" cy="1754326"/>
          </a:xfrm>
          <a:prstGeom prst="rect">
            <a:avLst/>
          </a:prstGeom>
        </p:spPr>
        <p:txBody>
          <a:bodyPr wrap="square">
            <a:spAutoFit/>
          </a:bodyPr>
          <a:lstStyle/>
          <a:p>
            <a:pPr algn="just"/>
            <a:r>
              <a:rPr lang="tr-TR" sz="1200" dirty="0" err="1" smtClean="0"/>
              <a:t>Pascal</a:t>
            </a:r>
            <a:r>
              <a:rPr lang="tr-TR" sz="1200" dirty="0" smtClean="0"/>
              <a:t> üçgeni, </a:t>
            </a:r>
            <a:r>
              <a:rPr lang="tr-TR" sz="1200" dirty="0" err="1" smtClean="0"/>
              <a:t>binom</a:t>
            </a:r>
            <a:r>
              <a:rPr lang="tr-TR" sz="1200" dirty="0" smtClean="0"/>
              <a:t> açılımındaki katsayıları bulmaya yarar. </a:t>
            </a:r>
            <a:r>
              <a:rPr lang="tr-TR" sz="1200" dirty="0" err="1" smtClean="0"/>
              <a:t>Pascal'ın</a:t>
            </a:r>
            <a:r>
              <a:rPr lang="tr-TR" sz="1200" dirty="0" smtClean="0"/>
              <a:t> bu üçgeni, olasılıklar kuramında da ustalıkla kullanılır. Bu üçgen, biyolojideki uygulamalar, matematik, istatistik ve pek çok modern fizik konularında uygulama alanı bulur..</a:t>
            </a:r>
          </a:p>
          <a:p>
            <a:pPr algn="just"/>
            <a:r>
              <a:rPr lang="tr-TR" sz="1200" dirty="0" smtClean="0"/>
              <a:t/>
            </a:r>
            <a:br>
              <a:rPr lang="tr-TR" sz="1200" dirty="0" smtClean="0"/>
            </a:br>
            <a:endParaRPr lang="tr-TR" sz="1200"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Effect transition="in" filter="fade">
                                      <p:cBhvr>
                                        <p:cTn id="11" dur="2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27</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Kaynaklar</a:t>
            </a: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r>
              <a:rPr lang="tr-TR" sz="1600" smtClean="0">
                <a:solidFill>
                  <a:schemeClr val="accent2">
                    <a:lumMod val="75000"/>
                  </a:schemeClr>
                </a:solidFill>
                <a:latin typeface="Arial" pitchFamily="34" charset="0"/>
                <a:cs typeface="Arial" pitchFamily="34" charset="0"/>
              </a:rPr>
              <a:t>Sayısal Analiz ve Programlama III</a:t>
            </a:r>
          </a:p>
          <a:p>
            <a:r>
              <a:rPr lang="tr-TR" sz="1600" smtClean="0">
                <a:solidFill>
                  <a:schemeClr val="accent2">
                    <a:lumMod val="75000"/>
                  </a:schemeClr>
                </a:solidFill>
                <a:latin typeface="Arial" pitchFamily="34" charset="0"/>
                <a:cs typeface="Arial" pitchFamily="34" charset="0"/>
              </a:rPr>
              <a:t>Dr.Ü.Dikmen</a:t>
            </a:r>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smtClean="0">
                <a:solidFill>
                  <a:schemeClr val="accent2">
                    <a:lumMod val="75000"/>
                  </a:schemeClr>
                </a:solidFill>
                <a:latin typeface="Arial" pitchFamily="34" charset="0"/>
                <a:cs typeface="Arial" pitchFamily="34" charset="0"/>
              </a:rPr>
              <a:t>   </a:t>
            </a:r>
            <a:endParaRPr lang="tr-TR" sz="160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a:solidFill>
                <a:schemeClr val="accent2">
                  <a:lumMod val="75000"/>
                </a:schemeClr>
              </a:solidFill>
              <a:latin typeface="Arial" pitchFamily="34" charset="0"/>
              <a:cs typeface="Arial" pitchFamily="34" charset="0"/>
            </a:endParaRPr>
          </a:p>
        </p:txBody>
      </p:sp>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1" name="Picture 2" descr="C:\Users\Sau\Desktop\matlab.jpg"/>
          <p:cNvPicPr>
            <a:picLocks noChangeAspect="1" noChangeArrowheads="1"/>
          </p:cNvPicPr>
          <p:nvPr/>
        </p:nvPicPr>
        <p:blipFill>
          <a:blip r:embed="rId3" cstate="print"/>
          <a:srcRect t="7713"/>
          <a:stretch>
            <a:fillRect/>
          </a:stretch>
        </p:blipFill>
        <p:spPr bwMode="auto">
          <a:xfrm>
            <a:off x="4500562" y="1785926"/>
            <a:ext cx="4186876" cy="2928958"/>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800" b="1" cap="small" dirty="0" smtClean="0"/>
              <a:t>PROGRAMLAMA (PROGRAM GELİŞTİRME) NEDİR?</a:t>
            </a:r>
          </a:p>
          <a:p>
            <a:endParaRPr lang="tr-TR" sz="1400" b="1" dirty="0" smtClean="0">
              <a:latin typeface="Arial" pitchFamily="34" charset="0"/>
              <a:cs typeface="Arial" pitchFamily="34" charset="0"/>
            </a:endParaRPr>
          </a:p>
          <a:p>
            <a:pPr algn="just"/>
            <a:endParaRPr lang="tr-TR" sz="1800" i="1" dirty="0" smtClean="0"/>
          </a:p>
          <a:p>
            <a:pPr algn="just"/>
            <a:r>
              <a:rPr lang="tr-TR" sz="1800" b="1" i="1" dirty="0" smtClean="0"/>
              <a:t>Programlama, herhangi bir problemin bir programlama dili kullanılarak çözülmesi için yazılan mantıksal kod bloklarına verilen addır. </a:t>
            </a:r>
          </a:p>
          <a:p>
            <a:pPr algn="just"/>
            <a:endParaRPr lang="tr-TR" sz="1800" i="1" dirty="0" smtClean="0"/>
          </a:p>
          <a:p>
            <a:pPr algn="just"/>
            <a:r>
              <a:rPr lang="tr-TR" sz="1800" dirty="0" smtClean="0"/>
              <a:t>Amaç problemin çözümüne uygun şekilde hazırlanan program kodu ile problemi çözmeye çalışmaktır. Bu amaç için araç olarak herhangi bir programlama dilini kullanırız. </a:t>
            </a:r>
          </a:p>
          <a:p>
            <a:pPr algn="just"/>
            <a:endParaRPr lang="tr-TR" sz="1800" dirty="0" smtClean="0"/>
          </a:p>
          <a:p>
            <a:pPr algn="just"/>
            <a:r>
              <a:rPr lang="tr-TR" sz="1800" dirty="0" smtClean="0"/>
              <a:t>Programlama diline ait hazır komutları kullanarak problemi çözmeye çalışırız. Bu komutlar programlama dilleri arasında farklılık göstermesine rağmen programlama mantığı bütün dillerde aynıdır. </a:t>
            </a:r>
          </a:p>
          <a:p>
            <a:pPr algn="just"/>
            <a:endParaRPr lang="tr-TR" sz="1800" dirty="0" smtClean="0"/>
          </a:p>
          <a:p>
            <a:pPr algn="just"/>
            <a:r>
              <a:rPr lang="tr-TR" sz="1800" dirty="0" smtClean="0"/>
              <a:t>Unutulmamalıdır ki hazırlanan bir program, gerektiğinde başkaları tarafından da kullanılacaktır. Bu nedenle hazırlanan programın mümkün olduğunca hatalardan arındırılmış olması gerekmektedir. Beklenen sonuçları verecek şekilde hazırlanmış olması gerekmektedir. </a:t>
            </a:r>
          </a:p>
          <a:p>
            <a:pPr algn="just"/>
            <a:endParaRPr lang="tr-TR" sz="1800" b="1" dirty="0" smtClean="0">
              <a:latin typeface="Arial" pitchFamily="34" charset="0"/>
              <a:cs typeface="Arial" pitchFamily="34" charset="0"/>
            </a:endParaRPr>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smtClean="0"/>
              <a:t>PROGRAMLAMA (PROGRAM GELİŞTİRME) NEDİR?</a:t>
            </a:r>
          </a:p>
          <a:p>
            <a:pPr algn="just"/>
            <a:endParaRPr lang="tr-TR" sz="1800" b="1" cap="small" dirty="0" smtClean="0"/>
          </a:p>
          <a:p>
            <a:pPr algn="just"/>
            <a:r>
              <a:rPr lang="tr-TR" sz="1800" dirty="0" smtClean="0"/>
              <a:t>Bir programlama dilinde hazırlanmış bir program çalıştırılırken genellikle şu iki tür hata ile karşılaşılır:</a:t>
            </a:r>
          </a:p>
          <a:p>
            <a:pPr algn="just"/>
            <a:endParaRPr lang="tr-TR" sz="1800" dirty="0" smtClean="0"/>
          </a:p>
          <a:p>
            <a:pPr lvl="1" algn="just"/>
            <a:r>
              <a:rPr lang="tr-TR" sz="1800" dirty="0" smtClean="0">
                <a:effectLst>
                  <a:outerShdw blurRad="38100" dist="38100" dir="2700000" algn="tl">
                    <a:srgbClr val="000000">
                      <a:alpha val="43137"/>
                    </a:srgbClr>
                  </a:outerShdw>
                </a:effectLst>
              </a:rPr>
              <a:t>1. Yazım hataları,</a:t>
            </a:r>
          </a:p>
          <a:p>
            <a:pPr lvl="1" algn="just"/>
            <a:r>
              <a:rPr lang="tr-TR" sz="1800" dirty="0" smtClean="0">
                <a:effectLst>
                  <a:outerShdw blurRad="38100" dist="38100" dir="2700000" algn="tl">
                    <a:srgbClr val="000000">
                      <a:alpha val="43137"/>
                    </a:srgbClr>
                  </a:outerShdw>
                </a:effectLst>
              </a:rPr>
              <a:t>2. Mantıksal hatalar.</a:t>
            </a:r>
          </a:p>
          <a:p>
            <a:pPr algn="just"/>
            <a:endParaRPr lang="tr-TR" sz="1800" dirty="0" smtClean="0"/>
          </a:p>
          <a:p>
            <a:pPr algn="just"/>
            <a:r>
              <a:rPr lang="tr-TR" sz="1800" b="1" dirty="0" smtClean="0"/>
              <a:t>Yazım Hataları, </a:t>
            </a:r>
            <a:r>
              <a:rPr lang="tr-TR" sz="1800" i="1" dirty="0" smtClean="0"/>
              <a:t>programın derlenmesi </a:t>
            </a:r>
            <a:r>
              <a:rPr lang="tr-TR" sz="1800" dirty="0" smtClean="0"/>
              <a:t>sırasında ortaya çıkar ve hata düzeltilmedikçe program çalıştırılamaz.</a:t>
            </a:r>
          </a:p>
          <a:p>
            <a:pPr algn="just"/>
            <a:endParaRPr lang="tr-TR" sz="1800" dirty="0" smtClean="0"/>
          </a:p>
          <a:p>
            <a:pPr algn="just"/>
            <a:r>
              <a:rPr lang="tr-TR" sz="1800" b="1" dirty="0" smtClean="0"/>
              <a:t>Mantıksal Hatalar, </a:t>
            </a:r>
            <a:r>
              <a:rPr lang="tr-TR" sz="1800" dirty="0" smtClean="0"/>
              <a:t>yazım hataları gibi programın yazımından kaynaklanan hatalar değildir. Bunlar </a:t>
            </a:r>
            <a:r>
              <a:rPr lang="tr-TR" sz="1800" i="1" dirty="0" smtClean="0"/>
              <a:t>programın çalıştırılması </a:t>
            </a:r>
            <a:r>
              <a:rPr lang="tr-TR" sz="1800" dirty="0" smtClean="0"/>
              <a:t>sırasında ortaya çıkar ve programdan istenen sonucun alınamamasına veya yanlış sonuçlar verilmesine neden olur.</a:t>
            </a:r>
          </a:p>
          <a:p>
            <a:pPr algn="just"/>
            <a:endParaRPr lang="tr-TR" sz="1800" dirty="0" smtClean="0"/>
          </a:p>
          <a:p>
            <a:pPr algn="just"/>
            <a:r>
              <a:rPr lang="tr-TR" sz="1800" dirty="0" smtClean="0"/>
              <a:t>Programın hazırlanmasında dikkat edilmesi gereken en önemli konu, problemin iyi anlaşılması, iyi analiz edilmesidir. Unutulmamalıdır ki bilgisayar sadece programcının vermiş olduğu işlemleri yerine getirir. </a:t>
            </a:r>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smtClean="0"/>
              <a:t>PROGRAMLAMA (PROGRAM GELİŞTİRME) NEDİR?</a:t>
            </a:r>
          </a:p>
          <a:p>
            <a:pPr algn="just"/>
            <a:endParaRPr lang="tr-TR" sz="1800" b="1" cap="small" dirty="0" smtClean="0"/>
          </a:p>
          <a:p>
            <a:r>
              <a:rPr lang="tr-TR" sz="1800" dirty="0" smtClean="0"/>
              <a:t>Programlamanın (Program Geliştirmenin) genel yapısı sırasıyla şu adımları kapsar:</a:t>
            </a:r>
          </a:p>
          <a:p>
            <a:endParaRPr lang="tr-TR" sz="1800" dirty="0" smtClean="0"/>
          </a:p>
          <a:p>
            <a:pPr marL="342900" indent="-342900">
              <a:buAutoNum type="arabicPeriod"/>
            </a:pPr>
            <a:r>
              <a:rPr lang="tr-TR" sz="1800" dirty="0" smtClean="0"/>
              <a:t>Problemin tanımlanması,</a:t>
            </a:r>
          </a:p>
          <a:p>
            <a:pPr marL="342900" indent="-342900">
              <a:buAutoNum type="arabicPeriod"/>
            </a:pPr>
            <a:endParaRPr lang="tr-TR" sz="1800" dirty="0" smtClean="0"/>
          </a:p>
          <a:p>
            <a:r>
              <a:rPr lang="tr-TR" sz="1800" dirty="0" smtClean="0"/>
              <a:t>2. Problemin çözümlenmesi,</a:t>
            </a:r>
          </a:p>
          <a:p>
            <a:pPr lvl="1"/>
            <a:r>
              <a:rPr lang="tr-TR" sz="1800" dirty="0" smtClean="0"/>
              <a:t>2.1. Çözüm yolunun belirlenmesi,</a:t>
            </a:r>
          </a:p>
          <a:p>
            <a:pPr lvl="1"/>
            <a:r>
              <a:rPr lang="tr-TR" sz="1800" dirty="0" smtClean="0"/>
              <a:t>2.2. Çözüm yoluna uygun algoritmanın belirlenmesi,</a:t>
            </a:r>
          </a:p>
          <a:p>
            <a:pPr lvl="1"/>
            <a:r>
              <a:rPr lang="tr-TR" sz="1800" dirty="0" smtClean="0"/>
              <a:t>2.3. Algoritmaya uygun akış diyagramının çıkarılması,</a:t>
            </a:r>
          </a:p>
          <a:p>
            <a:pPr lvl="1"/>
            <a:r>
              <a:rPr lang="tr-TR" sz="1800" dirty="0" smtClean="0"/>
              <a:t>2.4. Algoritmayı gerçekleştirecek uygun programlama dilinin seçilmesi,</a:t>
            </a:r>
          </a:p>
          <a:p>
            <a:pPr lvl="1"/>
            <a:endParaRPr lang="tr-TR" sz="1800" dirty="0" smtClean="0"/>
          </a:p>
          <a:p>
            <a:r>
              <a:rPr lang="tr-TR" sz="1800" dirty="0" smtClean="0"/>
              <a:t>3. Problemin programlama dili komut seti yardımıyla kodlanması,</a:t>
            </a:r>
          </a:p>
          <a:p>
            <a:endParaRPr lang="tr-TR" sz="1800" dirty="0" smtClean="0"/>
          </a:p>
          <a:p>
            <a:r>
              <a:rPr lang="tr-TR" sz="1800" dirty="0" smtClean="0"/>
              <a:t>4. Hazırlanan programın denenmesi ve belgelendirilmesi.</a:t>
            </a:r>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endParaRPr lang="tr-TR" sz="1800" b="1" cap="small" dirty="0" smtClean="0"/>
          </a:p>
          <a:p>
            <a:pPr algn="just"/>
            <a:r>
              <a:rPr lang="tr-TR" sz="1800" dirty="0" smtClean="0"/>
              <a:t>Bir problemin herhangi bir programlama dilinde kodlanmasına başlanmadan önce problemin tam olarak anlaşılması gerekmektedir. Aksi halde yanlış çözüm kaçınılmazdır.</a:t>
            </a:r>
          </a:p>
          <a:p>
            <a:pPr algn="just"/>
            <a:endParaRPr lang="tr-TR" sz="1800" dirty="0" smtClean="0"/>
          </a:p>
          <a:p>
            <a:r>
              <a:rPr lang="tr-TR" sz="1800" b="1" dirty="0" smtClean="0"/>
              <a:t>Problemin Çözümlenmesi</a:t>
            </a:r>
          </a:p>
          <a:p>
            <a:r>
              <a:rPr lang="tr-TR" sz="1800" b="1" dirty="0" smtClean="0"/>
              <a:t> </a:t>
            </a:r>
          </a:p>
          <a:p>
            <a:r>
              <a:rPr lang="tr-TR" sz="1800" b="1" dirty="0" smtClean="0"/>
              <a:t>   Çözüm Yolunun Belirlenmesi</a:t>
            </a:r>
          </a:p>
          <a:p>
            <a:endParaRPr lang="tr-TR" sz="1800" b="1" dirty="0" smtClean="0"/>
          </a:p>
          <a:p>
            <a:endParaRPr lang="tr-TR" sz="1800" b="1" dirty="0" smtClean="0"/>
          </a:p>
          <a:p>
            <a:pPr marL="268288" indent="-268288">
              <a:buFont typeface="Arial" pitchFamily="34" charset="0"/>
              <a:buChar char="•"/>
            </a:pPr>
            <a:r>
              <a:rPr lang="tr-TR" sz="1800" dirty="0" smtClean="0"/>
              <a:t>Giriş verilerinden sonuçta elde edilecek verilere nasıl, hangi yolla ulaşılacağının tespiti gerekir. </a:t>
            </a:r>
          </a:p>
          <a:p>
            <a:pPr>
              <a:buFont typeface="Arial" pitchFamily="34" charset="0"/>
              <a:buChar char="•"/>
            </a:pPr>
            <a:endParaRPr lang="tr-TR" sz="1800" dirty="0" smtClean="0"/>
          </a:p>
          <a:p>
            <a:pPr>
              <a:buFont typeface="Arial" pitchFamily="34" charset="0"/>
              <a:buChar char="•"/>
            </a:pPr>
            <a:r>
              <a:rPr lang="tr-TR" sz="1800" dirty="0" smtClean="0"/>
              <a:t>   Bu durumun iyi analiz edilmesi gerekir. </a:t>
            </a:r>
          </a:p>
          <a:p>
            <a:pPr>
              <a:buFont typeface="Arial" pitchFamily="34" charset="0"/>
              <a:buChar char="•"/>
            </a:pPr>
            <a:endParaRPr lang="tr-TR" sz="1800" dirty="0" smtClean="0"/>
          </a:p>
          <a:p>
            <a:pPr>
              <a:buFont typeface="Arial" pitchFamily="34" charset="0"/>
              <a:buChar char="•"/>
            </a:pPr>
            <a:r>
              <a:rPr lang="tr-TR" sz="1800" dirty="0" smtClean="0"/>
              <a:t>   Problemin matematiksel modeli bu aşamada belirlenir. </a:t>
            </a:r>
          </a:p>
          <a:p>
            <a:pPr>
              <a:buFont typeface="Arial" pitchFamily="34" charset="0"/>
              <a:buChar char="•"/>
            </a:pPr>
            <a:endParaRPr lang="tr-TR" sz="1800" dirty="0" smtClean="0"/>
          </a:p>
          <a:p>
            <a:pPr>
              <a:buFont typeface="Arial" pitchFamily="34" charset="0"/>
              <a:buChar char="•"/>
            </a:pPr>
            <a:r>
              <a:rPr lang="tr-TR" sz="1800" dirty="0" smtClean="0"/>
              <a:t>   Hangi tekniğin en uygun olduğuna programcının bilgisi ve tekniği etki eder.</a:t>
            </a:r>
          </a:p>
          <a:p>
            <a:pPr algn="just"/>
            <a:endParaRPr lang="tr-TR" sz="1800" dirty="0" smtClean="0"/>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endParaRPr lang="tr-TR" sz="1800" b="1" cap="small" dirty="0" smtClean="0"/>
          </a:p>
          <a:p>
            <a:pPr algn="just"/>
            <a:r>
              <a:rPr lang="tr-TR" sz="1800" b="1" i="1" dirty="0" smtClean="0"/>
              <a:t>Örnek:</a:t>
            </a:r>
            <a:endParaRPr lang="tr-TR" sz="1800" b="1" dirty="0" smtClean="0"/>
          </a:p>
          <a:p>
            <a:pPr algn="just"/>
            <a:r>
              <a:rPr lang="tr-TR" sz="1800" dirty="0" smtClean="0"/>
              <a:t>Aranan bir büyüklüğün herhangi bir {a} kümesi içersinde olup olmadığının araştırılması.</a:t>
            </a:r>
          </a:p>
          <a:p>
            <a:pPr algn="just"/>
            <a:r>
              <a:rPr lang="tr-TR" sz="1800" dirty="0" smtClean="0"/>
              <a:t>{a} = {3, 7, -10, 8, 1, -4, -94, 6, 2, -1, 34, 14, 78, -19, 99}olsun.</a:t>
            </a:r>
          </a:p>
          <a:p>
            <a:pPr algn="just"/>
            <a:r>
              <a:rPr lang="tr-TR" sz="1800" dirty="0" smtClean="0"/>
              <a:t>x = -12 elemanının bu küme içinde yer alıp almadığını arayalım.</a:t>
            </a:r>
          </a:p>
          <a:p>
            <a:pPr algn="just"/>
            <a:endParaRPr lang="tr-TR" sz="1800" b="1" i="1" dirty="0" smtClean="0"/>
          </a:p>
          <a:p>
            <a:pPr algn="just"/>
            <a:r>
              <a:rPr lang="tr-TR" sz="1800" b="1" i="1" dirty="0" smtClean="0"/>
              <a:t>Çözüm Yolları:</a:t>
            </a:r>
          </a:p>
          <a:p>
            <a:pPr algn="just"/>
            <a:endParaRPr lang="tr-TR" sz="1800" b="1" dirty="0" smtClean="0"/>
          </a:p>
          <a:p>
            <a:pPr marL="342900" indent="-342900" algn="just">
              <a:buAutoNum type="arabicPeriod"/>
            </a:pPr>
            <a:r>
              <a:rPr lang="tr-TR" sz="1800" dirty="0" smtClean="0"/>
              <a:t>Verilen x değeri (-12) sırayla {a} kümesinin bütün elemanları ile tek tek karşılaştırılarak arama yapılabilir.</a:t>
            </a:r>
          </a:p>
          <a:p>
            <a:pPr marL="342900" indent="-342900" algn="just">
              <a:buAutoNum type="arabicPeriod"/>
            </a:pPr>
            <a:endParaRPr lang="tr-TR" sz="1800" dirty="0" smtClean="0"/>
          </a:p>
          <a:p>
            <a:pPr algn="just"/>
            <a:r>
              <a:rPr lang="tr-TR" sz="1800" dirty="0" smtClean="0"/>
              <a:t>2. Önce {a} kümesi kendi içerisinde artan sırada (büyükten küçüğe doğru) sıralanır. </a:t>
            </a:r>
          </a:p>
          <a:p>
            <a:pPr algn="just"/>
            <a:r>
              <a:rPr lang="tr-TR" sz="1800" dirty="0" smtClean="0"/>
              <a:t>{a} = {-94, -19, -10, -4, -1, 1, 2, 3, 6, 7, 8, 14, 34, 78, 99}</a:t>
            </a:r>
          </a:p>
          <a:p>
            <a:pPr algn="just"/>
            <a:r>
              <a:rPr lang="tr-TR" sz="1800" dirty="0" smtClean="0"/>
              <a:t>Daha sonra verilen x değeri (-12) sıralanmış {a} kümesi içerisinde baştan bütün elemanlar ile karşılaştırılarak arama yapılabilir. En son karşılaştırılan değer x değerinden büyük ise işlem kesilir. </a:t>
            </a:r>
          </a:p>
          <a:p>
            <a:pPr algn="just"/>
            <a:endParaRPr lang="tr-TR" sz="1800" b="1" cap="small" dirty="0" smtClean="0"/>
          </a:p>
          <a:p>
            <a:pPr algn="just"/>
            <a:endParaRPr lang="tr-TR" sz="1800" dirty="0" smtClean="0"/>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r>
              <a:rPr lang="tr-TR" sz="1800" b="1" i="1" dirty="0" smtClean="0"/>
              <a:t> Çözüm Yolları:</a:t>
            </a:r>
          </a:p>
          <a:p>
            <a:pPr algn="just"/>
            <a:endParaRPr lang="tr-TR" sz="1800" b="1" i="1" dirty="0" smtClean="0"/>
          </a:p>
          <a:p>
            <a:pPr algn="just"/>
            <a:r>
              <a:rPr lang="tr-TR" sz="1800" cap="small" dirty="0" smtClean="0"/>
              <a:t>3. </a:t>
            </a:r>
            <a:r>
              <a:rPr lang="tr-TR" sz="1800" dirty="0" smtClean="0"/>
              <a:t>Önce {a} kümesi kendi içerisinde artan sırada (büyükten küçüğe doğru) sıralanır. </a:t>
            </a:r>
          </a:p>
          <a:p>
            <a:pPr algn="just"/>
            <a:r>
              <a:rPr lang="tr-TR" sz="1800" dirty="0" smtClean="0"/>
              <a:t>{a} = {-94, -19, -10, -4, -1, 1, 2, 3, 6, 7, 8, 14, 34, 78, 99}</a:t>
            </a:r>
          </a:p>
          <a:p>
            <a:pPr algn="just"/>
            <a:endParaRPr lang="tr-TR" sz="1800" dirty="0" smtClean="0"/>
          </a:p>
          <a:p>
            <a:pPr algn="just"/>
            <a:r>
              <a:rPr lang="tr-TR" sz="1800" dirty="0" smtClean="0"/>
              <a:t>{a} kümesindeki eleman sayısı ikiye tam bölünür ve orta eleman bulunur. x değeri (-12) orta elemanla karşılaştırılır. Eğer orta eleman x değerinden büyük ise x değeri {a} kümesinin ilk yarısında olacaktır. İlk yarıdaki eleman sayısı ikiye tam bölünerek 2. orta eleman bulunur. x değeri 2. orta elemanla karşılaştırılır. </a:t>
            </a:r>
          </a:p>
          <a:p>
            <a:pPr algn="just"/>
            <a:endParaRPr lang="tr-TR" sz="1800" dirty="0" smtClean="0"/>
          </a:p>
          <a:p>
            <a:pPr algn="just"/>
            <a:r>
              <a:rPr lang="tr-TR" sz="1800" dirty="0" smtClean="0"/>
              <a:t>Eğer 2. orta eleman x değerinden büyükse x {a} kümesinin 2. yarısının ilk bölümünde olacaktır. Bu işlemler tek eleman kalıncaya kadar sürdürülür. Arama sonlandırılır. </a:t>
            </a:r>
          </a:p>
          <a:p>
            <a:pPr algn="just"/>
            <a:endParaRPr lang="tr-TR" sz="1800" dirty="0" smtClean="0"/>
          </a:p>
          <a:p>
            <a:r>
              <a:rPr lang="tr-TR" sz="1800" dirty="0" smtClean="0"/>
              <a:t>{a}</a:t>
            </a:r>
            <a:r>
              <a:rPr lang="tr-TR" sz="1800" dirty="0" smtClean="0">
                <a:sym typeface="Symbol"/>
              </a:rPr>
              <a:t></a:t>
            </a:r>
            <a:r>
              <a:rPr lang="tr-TR" sz="1800" dirty="0" smtClean="0"/>
              <a:t> = {-94, -19, -10, -4, -1, 1, 2, 3}</a:t>
            </a:r>
          </a:p>
          <a:p>
            <a:r>
              <a:rPr lang="tr-TR" sz="1800" dirty="0" smtClean="0"/>
              <a:t>{a}</a:t>
            </a:r>
            <a:r>
              <a:rPr lang="tr-TR" sz="1800" dirty="0" smtClean="0">
                <a:sym typeface="Symbol"/>
              </a:rPr>
              <a:t></a:t>
            </a:r>
            <a:r>
              <a:rPr lang="tr-TR" sz="1800" dirty="0" smtClean="0"/>
              <a:t> = {-94, -19, -10, -4}</a:t>
            </a:r>
          </a:p>
          <a:p>
            <a:r>
              <a:rPr lang="tr-TR" sz="1800" dirty="0" smtClean="0"/>
              <a:t>{a}</a:t>
            </a:r>
            <a:r>
              <a:rPr lang="tr-TR" sz="1800" dirty="0" smtClean="0">
                <a:sym typeface="Symbol"/>
              </a:rPr>
              <a:t></a:t>
            </a:r>
            <a:r>
              <a:rPr lang="tr-TR" sz="1800" dirty="0" smtClean="0"/>
              <a:t> = {-10, -4}</a:t>
            </a:r>
          </a:p>
          <a:p>
            <a:pPr algn="just"/>
            <a:endParaRPr lang="tr-TR" sz="1800" dirty="0" smtClean="0"/>
          </a:p>
          <a:p>
            <a:pPr algn="just"/>
            <a:endParaRPr lang="tr-TR" sz="1800"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r>
              <a:rPr lang="tr-TR" sz="1800" b="1" i="1" dirty="0" smtClean="0"/>
              <a:t> </a:t>
            </a:r>
          </a:p>
          <a:p>
            <a:pPr algn="just"/>
            <a:r>
              <a:rPr lang="tr-TR" sz="1800" b="1" i="1" dirty="0" smtClean="0"/>
              <a:t>Çözüm Yolları:</a:t>
            </a:r>
          </a:p>
          <a:p>
            <a:pPr algn="just"/>
            <a:endParaRPr lang="tr-TR" sz="1800" b="1" i="1" dirty="0" smtClean="0"/>
          </a:p>
          <a:p>
            <a:endParaRPr lang="tr-TR" sz="1800" dirty="0" smtClean="0"/>
          </a:p>
          <a:p>
            <a:r>
              <a:rPr lang="tr-TR" sz="1800" dirty="0" smtClean="0"/>
              <a:t>Yukarıda belirtilen 3 farklı çözüm yolu problemin çözümünü sağlamaktadır. </a:t>
            </a:r>
          </a:p>
          <a:p>
            <a:endParaRPr lang="tr-TR" sz="1800" dirty="0" smtClean="0"/>
          </a:p>
          <a:p>
            <a:r>
              <a:rPr lang="tr-TR" sz="1800" dirty="0" smtClean="0"/>
              <a:t>Bu çözüm yollarından hangisin seçileceği;</a:t>
            </a:r>
          </a:p>
          <a:p>
            <a:endParaRPr lang="tr-TR" sz="1800" dirty="0" smtClean="0"/>
          </a:p>
          <a:p>
            <a:endParaRPr lang="tr-TR" sz="1800" dirty="0" smtClean="0"/>
          </a:p>
          <a:p>
            <a:pPr marL="800100" lvl="1" indent="-342900">
              <a:buFont typeface="+mj-lt"/>
              <a:buAutoNum type="arabicPeriod"/>
            </a:pPr>
            <a:r>
              <a:rPr lang="tr-TR" sz="1800" b="1" dirty="0" smtClean="0"/>
              <a:t>Verinin büyüklüğüne,</a:t>
            </a:r>
          </a:p>
          <a:p>
            <a:pPr marL="800100" lvl="1" indent="-342900">
              <a:buFont typeface="+mj-lt"/>
              <a:buAutoNum type="arabicPeriod"/>
            </a:pPr>
            <a:endParaRPr lang="tr-TR" sz="1800" b="1" dirty="0" smtClean="0"/>
          </a:p>
          <a:p>
            <a:pPr marL="800100" lvl="1" indent="-342900">
              <a:buFont typeface="+mj-lt"/>
              <a:buAutoNum type="arabicPeriod"/>
            </a:pPr>
            <a:r>
              <a:rPr lang="tr-TR" sz="1800" b="1" dirty="0" smtClean="0"/>
              <a:t>Amaçlanan işlem hızına,</a:t>
            </a:r>
          </a:p>
          <a:p>
            <a:pPr marL="800100" lvl="1" indent="-342900">
              <a:buFont typeface="+mj-lt"/>
              <a:buAutoNum type="arabicPeriod"/>
            </a:pPr>
            <a:endParaRPr lang="tr-TR" sz="1800" b="1" dirty="0" smtClean="0"/>
          </a:p>
          <a:p>
            <a:pPr marL="800100" lvl="1" indent="-342900">
              <a:buFont typeface="+mj-lt"/>
              <a:buAutoNum type="arabicPeriod"/>
            </a:pPr>
            <a:r>
              <a:rPr lang="tr-TR" sz="1800" b="1" dirty="0" smtClean="0"/>
              <a:t>Yapılacak işlemin tekrarlanma sayısına bağlıdır. </a:t>
            </a:r>
          </a:p>
          <a:p>
            <a:pPr algn="just"/>
            <a:endParaRPr lang="tr-TR" sz="1800" dirty="0" smtClean="0"/>
          </a:p>
          <a:p>
            <a:pPr algn="just"/>
            <a:endParaRPr lang="tr-TR" sz="1800"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1464</TotalTime>
  <Words>1947</Words>
  <Application>Microsoft Office PowerPoint</Application>
  <PresentationFormat>Ekran Gösterisi (4:3)</PresentationFormat>
  <Paragraphs>642</Paragraphs>
  <Slides>27</Slides>
  <Notes>27</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27</vt:i4>
      </vt:variant>
    </vt:vector>
  </HeadingPairs>
  <TitlesOfParts>
    <vt:vector size="37" baseType="lpstr">
      <vt:lpstr>Arial</vt:lpstr>
      <vt:lpstr>Berlin Sans FB</vt:lpstr>
      <vt:lpstr>Brush Script MT</vt:lpstr>
      <vt:lpstr>Calibri</vt:lpstr>
      <vt:lpstr>Harrington</vt:lpstr>
      <vt:lpstr>Symbol</vt:lpstr>
      <vt:lpstr>Tahoma</vt:lpstr>
      <vt:lpstr>Times New Roman</vt:lpstr>
      <vt:lpstr>Wingdings</vt: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yusuf1 Yurtay</cp:lastModifiedBy>
  <cp:revision>103</cp:revision>
  <dcterms:created xsi:type="dcterms:W3CDTF">2009-08-30T08:05:20Z</dcterms:created>
  <dcterms:modified xsi:type="dcterms:W3CDTF">2021-08-19T15:34:29Z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