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9" r:id="rId1"/>
  </p:sldMasterIdLst>
  <p:notesMasterIdLst>
    <p:notesMasterId r:id="rId31"/>
  </p:notesMasterIdLst>
  <p:handoutMasterIdLst>
    <p:handoutMasterId r:id="rId32"/>
  </p:handoutMasterIdLst>
  <p:sldIdLst>
    <p:sldId id="256" r:id="rId2"/>
    <p:sldId id="270" r:id="rId3"/>
    <p:sldId id="296" r:id="rId4"/>
    <p:sldId id="297" r:id="rId5"/>
    <p:sldId id="298" r:id="rId6"/>
    <p:sldId id="299"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258"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F5F5F"/>
    <a:srgbClr val="FFFFF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7" autoAdjust="0"/>
    <p:restoredTop sz="88404" autoAdjust="0"/>
  </p:normalViewPr>
  <p:slideViewPr>
    <p:cSldViewPr>
      <p:cViewPr varScale="1">
        <p:scale>
          <a:sx n="99" d="100"/>
          <a:sy n="99" d="100"/>
        </p:scale>
        <p:origin x="169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1330430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36890425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smtClean="0">
              <a:solidFill>
                <a:schemeClr val="tx1"/>
              </a:solidFill>
              <a:latin typeface="Times New Roman" pitchFamily="18" charset="0"/>
              <a:ea typeface="+mn-ea"/>
              <a:cs typeface="+mn-cs"/>
              <a:sym typeface="Wingdings" pitchFamily="2" charset="2"/>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En küçük kareler yöntemi, tıp, finans, mühendislik, ziraat, biyoloji ve sosyoloji gibi çeşitli bilim dallarında çeşitli değişkenler arasındaki ilişkiler belirlenirken kullanılan en önemli araçlar arasındadır.</a:t>
            </a:r>
          </a:p>
          <a:p>
            <a:endParaRPr lang="tr-TR" dirty="0"/>
          </a:p>
        </p:txBody>
      </p:sp>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4</a:t>
            </a:fld>
            <a:endParaRPr lang="tr-TR"/>
          </a:p>
        </p:txBody>
      </p:sp>
    </p:spTree>
    <p:extLst>
      <p:ext uri="{BB962C8B-B14F-4D97-AF65-F5344CB8AC3E}">
        <p14:creationId xmlns:p14="http://schemas.microsoft.com/office/powerpoint/2010/main" val="405212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smtClean="0"/>
              <a:t>(Mesela, </a:t>
            </a:r>
            <a:r>
              <a:rPr lang="tr-TR" sz="1200" i="1" dirty="0" smtClean="0"/>
              <a:t>X</a:t>
            </a:r>
            <a:r>
              <a:rPr lang="tr-TR" sz="1200" dirty="0" smtClean="0"/>
              <a:t> belli bir ağaç türünün yaşı, </a:t>
            </a:r>
            <a:r>
              <a:rPr lang="tr-TR" sz="1200" i="1" dirty="0" smtClean="0"/>
              <a:t>Y</a:t>
            </a:r>
            <a:r>
              <a:rPr lang="tr-TR" sz="1200" dirty="0" smtClean="0"/>
              <a:t> aynı tür ağacın gövde çapı olabilir.) </a:t>
            </a:r>
            <a:r>
              <a:rPr lang="tr-TR" sz="1200" i="1" dirty="0" smtClean="0"/>
              <a:t>Y</a:t>
            </a:r>
            <a:r>
              <a:rPr lang="tr-TR" sz="1200" dirty="0" smtClean="0"/>
              <a:t> '</a:t>
            </a:r>
            <a:r>
              <a:rPr lang="tr-TR" sz="1200" dirty="0" err="1" smtClean="0"/>
              <a:t>yi</a:t>
            </a:r>
            <a:r>
              <a:rPr lang="tr-TR" sz="1200" dirty="0" smtClean="0"/>
              <a:t> </a:t>
            </a:r>
            <a:r>
              <a:rPr lang="tr-TR" sz="1200" i="1" dirty="0" smtClean="0"/>
              <a:t>X</a:t>
            </a:r>
            <a:r>
              <a:rPr lang="tr-TR" sz="1200" dirty="0" smtClean="0"/>
              <a:t> 'in fonksiyonu olarak yazmak istiyoruz. </a:t>
            </a:r>
            <a:endParaRPr lang="tr-TR" dirty="0"/>
          </a:p>
        </p:txBody>
      </p:sp>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5</a:t>
            </a:fld>
            <a:endParaRPr lang="tr-TR"/>
          </a:p>
        </p:txBody>
      </p:sp>
    </p:spTree>
    <p:extLst>
      <p:ext uri="{BB962C8B-B14F-4D97-AF65-F5344CB8AC3E}">
        <p14:creationId xmlns:p14="http://schemas.microsoft.com/office/powerpoint/2010/main" val="297898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(Ağaç örneğine dönersek, ilgilendiğimiz türden pek çok ağacın yaşını ve gövde çapını ölçelim.) Bu ölçümler bize bir dizi (x</a:t>
            </a:r>
            <a:r>
              <a:rPr lang="tr-TR" baseline="-25000" dirty="0" smtClean="0"/>
              <a:t>i</a:t>
            </a:r>
            <a:r>
              <a:rPr lang="tr-TR" dirty="0" smtClean="0"/>
              <a:t>, </a:t>
            </a:r>
            <a:r>
              <a:rPr lang="tr-TR" dirty="0" err="1" smtClean="0"/>
              <a:t>y</a:t>
            </a:r>
            <a:r>
              <a:rPr lang="tr-TR" baseline="-25000" dirty="0" err="1" smtClean="0"/>
              <a:t>i</a:t>
            </a:r>
            <a:r>
              <a:rPr lang="tr-TR" dirty="0" smtClean="0"/>
              <a:t>) çifti verecektir. Bir </a:t>
            </a:r>
            <a:r>
              <a:rPr lang="tr-TR" dirty="0" err="1" smtClean="0"/>
              <a:t>kartezyen</a:t>
            </a:r>
            <a:r>
              <a:rPr lang="tr-TR" dirty="0" smtClean="0"/>
              <a:t> düzlem üzerinde bu çiftlere karşılık gelen noktaları tek tek işaretlersek, kabaca düz bir çizgi üzerinde yayılmış bir "noktalar bulunur" elde ederiz. Noktalar, çeşitli sebeplerden dolayı (ölçüm hataları, istisnai durumlar, modele katılmayan dış etkiler, </a:t>
            </a:r>
            <a:r>
              <a:rPr lang="tr-TR" dirty="0" err="1" smtClean="0"/>
              <a:t>vs</a:t>
            </a:r>
            <a:r>
              <a:rPr lang="tr-TR" dirty="0" smtClean="0"/>
              <a:t>) kusursuz bir çizgi üzerinde çıkmayacaktır.</a:t>
            </a:r>
          </a:p>
          <a:p>
            <a:endParaRPr lang="tr-TR" dirty="0"/>
          </a:p>
        </p:txBody>
      </p:sp>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6</a:t>
            </a:fld>
            <a:endParaRPr lang="tr-TR"/>
          </a:p>
        </p:txBody>
      </p:sp>
    </p:spTree>
    <p:extLst>
      <p:ext uri="{BB962C8B-B14F-4D97-AF65-F5344CB8AC3E}">
        <p14:creationId xmlns:p14="http://schemas.microsoft.com/office/powerpoint/2010/main" val="176516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 Yer Tutucusu 2"/>
              <p:cNvSpPr>
                <a:spLocks noGrp="1"/>
              </p:cNvSpPr>
              <p:nvPr>
                <p:ph type="body" idx="1"/>
              </p:nvPr>
            </p:nvSpPr>
            <p:spPr/>
            <p:txBody>
              <a:bodyPr/>
              <a:lstStyle/>
              <a:p>
                <a:r>
                  <a:rPr kumimoji="1" lang="tr-TR" sz="1200" kern="1200" dirty="0" smtClean="0">
                    <a:solidFill>
                      <a:schemeClr val="tx1"/>
                    </a:solidFill>
                    <a:effectLst/>
                    <a:latin typeface="Times New Roman" pitchFamily="18" charset="0"/>
                    <a:ea typeface="+mn-ea"/>
                    <a:cs typeface="+mn-cs"/>
                  </a:rPr>
                  <a:t> </a:t>
                </a:r>
                <a:endParaRPr kumimoji="1" lang="tr-TR" sz="1200" kern="1200" dirty="0">
                  <a:solidFill>
                    <a:schemeClr val="tx1"/>
                  </a:solidFill>
                  <a:effectLst/>
                  <a:latin typeface="Times New Roman" pitchFamily="18" charset="0"/>
                  <a:ea typeface="+mn-ea"/>
                  <a:cs typeface="+mn-cs"/>
                </a:endParaRPr>
              </a:p>
              <a:p>
                <a:r>
                  <a:rPr kumimoji="1" lang="tr-TR" sz="1200" kern="1200" dirty="0">
                    <a:solidFill>
                      <a:schemeClr val="tx1"/>
                    </a:solidFill>
                    <a:effectLst/>
                    <a:latin typeface="Times New Roman" pitchFamily="18" charset="0"/>
                    <a:ea typeface="+mn-ea"/>
                    <a:cs typeface="+mn-cs"/>
                  </a:rPr>
                  <a:t>Şu değerler hesaplanmıştır:</a:t>
                </a:r>
              </a:p>
              <a:p>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r>
                          <a:rPr kumimoji="1" lang="tr-TR" sz="1200" i="1" kern="1200">
                            <a:solidFill>
                              <a:schemeClr val="tx1"/>
                            </a:solidFill>
                            <a:effectLst/>
                            <a:latin typeface="Times New Roman" pitchFamily="18" charset="0"/>
                            <a:ea typeface="+mn-ea"/>
                            <a:cs typeface="+mn-cs"/>
                          </a:rPr>
                          <m:t>𝑥</m:t>
                        </m:r>
                      </m:e>
                    </m:nary>
                  </m:oMath>
                </a14:m>
                <a:r>
                  <a:rPr kumimoji="1" lang="tr-TR" sz="1200" kern="1200" dirty="0">
                    <a:solidFill>
                      <a:schemeClr val="tx1"/>
                    </a:solidFill>
                    <a:effectLst/>
                    <a:latin typeface="Times New Roman" pitchFamily="18" charset="0"/>
                    <a:ea typeface="+mn-ea"/>
                    <a:cs typeface="+mn-cs"/>
                  </a:rPr>
                  <a:t> = 798   ,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r>
                          <a:rPr kumimoji="1" lang="tr-TR" sz="1200" i="1" kern="1200">
                            <a:solidFill>
                              <a:schemeClr val="tx1"/>
                            </a:solidFill>
                            <a:effectLst/>
                            <a:latin typeface="Times New Roman" pitchFamily="18" charset="0"/>
                            <a:ea typeface="+mn-ea"/>
                            <a:cs typeface="+mn-cs"/>
                          </a:rPr>
                          <m:t>𝑦</m:t>
                        </m:r>
                      </m:e>
                    </m:nary>
                  </m:oMath>
                </a14:m>
                <a:r>
                  <a:rPr kumimoji="1" lang="tr-TR" sz="1200" kern="1200" dirty="0">
                    <a:solidFill>
                      <a:schemeClr val="tx1"/>
                    </a:solidFill>
                    <a:effectLst/>
                    <a:latin typeface="Times New Roman" pitchFamily="18" charset="0"/>
                    <a:ea typeface="+mn-ea"/>
                    <a:cs typeface="+mn-cs"/>
                  </a:rPr>
                  <a:t> = 819   ,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r>
                          <a:rPr kumimoji="1" lang="tr-TR" sz="1200" i="1" kern="1200">
                            <a:solidFill>
                              <a:schemeClr val="tx1"/>
                            </a:solidFill>
                            <a:effectLst/>
                            <a:latin typeface="Times New Roman" pitchFamily="18" charset="0"/>
                            <a:ea typeface="+mn-ea"/>
                            <a:cs typeface="+mn-cs"/>
                          </a:rPr>
                          <m:t>𝑥𝑦</m:t>
                        </m:r>
                      </m:e>
                    </m:nary>
                  </m:oMath>
                </a14:m>
                <a:r>
                  <a:rPr kumimoji="1" lang="tr-TR" sz="1200" kern="1200" dirty="0">
                    <a:solidFill>
                      <a:schemeClr val="tx1"/>
                    </a:solidFill>
                    <a:effectLst/>
                    <a:latin typeface="Times New Roman" pitchFamily="18" charset="0"/>
                    <a:ea typeface="+mn-ea"/>
                    <a:cs typeface="+mn-cs"/>
                  </a:rPr>
                  <a:t> = 66045   ,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sSup>
                          <m:sSupPr>
                            <m:ctrlPr>
                              <a:rPr kumimoji="1" lang="tr-TR" sz="1200" i="1" kern="1200">
                                <a:solidFill>
                                  <a:schemeClr val="tx1"/>
                                </a:solidFill>
                                <a:effectLst/>
                                <a:latin typeface="Times New Roman" pitchFamily="18" charset="0"/>
                                <a:ea typeface="+mn-ea"/>
                                <a:cs typeface="+mn-cs"/>
                              </a:rPr>
                            </m:ctrlPr>
                          </m:sSupPr>
                          <m:e>
                            <m:r>
                              <a:rPr kumimoji="1" lang="tr-TR" sz="1200" i="1" kern="1200">
                                <a:solidFill>
                                  <a:schemeClr val="tx1"/>
                                </a:solidFill>
                                <a:effectLst/>
                                <a:latin typeface="Times New Roman" pitchFamily="18" charset="0"/>
                                <a:ea typeface="+mn-ea"/>
                                <a:cs typeface="+mn-cs"/>
                              </a:rPr>
                              <m:t>𝑥</m:t>
                            </m:r>
                          </m:e>
                          <m:sup>
                            <m:r>
                              <a:rPr kumimoji="1" lang="tr-TR" sz="1200" i="1" kern="1200">
                                <a:solidFill>
                                  <a:schemeClr val="tx1"/>
                                </a:solidFill>
                                <a:effectLst/>
                                <a:latin typeface="Times New Roman" pitchFamily="18" charset="0"/>
                                <a:ea typeface="+mn-ea"/>
                                <a:cs typeface="+mn-cs"/>
                              </a:rPr>
                              <m:t>2</m:t>
                            </m:r>
                          </m:sup>
                        </m:sSup>
                      </m:e>
                    </m:nary>
                  </m:oMath>
                </a14:m>
                <a:r>
                  <a:rPr kumimoji="1" lang="tr-TR" sz="1200" kern="1200" dirty="0">
                    <a:solidFill>
                      <a:schemeClr val="tx1"/>
                    </a:solidFill>
                    <a:effectLst/>
                    <a:latin typeface="Times New Roman" pitchFamily="18" charset="0"/>
                    <a:ea typeface="+mn-ea"/>
                    <a:cs typeface="+mn-cs"/>
                  </a:rPr>
                  <a:t> =64722</a:t>
                </a:r>
              </a:p>
              <a:p>
                <a:r>
                  <a:rPr kumimoji="1" lang="tr-TR" sz="1200" b="1" kern="1200" dirty="0">
                    <a:solidFill>
                      <a:schemeClr val="tx1"/>
                    </a:solidFill>
                    <a:effectLst/>
                    <a:latin typeface="Times New Roman" pitchFamily="18" charset="0"/>
                    <a:ea typeface="+mn-ea"/>
                    <a:cs typeface="+mn-cs"/>
                  </a:rPr>
                  <a:t> </a:t>
                </a:r>
                <a:endParaRPr kumimoji="1" lang="tr-TR" sz="1200" kern="1200" dirty="0">
                  <a:solidFill>
                    <a:schemeClr val="tx1"/>
                  </a:solidFill>
                  <a:effectLst/>
                  <a:latin typeface="Times New Roman" pitchFamily="18" charset="0"/>
                  <a:ea typeface="+mn-ea"/>
                  <a:cs typeface="+mn-cs"/>
                </a:endParaRPr>
              </a:p>
              <a:p>
                <a:r>
                  <a:rPr kumimoji="1" lang="tr-TR" sz="1200" b="1" kern="1200" dirty="0">
                    <a:solidFill>
                      <a:schemeClr val="tx1"/>
                    </a:solidFill>
                    <a:effectLst/>
                    <a:latin typeface="Times New Roman" pitchFamily="18" charset="0"/>
                    <a:ea typeface="+mn-ea"/>
                    <a:cs typeface="+mn-cs"/>
                  </a:rPr>
                  <a:t>ÇÖZÜM :</a:t>
                </a:r>
                <a:endParaRPr kumimoji="1" lang="tr-TR" sz="1200" kern="1200" dirty="0">
                  <a:solidFill>
                    <a:schemeClr val="tx1"/>
                  </a:solidFill>
                  <a:effectLst/>
                  <a:latin typeface="Times New Roman" pitchFamily="18" charset="0"/>
                  <a:ea typeface="+mn-ea"/>
                  <a:cs typeface="+mn-cs"/>
                </a:endParaRPr>
              </a:p>
              <a:p>
                <a:pPr lvl="0"/>
                <a:r>
                  <a:rPr kumimoji="1" lang="tr-TR" sz="1200" kern="1200" dirty="0">
                    <a:solidFill>
                      <a:schemeClr val="tx1"/>
                    </a:solidFill>
                    <a:effectLst/>
                    <a:latin typeface="Times New Roman" pitchFamily="18" charset="0"/>
                    <a:ea typeface="+mn-ea"/>
                    <a:cs typeface="+mn-cs"/>
                  </a:rPr>
                  <a:t>Normal denklemler :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sSub>
                          <m:sSubPr>
                            <m:ctrlPr>
                              <a:rPr kumimoji="1" lang="tr-TR" sz="1200" i="1" kern="1200">
                                <a:solidFill>
                                  <a:schemeClr val="tx1"/>
                                </a:solidFill>
                                <a:effectLst/>
                                <a:latin typeface="Times New Roman" pitchFamily="18" charset="0"/>
                                <a:ea typeface="+mn-ea"/>
                                <a:cs typeface="+mn-cs"/>
                              </a:rPr>
                            </m:ctrlPr>
                          </m:sSubPr>
                          <m:e>
                            <m:r>
                              <a:rPr kumimoji="1" lang="tr-TR" sz="1200" i="1" kern="1200">
                                <a:solidFill>
                                  <a:schemeClr val="tx1"/>
                                </a:solidFill>
                                <a:effectLst/>
                                <a:latin typeface="Times New Roman" pitchFamily="18" charset="0"/>
                                <a:ea typeface="+mn-ea"/>
                                <a:cs typeface="+mn-cs"/>
                              </a:rPr>
                              <m:t>𝑦</m:t>
                            </m:r>
                          </m:e>
                          <m:sub>
                            <m:r>
                              <a:rPr kumimoji="1" lang="tr-TR" sz="1200" i="1" kern="1200">
                                <a:solidFill>
                                  <a:schemeClr val="tx1"/>
                                </a:solidFill>
                                <a:effectLst/>
                                <a:latin typeface="Times New Roman" pitchFamily="18" charset="0"/>
                                <a:ea typeface="+mn-ea"/>
                                <a:cs typeface="+mn-cs"/>
                              </a:rPr>
                              <m:t>𝑖</m:t>
                            </m:r>
                          </m:sub>
                        </m:sSub>
                      </m:e>
                    </m:nary>
                  </m:oMath>
                </a14:m>
                <a:r>
                  <a:rPr kumimoji="1" lang="tr-TR" sz="1200" kern="1200" dirty="0">
                    <a:solidFill>
                      <a:schemeClr val="tx1"/>
                    </a:solidFill>
                    <a:effectLst/>
                    <a:latin typeface="Times New Roman" pitchFamily="18" charset="0"/>
                    <a:ea typeface="+mn-ea"/>
                    <a:cs typeface="+mn-cs"/>
                  </a:rPr>
                  <a:t>  = a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sSub>
                          <m:sSubPr>
                            <m:ctrlPr>
                              <a:rPr kumimoji="1" lang="tr-TR" sz="1200" i="1" kern="1200">
                                <a:solidFill>
                                  <a:schemeClr val="tx1"/>
                                </a:solidFill>
                                <a:effectLst/>
                                <a:latin typeface="Times New Roman" pitchFamily="18" charset="0"/>
                                <a:ea typeface="+mn-ea"/>
                                <a:cs typeface="+mn-cs"/>
                              </a:rPr>
                            </m:ctrlPr>
                          </m:sSubPr>
                          <m:e>
                            <m:r>
                              <a:rPr kumimoji="1" lang="tr-TR" sz="1200" i="1" kern="1200">
                                <a:solidFill>
                                  <a:schemeClr val="tx1"/>
                                </a:solidFill>
                                <a:effectLst/>
                                <a:latin typeface="Times New Roman" pitchFamily="18" charset="0"/>
                                <a:ea typeface="+mn-ea"/>
                                <a:cs typeface="+mn-cs"/>
                              </a:rPr>
                              <m:t>𝑥</m:t>
                            </m:r>
                          </m:e>
                          <m:sub>
                            <m:r>
                              <a:rPr kumimoji="1" lang="tr-TR" sz="1200" i="1" kern="1200">
                                <a:solidFill>
                                  <a:schemeClr val="tx1"/>
                                </a:solidFill>
                                <a:effectLst/>
                                <a:latin typeface="Times New Roman" pitchFamily="18" charset="0"/>
                                <a:ea typeface="+mn-ea"/>
                                <a:cs typeface="+mn-cs"/>
                              </a:rPr>
                              <m:t>𝑖</m:t>
                            </m:r>
                          </m:sub>
                        </m:sSub>
                      </m:e>
                    </m:nary>
                  </m:oMath>
                </a14:m>
                <a:r>
                  <a:rPr kumimoji="1" lang="tr-TR" sz="1200" kern="1200" dirty="0">
                    <a:solidFill>
                      <a:schemeClr val="tx1"/>
                    </a:solidFill>
                    <a:effectLst/>
                    <a:latin typeface="Times New Roman" pitchFamily="18" charset="0"/>
                    <a:ea typeface="+mn-ea"/>
                    <a:cs typeface="+mn-cs"/>
                  </a:rPr>
                  <a:t> + </a:t>
                </a:r>
                <a:r>
                  <a:rPr kumimoji="1" lang="tr-TR" sz="1200" kern="1200" dirty="0" err="1">
                    <a:solidFill>
                      <a:schemeClr val="tx1"/>
                    </a:solidFill>
                    <a:effectLst/>
                    <a:latin typeface="Times New Roman" pitchFamily="18" charset="0"/>
                    <a:ea typeface="+mn-ea"/>
                    <a:cs typeface="+mn-cs"/>
                  </a:rPr>
                  <a:t>nb</a:t>
                </a:r>
                <a:endParaRPr kumimoji="1" lang="tr-TR" sz="1200" kern="1200" dirty="0">
                  <a:solidFill>
                    <a:schemeClr val="tx1"/>
                  </a:solidFill>
                  <a:effectLst/>
                  <a:latin typeface="Times New Roman" pitchFamily="18" charset="0"/>
                  <a:ea typeface="+mn-ea"/>
                  <a:cs typeface="+mn-cs"/>
                </a:endParaRPr>
              </a:p>
              <a:p>
                <a:r>
                  <a:rPr kumimoji="1" lang="tr-TR" sz="1200" kern="1200" dirty="0">
                    <a:solidFill>
                      <a:schemeClr val="tx1"/>
                    </a:solidFill>
                    <a:effectLst/>
                    <a:latin typeface="Times New Roman" pitchFamily="18" charset="0"/>
                    <a:ea typeface="+mn-ea"/>
                    <a:cs typeface="+mn-cs"/>
                  </a:rPr>
                  <a:t>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sSub>
                          <m:sSubPr>
                            <m:ctrlPr>
                              <a:rPr kumimoji="1" lang="tr-TR" sz="1200" i="1" kern="1200">
                                <a:solidFill>
                                  <a:schemeClr val="tx1"/>
                                </a:solidFill>
                                <a:effectLst/>
                                <a:latin typeface="Times New Roman" pitchFamily="18" charset="0"/>
                                <a:ea typeface="+mn-ea"/>
                                <a:cs typeface="+mn-cs"/>
                              </a:rPr>
                            </m:ctrlPr>
                          </m:sSubPr>
                          <m:e>
                            <m:r>
                              <a:rPr kumimoji="1" lang="tr-TR" sz="1200" i="1" kern="1200">
                                <a:solidFill>
                                  <a:schemeClr val="tx1"/>
                                </a:solidFill>
                                <a:effectLst/>
                                <a:latin typeface="Times New Roman" pitchFamily="18" charset="0"/>
                                <a:ea typeface="+mn-ea"/>
                                <a:cs typeface="+mn-cs"/>
                              </a:rPr>
                              <m:t>𝑥</m:t>
                            </m:r>
                          </m:e>
                          <m:sub>
                            <m:r>
                              <a:rPr kumimoji="1" lang="tr-TR" sz="1200" i="1" kern="1200">
                                <a:solidFill>
                                  <a:schemeClr val="tx1"/>
                                </a:solidFill>
                                <a:effectLst/>
                                <a:latin typeface="Times New Roman" pitchFamily="18" charset="0"/>
                                <a:ea typeface="+mn-ea"/>
                                <a:cs typeface="+mn-cs"/>
                              </a:rPr>
                              <m:t>𝑖</m:t>
                            </m:r>
                          </m:sub>
                        </m:sSub>
                        <m:sSub>
                          <m:sSubPr>
                            <m:ctrlPr>
                              <a:rPr kumimoji="1" lang="tr-TR" sz="1200" i="1" kern="1200">
                                <a:solidFill>
                                  <a:schemeClr val="tx1"/>
                                </a:solidFill>
                                <a:effectLst/>
                                <a:latin typeface="Times New Roman" pitchFamily="18" charset="0"/>
                                <a:ea typeface="+mn-ea"/>
                                <a:cs typeface="+mn-cs"/>
                              </a:rPr>
                            </m:ctrlPr>
                          </m:sSubPr>
                          <m:e>
                            <m:r>
                              <a:rPr kumimoji="1" lang="tr-TR" sz="1200" i="1" kern="1200">
                                <a:solidFill>
                                  <a:schemeClr val="tx1"/>
                                </a:solidFill>
                                <a:effectLst/>
                                <a:latin typeface="Times New Roman" pitchFamily="18" charset="0"/>
                                <a:ea typeface="+mn-ea"/>
                                <a:cs typeface="+mn-cs"/>
                              </a:rPr>
                              <m:t>𝑦</m:t>
                            </m:r>
                          </m:e>
                          <m:sub>
                            <m:r>
                              <a:rPr kumimoji="1" lang="tr-TR" sz="1200" i="1" kern="1200">
                                <a:solidFill>
                                  <a:schemeClr val="tx1"/>
                                </a:solidFill>
                                <a:effectLst/>
                                <a:latin typeface="Times New Roman" pitchFamily="18" charset="0"/>
                                <a:ea typeface="+mn-ea"/>
                                <a:cs typeface="+mn-cs"/>
                              </a:rPr>
                              <m:t>𝑖</m:t>
                            </m:r>
                          </m:sub>
                        </m:sSub>
                      </m:e>
                    </m:nary>
                    <m:r>
                      <a:rPr kumimoji="1" lang="tr-TR" sz="1200" i="1" kern="1200">
                        <a:solidFill>
                          <a:schemeClr val="tx1"/>
                        </a:solidFill>
                        <a:effectLst/>
                        <a:latin typeface="Times New Roman" pitchFamily="18" charset="0"/>
                        <a:ea typeface="+mn-ea"/>
                        <a:cs typeface="+mn-cs"/>
                      </a:rPr>
                      <m:t> </m:t>
                    </m:r>
                  </m:oMath>
                </a14:m>
                <a:r>
                  <a:rPr kumimoji="1" lang="tr-TR" sz="1200" kern="1200" dirty="0">
                    <a:solidFill>
                      <a:schemeClr val="tx1"/>
                    </a:solidFill>
                    <a:effectLst/>
                    <a:latin typeface="Times New Roman" pitchFamily="18" charset="0"/>
                    <a:ea typeface="+mn-ea"/>
                    <a:cs typeface="+mn-cs"/>
                  </a:rPr>
                  <a:t>= a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sSup>
                          <m:sSupPr>
                            <m:ctrlPr>
                              <a:rPr kumimoji="1" lang="tr-TR" sz="1200" i="1" kern="1200">
                                <a:solidFill>
                                  <a:schemeClr val="tx1"/>
                                </a:solidFill>
                                <a:effectLst/>
                                <a:latin typeface="Times New Roman" pitchFamily="18" charset="0"/>
                                <a:ea typeface="+mn-ea"/>
                                <a:cs typeface="+mn-cs"/>
                              </a:rPr>
                            </m:ctrlPr>
                          </m:sSupPr>
                          <m:e>
                            <m:sSub>
                              <m:sSubPr>
                                <m:ctrlPr>
                                  <a:rPr kumimoji="1" lang="tr-TR" sz="1200" i="1" kern="1200">
                                    <a:solidFill>
                                      <a:schemeClr val="tx1"/>
                                    </a:solidFill>
                                    <a:effectLst/>
                                    <a:latin typeface="Times New Roman" pitchFamily="18" charset="0"/>
                                    <a:ea typeface="+mn-ea"/>
                                    <a:cs typeface="+mn-cs"/>
                                  </a:rPr>
                                </m:ctrlPr>
                              </m:sSubPr>
                              <m:e>
                                <m:r>
                                  <a:rPr kumimoji="1" lang="tr-TR" sz="1200" i="1" kern="1200">
                                    <a:solidFill>
                                      <a:schemeClr val="tx1"/>
                                    </a:solidFill>
                                    <a:effectLst/>
                                    <a:latin typeface="Times New Roman" pitchFamily="18" charset="0"/>
                                    <a:ea typeface="+mn-ea"/>
                                    <a:cs typeface="+mn-cs"/>
                                  </a:rPr>
                                  <m:t>𝑥</m:t>
                                </m:r>
                              </m:e>
                              <m:sub>
                                <m:r>
                                  <a:rPr kumimoji="1" lang="tr-TR" sz="1200" i="1" kern="1200">
                                    <a:solidFill>
                                      <a:schemeClr val="tx1"/>
                                    </a:solidFill>
                                    <a:effectLst/>
                                    <a:latin typeface="Times New Roman" pitchFamily="18" charset="0"/>
                                    <a:ea typeface="+mn-ea"/>
                                    <a:cs typeface="+mn-cs"/>
                                  </a:rPr>
                                  <m:t>𝑖</m:t>
                                </m:r>
                              </m:sub>
                            </m:sSub>
                          </m:e>
                          <m:sup>
                            <m:r>
                              <a:rPr kumimoji="1" lang="tr-TR" sz="1200" i="1" kern="1200">
                                <a:solidFill>
                                  <a:schemeClr val="tx1"/>
                                </a:solidFill>
                                <a:effectLst/>
                                <a:latin typeface="Times New Roman" pitchFamily="18" charset="0"/>
                                <a:ea typeface="+mn-ea"/>
                                <a:cs typeface="+mn-cs"/>
                              </a:rPr>
                              <m:t>2</m:t>
                            </m:r>
                          </m:sup>
                        </m:sSup>
                      </m:e>
                    </m:nary>
                  </m:oMath>
                </a14:m>
                <a:r>
                  <a:rPr kumimoji="1" lang="tr-TR" sz="1200" kern="1200" dirty="0">
                    <a:solidFill>
                      <a:schemeClr val="tx1"/>
                    </a:solidFill>
                    <a:effectLst/>
                    <a:latin typeface="Times New Roman" pitchFamily="18" charset="0"/>
                    <a:ea typeface="+mn-ea"/>
                    <a:cs typeface="+mn-cs"/>
                  </a:rPr>
                  <a:t> + b </a:t>
                </a:r>
                <a14:m>
                  <m:oMath xmlns:m="http://schemas.openxmlformats.org/officeDocument/2006/math">
                    <m:nary>
                      <m:naryPr>
                        <m:chr m:val="∑"/>
                        <m:limLoc m:val="undOvr"/>
                        <m:subHide m:val="on"/>
                        <m:supHide m:val="on"/>
                        <m:ctrlPr>
                          <a:rPr kumimoji="1" lang="tr-TR" sz="1200" i="1" kern="1200">
                            <a:solidFill>
                              <a:schemeClr val="tx1"/>
                            </a:solidFill>
                            <a:effectLst/>
                            <a:latin typeface="Times New Roman" pitchFamily="18" charset="0"/>
                            <a:ea typeface="+mn-ea"/>
                            <a:cs typeface="+mn-cs"/>
                          </a:rPr>
                        </m:ctrlPr>
                      </m:naryPr>
                      <m:sub/>
                      <m:sup/>
                      <m:e>
                        <m:sSub>
                          <m:sSubPr>
                            <m:ctrlPr>
                              <a:rPr kumimoji="1" lang="tr-TR" sz="1200" i="1" kern="1200">
                                <a:solidFill>
                                  <a:schemeClr val="tx1"/>
                                </a:solidFill>
                                <a:effectLst/>
                                <a:latin typeface="Times New Roman" pitchFamily="18" charset="0"/>
                                <a:ea typeface="+mn-ea"/>
                                <a:cs typeface="+mn-cs"/>
                              </a:rPr>
                            </m:ctrlPr>
                          </m:sSubPr>
                          <m:e>
                            <m:r>
                              <a:rPr kumimoji="1" lang="tr-TR" sz="1200" i="1" kern="1200">
                                <a:solidFill>
                                  <a:schemeClr val="tx1"/>
                                </a:solidFill>
                                <a:effectLst/>
                                <a:latin typeface="Times New Roman" pitchFamily="18" charset="0"/>
                                <a:ea typeface="+mn-ea"/>
                                <a:cs typeface="+mn-cs"/>
                              </a:rPr>
                              <m:t>𝑥</m:t>
                            </m:r>
                          </m:e>
                          <m:sub>
                            <m:r>
                              <a:rPr kumimoji="1" lang="tr-TR" sz="1200" i="1" kern="1200">
                                <a:solidFill>
                                  <a:schemeClr val="tx1"/>
                                </a:solidFill>
                                <a:effectLst/>
                                <a:latin typeface="Times New Roman" pitchFamily="18" charset="0"/>
                                <a:ea typeface="+mn-ea"/>
                                <a:cs typeface="+mn-cs"/>
                              </a:rPr>
                              <m:t>𝑖</m:t>
                            </m:r>
                          </m:sub>
                        </m:sSub>
                      </m:e>
                    </m:nary>
                  </m:oMath>
                </a14:m>
                <a:r>
                  <a:rPr kumimoji="1" lang="tr-TR" sz="1200" kern="1200" dirty="0">
                    <a:solidFill>
                      <a:schemeClr val="tx1"/>
                    </a:solidFill>
                    <a:effectLst/>
                    <a:latin typeface="Times New Roman" pitchFamily="18" charset="0"/>
                    <a:ea typeface="+mn-ea"/>
                    <a:cs typeface="+mn-cs"/>
                  </a:rPr>
                  <a:t> </a:t>
                </a:r>
              </a:p>
              <a:p>
                <a:r>
                  <a:rPr kumimoji="1" lang="tr-TR" sz="1200" kern="1200" dirty="0">
                    <a:solidFill>
                      <a:schemeClr val="tx1"/>
                    </a:solidFill>
                    <a:effectLst/>
                    <a:latin typeface="Times New Roman" pitchFamily="18" charset="0"/>
                    <a:ea typeface="+mn-ea"/>
                    <a:cs typeface="+mn-cs"/>
                  </a:rPr>
                  <a:t>şeklindedir.</a:t>
                </a:r>
              </a:p>
              <a:p>
                <a:r>
                  <a:rPr kumimoji="1" lang="tr-TR" sz="1200" kern="1200" dirty="0">
                    <a:solidFill>
                      <a:schemeClr val="tx1"/>
                    </a:solidFill>
                    <a:effectLst/>
                    <a:latin typeface="Times New Roman" pitchFamily="18" charset="0"/>
                    <a:ea typeface="+mn-ea"/>
                    <a:cs typeface="+mn-cs"/>
                  </a:rPr>
                  <a:t>Verilen değerleri denklemlerde yerine yazarsak ; </a:t>
                </a:r>
              </a:p>
              <a:p>
                <a:r>
                  <a:rPr kumimoji="1" lang="tr-TR" sz="1200" kern="1200" dirty="0">
                    <a:solidFill>
                      <a:schemeClr val="tx1"/>
                    </a:solidFill>
                    <a:effectLst/>
                    <a:latin typeface="Times New Roman" pitchFamily="18" charset="0"/>
                    <a:ea typeface="+mn-ea"/>
                    <a:cs typeface="+mn-cs"/>
                  </a:rPr>
                  <a:t>798a + 10b   = 819</a:t>
                </a:r>
              </a:p>
              <a:p>
                <a:r>
                  <a:rPr kumimoji="1" lang="tr-TR" sz="1200" kern="1200" dirty="0">
                    <a:solidFill>
                      <a:schemeClr val="tx1"/>
                    </a:solidFill>
                    <a:effectLst/>
                    <a:latin typeface="Times New Roman" pitchFamily="18" charset="0"/>
                    <a:ea typeface="+mn-ea"/>
                    <a:cs typeface="+mn-cs"/>
                  </a:rPr>
                  <a:t>     64722a + 798b = 66045</a:t>
                </a:r>
              </a:p>
              <a:p>
                <a:r>
                  <a:rPr kumimoji="1" lang="tr-TR" sz="1200" kern="1200" dirty="0">
                    <a:solidFill>
                      <a:schemeClr val="tx1"/>
                    </a:solidFill>
                    <a:effectLst/>
                    <a:latin typeface="Times New Roman" pitchFamily="18" charset="0"/>
                    <a:ea typeface="+mn-ea"/>
                    <a:cs typeface="+mn-cs"/>
                  </a:rPr>
                  <a:t>Sistemleri çözersek ; a = 0.66 ve b = 29.23 elde edilir. Değerler denklemde yerine yazılırsa ; </a:t>
                </a:r>
              </a:p>
              <a:p>
                <a:r>
                  <a:rPr kumimoji="1" lang="tr-TR" sz="1200" kern="1200" dirty="0">
                    <a:solidFill>
                      <a:schemeClr val="tx1"/>
                    </a:solidFill>
                    <a:effectLst/>
                    <a:latin typeface="Times New Roman" pitchFamily="18" charset="0"/>
                    <a:ea typeface="+mn-ea"/>
                    <a:cs typeface="+mn-cs"/>
                  </a:rPr>
                  <a:t>		y = </a:t>
                </a:r>
                <a:r>
                  <a:rPr kumimoji="1" lang="tr-TR" sz="1200" kern="1200" dirty="0" err="1">
                    <a:solidFill>
                      <a:schemeClr val="tx1"/>
                    </a:solidFill>
                    <a:effectLst/>
                    <a:latin typeface="Times New Roman" pitchFamily="18" charset="0"/>
                    <a:ea typeface="+mn-ea"/>
                    <a:cs typeface="+mn-cs"/>
                  </a:rPr>
                  <a:t>ax</a:t>
                </a:r>
                <a:r>
                  <a:rPr kumimoji="1" lang="tr-TR" sz="1200" kern="1200" dirty="0">
                    <a:solidFill>
                      <a:schemeClr val="tx1"/>
                    </a:solidFill>
                    <a:effectLst/>
                    <a:latin typeface="Times New Roman" pitchFamily="18" charset="0"/>
                    <a:ea typeface="+mn-ea"/>
                    <a:cs typeface="+mn-cs"/>
                  </a:rPr>
                  <a:t> + b </a:t>
                </a:r>
                <a14:m>
                  <m:oMath xmlns:m="http://schemas.openxmlformats.org/officeDocument/2006/math">
                    <m:r>
                      <a:rPr kumimoji="1" lang="tr-TR" sz="1200" i="1" kern="1200">
                        <a:solidFill>
                          <a:schemeClr val="tx1"/>
                        </a:solidFill>
                        <a:effectLst/>
                        <a:latin typeface="Times New Roman" pitchFamily="18" charset="0"/>
                        <a:ea typeface="+mn-ea"/>
                        <a:cs typeface="+mn-cs"/>
                      </a:rPr>
                      <m:t>⇒</m:t>
                    </m:r>
                  </m:oMath>
                </a14:m>
                <a:r>
                  <a:rPr kumimoji="1" lang="tr-TR" sz="1200" kern="1200" dirty="0">
                    <a:solidFill>
                      <a:schemeClr val="tx1"/>
                    </a:solidFill>
                    <a:effectLst/>
                    <a:latin typeface="Times New Roman" pitchFamily="18" charset="0"/>
                    <a:ea typeface="+mn-ea"/>
                    <a:cs typeface="+mn-cs"/>
                  </a:rPr>
                  <a:t> y = 0.66x + 29.23</a:t>
                </a:r>
              </a:p>
              <a:p>
                <a:r>
                  <a:rPr kumimoji="1" lang="tr-TR" sz="1200" kern="1200" dirty="0">
                    <a:solidFill>
                      <a:schemeClr val="tx1"/>
                    </a:solidFill>
                    <a:effectLst/>
                    <a:latin typeface="Times New Roman" pitchFamily="18" charset="0"/>
                    <a:ea typeface="+mn-ea"/>
                    <a:cs typeface="+mn-cs"/>
                  </a:rPr>
                  <a:t>şeklinde elde edilir.</a:t>
                </a:r>
              </a:p>
              <a:p>
                <a:pPr lvl="0"/>
                <a:r>
                  <a:rPr kumimoji="1" lang="tr-TR" sz="1200" kern="1200" dirty="0">
                    <a:solidFill>
                      <a:schemeClr val="tx1"/>
                    </a:solidFill>
                    <a:effectLst/>
                    <a:latin typeface="Times New Roman" pitchFamily="18" charset="0"/>
                    <a:ea typeface="+mn-ea"/>
                    <a:cs typeface="+mn-cs"/>
                  </a:rPr>
                  <a:t>x : Matematik notları olduğundan (x = 75)</a:t>
                </a:r>
              </a:p>
              <a:p>
                <a:r>
                  <a:rPr kumimoji="1" lang="tr-TR" sz="1200" b="1" kern="1200" dirty="0">
                    <a:solidFill>
                      <a:schemeClr val="tx1"/>
                    </a:solidFill>
                    <a:effectLst/>
                    <a:latin typeface="Times New Roman" pitchFamily="18" charset="0"/>
                    <a:ea typeface="+mn-ea"/>
                    <a:cs typeface="+mn-cs"/>
                  </a:rPr>
                  <a:t> </a:t>
                </a:r>
                <a:endParaRPr kumimoji="1" lang="tr-TR" sz="1200" kern="1200" dirty="0">
                  <a:solidFill>
                    <a:schemeClr val="tx1"/>
                  </a:solidFill>
                  <a:effectLst/>
                  <a:latin typeface="Times New Roman" pitchFamily="18" charset="0"/>
                  <a:ea typeface="+mn-ea"/>
                  <a:cs typeface="+mn-cs"/>
                </a:endParaRPr>
              </a:p>
              <a:p>
                <a14:m>
                  <m:oMath xmlns:m="http://schemas.openxmlformats.org/officeDocument/2006/math">
                    <m:acc>
                      <m:accPr>
                        <m:chr m:val="̂"/>
                        <m:ctrlPr>
                          <a:rPr kumimoji="1" lang="tr-TR" sz="1200" i="1" kern="1200">
                            <a:solidFill>
                              <a:schemeClr val="tx1"/>
                            </a:solidFill>
                            <a:effectLst/>
                            <a:latin typeface="Times New Roman" pitchFamily="18" charset="0"/>
                            <a:ea typeface="+mn-ea"/>
                            <a:cs typeface="+mn-cs"/>
                          </a:rPr>
                        </m:ctrlPr>
                      </m:accPr>
                      <m:e>
                        <m:r>
                          <a:rPr kumimoji="1" lang="tr-TR" sz="1200" i="1" kern="1200">
                            <a:solidFill>
                              <a:schemeClr val="tx1"/>
                            </a:solidFill>
                            <a:effectLst/>
                            <a:latin typeface="Times New Roman" pitchFamily="18" charset="0"/>
                            <a:ea typeface="+mn-ea"/>
                            <a:cs typeface="+mn-cs"/>
                          </a:rPr>
                          <m:t>𝑦</m:t>
                        </m:r>
                      </m:e>
                    </m:acc>
                  </m:oMath>
                </a14:m>
                <a:r>
                  <a:rPr kumimoji="1" lang="tr-TR" sz="1200" kern="1200" dirty="0">
                    <a:solidFill>
                      <a:schemeClr val="tx1"/>
                    </a:solidFill>
                    <a:effectLst/>
                    <a:latin typeface="Times New Roman" pitchFamily="18" charset="0"/>
                    <a:ea typeface="+mn-ea"/>
                    <a:cs typeface="+mn-cs"/>
                  </a:rPr>
                  <a:t> = 0.66 (75) + 29.23 ≈ 79</a:t>
                </a:r>
              </a:p>
              <a:p>
                <a:r>
                  <a:rPr kumimoji="1" lang="tr-TR" sz="1200" kern="1200" dirty="0">
                    <a:solidFill>
                      <a:schemeClr val="tx1"/>
                    </a:solidFill>
                    <a:effectLst/>
                    <a:latin typeface="Times New Roman" pitchFamily="18" charset="0"/>
                    <a:ea typeface="+mn-ea"/>
                    <a:cs typeface="+mn-cs"/>
                  </a:rPr>
                  <a:t> </a:t>
                </a:r>
              </a:p>
              <a:p>
                <a:pPr lvl="0"/>
                <a:r>
                  <a:rPr kumimoji="1" lang="tr-TR" sz="1200" kern="1200" dirty="0">
                    <a:solidFill>
                      <a:schemeClr val="tx1"/>
                    </a:solidFill>
                    <a:effectLst/>
                    <a:latin typeface="Times New Roman" pitchFamily="18" charset="0"/>
                    <a:ea typeface="+mn-ea"/>
                    <a:cs typeface="+mn-cs"/>
                  </a:rPr>
                  <a:t>y : Fizik notları olduğundan (y = 95)</a:t>
                </a:r>
              </a:p>
              <a:p>
                <a:r>
                  <a:rPr kumimoji="1" lang="tr-TR" sz="1200" kern="1200" dirty="0">
                    <a:solidFill>
                      <a:schemeClr val="tx1"/>
                    </a:solidFill>
                    <a:effectLst/>
                    <a:latin typeface="Times New Roman" pitchFamily="18" charset="0"/>
                    <a:ea typeface="+mn-ea"/>
                    <a:cs typeface="+mn-cs"/>
                  </a:rPr>
                  <a:t> </a:t>
                </a:r>
              </a:p>
              <a:p>
                <a:r>
                  <a:rPr kumimoji="1" lang="tr-TR" sz="1200" kern="1200" dirty="0">
                    <a:solidFill>
                      <a:schemeClr val="tx1"/>
                    </a:solidFill>
                    <a:effectLst/>
                    <a:latin typeface="Times New Roman" pitchFamily="18" charset="0"/>
                    <a:ea typeface="+mn-ea"/>
                    <a:cs typeface="+mn-cs"/>
                  </a:rPr>
                  <a:t>95 = 0.66x + 29.23 ⇒ x = 99.65 ≈ 100</a:t>
                </a:r>
              </a:p>
              <a:p>
                <a:endParaRPr lang="tr-TR" dirty="0"/>
              </a:p>
            </p:txBody>
          </p:sp>
        </mc:Choice>
        <mc:Fallback>
          <p:sp>
            <p:nvSpPr>
              <p:cNvPr id="3" name="Not Yer Tutucusu 2"/>
              <p:cNvSpPr>
                <a:spLocks noGrp="1"/>
              </p:cNvSpPr>
              <p:nvPr>
                <p:ph type="body" idx="1"/>
              </p:nvPr>
            </p:nvSpPr>
            <p:spPr/>
            <p:txBody>
              <a:bodyPr/>
              <a:lstStyle/>
              <a:p>
                <a:r>
                  <a:rPr kumimoji="1" lang="tr-TR" sz="1200" kern="1200" dirty="0" smtClean="0">
                    <a:solidFill>
                      <a:schemeClr val="tx1"/>
                    </a:solidFill>
                    <a:effectLst/>
                    <a:latin typeface="Times New Roman" pitchFamily="18" charset="0"/>
                    <a:ea typeface="+mn-ea"/>
                    <a:cs typeface="+mn-cs"/>
                  </a:rPr>
                  <a:t> </a:t>
                </a:r>
                <a:endParaRPr kumimoji="1" lang="tr-TR" sz="1200" kern="1200" dirty="0">
                  <a:solidFill>
                    <a:schemeClr val="tx1"/>
                  </a:solidFill>
                  <a:effectLst/>
                  <a:latin typeface="Times New Roman" pitchFamily="18" charset="0"/>
                  <a:ea typeface="+mn-ea"/>
                  <a:cs typeface="+mn-cs"/>
                </a:endParaRPr>
              </a:p>
              <a:p>
                <a:r>
                  <a:rPr kumimoji="1" lang="tr-TR" sz="1200" kern="1200" dirty="0">
                    <a:solidFill>
                      <a:schemeClr val="tx1"/>
                    </a:solidFill>
                    <a:effectLst/>
                    <a:latin typeface="Times New Roman" pitchFamily="18" charset="0"/>
                    <a:ea typeface="+mn-ea"/>
                    <a:cs typeface="+mn-cs"/>
                  </a:rPr>
                  <a:t>Şu değerler hesaplanmıştır:</a:t>
                </a:r>
              </a:p>
              <a:p>
                <a:r>
                  <a:rPr kumimoji="1" lang="tr-TR" sz="1200" i="0" kern="1200">
                    <a:solidFill>
                      <a:schemeClr val="tx1"/>
                    </a:solidFill>
                    <a:effectLst/>
                    <a:latin typeface="Times New Roman" pitchFamily="18" charset="0"/>
                    <a:ea typeface="+mn-ea"/>
                    <a:cs typeface="+mn-cs"/>
                  </a:rPr>
                  <a:t>∑1▒𝑥</a:t>
                </a:r>
                <a:r>
                  <a:rPr kumimoji="1" lang="tr-TR" sz="1200" kern="1200" dirty="0">
                    <a:solidFill>
                      <a:schemeClr val="tx1"/>
                    </a:solidFill>
                    <a:effectLst/>
                    <a:latin typeface="Times New Roman" pitchFamily="18" charset="0"/>
                    <a:ea typeface="+mn-ea"/>
                    <a:cs typeface="+mn-cs"/>
                  </a:rPr>
                  <a:t> = 798   ,   </a:t>
                </a:r>
                <a:r>
                  <a:rPr kumimoji="1" lang="tr-TR" sz="1200" i="0" kern="1200">
                    <a:solidFill>
                      <a:schemeClr val="tx1"/>
                    </a:solidFill>
                    <a:effectLst/>
                    <a:latin typeface="Times New Roman" pitchFamily="18" charset="0"/>
                    <a:ea typeface="+mn-ea"/>
                    <a:cs typeface="+mn-cs"/>
                  </a:rPr>
                  <a:t>∑1▒𝑦</a:t>
                </a:r>
                <a:r>
                  <a:rPr kumimoji="1" lang="tr-TR" sz="1200" kern="1200" dirty="0">
                    <a:solidFill>
                      <a:schemeClr val="tx1"/>
                    </a:solidFill>
                    <a:effectLst/>
                    <a:latin typeface="Times New Roman" pitchFamily="18" charset="0"/>
                    <a:ea typeface="+mn-ea"/>
                    <a:cs typeface="+mn-cs"/>
                  </a:rPr>
                  <a:t> = 819   ,   </a:t>
                </a:r>
                <a:r>
                  <a:rPr kumimoji="1" lang="tr-TR" sz="1200" i="0" kern="1200">
                    <a:solidFill>
                      <a:schemeClr val="tx1"/>
                    </a:solidFill>
                    <a:effectLst/>
                    <a:latin typeface="Times New Roman" pitchFamily="18" charset="0"/>
                    <a:ea typeface="+mn-ea"/>
                    <a:cs typeface="+mn-cs"/>
                  </a:rPr>
                  <a:t>∑1▒𝑥𝑦</a:t>
                </a:r>
                <a:r>
                  <a:rPr kumimoji="1" lang="tr-TR" sz="1200" kern="1200" dirty="0">
                    <a:solidFill>
                      <a:schemeClr val="tx1"/>
                    </a:solidFill>
                    <a:effectLst/>
                    <a:latin typeface="Times New Roman" pitchFamily="18" charset="0"/>
                    <a:ea typeface="+mn-ea"/>
                    <a:cs typeface="+mn-cs"/>
                  </a:rPr>
                  <a:t> = 66045   ,   </a:t>
                </a:r>
                <a:r>
                  <a:rPr kumimoji="1" lang="tr-TR" sz="1200" i="0" kern="1200">
                    <a:solidFill>
                      <a:schemeClr val="tx1"/>
                    </a:solidFill>
                    <a:effectLst/>
                    <a:latin typeface="Times New Roman" pitchFamily="18" charset="0"/>
                    <a:ea typeface="+mn-ea"/>
                    <a:cs typeface="+mn-cs"/>
                  </a:rPr>
                  <a:t>∑1▒𝑥^2 </a:t>
                </a:r>
                <a:r>
                  <a:rPr kumimoji="1" lang="tr-TR" sz="1200" kern="1200" dirty="0">
                    <a:solidFill>
                      <a:schemeClr val="tx1"/>
                    </a:solidFill>
                    <a:effectLst/>
                    <a:latin typeface="Times New Roman" pitchFamily="18" charset="0"/>
                    <a:ea typeface="+mn-ea"/>
                    <a:cs typeface="+mn-cs"/>
                  </a:rPr>
                  <a:t> =64722</a:t>
                </a:r>
              </a:p>
              <a:p>
                <a:r>
                  <a:rPr kumimoji="1" lang="tr-TR" sz="1200" b="1" kern="1200" dirty="0">
                    <a:solidFill>
                      <a:schemeClr val="tx1"/>
                    </a:solidFill>
                    <a:effectLst/>
                    <a:latin typeface="Times New Roman" pitchFamily="18" charset="0"/>
                    <a:ea typeface="+mn-ea"/>
                    <a:cs typeface="+mn-cs"/>
                  </a:rPr>
                  <a:t> </a:t>
                </a:r>
                <a:endParaRPr kumimoji="1" lang="tr-TR" sz="1200" kern="1200" dirty="0">
                  <a:solidFill>
                    <a:schemeClr val="tx1"/>
                  </a:solidFill>
                  <a:effectLst/>
                  <a:latin typeface="Times New Roman" pitchFamily="18" charset="0"/>
                  <a:ea typeface="+mn-ea"/>
                  <a:cs typeface="+mn-cs"/>
                </a:endParaRPr>
              </a:p>
              <a:p>
                <a:r>
                  <a:rPr kumimoji="1" lang="tr-TR" sz="1200" b="1" kern="1200" dirty="0">
                    <a:solidFill>
                      <a:schemeClr val="tx1"/>
                    </a:solidFill>
                    <a:effectLst/>
                    <a:latin typeface="Times New Roman" pitchFamily="18" charset="0"/>
                    <a:ea typeface="+mn-ea"/>
                    <a:cs typeface="+mn-cs"/>
                  </a:rPr>
                  <a:t>ÇÖZÜM :</a:t>
                </a:r>
                <a:endParaRPr kumimoji="1" lang="tr-TR" sz="1200" kern="1200" dirty="0">
                  <a:solidFill>
                    <a:schemeClr val="tx1"/>
                  </a:solidFill>
                  <a:effectLst/>
                  <a:latin typeface="Times New Roman" pitchFamily="18" charset="0"/>
                  <a:ea typeface="+mn-ea"/>
                  <a:cs typeface="+mn-cs"/>
                </a:endParaRPr>
              </a:p>
              <a:p>
                <a:pPr lvl="0"/>
                <a:r>
                  <a:rPr kumimoji="1" lang="tr-TR" sz="1200" kern="1200" dirty="0">
                    <a:solidFill>
                      <a:schemeClr val="tx1"/>
                    </a:solidFill>
                    <a:effectLst/>
                    <a:latin typeface="Times New Roman" pitchFamily="18" charset="0"/>
                    <a:ea typeface="+mn-ea"/>
                    <a:cs typeface="+mn-cs"/>
                  </a:rPr>
                  <a:t>Normal denklemler :   </a:t>
                </a:r>
                <a:r>
                  <a:rPr kumimoji="1" lang="tr-TR" sz="1200" i="0" kern="1200">
                    <a:solidFill>
                      <a:schemeClr val="tx1"/>
                    </a:solidFill>
                    <a:effectLst/>
                    <a:latin typeface="Times New Roman" pitchFamily="18" charset="0"/>
                    <a:ea typeface="+mn-ea"/>
                    <a:cs typeface="+mn-cs"/>
                  </a:rPr>
                  <a:t>∑1▒𝑦_𝑖 </a:t>
                </a:r>
                <a:r>
                  <a:rPr kumimoji="1" lang="tr-TR" sz="1200" kern="1200" dirty="0">
                    <a:solidFill>
                      <a:schemeClr val="tx1"/>
                    </a:solidFill>
                    <a:effectLst/>
                    <a:latin typeface="Times New Roman" pitchFamily="18" charset="0"/>
                    <a:ea typeface="+mn-ea"/>
                    <a:cs typeface="+mn-cs"/>
                  </a:rPr>
                  <a:t>  = a </a:t>
                </a:r>
                <a:r>
                  <a:rPr kumimoji="1" lang="tr-TR" sz="1200" i="0" kern="1200">
                    <a:solidFill>
                      <a:schemeClr val="tx1"/>
                    </a:solidFill>
                    <a:effectLst/>
                    <a:latin typeface="Times New Roman" pitchFamily="18" charset="0"/>
                    <a:ea typeface="+mn-ea"/>
                    <a:cs typeface="+mn-cs"/>
                  </a:rPr>
                  <a:t>∑1▒𝑥_𝑖 </a:t>
                </a:r>
                <a:r>
                  <a:rPr kumimoji="1" lang="tr-TR" sz="1200" kern="1200" dirty="0">
                    <a:solidFill>
                      <a:schemeClr val="tx1"/>
                    </a:solidFill>
                    <a:effectLst/>
                    <a:latin typeface="Times New Roman" pitchFamily="18" charset="0"/>
                    <a:ea typeface="+mn-ea"/>
                    <a:cs typeface="+mn-cs"/>
                  </a:rPr>
                  <a:t> + </a:t>
                </a:r>
                <a:r>
                  <a:rPr kumimoji="1" lang="tr-TR" sz="1200" kern="1200" dirty="0" err="1">
                    <a:solidFill>
                      <a:schemeClr val="tx1"/>
                    </a:solidFill>
                    <a:effectLst/>
                    <a:latin typeface="Times New Roman" pitchFamily="18" charset="0"/>
                    <a:ea typeface="+mn-ea"/>
                    <a:cs typeface="+mn-cs"/>
                  </a:rPr>
                  <a:t>nb</a:t>
                </a:r>
                <a:endParaRPr kumimoji="1" lang="tr-TR" sz="1200" kern="1200" dirty="0">
                  <a:solidFill>
                    <a:schemeClr val="tx1"/>
                  </a:solidFill>
                  <a:effectLst/>
                  <a:latin typeface="Times New Roman" pitchFamily="18" charset="0"/>
                  <a:ea typeface="+mn-ea"/>
                  <a:cs typeface="+mn-cs"/>
                </a:endParaRPr>
              </a:p>
              <a:p>
                <a:r>
                  <a:rPr kumimoji="1" lang="tr-TR" sz="1200" kern="1200" dirty="0">
                    <a:solidFill>
                      <a:schemeClr val="tx1"/>
                    </a:solidFill>
                    <a:effectLst/>
                    <a:latin typeface="Times New Roman" pitchFamily="18" charset="0"/>
                    <a:ea typeface="+mn-ea"/>
                    <a:cs typeface="+mn-cs"/>
                  </a:rPr>
                  <a:t>				</a:t>
                </a:r>
                <a:r>
                  <a:rPr kumimoji="1" lang="tr-TR" sz="1200" i="0" kern="1200">
                    <a:solidFill>
                      <a:schemeClr val="tx1"/>
                    </a:solidFill>
                    <a:effectLst/>
                    <a:latin typeface="Times New Roman" pitchFamily="18" charset="0"/>
                    <a:ea typeface="+mn-ea"/>
                    <a:cs typeface="+mn-cs"/>
                  </a:rPr>
                  <a:t>∑1▒〖𝑥_𝑖 𝑦_𝑖 〗  </a:t>
                </a:r>
                <a:r>
                  <a:rPr kumimoji="1" lang="tr-TR" sz="1200" kern="1200" dirty="0">
                    <a:solidFill>
                      <a:schemeClr val="tx1"/>
                    </a:solidFill>
                    <a:effectLst/>
                    <a:latin typeface="Times New Roman" pitchFamily="18" charset="0"/>
                    <a:ea typeface="+mn-ea"/>
                    <a:cs typeface="+mn-cs"/>
                  </a:rPr>
                  <a:t>= a </a:t>
                </a:r>
                <a:r>
                  <a:rPr kumimoji="1" lang="tr-TR" sz="1200" i="0" kern="1200">
                    <a:solidFill>
                      <a:schemeClr val="tx1"/>
                    </a:solidFill>
                    <a:effectLst/>
                    <a:latin typeface="Times New Roman" pitchFamily="18" charset="0"/>
                    <a:ea typeface="+mn-ea"/>
                    <a:cs typeface="+mn-cs"/>
                  </a:rPr>
                  <a:t>∑1▒〖𝑥_𝑖〗^2 </a:t>
                </a:r>
                <a:r>
                  <a:rPr kumimoji="1" lang="tr-TR" sz="1200" kern="1200" dirty="0">
                    <a:solidFill>
                      <a:schemeClr val="tx1"/>
                    </a:solidFill>
                    <a:effectLst/>
                    <a:latin typeface="Times New Roman" pitchFamily="18" charset="0"/>
                    <a:ea typeface="+mn-ea"/>
                    <a:cs typeface="+mn-cs"/>
                  </a:rPr>
                  <a:t> + b </a:t>
                </a:r>
                <a:r>
                  <a:rPr kumimoji="1" lang="tr-TR" sz="1200" i="0" kern="1200">
                    <a:solidFill>
                      <a:schemeClr val="tx1"/>
                    </a:solidFill>
                    <a:effectLst/>
                    <a:latin typeface="Times New Roman" pitchFamily="18" charset="0"/>
                    <a:ea typeface="+mn-ea"/>
                    <a:cs typeface="+mn-cs"/>
                  </a:rPr>
                  <a:t>∑1▒𝑥_𝑖 </a:t>
                </a:r>
                <a:r>
                  <a:rPr kumimoji="1" lang="tr-TR" sz="1200" kern="1200" dirty="0">
                    <a:solidFill>
                      <a:schemeClr val="tx1"/>
                    </a:solidFill>
                    <a:effectLst/>
                    <a:latin typeface="Times New Roman" pitchFamily="18" charset="0"/>
                    <a:ea typeface="+mn-ea"/>
                    <a:cs typeface="+mn-cs"/>
                  </a:rPr>
                  <a:t> </a:t>
                </a:r>
              </a:p>
              <a:p>
                <a:r>
                  <a:rPr kumimoji="1" lang="tr-TR" sz="1200" kern="1200" dirty="0">
                    <a:solidFill>
                      <a:schemeClr val="tx1"/>
                    </a:solidFill>
                    <a:effectLst/>
                    <a:latin typeface="Times New Roman" pitchFamily="18" charset="0"/>
                    <a:ea typeface="+mn-ea"/>
                    <a:cs typeface="+mn-cs"/>
                  </a:rPr>
                  <a:t>şeklindedir.</a:t>
                </a:r>
              </a:p>
              <a:p>
                <a:r>
                  <a:rPr kumimoji="1" lang="tr-TR" sz="1200" kern="1200" dirty="0">
                    <a:solidFill>
                      <a:schemeClr val="tx1"/>
                    </a:solidFill>
                    <a:effectLst/>
                    <a:latin typeface="Times New Roman" pitchFamily="18" charset="0"/>
                    <a:ea typeface="+mn-ea"/>
                    <a:cs typeface="+mn-cs"/>
                  </a:rPr>
                  <a:t>Verilen değerleri denklemlerde yerine yazarsak ; </a:t>
                </a:r>
              </a:p>
              <a:p>
                <a:r>
                  <a:rPr kumimoji="1" lang="tr-TR" sz="1200" kern="1200" dirty="0">
                    <a:solidFill>
                      <a:schemeClr val="tx1"/>
                    </a:solidFill>
                    <a:effectLst/>
                    <a:latin typeface="Times New Roman" pitchFamily="18" charset="0"/>
                    <a:ea typeface="+mn-ea"/>
                    <a:cs typeface="+mn-cs"/>
                  </a:rPr>
                  <a:t>798a + 10b   = 819</a:t>
                </a:r>
              </a:p>
              <a:p>
                <a:r>
                  <a:rPr kumimoji="1" lang="tr-TR" sz="1200" kern="1200" dirty="0">
                    <a:solidFill>
                      <a:schemeClr val="tx1"/>
                    </a:solidFill>
                    <a:effectLst/>
                    <a:latin typeface="Times New Roman" pitchFamily="18" charset="0"/>
                    <a:ea typeface="+mn-ea"/>
                    <a:cs typeface="+mn-cs"/>
                  </a:rPr>
                  <a:t>     64722a + 798b = 66045</a:t>
                </a:r>
              </a:p>
              <a:p>
                <a:r>
                  <a:rPr kumimoji="1" lang="tr-TR" sz="1200" kern="1200" dirty="0">
                    <a:solidFill>
                      <a:schemeClr val="tx1"/>
                    </a:solidFill>
                    <a:effectLst/>
                    <a:latin typeface="Times New Roman" pitchFamily="18" charset="0"/>
                    <a:ea typeface="+mn-ea"/>
                    <a:cs typeface="+mn-cs"/>
                  </a:rPr>
                  <a:t>Sistemleri çözersek ; a = 0.66 ve b = 29.23 elde edilir. Değerler denklemde yerine yazılırsa ; </a:t>
                </a:r>
              </a:p>
              <a:p>
                <a:r>
                  <a:rPr kumimoji="1" lang="tr-TR" sz="1200" kern="1200" dirty="0">
                    <a:solidFill>
                      <a:schemeClr val="tx1"/>
                    </a:solidFill>
                    <a:effectLst/>
                    <a:latin typeface="Times New Roman" pitchFamily="18" charset="0"/>
                    <a:ea typeface="+mn-ea"/>
                    <a:cs typeface="+mn-cs"/>
                  </a:rPr>
                  <a:t>		y = </a:t>
                </a:r>
                <a:r>
                  <a:rPr kumimoji="1" lang="tr-TR" sz="1200" kern="1200" dirty="0" err="1">
                    <a:solidFill>
                      <a:schemeClr val="tx1"/>
                    </a:solidFill>
                    <a:effectLst/>
                    <a:latin typeface="Times New Roman" pitchFamily="18" charset="0"/>
                    <a:ea typeface="+mn-ea"/>
                    <a:cs typeface="+mn-cs"/>
                  </a:rPr>
                  <a:t>ax</a:t>
                </a:r>
                <a:r>
                  <a:rPr kumimoji="1" lang="tr-TR" sz="1200" kern="1200" dirty="0">
                    <a:solidFill>
                      <a:schemeClr val="tx1"/>
                    </a:solidFill>
                    <a:effectLst/>
                    <a:latin typeface="Times New Roman" pitchFamily="18" charset="0"/>
                    <a:ea typeface="+mn-ea"/>
                    <a:cs typeface="+mn-cs"/>
                  </a:rPr>
                  <a:t> + b </a:t>
                </a:r>
                <a:r>
                  <a:rPr kumimoji="1" lang="tr-TR" sz="1200" i="0" kern="1200">
                    <a:solidFill>
                      <a:schemeClr val="tx1"/>
                    </a:solidFill>
                    <a:effectLst/>
                    <a:latin typeface="Times New Roman" pitchFamily="18" charset="0"/>
                    <a:ea typeface="+mn-ea"/>
                    <a:cs typeface="+mn-cs"/>
                  </a:rPr>
                  <a:t>⇒</a:t>
                </a:r>
                <a:r>
                  <a:rPr kumimoji="1" lang="tr-TR" sz="1200" kern="1200" dirty="0">
                    <a:solidFill>
                      <a:schemeClr val="tx1"/>
                    </a:solidFill>
                    <a:effectLst/>
                    <a:latin typeface="Times New Roman" pitchFamily="18" charset="0"/>
                    <a:ea typeface="+mn-ea"/>
                    <a:cs typeface="+mn-cs"/>
                  </a:rPr>
                  <a:t> y = 0.66x + 29.23</a:t>
                </a:r>
              </a:p>
              <a:p>
                <a:r>
                  <a:rPr kumimoji="1" lang="tr-TR" sz="1200" kern="1200" dirty="0">
                    <a:solidFill>
                      <a:schemeClr val="tx1"/>
                    </a:solidFill>
                    <a:effectLst/>
                    <a:latin typeface="Times New Roman" pitchFamily="18" charset="0"/>
                    <a:ea typeface="+mn-ea"/>
                    <a:cs typeface="+mn-cs"/>
                  </a:rPr>
                  <a:t>şeklinde elde edilir.</a:t>
                </a:r>
              </a:p>
              <a:p>
                <a:pPr lvl="0"/>
                <a:r>
                  <a:rPr kumimoji="1" lang="tr-TR" sz="1200" kern="1200" dirty="0">
                    <a:solidFill>
                      <a:schemeClr val="tx1"/>
                    </a:solidFill>
                    <a:effectLst/>
                    <a:latin typeface="Times New Roman" pitchFamily="18" charset="0"/>
                    <a:ea typeface="+mn-ea"/>
                    <a:cs typeface="+mn-cs"/>
                  </a:rPr>
                  <a:t>x : Matematik notları olduğundan (x = 75)</a:t>
                </a:r>
              </a:p>
              <a:p>
                <a:r>
                  <a:rPr kumimoji="1" lang="tr-TR" sz="1200" b="1" kern="1200" dirty="0">
                    <a:solidFill>
                      <a:schemeClr val="tx1"/>
                    </a:solidFill>
                    <a:effectLst/>
                    <a:latin typeface="Times New Roman" pitchFamily="18" charset="0"/>
                    <a:ea typeface="+mn-ea"/>
                    <a:cs typeface="+mn-cs"/>
                  </a:rPr>
                  <a:t> </a:t>
                </a:r>
                <a:endParaRPr kumimoji="1" lang="tr-TR" sz="1200" kern="1200" dirty="0">
                  <a:solidFill>
                    <a:schemeClr val="tx1"/>
                  </a:solidFill>
                  <a:effectLst/>
                  <a:latin typeface="Times New Roman" pitchFamily="18" charset="0"/>
                  <a:ea typeface="+mn-ea"/>
                  <a:cs typeface="+mn-cs"/>
                </a:endParaRPr>
              </a:p>
              <a:p>
                <a:r>
                  <a:rPr kumimoji="1" lang="tr-TR" sz="1200" i="0" kern="1200">
                    <a:solidFill>
                      <a:schemeClr val="tx1"/>
                    </a:solidFill>
                    <a:effectLst/>
                    <a:latin typeface="Times New Roman" pitchFamily="18" charset="0"/>
                    <a:ea typeface="+mn-ea"/>
                    <a:cs typeface="+mn-cs"/>
                  </a:rPr>
                  <a:t>𝑦 ̂</a:t>
                </a:r>
                <a:r>
                  <a:rPr kumimoji="1" lang="tr-TR" sz="1200" kern="1200" dirty="0">
                    <a:solidFill>
                      <a:schemeClr val="tx1"/>
                    </a:solidFill>
                    <a:effectLst/>
                    <a:latin typeface="Times New Roman" pitchFamily="18" charset="0"/>
                    <a:ea typeface="+mn-ea"/>
                    <a:cs typeface="+mn-cs"/>
                  </a:rPr>
                  <a:t> = 0.66 (75) + 29.23 ≈ 79</a:t>
                </a:r>
              </a:p>
              <a:p>
                <a:r>
                  <a:rPr kumimoji="1" lang="tr-TR" sz="1200" kern="1200" dirty="0">
                    <a:solidFill>
                      <a:schemeClr val="tx1"/>
                    </a:solidFill>
                    <a:effectLst/>
                    <a:latin typeface="Times New Roman" pitchFamily="18" charset="0"/>
                    <a:ea typeface="+mn-ea"/>
                    <a:cs typeface="+mn-cs"/>
                  </a:rPr>
                  <a:t> </a:t>
                </a:r>
              </a:p>
              <a:p>
                <a:pPr lvl="0"/>
                <a:r>
                  <a:rPr kumimoji="1" lang="tr-TR" sz="1200" kern="1200" dirty="0">
                    <a:solidFill>
                      <a:schemeClr val="tx1"/>
                    </a:solidFill>
                    <a:effectLst/>
                    <a:latin typeface="Times New Roman" pitchFamily="18" charset="0"/>
                    <a:ea typeface="+mn-ea"/>
                    <a:cs typeface="+mn-cs"/>
                  </a:rPr>
                  <a:t>y : Fizik notları olduğundan (y = 95)</a:t>
                </a:r>
              </a:p>
              <a:p>
                <a:r>
                  <a:rPr kumimoji="1" lang="tr-TR" sz="1200" kern="1200" dirty="0">
                    <a:solidFill>
                      <a:schemeClr val="tx1"/>
                    </a:solidFill>
                    <a:effectLst/>
                    <a:latin typeface="Times New Roman" pitchFamily="18" charset="0"/>
                    <a:ea typeface="+mn-ea"/>
                    <a:cs typeface="+mn-cs"/>
                  </a:rPr>
                  <a:t> </a:t>
                </a:r>
              </a:p>
              <a:p>
                <a:r>
                  <a:rPr kumimoji="1" lang="tr-TR" sz="1200" kern="1200" dirty="0">
                    <a:solidFill>
                      <a:schemeClr val="tx1"/>
                    </a:solidFill>
                    <a:effectLst/>
                    <a:latin typeface="Times New Roman" pitchFamily="18" charset="0"/>
                    <a:ea typeface="+mn-ea"/>
                    <a:cs typeface="+mn-cs"/>
                  </a:rPr>
                  <a:t>95 = 0.66x + 29.23 ⇒ x = 99.65 ≈ 100</a:t>
                </a:r>
              </a:p>
              <a:p>
                <a:endParaRPr lang="tr-TR" dirty="0"/>
              </a:p>
            </p:txBody>
          </p:sp>
        </mc:Fallback>
      </mc:AlternateContent>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27</a:t>
            </a:fld>
            <a:endParaRPr lang="tr-TR"/>
          </a:p>
        </p:txBody>
      </p:sp>
    </p:spTree>
    <p:extLst>
      <p:ext uri="{BB962C8B-B14F-4D97-AF65-F5344CB8AC3E}">
        <p14:creationId xmlns:p14="http://schemas.microsoft.com/office/powerpoint/2010/main" val="1738744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20" name="19 Altbilgi Yer Tutucusu"/>
          <p:cNvSpPr>
            <a:spLocks noGrp="1"/>
          </p:cNvSpPr>
          <p:nvPr>
            <p:ph type="ftr" sz="quarter" idx="11"/>
          </p:nvPr>
        </p:nvSpPr>
        <p:spPr/>
        <p:txBody>
          <a:bodyPr/>
          <a:lstStyle/>
          <a:p>
            <a:r>
              <a:rPr lang="tr-TR" smtClean="0"/>
              <a:t>SAÜ YYurtaY </a:t>
            </a:r>
            <a:endParaRPr lang="tr-TR"/>
          </a:p>
        </p:txBody>
      </p:sp>
      <p:sp>
        <p:nvSpPr>
          <p:cNvPr id="10" name="9 Slayt Numarası Yer Tutucusu"/>
          <p:cNvSpPr>
            <a:spLocks noGrp="1"/>
          </p:cNvSpPr>
          <p:nvPr>
            <p:ph type="sldNum" sz="quarter" idx="12"/>
          </p:nvPr>
        </p:nvSpPr>
        <p:spPr/>
        <p:txBody>
          <a:bodyPr/>
          <a:lstStyle/>
          <a:p>
            <a:fld id="{873751C7-D8B0-49E9-A6B0-B08BA81E385A}"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5C6896E4-35C4-4741-8A69-D49CDAA919B9}"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16E08E03-CBA5-420D-86FB-7DF12D12D6CF}"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r>
              <a:rPr lang="tr-TR" smtClean="0"/>
              <a:t>SAÜ YYurtaY </a:t>
            </a:r>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r>
              <a:rPr lang="tr-TR" smtClean="0"/>
              <a:t>3.  Hafta</a:t>
            </a:r>
            <a:endParaRPr lang="tr-TR"/>
          </a:p>
        </p:txBody>
      </p:sp>
      <p:sp>
        <p:nvSpPr>
          <p:cNvPr id="4" name="3 Altbilgi Yer Tutucusu"/>
          <p:cNvSpPr>
            <a:spLocks noGrp="1"/>
          </p:cNvSpPr>
          <p:nvPr>
            <p:ph type="ftr" sz="quarter" idx="11"/>
          </p:nvPr>
        </p:nvSpPr>
        <p:spPr/>
        <p:txBody>
          <a:bodyPr/>
          <a:lstStyle/>
          <a:p>
            <a:r>
              <a:rPr lang="tr-TR" smtClean="0"/>
              <a:t>SAÜ YYurtaY </a:t>
            </a:r>
            <a:endParaRPr lang="tr-TR"/>
          </a:p>
        </p:txBody>
      </p:sp>
      <p:sp>
        <p:nvSpPr>
          <p:cNvPr id="5" name="4 Slayt Numarası Yer Tutucusu"/>
          <p:cNvSpPr>
            <a:spLocks noGrp="1"/>
          </p:cNvSpPr>
          <p:nvPr>
            <p:ph type="sldNum" sz="quarter" idx="12"/>
          </p:nvPr>
        </p:nvSpPr>
        <p:spPr/>
        <p:txBody>
          <a:bodyPr/>
          <a:lstStyle/>
          <a:p>
            <a:fld id="{00D0DD8D-94BE-46CD-B195-BB07F56D2C37}"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r>
              <a:rPr lang="tr-TR" smtClean="0"/>
              <a:t>SAÜ YYurtaY </a:t>
            </a:r>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7B1E048B-EE2C-4801-A93E-9CCC1CE44209}"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DC21CAA1-4B5B-46E7-B225-5361E635197D}"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tr-TR" smtClean="0"/>
              <a:t>3.  Hafta</a:t>
            </a:r>
            <a:endParaRPr lang="tr-TR"/>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tr-TR" smtClean="0"/>
              <a:t>SAÜ YYurtaY </a:t>
            </a:r>
            <a:endParaRPr lang="tr-T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6E49F00-3D9E-4CFE-A554-658867EA9789}" type="slidenum">
              <a:rPr lang="tr-TR" smtClean="0"/>
              <a:pPr/>
              <a:t>‹#›</a:t>
            </a:fld>
            <a:endParaRPr lang="tr-TR"/>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pull dir="r"/>
  </p:transition>
  <p:timing>
    <p:tnLst>
      <p:par>
        <p:cTn id="1" dur="indefinite" restart="never" nodeType="tmRoot"/>
      </p:par>
    </p:tnLst>
  </p:timing>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normAutofit/>
          </a:bodyPr>
          <a:lstStyle/>
          <a:p>
            <a:r>
              <a:rPr lang="tr-TR" sz="3600" b="1" dirty="0" smtClean="0">
                <a:solidFill>
                  <a:schemeClr val="accent1">
                    <a:lumMod val="60000"/>
                    <a:lumOff val="40000"/>
                  </a:schemeClr>
                </a:solidFill>
                <a:effectLst>
                  <a:outerShdw blurRad="50800" dist="88900" dir="5400000" algn="ctr" rotWithShape="0">
                    <a:srgbClr val="000000">
                      <a:alpha val="42000"/>
                    </a:srgbClr>
                  </a:outerShdw>
                </a:effectLst>
                <a:latin typeface="Harrington" pitchFamily="82" charset="0"/>
              </a:rPr>
              <a:t>Sayısal Analiz</a:t>
            </a:r>
            <a:endParaRPr lang="tr-TR" sz="3600" b="1" dirty="0">
              <a:solidFill>
                <a:schemeClr val="accent1">
                  <a:lumMod val="60000"/>
                  <a:lumOff val="40000"/>
                </a:schemeClr>
              </a:solidFill>
              <a:effectLst>
                <a:outerShdw blurRad="50800" dist="88900" dir="5400000" algn="ctr" rotWithShape="0">
                  <a:srgbClr val="000000">
                    <a:alpha val="42000"/>
                  </a:srgbClr>
                </a:outerShdw>
              </a:effectLst>
              <a:latin typeface="Harrington" pitchFamily="82" charset="0"/>
            </a:endParaRPr>
          </a:p>
        </p:txBody>
      </p:sp>
      <p:sp>
        <p:nvSpPr>
          <p:cNvPr id="11" name="10 Veri Yer Tutucusu"/>
          <p:cNvSpPr>
            <a:spLocks noGrp="1"/>
          </p:cNvSpPr>
          <p:nvPr>
            <p:ph type="dt" sz="half" idx="10"/>
          </p:nvPr>
        </p:nvSpPr>
        <p:spPr/>
        <p:txBody>
          <a:bodyPr/>
          <a:lstStyle/>
          <a:p>
            <a:r>
              <a:rPr lang="tr-TR" dirty="0"/>
              <a:t>9</a:t>
            </a:r>
            <a:r>
              <a:rPr lang="tr-TR" dirty="0" smtClean="0"/>
              <a:t>.  Hafta</a:t>
            </a:r>
            <a:endParaRPr lang="tr-TR" dirty="0"/>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endParaRPr lang="tr-TR"/>
          </a:p>
        </p:txBody>
      </p:sp>
      <p:sp>
        <p:nvSpPr>
          <p:cNvPr id="6" name="8 Dikdörtgen"/>
          <p:cNvSpPr/>
          <p:nvPr/>
        </p:nvSpPr>
        <p:spPr>
          <a:xfrm rot="16200000">
            <a:off x="-601009" y="5517413"/>
            <a:ext cx="2051720" cy="477054"/>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lang="tr-TR" sz="1100" dirty="0" smtClean="0">
              <a:solidFill>
                <a:schemeClr val="bg1">
                  <a:lumMod val="40000"/>
                  <a:lumOff val="60000"/>
                </a:schemeClr>
              </a:solidFill>
              <a:latin typeface="Arial" pitchFamily="34" charset="0"/>
              <a:cs typeface="Arial" pitchFamily="34" charset="0"/>
            </a:endParaRPr>
          </a:p>
          <a:p>
            <a:pPr algn="ctr"/>
            <a:r>
              <a:rPr lang="tr-TR" sz="1400" dirty="0" smtClean="0">
                <a:solidFill>
                  <a:schemeClr val="bg1">
                    <a:lumMod val="40000"/>
                    <a:lumOff val="60000"/>
                  </a:schemeClr>
                </a:solidFill>
                <a:latin typeface="Brush Script MT" pitchFamily="66" charset="0"/>
              </a:rPr>
              <a:t>Dr.Yüksel YURTAY</a:t>
            </a: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259632" y="764704"/>
            <a:ext cx="7674056" cy="5483696"/>
          </a:xfrm>
        </p:spPr>
        <p:txBody>
          <a:bodyPr>
            <a:noAutofit/>
          </a:bodyPr>
          <a:lstStyle/>
          <a:p>
            <a:pPr marL="82296" indent="0">
              <a:buNone/>
            </a:pPr>
            <a:endParaRPr lang="tr-TR" sz="2000" b="1" i="1" dirty="0" smtClean="0">
              <a:latin typeface="Arial" pitchFamily="34" charset="0"/>
              <a:cs typeface="Arial" pitchFamily="34" charset="0"/>
            </a:endParaRPr>
          </a:p>
          <a:p>
            <a:pPr marL="82296" indent="0">
              <a:buNone/>
            </a:pPr>
            <a:r>
              <a:rPr lang="tr-TR" sz="2000" b="1" i="1" dirty="0" err="1" smtClean="0">
                <a:latin typeface="Arial" pitchFamily="34" charset="0"/>
                <a:cs typeface="Arial" pitchFamily="34" charset="0"/>
              </a:rPr>
              <a:t>y</a:t>
            </a:r>
            <a:r>
              <a:rPr lang="tr-TR" sz="2000" b="1" i="1" baseline="-25000" dirty="0" err="1" smtClean="0">
                <a:latin typeface="Arial" pitchFamily="34" charset="0"/>
                <a:cs typeface="Arial" pitchFamily="34" charset="0"/>
              </a:rPr>
              <a:t>i</a:t>
            </a:r>
            <a:r>
              <a:rPr lang="tr-TR" sz="2000" b="1" i="1" dirty="0" smtClean="0">
                <a:latin typeface="Arial" pitchFamily="34" charset="0"/>
                <a:cs typeface="Arial" pitchFamily="34" charset="0"/>
              </a:rPr>
              <a:t> </a:t>
            </a:r>
            <a:r>
              <a:rPr lang="tr-TR" sz="2000" dirty="0" smtClean="0">
                <a:latin typeface="Arial" pitchFamily="34" charset="0"/>
                <a:cs typeface="Arial" pitchFamily="34" charset="0"/>
              </a:rPr>
              <a:t>değeri </a:t>
            </a:r>
            <a:r>
              <a:rPr lang="tr-TR" sz="2000" b="1" i="1" dirty="0" smtClean="0">
                <a:latin typeface="Arial" pitchFamily="34" charset="0"/>
                <a:cs typeface="Arial" pitchFamily="34" charset="0"/>
              </a:rPr>
              <a:t>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i="1" baseline="-25000" dirty="0" smtClean="0">
                <a:latin typeface="Arial" pitchFamily="34" charset="0"/>
                <a:cs typeface="Arial" pitchFamily="34" charset="0"/>
              </a:rPr>
              <a:t>i</a:t>
            </a:r>
            <a:r>
              <a:rPr lang="tr-TR" sz="2000" b="1" i="1" dirty="0" smtClean="0">
                <a:latin typeface="Arial" pitchFamily="34" charset="0"/>
                <a:cs typeface="Arial" pitchFamily="34" charset="0"/>
              </a:rPr>
              <a:t> </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için yaklaşık değer,</a:t>
            </a:r>
          </a:p>
          <a:p>
            <a:pPr marL="82296" indent="0">
              <a:buNone/>
            </a:pPr>
            <a:r>
              <a:rPr lang="tr-TR" sz="2000" dirty="0" smtClean="0">
                <a:latin typeface="Arial" pitchFamily="34" charset="0"/>
                <a:cs typeface="Arial" pitchFamily="34" charset="0"/>
              </a:rPr>
              <a:t> </a:t>
            </a:r>
          </a:p>
          <a:p>
            <a:pPr marL="82296" indent="0">
              <a:buNone/>
            </a:pPr>
            <a:r>
              <a:rPr lang="tr-TR" sz="2000" b="1" i="1" dirty="0" smtClean="0">
                <a:latin typeface="Arial" pitchFamily="34" charset="0"/>
                <a:cs typeface="Arial" pitchFamily="34" charset="0"/>
              </a:rPr>
              <a:t>                          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i="1" baseline="-25000" dirty="0" smtClean="0">
                <a:latin typeface="Arial" pitchFamily="34" charset="0"/>
                <a:cs typeface="Arial" pitchFamily="34" charset="0"/>
              </a:rPr>
              <a:t>i</a:t>
            </a:r>
            <a:r>
              <a:rPr lang="tr-TR" sz="2000" b="1" i="1" dirty="0" smtClean="0">
                <a:latin typeface="Arial" pitchFamily="34" charset="0"/>
                <a:cs typeface="Arial" pitchFamily="34" charset="0"/>
              </a:rPr>
              <a:t> </a:t>
            </a:r>
            <a:r>
              <a:rPr lang="tr-TR" sz="2000" b="1" dirty="0" smtClean="0">
                <a:latin typeface="Arial" pitchFamily="34" charset="0"/>
                <a:cs typeface="Arial" pitchFamily="34" charset="0"/>
              </a:rPr>
              <a:t>) ≈ </a:t>
            </a:r>
            <a:r>
              <a:rPr lang="tr-TR" sz="2000" b="1" i="1" dirty="0" err="1" smtClean="0">
                <a:latin typeface="Arial" pitchFamily="34" charset="0"/>
                <a:cs typeface="Arial" pitchFamily="34" charset="0"/>
              </a:rPr>
              <a:t>y</a:t>
            </a:r>
            <a:r>
              <a:rPr lang="tr-TR" sz="2000" b="1" i="1" baseline="-25000" dirty="0" err="1" smtClean="0">
                <a:latin typeface="Arial" pitchFamily="34" charset="0"/>
                <a:cs typeface="Arial" pitchFamily="34" charset="0"/>
              </a:rPr>
              <a:t>i</a:t>
            </a:r>
            <a:r>
              <a:rPr lang="tr-TR" sz="2000" b="1" i="1" baseline="-25000" dirty="0" smtClean="0">
                <a:latin typeface="Arial" pitchFamily="34" charset="0"/>
                <a:cs typeface="Arial" pitchFamily="34" charset="0"/>
              </a:rPr>
              <a:t> </a:t>
            </a:r>
            <a:r>
              <a:rPr lang="tr-TR" sz="2000" b="1" i="1" dirty="0" smtClean="0">
                <a:latin typeface="Arial" pitchFamily="34" charset="0"/>
                <a:cs typeface="Arial" pitchFamily="34" charset="0"/>
              </a:rPr>
              <a:t>, </a:t>
            </a:r>
          </a:p>
          <a:p>
            <a:pPr marL="82296" indent="0">
              <a:buNone/>
            </a:pPr>
            <a:endParaRPr lang="tr-TR" sz="2000" b="1" i="1" dirty="0" smtClean="0">
              <a:latin typeface="Arial" pitchFamily="34" charset="0"/>
              <a:cs typeface="Arial" pitchFamily="34" charset="0"/>
            </a:endParaRPr>
          </a:p>
          <a:p>
            <a:pPr marL="82296" indent="0">
              <a:buNone/>
            </a:pPr>
            <a:r>
              <a:rPr lang="tr-TR" sz="2000" i="1" dirty="0" smtClean="0">
                <a:latin typeface="Arial" pitchFamily="34" charset="0"/>
                <a:cs typeface="Arial" pitchFamily="34" charset="0"/>
              </a:rPr>
              <a:t>kabul</a:t>
            </a:r>
            <a:r>
              <a:rPr lang="tr-TR" sz="2000" dirty="0" smtClean="0">
                <a:latin typeface="Arial" pitchFamily="34" charset="0"/>
                <a:cs typeface="Arial" pitchFamily="34" charset="0"/>
              </a:rPr>
              <a:t> edilince yapılan hata</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 </a:t>
            </a:r>
          </a:p>
          <a:p>
            <a:pPr marL="1947672" lvl="8" indent="0">
              <a:buNone/>
            </a:pPr>
            <a:r>
              <a:rPr lang="tr-TR" b="1" i="1" dirty="0" err="1" smtClean="0">
                <a:solidFill>
                  <a:schemeClr val="tx1"/>
                </a:solidFill>
                <a:latin typeface="Arial" pitchFamily="34" charset="0"/>
                <a:cs typeface="Arial" pitchFamily="34" charset="0"/>
              </a:rPr>
              <a:t>y</a:t>
            </a:r>
            <a:r>
              <a:rPr lang="tr-TR" b="1" i="1" baseline="-25000" dirty="0" err="1" smtClean="0">
                <a:solidFill>
                  <a:schemeClr val="tx1"/>
                </a:solidFill>
                <a:latin typeface="Arial" pitchFamily="34" charset="0"/>
                <a:cs typeface="Arial" pitchFamily="34" charset="0"/>
              </a:rPr>
              <a:t>i</a:t>
            </a:r>
            <a:r>
              <a:rPr lang="tr-TR" b="1" i="1" baseline="-25000" dirty="0" smtClean="0">
                <a:solidFill>
                  <a:schemeClr val="tx1"/>
                </a:solidFill>
                <a:latin typeface="Arial" pitchFamily="34" charset="0"/>
                <a:cs typeface="Arial" pitchFamily="34" charset="0"/>
              </a:rPr>
              <a:t> </a:t>
            </a:r>
            <a:r>
              <a:rPr lang="tr-TR" b="1" dirty="0" smtClean="0">
                <a:solidFill>
                  <a:schemeClr val="tx1"/>
                </a:solidFill>
                <a:latin typeface="Arial" pitchFamily="34" charset="0"/>
                <a:cs typeface="Arial" pitchFamily="34" charset="0"/>
              </a:rPr>
              <a:t>- </a:t>
            </a:r>
            <a:r>
              <a:rPr lang="tr-TR" b="1" i="1" dirty="0" smtClean="0">
                <a:solidFill>
                  <a:schemeClr val="tx1"/>
                </a:solidFill>
                <a:latin typeface="Arial" pitchFamily="34" charset="0"/>
                <a:cs typeface="Arial" pitchFamily="34" charset="0"/>
              </a:rPr>
              <a:t>f </a:t>
            </a:r>
            <a:r>
              <a:rPr lang="tr-TR" b="1" dirty="0" smtClean="0">
                <a:solidFill>
                  <a:schemeClr val="tx1"/>
                </a:solidFill>
                <a:latin typeface="Arial" pitchFamily="34" charset="0"/>
                <a:cs typeface="Arial" pitchFamily="34" charset="0"/>
              </a:rPr>
              <a:t>(</a:t>
            </a:r>
            <a:r>
              <a:rPr lang="tr-TR" b="1" i="1" dirty="0" err="1" smtClean="0">
                <a:solidFill>
                  <a:schemeClr val="tx1"/>
                </a:solidFill>
                <a:latin typeface="Arial" pitchFamily="34" charset="0"/>
                <a:cs typeface="Arial" pitchFamily="34" charset="0"/>
              </a:rPr>
              <a:t>x</a:t>
            </a:r>
            <a:r>
              <a:rPr lang="tr-TR" b="1" i="1" baseline="-25000" dirty="0" err="1" smtClean="0">
                <a:solidFill>
                  <a:schemeClr val="tx1"/>
                </a:solidFill>
                <a:latin typeface="Arial" pitchFamily="34" charset="0"/>
                <a:cs typeface="Arial" pitchFamily="34" charset="0"/>
              </a:rPr>
              <a:t>i</a:t>
            </a:r>
            <a:r>
              <a:rPr lang="tr-TR" b="1" dirty="0" smtClean="0">
                <a:solidFill>
                  <a:schemeClr val="tx1"/>
                </a:solidFill>
                <a:latin typeface="Arial" pitchFamily="34" charset="0"/>
                <a:cs typeface="Arial" pitchFamily="34" charset="0"/>
              </a:rPr>
              <a:t>) </a:t>
            </a:r>
          </a:p>
          <a:p>
            <a:pPr marL="82296" indent="0">
              <a:buNone/>
            </a:pPr>
            <a:endParaRPr lang="tr-TR" sz="2000" dirty="0" smtClean="0">
              <a:latin typeface="Arial" pitchFamily="34" charset="0"/>
              <a:cs typeface="Arial" pitchFamily="34" charset="0"/>
            </a:endParaRPr>
          </a:p>
          <a:p>
            <a:pPr marL="82296" indent="0">
              <a:buNone/>
            </a:pPr>
            <a:r>
              <a:rPr lang="tr-TR" sz="2000" dirty="0" err="1" smtClean="0">
                <a:latin typeface="Arial" pitchFamily="34" charset="0"/>
                <a:cs typeface="Arial" pitchFamily="34" charset="0"/>
              </a:rPr>
              <a:t>dir</a:t>
            </a:r>
            <a:r>
              <a:rPr lang="tr-TR" sz="2000" dirty="0" smtClean="0">
                <a:latin typeface="Arial" pitchFamily="34" charset="0"/>
                <a:cs typeface="Arial" pitchFamily="34" charset="0"/>
              </a:rPr>
              <a:t> ve amaç, bu hatalar minimum olacak şekilde bir </a:t>
            </a:r>
            <a:r>
              <a:rPr lang="tr-TR" sz="2000" b="1" i="1" dirty="0" smtClean="0">
                <a:latin typeface="Arial" pitchFamily="34" charset="0"/>
                <a:cs typeface="Arial" pitchFamily="34" charset="0"/>
              </a:rPr>
              <a:t>f</a:t>
            </a:r>
            <a:r>
              <a:rPr lang="tr-TR" sz="2000" i="1" dirty="0" smtClean="0">
                <a:latin typeface="Arial" pitchFamily="34" charset="0"/>
                <a:cs typeface="Arial" pitchFamily="34" charset="0"/>
              </a:rPr>
              <a:t>  </a:t>
            </a:r>
            <a:r>
              <a:rPr lang="tr-TR" sz="2000" dirty="0" smtClean="0">
                <a:latin typeface="Arial" pitchFamily="34" charset="0"/>
                <a:cs typeface="Arial" pitchFamily="34" charset="0"/>
              </a:rPr>
              <a:t>fonksiyonu bulmaktır.</a:t>
            </a:r>
          </a:p>
          <a:p>
            <a:pPr marL="82296" indent="0">
              <a:buNone/>
            </a:pPr>
            <a:r>
              <a:rPr lang="tr-TR" sz="2000" b="1" dirty="0" smtClean="0">
                <a:latin typeface="Arial" pitchFamily="34" charset="0"/>
                <a:cs typeface="Arial" pitchFamily="34" charset="0"/>
              </a:rPr>
              <a:t> </a:t>
            </a:r>
            <a:endParaRPr lang="tr-TR" sz="2000"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102402563"/>
      </p:ext>
    </p:extLst>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C:\Users\HP\Desktop\grafik.png"/>
          <p:cNvPicPr>
            <a:picLocks noGrp="1"/>
          </p:cNvPicPr>
          <p:nvPr>
            <p:ph sz="quarter" idx="1"/>
          </p:nvPr>
        </p:nvPicPr>
        <p:blipFill>
          <a:blip r:embed="rId2" cstate="print"/>
          <a:srcRect/>
          <a:stretch>
            <a:fillRect/>
          </a:stretch>
        </p:blipFill>
        <p:spPr bwMode="auto">
          <a:xfrm>
            <a:off x="1331640" y="1196752"/>
            <a:ext cx="7416824" cy="4680520"/>
          </a:xfrm>
          <a:prstGeom prst="rect">
            <a:avLst/>
          </a:prstGeom>
          <a:ln>
            <a:noFill/>
          </a:ln>
          <a:effectLst>
            <a:outerShdw blurRad="292100" dist="139700" dir="2700000" algn="tl" rotWithShape="0">
              <a:srgbClr val="333333">
                <a:alpha val="65000"/>
              </a:srgbClr>
            </a:outerShdw>
          </a:effectLst>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3225430810"/>
      </p:ext>
    </p:extLst>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836712"/>
            <a:ext cx="7818072" cy="5256584"/>
          </a:xfrm>
        </p:spPr>
        <p:txBody>
          <a:bodyPr>
            <a:normAutofit/>
          </a:bodyPr>
          <a:lstStyle/>
          <a:p>
            <a:pPr marL="82296" indent="0" algn="just">
              <a:buNone/>
            </a:pPr>
            <a:r>
              <a:rPr lang="tr-TR" sz="2000" b="1" dirty="0" err="1" smtClean="0">
                <a:latin typeface="Arial" pitchFamily="34" charset="0"/>
                <a:cs typeface="Arial" pitchFamily="34" charset="0"/>
              </a:rPr>
              <a:t>yi</a:t>
            </a:r>
            <a:r>
              <a:rPr lang="tr-TR" sz="2000" b="1" dirty="0" smtClean="0">
                <a:latin typeface="Arial" pitchFamily="34" charset="0"/>
                <a:cs typeface="Arial" pitchFamily="34" charset="0"/>
              </a:rPr>
              <a:t> - f (xi)  </a:t>
            </a:r>
            <a:r>
              <a:rPr lang="tr-TR" sz="2000" dirty="0" smtClean="0">
                <a:latin typeface="Arial" pitchFamily="34" charset="0"/>
                <a:cs typeface="Arial" pitchFamily="34" charset="0"/>
              </a:rPr>
              <a:t>farklarından her birine bir artık  denir.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En küçük kareler yönteminde aranan fonksiyon, ya da onun parametreleri tüm artıkların kareleri toplamı olan </a:t>
            </a:r>
          </a:p>
          <a:p>
            <a:pPr marL="82296" indent="0" algn="just">
              <a:buNone/>
            </a:pPr>
            <a:endParaRPr lang="tr-TR" sz="2000" dirty="0" smtClean="0">
              <a:latin typeface="Arial" pitchFamily="34" charset="0"/>
              <a:cs typeface="Arial" pitchFamily="34" charset="0"/>
            </a:endParaRPr>
          </a:p>
          <a:p>
            <a:pPr marL="82296" indent="0" algn="just">
              <a:buNone/>
            </a:pPr>
            <a:endParaRPr lang="tr-TR" sz="2000" dirty="0">
              <a:latin typeface="Arial" pitchFamily="34" charset="0"/>
              <a:cs typeface="Arial" pitchFamily="34" charset="0"/>
            </a:endParaRPr>
          </a:p>
          <a:p>
            <a:pPr marL="82296" indent="0" algn="just">
              <a:buNone/>
            </a:pPr>
            <a:endParaRPr lang="tr-TR" sz="2000" dirty="0" smtClean="0">
              <a:latin typeface="Arial" pitchFamily="34" charset="0"/>
              <a:cs typeface="Arial" pitchFamily="34" charset="0"/>
            </a:endParaRP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ifadesini minimum yapacak şekilde belirlenir.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Bu, yönteme neden </a:t>
            </a:r>
            <a:r>
              <a:rPr lang="tr-TR" sz="2000" b="1" dirty="0" smtClean="0">
                <a:latin typeface="Arial" pitchFamily="34" charset="0"/>
                <a:cs typeface="Arial" pitchFamily="34" charset="0"/>
              </a:rPr>
              <a:t>en küçük kareler yöntemi </a:t>
            </a:r>
            <a:r>
              <a:rPr lang="tr-TR" sz="2000" dirty="0" smtClean="0">
                <a:latin typeface="Arial" pitchFamily="34" charset="0"/>
                <a:cs typeface="Arial" pitchFamily="34" charset="0"/>
              </a:rPr>
              <a:t>dendiğini açıklar. </a:t>
            </a:r>
          </a:p>
          <a:p>
            <a:pPr marL="82296" indent="0" algn="just">
              <a:buNone/>
            </a:pPr>
            <a:endParaRPr lang="tr-TR" sz="2000" dirty="0">
              <a:latin typeface="Arial" pitchFamily="34" charset="0"/>
              <a:cs typeface="Arial" pitchFamily="34" charset="0"/>
            </a:endParaRPr>
          </a:p>
          <a:p>
            <a:pPr marL="82296" indent="0" algn="just">
              <a:buNone/>
            </a:pPr>
            <a:r>
              <a:rPr lang="tr-TR" sz="2000" dirty="0" smtClean="0">
                <a:solidFill>
                  <a:schemeClr val="accent3"/>
                </a:solidFill>
                <a:latin typeface="Arial" pitchFamily="34" charset="0"/>
                <a:cs typeface="Arial" pitchFamily="34" charset="0"/>
              </a:rPr>
              <a:t>Sözü edilen kareler toplamının minimum olması için her bir hatanın küçük olması gerektiğine dikkat ediniz.  </a:t>
            </a:r>
          </a:p>
          <a:p>
            <a:pPr marL="82296" indent="0" algn="just">
              <a:buNone/>
            </a:pPr>
            <a:endParaRPr lang="tr-TR" sz="2000" dirty="0">
              <a:latin typeface="Arial" pitchFamily="34" charset="0"/>
              <a:cs typeface="Arial" pitchFamily="34" charset="0"/>
            </a:endParaRPr>
          </a:p>
        </p:txBody>
      </p:sp>
      <p:pic>
        <p:nvPicPr>
          <p:cNvPr id="4" name="3 Resim" descr="ekk.PNG"/>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6000" contrast="55000"/>
                    </a14:imgEffect>
                  </a14:imgLayer>
                </a14:imgProps>
              </a:ext>
            </a:extLst>
          </a:blip>
          <a:stretch>
            <a:fillRect/>
          </a:stretch>
        </p:blipFill>
        <p:spPr>
          <a:xfrm>
            <a:off x="2195736" y="2852936"/>
            <a:ext cx="5072098" cy="857256"/>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343401905"/>
      </p:ext>
    </p:extLst>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435608" y="476672"/>
            <a:ext cx="7498080" cy="5771728"/>
          </a:xfrm>
        </p:spPr>
        <p:txBody>
          <a:bodyPr>
            <a:noAutofit/>
          </a:bodyPr>
          <a:lstStyle/>
          <a:p>
            <a:pPr marL="82296" indent="0">
              <a:buNone/>
            </a:pPr>
            <a:r>
              <a:rPr lang="tr-TR" sz="2000" dirty="0" smtClean="0">
                <a:latin typeface="Arial" pitchFamily="34" charset="0"/>
                <a:cs typeface="Arial" pitchFamily="34" charset="0"/>
              </a:rPr>
              <a:t>Bir veri tablosuna en iyi uyan doğrusal fonksiyonun grafiği olan doğruya </a:t>
            </a:r>
            <a:r>
              <a:rPr lang="tr-TR" sz="2000" dirty="0" smtClean="0">
                <a:solidFill>
                  <a:srgbClr val="C00000"/>
                </a:solidFill>
                <a:latin typeface="Arial" pitchFamily="34" charset="0"/>
                <a:cs typeface="Arial" pitchFamily="34" charset="0"/>
              </a:rPr>
              <a:t>regresyon  doğrusu</a:t>
            </a:r>
            <a:r>
              <a:rPr lang="tr-TR" sz="2000" dirty="0" smtClean="0">
                <a:latin typeface="Arial" pitchFamily="34" charset="0"/>
                <a:cs typeface="Arial" pitchFamily="34" charset="0"/>
              </a:rPr>
              <a:t> veya  </a:t>
            </a:r>
            <a:r>
              <a:rPr lang="tr-TR" sz="2000" dirty="0" smtClean="0">
                <a:solidFill>
                  <a:srgbClr val="C00000"/>
                </a:solidFill>
                <a:latin typeface="Arial" pitchFamily="34" charset="0"/>
                <a:cs typeface="Arial" pitchFamily="34" charset="0"/>
              </a:rPr>
              <a:t>en küçük kareler doğrusu </a:t>
            </a:r>
            <a:r>
              <a:rPr lang="tr-TR" sz="2000" dirty="0" smtClean="0">
                <a:latin typeface="Arial" pitchFamily="34" charset="0"/>
                <a:cs typeface="Arial" pitchFamily="34" charset="0"/>
              </a:rPr>
              <a:t>denir.</a:t>
            </a:r>
          </a:p>
          <a:p>
            <a:pPr marL="82296" indent="0">
              <a:buNone/>
            </a:pPr>
            <a:r>
              <a:rPr lang="tr-TR" sz="2000" i="1" dirty="0" smtClean="0">
                <a:latin typeface="Arial" pitchFamily="34" charset="0"/>
                <a:cs typeface="Arial" pitchFamily="34" charset="0"/>
              </a:rPr>
              <a:t>			</a:t>
            </a:r>
            <a:r>
              <a:rPr lang="tr-TR" sz="2000" b="1" i="1" dirty="0" smtClean="0">
                <a:latin typeface="Arial" pitchFamily="34" charset="0"/>
                <a:cs typeface="Arial" pitchFamily="34" charset="0"/>
              </a:rPr>
              <a:t>y=f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=mx + b</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fonksiyonunun belirlediği doğruyu yani regresyon doğrusunu bulalım.</a:t>
            </a:r>
          </a:p>
          <a:p>
            <a:pPr marL="82296" indent="0">
              <a:buNone/>
            </a:pPr>
            <a:endParaRPr lang="tr-TR" sz="2000" dirty="0" smtClean="0">
              <a:latin typeface="Arial" pitchFamily="34" charset="0"/>
              <a:cs typeface="Arial" pitchFamily="34" charset="0"/>
            </a:endParaRP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Önce    </a:t>
            </a:r>
            <a:r>
              <a:rPr lang="tr-TR" sz="2000" b="1" i="1" dirty="0" err="1" smtClean="0">
                <a:latin typeface="Arial" pitchFamily="34" charset="0"/>
                <a:cs typeface="Arial" pitchFamily="34" charset="0"/>
              </a:rPr>
              <a:t>y</a:t>
            </a:r>
            <a:r>
              <a:rPr lang="tr-TR" sz="2000" b="1" i="1" baseline="-25000" dirty="0" err="1" smtClean="0">
                <a:latin typeface="Arial" pitchFamily="34" charset="0"/>
                <a:cs typeface="Arial" pitchFamily="34" charset="0"/>
              </a:rPr>
              <a:t>i</a:t>
            </a:r>
            <a:r>
              <a:rPr lang="tr-TR" sz="2000" b="1" i="1" baseline="-25000" dirty="0" smtClean="0">
                <a:latin typeface="Arial" pitchFamily="34" charset="0"/>
                <a:cs typeface="Arial" pitchFamily="34" charset="0"/>
              </a:rPr>
              <a:t>  </a:t>
            </a:r>
            <a:r>
              <a:rPr lang="tr-TR" sz="2000" b="1" dirty="0" smtClean="0">
                <a:latin typeface="Arial" pitchFamily="34" charset="0"/>
                <a:cs typeface="Arial" pitchFamily="34" charset="0"/>
              </a:rPr>
              <a:t>-  </a:t>
            </a:r>
            <a:r>
              <a:rPr lang="tr-TR" sz="2000" b="1" i="1" dirty="0" smtClean="0">
                <a:latin typeface="Arial" pitchFamily="34" charset="0"/>
                <a:cs typeface="Arial" pitchFamily="34" charset="0"/>
              </a:rPr>
              <a:t>f</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i="1" baseline="-25000" dirty="0" smtClean="0">
                <a:latin typeface="Arial" pitchFamily="34" charset="0"/>
                <a:cs typeface="Arial" pitchFamily="34" charset="0"/>
              </a:rPr>
              <a:t>i</a:t>
            </a:r>
            <a:r>
              <a:rPr lang="tr-TR" sz="2000" b="1" dirty="0" smtClean="0">
                <a:latin typeface="Arial" pitchFamily="34" charset="0"/>
                <a:cs typeface="Arial" pitchFamily="34" charset="0"/>
              </a:rPr>
              <a:t>) </a:t>
            </a:r>
          </a:p>
          <a:p>
            <a:pPr marL="82296" indent="0">
              <a:buNone/>
            </a:pPr>
            <a:endParaRPr lang="tr-TR" sz="2000" b="1"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artık değerleri bulunarak bunların karelerinin toplamı olan</a:t>
            </a:r>
          </a:p>
          <a:p>
            <a:pPr marL="82296" indent="0">
              <a:buNone/>
            </a:pPr>
            <a:endParaRPr lang="tr-TR" sz="2000" dirty="0" smtClean="0">
              <a:latin typeface="Arial" pitchFamily="34" charset="0"/>
              <a:cs typeface="Arial" pitchFamily="34" charset="0"/>
            </a:endParaRPr>
          </a:p>
          <a:p>
            <a:pPr marL="82296" indent="0">
              <a:buNone/>
            </a:pPr>
            <a:endParaRPr lang="tr-TR" sz="2000" i="1" dirty="0" smtClean="0">
              <a:latin typeface="Arial" pitchFamily="34" charset="0"/>
              <a:cs typeface="Arial" pitchFamily="34" charset="0"/>
            </a:endParaRPr>
          </a:p>
          <a:p>
            <a:pPr marL="82296" indent="0">
              <a:buNone/>
            </a:pPr>
            <a:endParaRPr lang="tr-TR" sz="2000" i="1" dirty="0" smtClean="0">
              <a:latin typeface="Arial" pitchFamily="34" charset="0"/>
              <a:cs typeface="Arial" pitchFamily="34" charset="0"/>
            </a:endParaRPr>
          </a:p>
          <a:p>
            <a:pPr marL="82296" indent="0">
              <a:buNone/>
            </a:pPr>
            <a:endParaRPr lang="tr-TR" sz="2000" i="1" dirty="0" smtClean="0">
              <a:latin typeface="Arial" pitchFamily="34" charset="0"/>
              <a:cs typeface="Arial" pitchFamily="34" charset="0"/>
            </a:endParaRPr>
          </a:p>
          <a:p>
            <a:pPr marL="82296" indent="0">
              <a:buNone/>
            </a:pPr>
            <a:r>
              <a:rPr lang="tr-TR" sz="2000" i="1" dirty="0" smtClean="0">
                <a:latin typeface="Arial" pitchFamily="34" charset="0"/>
                <a:cs typeface="Arial" pitchFamily="34" charset="0"/>
              </a:rPr>
              <a:t>fonksiyonu oluşturulur.</a:t>
            </a: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p:txBody>
      </p:sp>
      <p:pic>
        <p:nvPicPr>
          <p:cNvPr id="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15691" y="4761185"/>
            <a:ext cx="6768752" cy="792163"/>
          </a:xfrm>
          <a:prstGeom prst="rect">
            <a:avLst/>
          </a:prstGeom>
          <a:noFill/>
          <a:ln w="9525">
            <a:noFill/>
            <a:miter lim="800000"/>
            <a:headEnd/>
            <a:tailEnd/>
          </a:ln>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387161605"/>
      </p:ext>
    </p:extLst>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2132856"/>
            <a:ext cx="7746064" cy="2952328"/>
          </a:xfrm>
        </p:spPr>
        <p:txBody>
          <a:bodyPr>
            <a:normAutofit/>
          </a:bodyPr>
          <a:lstStyle/>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Her  </a:t>
            </a:r>
            <a:r>
              <a:rPr lang="tr-TR" sz="2000" b="1" dirty="0" smtClean="0">
                <a:latin typeface="Arial" pitchFamily="34" charset="0"/>
                <a:cs typeface="Arial" pitchFamily="34" charset="0"/>
              </a:rPr>
              <a:t>m</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a:t>
            </a:r>
            <a:r>
              <a:rPr lang="tr-TR" sz="2000" dirty="0" smtClean="0">
                <a:latin typeface="Arial" pitchFamily="34" charset="0"/>
                <a:cs typeface="Arial" pitchFamily="34" charset="0"/>
              </a:rPr>
              <a:t>  için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 ≥ 0</a:t>
            </a:r>
            <a:r>
              <a:rPr lang="tr-TR" sz="2000" dirty="0" smtClean="0">
                <a:latin typeface="Arial" pitchFamily="34" charset="0"/>
                <a:cs typeface="Arial" pitchFamily="34" charset="0"/>
              </a:rPr>
              <a:t>   olduğundan ve    </a:t>
            </a:r>
            <a:r>
              <a:rPr lang="tr-TR" sz="2000" b="1" dirty="0" smtClean="0">
                <a:latin typeface="Arial" pitchFamily="34" charset="0"/>
                <a:cs typeface="Arial" pitchFamily="34" charset="0"/>
              </a:rPr>
              <a:t>y = f (x) = mx + b </a:t>
            </a:r>
          </a:p>
          <a:p>
            <a:pPr marL="82296" indent="0" algn="just">
              <a:buNone/>
            </a:pPr>
            <a:r>
              <a:rPr lang="tr-TR" sz="2000" dirty="0" smtClean="0">
                <a:latin typeface="Arial" pitchFamily="34" charset="0"/>
                <a:cs typeface="Arial" pitchFamily="34" charset="0"/>
              </a:rPr>
              <a:t>doğrusu verilen noktalardan uzaklaştıkça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sonsuza </a:t>
            </a:r>
          </a:p>
          <a:p>
            <a:pPr marL="82296" indent="0" algn="just">
              <a:buNone/>
            </a:pPr>
            <a:r>
              <a:rPr lang="tr-TR" sz="2000" dirty="0" smtClean="0">
                <a:latin typeface="Arial" pitchFamily="34" charset="0"/>
                <a:cs typeface="Arial" pitchFamily="34" charset="0"/>
              </a:rPr>
              <a:t>ıraksayacağından</a:t>
            </a:r>
            <a:r>
              <a:rPr lang="tr-TR" sz="2000" b="1" dirty="0" smtClean="0">
                <a:latin typeface="Arial" pitchFamily="34" charset="0"/>
                <a:cs typeface="Arial" pitchFamily="34" charset="0"/>
              </a:rPr>
              <a:t>,   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bir mutlak minimum değeri vardır </a:t>
            </a:r>
          </a:p>
          <a:p>
            <a:pPr marL="82296" indent="0" algn="just">
              <a:buNone/>
            </a:pPr>
            <a:r>
              <a:rPr lang="tr-TR" sz="2000" dirty="0" smtClean="0">
                <a:latin typeface="Arial" pitchFamily="34" charset="0"/>
                <a:cs typeface="Arial" pitchFamily="34" charset="0"/>
              </a:rPr>
              <a:t>ve bu minimum değer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  fonksiyonunun bir kritik noktasında </a:t>
            </a:r>
          </a:p>
          <a:p>
            <a:pPr marL="82296" indent="0" algn="just">
              <a:buNone/>
            </a:pPr>
            <a:r>
              <a:rPr lang="tr-TR" sz="2000" dirty="0" smtClean="0">
                <a:latin typeface="Arial" pitchFamily="34" charset="0"/>
                <a:cs typeface="Arial" pitchFamily="34" charset="0"/>
              </a:rPr>
              <a:t>ortaya çıkar.</a:t>
            </a:r>
          </a:p>
          <a:p>
            <a:pPr marL="82296" indent="0" algn="just">
              <a:buNone/>
            </a:pPr>
            <a:r>
              <a:rPr lang="tr-TR" sz="2000" dirty="0" smtClean="0">
                <a:latin typeface="Arial" pitchFamily="34" charset="0"/>
                <a:cs typeface="Arial" pitchFamily="34" charset="0"/>
              </a:rPr>
              <a:t>  </a:t>
            </a:r>
          </a:p>
          <a:p>
            <a:pPr marL="82296" indent="0" algn="just">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554084627"/>
      </p:ext>
    </p:extLst>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304161" y="188640"/>
            <a:ext cx="7674056" cy="6480720"/>
          </a:xfrm>
        </p:spPr>
        <p:txBody>
          <a:bodyPr>
            <a:normAutofit/>
          </a:bodyPr>
          <a:lstStyle/>
          <a:p>
            <a:pPr marL="82296" indent="0">
              <a:buNone/>
            </a:pPr>
            <a:r>
              <a:rPr lang="tr-TR" sz="2000" b="1" dirty="0" smtClean="0">
                <a:latin typeface="Arial" pitchFamily="34" charset="0"/>
                <a:cs typeface="Arial" pitchFamily="34" charset="0"/>
              </a:rPr>
              <a:t>Örnek : </a:t>
            </a:r>
          </a:p>
          <a:p>
            <a:pPr marL="82296" indent="0">
              <a:buNone/>
            </a:pPr>
            <a:r>
              <a:rPr lang="tr-TR" sz="2000" dirty="0" smtClean="0">
                <a:latin typeface="Arial" pitchFamily="34" charset="0"/>
                <a:cs typeface="Arial" pitchFamily="34" charset="0"/>
              </a:rPr>
              <a:t>Bir üretici, ürettiği ürünün çeşitli üretim seviyeleri için maliyetini  belirliyor ve aşağıdaki tabloyu oluşturuyor: </a:t>
            </a: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a:buNone/>
            </a:pPr>
            <a:r>
              <a:rPr lang="tr-TR" sz="2000" dirty="0" smtClean="0">
                <a:latin typeface="Arial" pitchFamily="34" charset="0"/>
                <a:cs typeface="Arial" pitchFamily="34" charset="0"/>
              </a:rPr>
              <a:t>	</a:t>
            </a:r>
          </a:p>
          <a:p>
            <a:pPr>
              <a:buNone/>
            </a:pPr>
            <a:r>
              <a:rPr lang="tr-TR" sz="2000" dirty="0" smtClean="0">
                <a:latin typeface="Arial" pitchFamily="34" charset="0"/>
                <a:cs typeface="Arial" pitchFamily="34" charset="0"/>
              </a:rPr>
              <a:t>Bu üretici için gider fonksiyonunu yukarıdaki tabloya en iyi uyan doğrusal fonksiyon olarak belirleyelim.  </a:t>
            </a:r>
          </a:p>
          <a:p>
            <a:pPr>
              <a:buNone/>
            </a:pPr>
            <a:endParaRPr lang="tr-TR" sz="2000" dirty="0" smtClean="0">
              <a:latin typeface="Arial" pitchFamily="34" charset="0"/>
              <a:cs typeface="Arial" pitchFamily="34" charset="0"/>
            </a:endParaRPr>
          </a:p>
          <a:p>
            <a:pPr>
              <a:buNone/>
            </a:pPr>
            <a:r>
              <a:rPr lang="tr-TR" sz="2000" dirty="0" smtClean="0">
                <a:latin typeface="Arial" pitchFamily="34" charset="0"/>
                <a:cs typeface="Arial" pitchFamily="34" charset="0"/>
              </a:rPr>
              <a:t>Elimizdeki veri tablosu, düzlemde şu </a:t>
            </a:r>
            <a:r>
              <a:rPr lang="tr-TR" sz="2000" b="1" dirty="0" smtClean="0">
                <a:latin typeface="Arial" pitchFamily="34" charset="0"/>
                <a:cs typeface="Arial" pitchFamily="34" charset="0"/>
              </a:rPr>
              <a:t>(x,y) </a:t>
            </a:r>
            <a:r>
              <a:rPr lang="tr-TR" sz="2000" dirty="0" smtClean="0">
                <a:latin typeface="Arial" pitchFamily="34" charset="0"/>
                <a:cs typeface="Arial" pitchFamily="34" charset="0"/>
              </a:rPr>
              <a:t>noktalarını verir: </a:t>
            </a:r>
          </a:p>
          <a:p>
            <a:pPr>
              <a:buNone/>
            </a:pPr>
            <a:r>
              <a:rPr lang="tr-TR" sz="2000" b="1" dirty="0" smtClean="0">
                <a:latin typeface="Arial" pitchFamily="34" charset="0"/>
                <a:cs typeface="Arial" pitchFamily="34" charset="0"/>
              </a:rPr>
              <a:t>            (2,4) , (5,6) , (6,7) ve  (9,8).</a:t>
            </a:r>
            <a:r>
              <a:rPr lang="tr-TR" sz="2000" dirty="0" smtClean="0">
                <a:latin typeface="Arial" pitchFamily="34" charset="0"/>
                <a:cs typeface="Arial" pitchFamily="34" charset="0"/>
              </a:rPr>
              <a:t> </a:t>
            </a:r>
          </a:p>
          <a:p>
            <a:pPr>
              <a:buNone/>
            </a:pPr>
            <a:r>
              <a:rPr lang="tr-TR" sz="2000" dirty="0" smtClean="0">
                <a:latin typeface="Arial" pitchFamily="34" charset="0"/>
                <a:cs typeface="Arial" pitchFamily="34" charset="0"/>
              </a:rPr>
              <a:t>Bu noktaların hepsini üzerinde bulunduran bir doğru yoktur. </a:t>
            </a:r>
          </a:p>
          <a:p>
            <a:pPr>
              <a:buNone/>
            </a:pPr>
            <a:r>
              <a:rPr lang="tr-TR" sz="2000" dirty="0" smtClean="0">
                <a:latin typeface="Arial" pitchFamily="34" charset="0"/>
                <a:cs typeface="Arial" pitchFamily="34" charset="0"/>
              </a:rPr>
              <a:t>Amacımız, bu noktalara uyan doğruyu, yani regresyon doğrusunu bulmaktır.  </a:t>
            </a:r>
          </a:p>
          <a:p>
            <a:pPr>
              <a:buNone/>
            </a:pPr>
            <a:r>
              <a:rPr lang="tr-TR" sz="2000" dirty="0" smtClean="0">
                <a:latin typeface="Arial" pitchFamily="34" charset="0"/>
                <a:cs typeface="Arial" pitchFamily="34" charset="0"/>
              </a:rPr>
              <a:t>Regresyon doğrusunun denklemi                                                              	</a:t>
            </a:r>
            <a:r>
              <a:rPr lang="tr-TR" sz="2000" b="1" dirty="0" smtClean="0">
                <a:latin typeface="Arial" pitchFamily="34" charset="0"/>
                <a:cs typeface="Arial" pitchFamily="34" charset="0"/>
              </a:rPr>
              <a:t>y=c (x) = </a:t>
            </a:r>
            <a:r>
              <a:rPr lang="tr-TR" sz="2000" b="1" dirty="0" err="1" smtClean="0">
                <a:latin typeface="Arial" pitchFamily="34" charset="0"/>
                <a:cs typeface="Arial" pitchFamily="34" charset="0"/>
              </a:rPr>
              <a:t>mx+b</a:t>
            </a:r>
            <a:r>
              <a:rPr lang="tr-TR" sz="2000" b="1" dirty="0" smtClean="0">
                <a:latin typeface="Arial" pitchFamily="34" charset="0"/>
                <a:cs typeface="Arial" pitchFamily="34" charset="0"/>
              </a:rPr>
              <a:t>  </a:t>
            </a:r>
          </a:p>
          <a:p>
            <a:pPr>
              <a:buNone/>
            </a:pPr>
            <a:r>
              <a:rPr lang="tr-TR" sz="2000" b="1" dirty="0">
                <a:latin typeface="Arial" pitchFamily="34" charset="0"/>
                <a:cs typeface="Arial" pitchFamily="34" charset="0"/>
              </a:rPr>
              <a:t>m</a:t>
            </a:r>
            <a:r>
              <a:rPr lang="tr-TR" sz="2000" dirty="0">
                <a:latin typeface="Arial" pitchFamily="34" charset="0"/>
                <a:cs typeface="Arial" pitchFamily="34" charset="0"/>
              </a:rPr>
              <a:t>  ve  </a:t>
            </a:r>
            <a:r>
              <a:rPr lang="tr-TR" sz="2000" b="1" dirty="0">
                <a:latin typeface="Arial" pitchFamily="34" charset="0"/>
                <a:cs typeface="Arial" pitchFamily="34" charset="0"/>
              </a:rPr>
              <a:t>b</a:t>
            </a:r>
            <a:r>
              <a:rPr lang="tr-TR" sz="2000" dirty="0">
                <a:latin typeface="Arial" pitchFamily="34" charset="0"/>
                <a:cs typeface="Arial" pitchFamily="34" charset="0"/>
              </a:rPr>
              <a:t>  belirlenerek bulunacaktır.  </a:t>
            </a:r>
          </a:p>
          <a:p>
            <a:pPr>
              <a:buNone/>
            </a:pPr>
            <a:endParaRPr lang="tr-TR" sz="2000" dirty="0" smtClean="0">
              <a:latin typeface="Arial" pitchFamily="34" charset="0"/>
              <a:cs typeface="Arial" pitchFamily="34" charset="0"/>
            </a:endParaRPr>
          </a:p>
          <a:p>
            <a:pPr>
              <a:buNone/>
            </a:pPr>
            <a:endParaRPr lang="tr-TR" sz="2000" dirty="0">
              <a:latin typeface="Arial" pitchFamily="34" charset="0"/>
              <a:cs typeface="Arial" pitchFamily="34" charset="0"/>
            </a:endParaRPr>
          </a:p>
        </p:txBody>
      </p:sp>
      <p:pic>
        <p:nvPicPr>
          <p:cNvPr id="6" name="5 Resim" descr="sayısal.JPG"/>
          <p:cNvPicPr>
            <a:picLocks noChangeAspect="1"/>
          </p:cNvPicPr>
          <p:nvPr/>
        </p:nvPicPr>
        <p:blipFill>
          <a:blip r:embed="rId2" cstate="print"/>
          <a:stretch>
            <a:fillRect/>
          </a:stretch>
        </p:blipFill>
        <p:spPr>
          <a:xfrm>
            <a:off x="1403648" y="1363427"/>
            <a:ext cx="7187051" cy="818778"/>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22843169"/>
      </p:ext>
    </p:extLst>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435608" y="476672"/>
            <a:ext cx="7498080" cy="5771728"/>
          </a:xfrm>
        </p:spPr>
        <p:txBody>
          <a:bodyPr>
            <a:normAutofit/>
          </a:bodyPr>
          <a:lstStyle/>
          <a:p>
            <a:pPr marL="82296" indent="0">
              <a:buNone/>
            </a:pPr>
            <a:r>
              <a:rPr lang="tr-TR" sz="2000" dirty="0" smtClean="0">
                <a:latin typeface="Arial" pitchFamily="34" charset="0"/>
                <a:cs typeface="Arial" pitchFamily="34" charset="0"/>
              </a:rPr>
              <a:t>Artıklar hesaplanarak ve veri tablosunu genişletilerek ; </a:t>
            </a: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a:p>
            <a:pPr marL="82296" indent="0">
              <a:buNone/>
            </a:pPr>
            <a:r>
              <a:rPr lang="tr-TR" sz="2000" dirty="0" smtClean="0">
                <a:latin typeface="Arial" pitchFamily="34" charset="0"/>
                <a:cs typeface="Arial" pitchFamily="34" charset="0"/>
              </a:rPr>
              <a:t>Artıkların kareleri toplamı aşağıdaki iki değişkenli fonksiyonu tanımlar: </a:t>
            </a:r>
          </a:p>
          <a:p>
            <a:pPr marL="82296" indent="0">
              <a:buNone/>
            </a:pPr>
            <a:r>
              <a:rPr lang="tr-TR" sz="2000"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   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 = (4-2m-b)</a:t>
            </a:r>
            <a:r>
              <a:rPr lang="tr-TR" sz="2000" b="1" baseline="30000" dirty="0" smtClean="0">
                <a:latin typeface="Arial" pitchFamily="34" charset="0"/>
                <a:cs typeface="Arial" pitchFamily="34" charset="0"/>
              </a:rPr>
              <a:t>2</a:t>
            </a:r>
            <a:r>
              <a:rPr lang="tr-TR" sz="2000" b="1" dirty="0" smtClean="0">
                <a:latin typeface="Arial" pitchFamily="34" charset="0"/>
                <a:cs typeface="Arial" pitchFamily="34" charset="0"/>
              </a:rPr>
              <a:t> +  (6-5m-b)</a:t>
            </a:r>
            <a:r>
              <a:rPr lang="tr-TR" sz="2000" b="1" baseline="30000" dirty="0">
                <a:latin typeface="Arial" pitchFamily="34" charset="0"/>
                <a:cs typeface="Arial" pitchFamily="34" charset="0"/>
              </a:rPr>
              <a:t>2</a:t>
            </a:r>
            <a:r>
              <a:rPr lang="tr-TR" sz="2000" b="1" dirty="0" smtClean="0">
                <a:latin typeface="Arial" pitchFamily="34" charset="0"/>
                <a:cs typeface="Arial" pitchFamily="34" charset="0"/>
              </a:rPr>
              <a:t> + (7-6m-b)</a:t>
            </a:r>
            <a:r>
              <a:rPr lang="tr-TR" sz="2000" b="1" baseline="30000" dirty="0">
                <a:latin typeface="Arial" pitchFamily="34" charset="0"/>
                <a:cs typeface="Arial" pitchFamily="34" charset="0"/>
              </a:rPr>
              <a:t>2</a:t>
            </a:r>
            <a:r>
              <a:rPr lang="tr-TR" sz="2000" b="1" dirty="0" smtClean="0">
                <a:latin typeface="Arial" pitchFamily="34" charset="0"/>
                <a:cs typeface="Arial" pitchFamily="34" charset="0"/>
              </a:rPr>
              <a:t> + (8-9m-b)</a:t>
            </a:r>
            <a:r>
              <a:rPr lang="tr-TR" sz="2000" b="1" baseline="30000" dirty="0">
                <a:latin typeface="Arial" pitchFamily="34" charset="0"/>
                <a:cs typeface="Arial" pitchFamily="34" charset="0"/>
              </a:rPr>
              <a:t>2</a:t>
            </a:r>
          </a:p>
        </p:txBody>
      </p:sp>
      <p:pic>
        <p:nvPicPr>
          <p:cNvPr id="4" name="3 Resim" descr="Ekran Alıntısı.JPG"/>
          <p:cNvPicPr>
            <a:picLocks noChangeAspect="1"/>
          </p:cNvPicPr>
          <p:nvPr/>
        </p:nvPicPr>
        <p:blipFill>
          <a:blip r:embed="rId2" cstate="print"/>
          <a:stretch>
            <a:fillRect/>
          </a:stretch>
        </p:blipFill>
        <p:spPr>
          <a:xfrm>
            <a:off x="1691679" y="1412776"/>
            <a:ext cx="6984177" cy="1494818"/>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162648609"/>
      </p:ext>
    </p:extLst>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476672"/>
            <a:ext cx="7992888" cy="5771728"/>
          </a:xfrm>
        </p:spPr>
        <p:txBody>
          <a:bodyPr>
            <a:normAutofit/>
          </a:bodyPr>
          <a:lstStyle/>
          <a:p>
            <a:pPr marL="82296" indent="0">
              <a:buNone/>
            </a:pPr>
            <a:r>
              <a:rPr lang="tr-TR" sz="2000" dirty="0" smtClean="0">
                <a:latin typeface="Arial" pitchFamily="34" charset="0"/>
                <a:cs typeface="Arial" pitchFamily="34" charset="0"/>
              </a:rPr>
              <a:t>Bu fonksiyonun hangi  </a:t>
            </a:r>
            <a:r>
              <a:rPr lang="tr-TR" sz="2000" b="1" dirty="0" smtClean="0">
                <a:latin typeface="Arial" pitchFamily="34" charset="0"/>
                <a:cs typeface="Arial" pitchFamily="34" charset="0"/>
              </a:rPr>
              <a:t>m</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a:t>
            </a:r>
            <a:r>
              <a:rPr lang="tr-TR" sz="2000" dirty="0" smtClean="0">
                <a:latin typeface="Arial" pitchFamily="34" charset="0"/>
                <a:cs typeface="Arial" pitchFamily="34" charset="0"/>
              </a:rPr>
              <a:t>  değerleri için minimum değeri aldığını belirlemeliyiz.</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Kısmi türevleri hesaplayalım: </a:t>
            </a:r>
          </a:p>
          <a:p>
            <a:pPr marL="82296" indent="0">
              <a:buNone/>
            </a:pPr>
            <a:endParaRPr lang="tr-TR" sz="1800" dirty="0" smtClean="0">
              <a:latin typeface="Arial" pitchFamily="34" charset="0"/>
              <a:cs typeface="Arial" pitchFamily="34" charset="0"/>
            </a:endParaRPr>
          </a:p>
          <a:p>
            <a:pPr marL="82296" indent="0">
              <a:buNone/>
            </a:pPr>
            <a:r>
              <a:rPr lang="tr-TR" sz="1800" dirty="0" err="1" smtClean="0">
                <a:latin typeface="Arial" pitchFamily="34" charset="0"/>
                <a:cs typeface="Arial" pitchFamily="34" charset="0"/>
              </a:rPr>
              <a:t>f</a:t>
            </a:r>
            <a:r>
              <a:rPr lang="tr-TR" sz="1800" baseline="-25000" dirty="0" err="1" smtClean="0">
                <a:latin typeface="Arial" pitchFamily="34" charset="0"/>
                <a:cs typeface="Arial" pitchFamily="34" charset="0"/>
              </a:rPr>
              <a:t>m</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m,b</a:t>
            </a:r>
            <a:r>
              <a:rPr lang="tr-TR" sz="1800" dirty="0" smtClean="0">
                <a:latin typeface="Arial" pitchFamily="34" charset="0"/>
                <a:cs typeface="Arial" pitchFamily="34" charset="0"/>
              </a:rPr>
              <a:t>) = 2(4-2m-b)(-2) + 2(6-5m-b)(-5) + 2(7-6m-b)(-6) + 2(8-9m-b)(-9)=0,  </a:t>
            </a:r>
          </a:p>
          <a:p>
            <a:pPr marL="82296" indent="0">
              <a:buNone/>
            </a:pPr>
            <a:endParaRPr lang="tr-TR" sz="1800" dirty="0" smtClean="0">
              <a:latin typeface="Arial" pitchFamily="34" charset="0"/>
              <a:cs typeface="Arial" pitchFamily="34" charset="0"/>
            </a:endParaRPr>
          </a:p>
          <a:p>
            <a:pPr marL="82296" indent="0">
              <a:buNone/>
            </a:pPr>
            <a:r>
              <a:rPr lang="tr-TR" sz="1800" dirty="0" err="1" smtClean="0">
                <a:latin typeface="Arial" pitchFamily="34" charset="0"/>
                <a:cs typeface="Arial" pitchFamily="34" charset="0"/>
              </a:rPr>
              <a:t>f</a:t>
            </a:r>
            <a:r>
              <a:rPr lang="tr-TR" sz="1800" baseline="-25000" dirty="0" err="1">
                <a:latin typeface="Arial" pitchFamily="34" charset="0"/>
                <a:cs typeface="Arial" pitchFamily="34" charset="0"/>
              </a:rPr>
              <a:t>b</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m,b</a:t>
            </a:r>
            <a:r>
              <a:rPr lang="tr-TR" sz="1800" dirty="0" smtClean="0">
                <a:latin typeface="Arial" pitchFamily="34" charset="0"/>
                <a:cs typeface="Arial" pitchFamily="34" charset="0"/>
              </a:rPr>
              <a:t>) = 2(4-2m-b)(-1) + 2(6-5m-b)(-1) + 2(7-6m-b)(-1)  + 2(8-9m-b)(-1) =0. </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a:t>
            </a:r>
          </a:p>
          <a:p>
            <a:pPr marL="82296" indent="0">
              <a:buNone/>
            </a:pPr>
            <a:r>
              <a:rPr lang="tr-TR" sz="2000" dirty="0" smtClean="0">
                <a:latin typeface="Arial" pitchFamily="34" charset="0"/>
                <a:cs typeface="Arial" pitchFamily="34" charset="0"/>
              </a:rPr>
              <a:t>aritmetik işlemden sonra</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146m+22b = 152</a:t>
            </a:r>
          </a:p>
          <a:p>
            <a:pPr marL="82296" indent="0">
              <a:buNone/>
            </a:pPr>
            <a:r>
              <a:rPr lang="tr-TR" sz="2000" b="1" dirty="0" smtClean="0">
                <a:latin typeface="Arial" pitchFamily="34" charset="0"/>
                <a:cs typeface="Arial" pitchFamily="34" charset="0"/>
              </a:rPr>
              <a:t>                               22m+  4b = 25       </a:t>
            </a:r>
            <a:r>
              <a:rPr lang="tr-TR" sz="2000" dirty="0">
                <a:latin typeface="Arial" pitchFamily="34" charset="0"/>
                <a:cs typeface="Arial" pitchFamily="34" charset="0"/>
              </a:rPr>
              <a:t>denklem sistemi elde </a:t>
            </a:r>
            <a:r>
              <a:rPr lang="tr-TR" sz="2000" dirty="0" smtClean="0">
                <a:latin typeface="Arial" pitchFamily="34" charset="0"/>
                <a:cs typeface="Arial" pitchFamily="34" charset="0"/>
              </a:rPr>
              <a:t>edilir</a:t>
            </a:r>
            <a:r>
              <a:rPr lang="tr-TR" sz="2000" dirty="0">
                <a:latin typeface="Arial" pitchFamily="34" charset="0"/>
                <a:cs typeface="Arial" pitchFamily="34" charset="0"/>
              </a:rPr>
              <a:t>.</a:t>
            </a:r>
          </a:p>
          <a:p>
            <a:pPr marL="82296" indent="0">
              <a:buNone/>
            </a:pPr>
            <a:endParaRPr lang="tr-TR" sz="2000" b="1"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p:txBody>
      </p:sp>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933148076"/>
      </p:ext>
    </p:extLst>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404664"/>
            <a:ext cx="7746064" cy="5843736"/>
          </a:xfrm>
        </p:spPr>
        <p:txBody>
          <a:bodyPr>
            <a:normAutofit fontScale="92500" lnSpcReduction="10000"/>
          </a:bodyPr>
          <a:lstStyle/>
          <a:p>
            <a:pPr marL="82296" indent="0" algn="just">
              <a:buNone/>
            </a:pPr>
            <a:r>
              <a:rPr lang="tr-TR" sz="2000" dirty="0" smtClean="0">
                <a:latin typeface="Arial" pitchFamily="34" charset="0"/>
                <a:cs typeface="Arial" pitchFamily="34" charset="0"/>
              </a:rPr>
              <a:t>Bu sistemi eliminasyon yöntemi ile çözersek; </a:t>
            </a:r>
          </a:p>
          <a:p>
            <a:pPr marL="82296" indent="0" algn="just">
              <a:buNone/>
            </a:pPr>
            <a:r>
              <a:rPr lang="tr-TR" sz="2000" dirty="0" smtClean="0">
                <a:latin typeface="Arial" pitchFamily="34" charset="0"/>
                <a:cs typeface="Arial" pitchFamily="34" charset="0"/>
              </a:rPr>
              <a:t>İkinci denklem  -11/2  ile çarpılıp birinci denkleme toplanırsa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25m = 14.5  ⇒ m = 0.58</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m</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bu değeri ikinci denklemde yerine konulursa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12.76 + 4b = 25  ⇒ 4b = 11.24  ⇒ b = 3.06</a:t>
            </a:r>
          </a:p>
          <a:p>
            <a:pPr marL="82296" indent="0" algn="just">
              <a:buNone/>
            </a:pPr>
            <a:endParaRPr lang="tr-TR" sz="2000" dirty="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elde edilir. </a:t>
            </a:r>
          </a:p>
          <a:p>
            <a:pPr marL="82296" indent="0" algn="just">
              <a:buNone/>
            </a:pPr>
            <a:endParaRPr lang="tr-TR" sz="2000" dirty="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Görüldüğü gibi, sistemin tek çözümü vardır:  </a:t>
            </a:r>
          </a:p>
          <a:p>
            <a:pPr marL="82296" indent="0" algn="just">
              <a:buNone/>
            </a:pPr>
            <a:endParaRPr lang="tr-TR" sz="2000" dirty="0" smtClean="0">
              <a:latin typeface="Arial" pitchFamily="34" charset="0"/>
              <a:cs typeface="Arial" pitchFamily="34" charset="0"/>
            </a:endParaRPr>
          </a:p>
          <a:p>
            <a:pPr marL="82296" indent="0" algn="just">
              <a:buNone/>
            </a:pPr>
            <a:r>
              <a:rPr lang="tr-TR" sz="2000" b="1" dirty="0" smtClean="0">
                <a:latin typeface="Arial" pitchFamily="34" charset="0"/>
                <a:cs typeface="Arial" pitchFamily="34" charset="0"/>
              </a:rPr>
              <a:t>m = 0.58  ,  b = 3.06.  m  ve  b  </a:t>
            </a:r>
            <a:r>
              <a:rPr lang="tr-TR" sz="2000" b="1" dirty="0" err="1" smtClean="0">
                <a:latin typeface="Arial" pitchFamily="34" charset="0"/>
                <a:cs typeface="Arial" pitchFamily="34" charset="0"/>
              </a:rPr>
              <a:t>nin</a:t>
            </a:r>
            <a:r>
              <a:rPr lang="tr-TR" sz="2000" b="1" dirty="0" smtClean="0">
                <a:latin typeface="Arial" pitchFamily="34" charset="0"/>
                <a:cs typeface="Arial" pitchFamily="34" charset="0"/>
              </a:rPr>
              <a:t>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bu değerleri için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minimum olduğunu biliyoruz.</a:t>
            </a:r>
          </a:p>
          <a:p>
            <a:pPr marL="82296" indent="0" algn="just">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366056525"/>
      </p:ext>
    </p:extLst>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476672"/>
            <a:ext cx="7992888" cy="5976664"/>
          </a:xfrm>
        </p:spPr>
        <p:txBody>
          <a:bodyPr>
            <a:normAutofit/>
          </a:bodyPr>
          <a:lstStyle/>
          <a:p>
            <a:pPr marL="82296" indent="0">
              <a:buNone/>
            </a:pPr>
            <a:r>
              <a:rPr lang="tr-TR" sz="2000" dirty="0" smtClean="0">
                <a:latin typeface="Arial" pitchFamily="34" charset="0"/>
                <a:cs typeface="Arial" pitchFamily="34" charset="0"/>
              </a:rPr>
              <a:t>O halde regresyon doğrusu  </a:t>
            </a: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y=0.58x+3.06 </a:t>
            </a:r>
          </a:p>
          <a:p>
            <a:pPr marL="82296" indent="0">
              <a:buNone/>
            </a:pPr>
            <a:r>
              <a:rPr lang="tr-TR" sz="2000" dirty="0" smtClean="0">
                <a:latin typeface="Arial" pitchFamily="34" charset="0"/>
                <a:cs typeface="Arial" pitchFamily="34" charset="0"/>
              </a:rPr>
              <a:t>	dur. </a:t>
            </a:r>
          </a:p>
          <a:p>
            <a:pPr marL="82296" indent="0">
              <a:buNone/>
            </a:pPr>
            <a:endParaRPr lang="tr-TR" sz="2000" dirty="0">
              <a:latin typeface="Arial" pitchFamily="34" charset="0"/>
              <a:cs typeface="Arial" pitchFamily="34" charset="0"/>
            </a:endParaRPr>
          </a:p>
          <a:p>
            <a:pPr marL="82296" indent="0">
              <a:buNone/>
            </a:pPr>
            <a:r>
              <a:rPr lang="tr-TR" sz="2000" dirty="0" smtClean="0">
                <a:latin typeface="Arial" pitchFamily="34" charset="0"/>
                <a:cs typeface="Arial" pitchFamily="34" charset="0"/>
              </a:rPr>
              <a:t>Başka bir deyimle, regresyon analizi sonucu ortaya çıkan gider fonksiyonu    	</a:t>
            </a: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C(x)=0.58x+3.06 </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Denklemi ile verilenen fonksiyondur. </a:t>
            </a:r>
          </a:p>
          <a:p>
            <a:pPr marL="82296" indent="0">
              <a:buNone/>
            </a:pPr>
            <a:r>
              <a:rPr lang="tr-TR" sz="2000" dirty="0" smtClean="0">
                <a:latin typeface="Arial" pitchFamily="34" charset="0"/>
                <a:cs typeface="Arial" pitchFamily="34" charset="0"/>
              </a:rPr>
              <a:t>Üretici, örneğin, </a:t>
            </a:r>
            <a:r>
              <a:rPr lang="tr-TR" sz="2000" b="1" dirty="0" smtClean="0">
                <a:latin typeface="Arial" pitchFamily="34" charset="0"/>
                <a:cs typeface="Arial" pitchFamily="34" charset="0"/>
              </a:rPr>
              <a:t>4 </a:t>
            </a:r>
            <a:r>
              <a:rPr lang="tr-TR" sz="2000" dirty="0" smtClean="0">
                <a:latin typeface="Arial" pitchFamily="34" charset="0"/>
                <a:cs typeface="Arial" pitchFamily="34" charset="0"/>
              </a:rPr>
              <a:t> ürün üretince giderinin ne olacağını</a:t>
            </a:r>
          </a:p>
          <a:p>
            <a:pPr marL="82296" indent="0">
              <a:buNone/>
            </a:pPr>
            <a:r>
              <a:rPr lang="tr-TR" sz="2000" dirty="0" smtClean="0">
                <a:latin typeface="Arial" pitchFamily="34" charset="0"/>
                <a:cs typeface="Arial" pitchFamily="34" charset="0"/>
              </a:rPr>
              <a:t>	tahmin edebilir : </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C(4)=(0.58)(4)+3.06 =2.32+3.06 = 5.38</a:t>
            </a:r>
          </a:p>
          <a:p>
            <a:pPr marL="82296" indent="0">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056599937"/>
      </p:ext>
    </p:extLst>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500166" y="714356"/>
            <a:ext cx="7391400" cy="5767406"/>
          </a:xfrm>
        </p:spPr>
        <p:txBody>
          <a:bodyPr/>
          <a:lstStyle/>
          <a:p>
            <a:pPr>
              <a:buNone/>
            </a:pPr>
            <a:r>
              <a:rPr lang="tr-TR" sz="1600" b="1" dirty="0" smtClean="0">
                <a:solidFill>
                  <a:srgbClr val="5F5F5F"/>
                </a:solidFill>
                <a:effectLst>
                  <a:outerShdw blurRad="38100" dist="38100" dir="2700000" algn="tl">
                    <a:srgbClr val="000000">
                      <a:alpha val="43137"/>
                    </a:srgbClr>
                  </a:outerShdw>
                </a:effectLst>
                <a:latin typeface="Agency FB" pitchFamily="34" charset="0"/>
              </a:rPr>
              <a:t>Ders İçeriği</a:t>
            </a:r>
          </a:p>
          <a:p>
            <a:pPr>
              <a:buFont typeface="Wingdings" pitchFamily="2" charset="2"/>
              <a:buChar char="v"/>
            </a:pPr>
            <a:endParaRPr lang="tr-TR" sz="2000" dirty="0" smtClean="0"/>
          </a:p>
          <a:p>
            <a:pPr>
              <a:buFont typeface="Wingdings" pitchFamily="2" charset="2"/>
              <a:buChar char="v"/>
            </a:pPr>
            <a:endParaRPr lang="tr-TR" sz="2000" b="1" dirty="0" smtClean="0">
              <a:solidFill>
                <a:srgbClr val="000099"/>
              </a:solidFill>
              <a:latin typeface="Agency FB" pitchFamily="34" charset="0"/>
            </a:endParaRPr>
          </a:p>
          <a:p>
            <a:pPr>
              <a:buFont typeface="Wingdings" pitchFamily="2" charset="2"/>
              <a:buChar char="v"/>
            </a:pPr>
            <a:endParaRPr lang="tr-TR" sz="2000" b="1" dirty="0" smtClean="0">
              <a:solidFill>
                <a:srgbClr val="000099"/>
              </a:solidFill>
              <a:latin typeface="Agency FB" pitchFamily="34" charset="0"/>
            </a:endParaRPr>
          </a:p>
          <a:p>
            <a:pPr>
              <a:buFont typeface="Wingdings" pitchFamily="2" charset="2"/>
              <a:buChar char="v"/>
            </a:pPr>
            <a:r>
              <a:rPr lang="tr-TR" sz="2000" b="1" dirty="0">
                <a:solidFill>
                  <a:srgbClr val="002060"/>
                </a:solidFill>
                <a:latin typeface="Agency FB" pitchFamily="34" charset="0"/>
              </a:rPr>
              <a:t>EN KÜÇÜK </a:t>
            </a:r>
            <a:r>
              <a:rPr lang="tr-TR" sz="2000" b="1" dirty="0" smtClean="0">
                <a:solidFill>
                  <a:srgbClr val="002060"/>
                </a:solidFill>
                <a:latin typeface="Agency FB" pitchFamily="34" charset="0"/>
              </a:rPr>
              <a:t>KARELER </a:t>
            </a:r>
            <a:r>
              <a:rPr lang="tr-TR" sz="2000" b="1" dirty="0">
                <a:solidFill>
                  <a:srgbClr val="002060"/>
                </a:solidFill>
                <a:latin typeface="Agency FB" pitchFamily="34" charset="0"/>
              </a:rPr>
              <a:t>YÖNTEMİ </a:t>
            </a:r>
          </a:p>
          <a:p>
            <a:pPr>
              <a:buFont typeface="Wingdings" pitchFamily="2" charset="2"/>
              <a:buChar char="v"/>
            </a:pPr>
            <a:r>
              <a:rPr lang="tr-TR" sz="2000" b="1" dirty="0" smtClean="0">
                <a:solidFill>
                  <a:srgbClr val="002060"/>
                </a:solidFill>
                <a:latin typeface="Agency FB" pitchFamily="34" charset="0"/>
              </a:rPr>
              <a:t>Örnekler</a:t>
            </a: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5C6896E4-35C4-4741-8A69-D49CDAA919B9}" type="slidenum">
              <a:rPr lang="tr-TR" smtClean="0"/>
              <a:pPr/>
              <a:t>2</a:t>
            </a:fld>
            <a:endParaRPr lang="tr-TR"/>
          </a:p>
        </p:txBody>
      </p:sp>
      <p:sp>
        <p:nvSpPr>
          <p:cNvPr id="7" name="6 Veri Yer Tutucusu"/>
          <p:cNvSpPr txBox="1">
            <a:spLocks/>
          </p:cNvSpPr>
          <p:nvPr/>
        </p:nvSpPr>
        <p:spPr bwMode="auto">
          <a:xfrm>
            <a:off x="8100392" y="692696"/>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tx1"/>
                </a:solidFill>
                <a:effectLst/>
                <a:uLnTx/>
                <a:uFillTx/>
                <a:latin typeface="Times New Roman" pitchFamily="18" charset="0"/>
                <a:ea typeface="+mn-ea"/>
                <a:cs typeface="+mn-cs"/>
              </a:rPr>
              <a:t>7.  Hafta</a:t>
            </a:r>
            <a:endParaRPr kumimoji="0" lang="tr-TR" sz="14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smtClean="0">
                <a:ln>
                  <a:noFill/>
                </a:ln>
                <a:solidFill>
                  <a:schemeClr val="tx1"/>
                </a:solidFill>
                <a:effectLst/>
                <a:uLnTx/>
                <a:uFillTx/>
                <a:latin typeface="Harrington" pitchFamily="82" charset="0"/>
                <a:ea typeface="+mj-ea"/>
                <a:cs typeface="+mj-cs"/>
              </a:rPr>
              <a:t>Sayısal Analiz</a:t>
            </a:r>
            <a:endParaRPr kumimoji="1" lang="tr-TR" sz="2400" b="0" i="0" u="none" strike="noStrike" kern="0" cap="none" spc="0" normalizeH="0" baseline="0" noProof="0">
              <a:ln>
                <a:noFill/>
              </a:ln>
              <a:solidFill>
                <a:schemeClr val="tx1"/>
              </a:solidFill>
              <a:effectLst/>
              <a:uLnTx/>
              <a:uFillTx/>
              <a:latin typeface="+mj-lt"/>
              <a:ea typeface="+mj-ea"/>
              <a:cs typeface="+mj-cs"/>
            </a:endParaRPr>
          </a:p>
        </p:txBody>
      </p:sp>
      <p:sp>
        <p:nvSpPr>
          <p:cNvPr id="8" name="1 Başlık"/>
          <p:cNvSpPr>
            <a:spLocks noGrp="1"/>
          </p:cNvSpPr>
          <p:nvPr>
            <p:ph type="title"/>
          </p:nvPr>
        </p:nvSpPr>
        <p:spPr>
          <a:xfrm rot="16200000">
            <a:off x="-1522118" y="4338544"/>
            <a:ext cx="4109353" cy="274042"/>
          </a:xfrm>
        </p:spPr>
        <p:txBody>
          <a:bodyPr>
            <a:normAutofit fontScale="90000"/>
          </a:bodyPr>
          <a:lstStyle/>
          <a:p>
            <a:r>
              <a:rPr kumimoji="1" lang="tr-TR" sz="2800" kern="0" cap="none" dirty="0" smtClean="0">
                <a:solidFill>
                  <a:schemeClr val="tx1"/>
                </a:solidFill>
                <a:latin typeface="Harrington" pitchFamily="82" charset="0"/>
              </a:rPr>
              <a:t>Sayısal Analiz</a:t>
            </a:r>
            <a:endParaRPr lang="tr-TR" dirty="0"/>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188640"/>
            <a:ext cx="7714104" cy="5184576"/>
          </a:xfrm>
        </p:spPr>
        <p:txBody>
          <a:bodyPr>
            <a:normAutofit/>
          </a:bodyPr>
          <a:lstStyle/>
          <a:p>
            <a:pPr marL="82296" indent="0">
              <a:buNone/>
            </a:pPr>
            <a:r>
              <a:rPr lang="tr-TR" sz="2000" dirty="0" smtClean="0">
                <a:latin typeface="Arial" pitchFamily="34" charset="0"/>
                <a:cs typeface="Arial" pitchFamily="34" charset="0"/>
              </a:rPr>
              <a:t>Örnek veri tablosu  ve </a:t>
            </a:r>
          </a:p>
          <a:p>
            <a:pPr marL="82296" indent="0">
              <a:buNone/>
            </a:pPr>
            <a:r>
              <a:rPr lang="tr-TR" sz="2000" dirty="0" smtClean="0">
                <a:latin typeface="Arial" pitchFamily="34" charset="0"/>
                <a:cs typeface="Arial" pitchFamily="34" charset="0"/>
              </a:rPr>
              <a:t>	         regresyon doğrusu</a:t>
            </a:r>
          </a:p>
          <a:p>
            <a:pPr marL="82296" indent="0">
              <a:buNone/>
            </a:pPr>
            <a:endParaRPr lang="tr-TR" sz="2000" dirty="0">
              <a:latin typeface="Arial" pitchFamily="34" charset="0"/>
              <a:cs typeface="Arial" pitchFamily="34" charset="0"/>
            </a:endParaRPr>
          </a:p>
        </p:txBody>
      </p:sp>
      <p:pic>
        <p:nvPicPr>
          <p:cNvPr id="5" name="3 İçerik Yer Tutucusu" descr="Ekran Alıntısı2.JPG"/>
          <p:cNvPicPr>
            <a:picLocks noChangeAspect="1"/>
          </p:cNvPicPr>
          <p:nvPr/>
        </p:nvPicPr>
        <p:blipFill>
          <a:blip r:embed="rId2" cstate="print"/>
          <a:stretch>
            <a:fillRect/>
          </a:stretch>
        </p:blipFill>
        <p:spPr>
          <a:xfrm>
            <a:off x="1763688" y="1916832"/>
            <a:ext cx="6602884" cy="4658995"/>
          </a:xfrm>
          <a:prstGeom prst="rect">
            <a:avLst/>
          </a:prstGeom>
        </p:spPr>
      </p:pic>
      <p:sp>
        <p:nvSpPr>
          <p:cNvPr id="6"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pic>
        <p:nvPicPr>
          <p:cNvPr id="8" name="3 Resim" descr="Ekran Alıntısı3.JPG"/>
          <p:cNvPicPr>
            <a:picLocks noChangeAspect="1"/>
          </p:cNvPicPr>
          <p:nvPr/>
        </p:nvPicPr>
        <p:blipFill>
          <a:blip r:embed="rId3" cstate="print"/>
          <a:stretch>
            <a:fillRect/>
          </a:stretch>
        </p:blipFill>
        <p:spPr>
          <a:xfrm>
            <a:off x="1403648" y="1484784"/>
            <a:ext cx="2962275" cy="628650"/>
          </a:xfrm>
          <a:prstGeom prst="rect">
            <a:avLst/>
          </a:prstGeom>
        </p:spPr>
      </p:pic>
    </p:spTree>
    <p:extLst>
      <p:ext uri="{BB962C8B-B14F-4D97-AF65-F5344CB8AC3E}">
        <p14:creationId xmlns:p14="http://schemas.microsoft.com/office/powerpoint/2010/main" val="121168264"/>
      </p:ext>
    </p:extLst>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260648"/>
            <a:ext cx="7746064" cy="5987752"/>
          </a:xfrm>
        </p:spPr>
        <p:txBody>
          <a:bodyPr>
            <a:normAutofit/>
          </a:bodyPr>
          <a:lstStyle/>
          <a:p>
            <a:pPr marL="82296" indent="0" algn="just">
              <a:buNone/>
            </a:pPr>
            <a:r>
              <a:rPr lang="tr-TR" sz="2000" dirty="0" smtClean="0">
                <a:latin typeface="Arial" pitchFamily="34" charset="0"/>
                <a:cs typeface="Arial" pitchFamily="34" charset="0"/>
              </a:rPr>
              <a:t>Önceki örnekte izlenen yol genel duruma uygulanarak  </a:t>
            </a:r>
            <a:r>
              <a:rPr lang="tr-TR" sz="2000" b="1" dirty="0" smtClean="0">
                <a:latin typeface="Arial" pitchFamily="34" charset="0"/>
                <a:cs typeface="Arial" pitchFamily="34" charset="0"/>
              </a:rPr>
              <a:t>m </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 </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doğrudan hesaplanmasını sağlayacak formüller elde edilebilir. </a:t>
            </a:r>
          </a:p>
          <a:p>
            <a:pPr marL="82296" indent="0" algn="just">
              <a:buNone/>
            </a:pPr>
            <a:r>
              <a:rPr lang="tr-TR" sz="2000" dirty="0" smtClean="0">
                <a:latin typeface="Arial" pitchFamily="34" charset="0"/>
                <a:cs typeface="Arial" pitchFamily="34" charset="0"/>
              </a:rPr>
              <a:t>Artıkların karelerinin toplamı olarak tanılanan </a:t>
            </a:r>
          </a:p>
          <a:p>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4" name="3 Resim" descr="Ekran Alıntısı4.JPG"/>
          <p:cNvPicPr>
            <a:picLocks noChangeAspect="1"/>
          </p:cNvPicPr>
          <p:nvPr/>
        </p:nvPicPr>
        <p:blipFill>
          <a:blip r:embed="rId2" cstate="print"/>
          <a:stretch>
            <a:fillRect/>
          </a:stretch>
        </p:blipFill>
        <p:spPr>
          <a:xfrm>
            <a:off x="1847311" y="1836837"/>
            <a:ext cx="6019869" cy="792088"/>
          </a:xfrm>
          <a:prstGeom prst="rect">
            <a:avLst/>
          </a:prstGeom>
        </p:spPr>
      </p:pic>
      <p:sp>
        <p:nvSpPr>
          <p:cNvPr id="5" name="4 Dikdörtgen"/>
          <p:cNvSpPr/>
          <p:nvPr/>
        </p:nvSpPr>
        <p:spPr>
          <a:xfrm>
            <a:off x="1331640" y="3140968"/>
            <a:ext cx="3826689" cy="430887"/>
          </a:xfrm>
          <a:prstGeom prst="rect">
            <a:avLst/>
          </a:prstGeom>
        </p:spPr>
        <p:txBody>
          <a:bodyPr wrap="none">
            <a:spAutoFit/>
          </a:bodyPr>
          <a:lstStyle/>
          <a:p>
            <a:r>
              <a:rPr lang="tr-TR" sz="2200" dirty="0" smtClean="0"/>
              <a:t>fonksiyonunun kritik noktaları</a:t>
            </a:r>
            <a:endParaRPr lang="tr-TR" sz="2200" dirty="0"/>
          </a:p>
        </p:txBody>
      </p:sp>
      <p:pic>
        <p:nvPicPr>
          <p:cNvPr id="6" name="5 Resim" descr="Ekran Alıntısı6.JPG"/>
          <p:cNvPicPr>
            <a:picLocks noChangeAspect="1"/>
          </p:cNvPicPr>
          <p:nvPr/>
        </p:nvPicPr>
        <p:blipFill>
          <a:blip r:embed="rId3" cstate="print"/>
          <a:stretch>
            <a:fillRect/>
          </a:stretch>
        </p:blipFill>
        <p:spPr>
          <a:xfrm>
            <a:off x="2051720" y="4077071"/>
            <a:ext cx="6400370" cy="1622629"/>
          </a:xfrm>
          <a:prstGeom prst="rect">
            <a:avLst/>
          </a:prstGeom>
        </p:spPr>
      </p:pic>
      <p:sp>
        <p:nvSpPr>
          <p:cNvPr id="7"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774706863"/>
      </p:ext>
    </p:extLst>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188640"/>
            <a:ext cx="7818072" cy="6059760"/>
          </a:xfrm>
        </p:spPr>
        <p:txBody>
          <a:bodyPr>
            <a:normAutofit/>
          </a:bodyPr>
          <a:lstStyle/>
          <a:p>
            <a:pPr marL="82296" indent="0">
              <a:buNone/>
            </a:pPr>
            <a:r>
              <a:rPr lang="tr-TR" sz="2000" dirty="0" smtClean="0">
                <a:latin typeface="Arial" pitchFamily="34" charset="0"/>
                <a:cs typeface="Arial" pitchFamily="34" charset="0"/>
              </a:rPr>
              <a:t>ya da </a:t>
            </a: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a:p>
            <a:pPr marL="82296" indent="0">
              <a:buNone/>
            </a:pPr>
            <a:r>
              <a:rPr lang="tr-TR" sz="2000" dirty="0" smtClean="0">
                <a:latin typeface="Arial" pitchFamily="34" charset="0"/>
                <a:cs typeface="Arial" pitchFamily="34" charset="0"/>
              </a:rPr>
              <a:t>denklem sistemi çözülerek bulunur. </a:t>
            </a:r>
          </a:p>
          <a:p>
            <a:pPr marL="82296" indent="0">
              <a:buNone/>
            </a:pPr>
            <a:r>
              <a:rPr lang="tr-TR" sz="2000" dirty="0" smtClean="0">
                <a:latin typeface="Arial" pitchFamily="34" charset="0"/>
                <a:cs typeface="Arial" pitchFamily="34" charset="0"/>
              </a:rPr>
              <a:t>Bu denklem sisteminin daima tek bir çözüm vardır. </a:t>
            </a:r>
            <a:endParaRPr lang="tr-TR" sz="2000" dirty="0">
              <a:latin typeface="Arial" pitchFamily="34" charset="0"/>
              <a:cs typeface="Arial" pitchFamily="34" charset="0"/>
            </a:endParaRPr>
          </a:p>
        </p:txBody>
      </p:sp>
      <p:pic>
        <p:nvPicPr>
          <p:cNvPr id="4" name="3 Resim" descr="Ekran Alıntısı7.JPG"/>
          <p:cNvPicPr>
            <a:picLocks noChangeAspect="1"/>
          </p:cNvPicPr>
          <p:nvPr/>
        </p:nvPicPr>
        <p:blipFill>
          <a:blip r:embed="rId2" cstate="print"/>
          <a:stretch>
            <a:fillRect/>
          </a:stretch>
        </p:blipFill>
        <p:spPr>
          <a:xfrm>
            <a:off x="1499295" y="908720"/>
            <a:ext cx="3384376" cy="1512168"/>
          </a:xfrm>
          <a:prstGeom prst="rect">
            <a:avLst/>
          </a:prstGeom>
        </p:spPr>
      </p:pic>
      <p:pic>
        <p:nvPicPr>
          <p:cNvPr id="8" name="7 Resim" descr="Ekran Alıntısı10.JPG"/>
          <p:cNvPicPr>
            <a:picLocks noChangeAspect="1"/>
          </p:cNvPicPr>
          <p:nvPr/>
        </p:nvPicPr>
        <p:blipFill>
          <a:blip r:embed="rId3" cstate="print"/>
          <a:stretch>
            <a:fillRect/>
          </a:stretch>
        </p:blipFill>
        <p:spPr>
          <a:xfrm>
            <a:off x="1475656" y="4077072"/>
            <a:ext cx="7056784" cy="1476375"/>
          </a:xfrm>
          <a:prstGeom prst="rect">
            <a:avLst/>
          </a:prstGeom>
        </p:spPr>
      </p:pic>
      <p:sp>
        <p:nvSpPr>
          <p:cNvPr id="6"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382787749"/>
      </p:ext>
    </p:extLst>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332656"/>
            <a:ext cx="7818072" cy="5915744"/>
          </a:xfrm>
        </p:spPr>
        <p:txBody>
          <a:bodyPr>
            <a:normAutofit/>
          </a:bodyPr>
          <a:lstStyle/>
          <a:p>
            <a:pPr marL="82296" indent="0">
              <a:buNone/>
            </a:pPr>
            <a:r>
              <a:rPr lang="tr-TR" sz="2000" b="1" dirty="0" smtClean="0">
                <a:latin typeface="Arial" pitchFamily="34" charset="0"/>
                <a:cs typeface="Arial" pitchFamily="34" charset="0"/>
              </a:rPr>
              <a:t>Örnek :   </a:t>
            </a:r>
            <a:r>
              <a:rPr lang="tr-TR" sz="2000" dirty="0" smtClean="0">
                <a:latin typeface="Arial" pitchFamily="34" charset="0"/>
                <a:cs typeface="Arial" pitchFamily="34" charset="0"/>
              </a:rPr>
              <a:t>(0 , 6.4),  (1 , 2.6),  (2 , 0.5),  (3 , 0.6)  ve  (4 , 0.3)  veri noktalarına en iyi uyan doğrunun denklemini bulunuz. </a:t>
            </a:r>
          </a:p>
          <a:p>
            <a:pPr marL="82296" indent="0">
              <a:buNone/>
            </a:pPr>
            <a:endParaRPr lang="tr-TR" sz="2000" dirty="0" smtClean="0">
              <a:latin typeface="Arial" pitchFamily="34" charset="0"/>
              <a:cs typeface="Arial" pitchFamily="34" charset="0"/>
            </a:endParaRPr>
          </a:p>
          <a:p>
            <a:pPr marL="82296" indent="0">
              <a:buNone/>
            </a:pPr>
            <a:r>
              <a:rPr lang="tr-TR" sz="2000" b="1" dirty="0" smtClean="0">
                <a:latin typeface="Arial" pitchFamily="34" charset="0"/>
                <a:cs typeface="Arial" pitchFamily="34" charset="0"/>
              </a:rPr>
              <a:t>Çözüm: </a:t>
            </a:r>
            <a:r>
              <a:rPr lang="tr-TR" sz="2000" dirty="0" smtClean="0">
                <a:latin typeface="Arial" pitchFamily="34" charset="0"/>
                <a:cs typeface="Arial" pitchFamily="34" charset="0"/>
              </a:rPr>
              <a:t>Aranılan doğrunun denklemi   </a:t>
            </a:r>
            <a:r>
              <a:rPr lang="tr-TR" sz="2000" b="1" dirty="0" smtClean="0">
                <a:latin typeface="Arial" pitchFamily="34" charset="0"/>
                <a:cs typeface="Arial" pitchFamily="34" charset="0"/>
              </a:rPr>
              <a:t>y = </a:t>
            </a:r>
            <a:r>
              <a:rPr lang="tr-TR" sz="2000" b="1" dirty="0" err="1" smtClean="0">
                <a:latin typeface="Arial" pitchFamily="34" charset="0"/>
                <a:cs typeface="Arial" pitchFamily="34" charset="0"/>
              </a:rPr>
              <a:t>mx</a:t>
            </a:r>
            <a:r>
              <a:rPr lang="tr-TR" sz="2000" b="1" dirty="0" smtClean="0">
                <a:latin typeface="Arial" pitchFamily="34" charset="0"/>
                <a:cs typeface="Arial" pitchFamily="34" charset="0"/>
              </a:rPr>
              <a:t> + b  </a:t>
            </a:r>
            <a:r>
              <a:rPr lang="tr-TR" sz="2000" dirty="0" smtClean="0">
                <a:latin typeface="Arial" pitchFamily="34" charset="0"/>
                <a:cs typeface="Arial" pitchFamily="34" charset="0"/>
              </a:rPr>
              <a:t>olmak üzere veri noktalarına karşılık gelen  aşağıdaki tabloyu oluşturalım:</a:t>
            </a:r>
            <a:endParaRPr lang="tr-TR" sz="2000" dirty="0">
              <a:latin typeface="Arial" pitchFamily="34" charset="0"/>
              <a:cs typeface="Arial" pitchFamily="34" charset="0"/>
            </a:endParaRPr>
          </a:p>
        </p:txBody>
      </p:sp>
      <p:pic>
        <p:nvPicPr>
          <p:cNvPr id="4" name="3 Resim" descr="Ekran Alıntısı11.JPG"/>
          <p:cNvPicPr>
            <a:picLocks noChangeAspect="1"/>
          </p:cNvPicPr>
          <p:nvPr/>
        </p:nvPicPr>
        <p:blipFill>
          <a:blip r:embed="rId2" cstate="print"/>
          <a:stretch>
            <a:fillRect/>
          </a:stretch>
        </p:blipFill>
        <p:spPr>
          <a:xfrm>
            <a:off x="1115616" y="2780928"/>
            <a:ext cx="7884368" cy="858416"/>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889939092"/>
      </p:ext>
    </p:extLst>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404664"/>
            <a:ext cx="7746064" cy="5843736"/>
          </a:xfrm>
        </p:spPr>
        <p:txBody>
          <a:bodyPr>
            <a:normAutofit/>
          </a:bodyPr>
          <a:lstStyle/>
          <a:p>
            <a:pPr marL="82296" indent="0">
              <a:buNone/>
            </a:pPr>
            <a:r>
              <a:rPr lang="tr-TR" sz="2000" b="1" dirty="0" smtClean="0">
                <a:latin typeface="Arial" pitchFamily="34" charset="0"/>
                <a:cs typeface="Arial" pitchFamily="34" charset="0"/>
              </a:rPr>
              <a:t>m</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yi</a:t>
            </a:r>
            <a:r>
              <a:rPr lang="tr-TR" sz="2000" dirty="0" smtClean="0">
                <a:latin typeface="Arial" pitchFamily="34" charset="0"/>
                <a:cs typeface="Arial" pitchFamily="34" charset="0"/>
              </a:rPr>
              <a:t> formüllerden elde edebilmek  için bu formüldeki her bir terimin değerini buluruz.</a:t>
            </a:r>
          </a:p>
          <a:p>
            <a:pPr marL="82296" indent="0">
              <a:buNone/>
            </a:pPr>
            <a:r>
              <a:rPr lang="tr-TR" sz="2000"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Öncelikle,  </a:t>
            </a:r>
            <a:r>
              <a:rPr lang="tr-TR" sz="2000" b="1" dirty="0" smtClean="0">
                <a:latin typeface="Arial" pitchFamily="34" charset="0"/>
                <a:cs typeface="Arial" pitchFamily="34" charset="0"/>
              </a:rPr>
              <a:t>n = 5  </a:t>
            </a:r>
            <a:r>
              <a:rPr lang="tr-TR" sz="2000" dirty="0" smtClean="0">
                <a:latin typeface="Arial" pitchFamily="34" charset="0"/>
                <a:cs typeface="Arial" pitchFamily="34" charset="0"/>
              </a:rPr>
              <a:t>olduğuna dikkat ederek </a:t>
            </a:r>
            <a:endParaRPr lang="tr-TR" sz="2000" dirty="0">
              <a:latin typeface="Arial" pitchFamily="34" charset="0"/>
              <a:cs typeface="Arial" pitchFamily="34" charset="0"/>
            </a:endParaRPr>
          </a:p>
        </p:txBody>
      </p:sp>
      <p:pic>
        <p:nvPicPr>
          <p:cNvPr id="4" name="3 Resim" descr="Ekran Alıntısı12.JPG"/>
          <p:cNvPicPr>
            <a:picLocks noChangeAspect="1"/>
          </p:cNvPicPr>
          <p:nvPr/>
        </p:nvPicPr>
        <p:blipFill>
          <a:blip r:embed="rId2" cstate="print"/>
          <a:stretch>
            <a:fillRect/>
          </a:stretch>
        </p:blipFill>
        <p:spPr>
          <a:xfrm>
            <a:off x="1055206" y="2924944"/>
            <a:ext cx="3333716" cy="742950"/>
          </a:xfrm>
          <a:prstGeom prst="rect">
            <a:avLst/>
          </a:prstGeom>
        </p:spPr>
      </p:pic>
      <p:pic>
        <p:nvPicPr>
          <p:cNvPr id="5" name="4 Resim" descr="Ekran Alıntısı13.JPG"/>
          <p:cNvPicPr>
            <a:picLocks noChangeAspect="1"/>
          </p:cNvPicPr>
          <p:nvPr/>
        </p:nvPicPr>
        <p:blipFill>
          <a:blip r:embed="rId3" cstate="print"/>
          <a:stretch>
            <a:fillRect/>
          </a:stretch>
        </p:blipFill>
        <p:spPr>
          <a:xfrm>
            <a:off x="5087654" y="2924944"/>
            <a:ext cx="4056346" cy="781050"/>
          </a:xfrm>
          <a:prstGeom prst="rect">
            <a:avLst/>
          </a:prstGeom>
        </p:spPr>
      </p:pic>
      <p:pic>
        <p:nvPicPr>
          <p:cNvPr id="6" name="5 Resim" descr="Ekran Alıntısı14.JPG"/>
          <p:cNvPicPr>
            <a:picLocks noChangeAspect="1"/>
          </p:cNvPicPr>
          <p:nvPr/>
        </p:nvPicPr>
        <p:blipFill>
          <a:blip r:embed="rId4" cstate="print"/>
          <a:stretch>
            <a:fillRect/>
          </a:stretch>
        </p:blipFill>
        <p:spPr>
          <a:xfrm>
            <a:off x="1055204" y="4081263"/>
            <a:ext cx="7713707" cy="676275"/>
          </a:xfrm>
          <a:prstGeom prst="rect">
            <a:avLst/>
          </a:prstGeom>
        </p:spPr>
      </p:pic>
      <p:pic>
        <p:nvPicPr>
          <p:cNvPr id="7" name="6 Resim" descr="Ekran Alıntısı15.JPG"/>
          <p:cNvPicPr>
            <a:picLocks noChangeAspect="1"/>
          </p:cNvPicPr>
          <p:nvPr/>
        </p:nvPicPr>
        <p:blipFill>
          <a:blip r:embed="rId5" cstate="print"/>
          <a:stretch>
            <a:fillRect/>
          </a:stretch>
        </p:blipFill>
        <p:spPr>
          <a:xfrm>
            <a:off x="1055206" y="5188421"/>
            <a:ext cx="3131406" cy="638175"/>
          </a:xfrm>
          <a:prstGeom prst="rect">
            <a:avLst/>
          </a:prstGeom>
        </p:spPr>
      </p:pic>
      <p:pic>
        <p:nvPicPr>
          <p:cNvPr id="8" name="7 Resim" descr="Ekran Alıntısı16.JPG"/>
          <p:cNvPicPr>
            <a:picLocks noChangeAspect="1"/>
          </p:cNvPicPr>
          <p:nvPr/>
        </p:nvPicPr>
        <p:blipFill>
          <a:blip r:embed="rId6" cstate="print"/>
          <a:stretch>
            <a:fillRect/>
          </a:stretch>
        </p:blipFill>
        <p:spPr>
          <a:xfrm>
            <a:off x="4799621" y="5093171"/>
            <a:ext cx="3377696" cy="733425"/>
          </a:xfrm>
          <a:prstGeom prst="rect">
            <a:avLst/>
          </a:prstGeom>
        </p:spPr>
      </p:pic>
      <p:sp>
        <p:nvSpPr>
          <p:cNvPr id="9"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pic>
        <p:nvPicPr>
          <p:cNvPr id="11" name="3 Resim" descr="Ekran Alıntısı11.JPG"/>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harpenSoften amount="71000"/>
                    </a14:imgEffect>
                    <a14:imgEffect>
                      <a14:colorTemperature colorTemp="5900"/>
                    </a14:imgEffect>
                    <a14:imgEffect>
                      <a14:brightnessContrast bright="21000" contrast="-14000"/>
                    </a14:imgEffect>
                  </a14:imgLayer>
                </a14:imgProps>
              </a:ext>
            </a:extLst>
          </a:blip>
          <a:stretch>
            <a:fillRect/>
          </a:stretch>
        </p:blipFill>
        <p:spPr>
          <a:xfrm>
            <a:off x="1145470" y="1991680"/>
            <a:ext cx="7884368" cy="858416"/>
          </a:xfrm>
          <a:prstGeom prst="rect">
            <a:avLst/>
          </a:prstGeom>
        </p:spPr>
      </p:pic>
    </p:spTree>
    <p:extLst>
      <p:ext uri="{BB962C8B-B14F-4D97-AF65-F5344CB8AC3E}">
        <p14:creationId xmlns:p14="http://schemas.microsoft.com/office/powerpoint/2010/main" val="80247234"/>
      </p:ext>
    </p:extLst>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çerik Yer Tutucusu" descr="Ekran Alıntısı18.JPG"/>
          <p:cNvPicPr>
            <a:picLocks noGrp="1" noChangeAspect="1"/>
          </p:cNvPicPr>
          <p:nvPr>
            <p:ph sz="quarter" idx="1"/>
          </p:nvPr>
        </p:nvPicPr>
        <p:blipFill>
          <a:blip r:embed="rId2" cstate="print"/>
          <a:stretch>
            <a:fillRect/>
          </a:stretch>
        </p:blipFill>
        <p:spPr>
          <a:xfrm>
            <a:off x="1187624" y="692696"/>
            <a:ext cx="7467600" cy="1296144"/>
          </a:xfrm>
        </p:spPr>
      </p:pic>
      <p:pic>
        <p:nvPicPr>
          <p:cNvPr id="6" name="5 Resim" descr="Ekran Alıntısı19.JPG"/>
          <p:cNvPicPr>
            <a:picLocks noChangeAspect="1"/>
          </p:cNvPicPr>
          <p:nvPr/>
        </p:nvPicPr>
        <p:blipFill>
          <a:blip r:embed="rId3" cstate="print"/>
          <a:stretch>
            <a:fillRect/>
          </a:stretch>
        </p:blipFill>
        <p:spPr>
          <a:xfrm>
            <a:off x="1259631" y="2476004"/>
            <a:ext cx="7686675" cy="1224136"/>
          </a:xfrm>
          <a:prstGeom prst="rect">
            <a:avLst/>
          </a:prstGeom>
        </p:spPr>
      </p:pic>
      <p:sp>
        <p:nvSpPr>
          <p:cNvPr id="1025" name="Rectangle 1"/>
          <p:cNvSpPr>
            <a:spLocks noChangeArrowheads="1"/>
          </p:cNvSpPr>
          <p:nvPr/>
        </p:nvSpPr>
        <p:spPr bwMode="auto">
          <a:xfrm>
            <a:off x="1257349" y="4077072"/>
            <a:ext cx="7668344"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tr-TR" sz="2400" dirty="0" smtClean="0"/>
              <a:t>O halde istenilen doğrunun denklemi</a:t>
            </a:r>
          </a:p>
          <a:p>
            <a:pPr lvl="0" fontAlgn="base">
              <a:spcBef>
                <a:spcPct val="0"/>
              </a:spcBef>
              <a:spcAft>
                <a:spcPct val="0"/>
              </a:spcAft>
            </a:pPr>
            <a:r>
              <a:rPr lang="tr-TR" sz="2400" dirty="0" smtClean="0"/>
              <a:t> </a:t>
            </a:r>
          </a:p>
          <a:p>
            <a:pPr lvl="0" fontAlgn="base">
              <a:spcBef>
                <a:spcPct val="0"/>
              </a:spcBef>
              <a:spcAft>
                <a:spcPct val="0"/>
              </a:spcAft>
            </a:pPr>
            <a:endParaRPr lang="tr-TR" sz="2400" dirty="0" smtClean="0"/>
          </a:p>
          <a:p>
            <a:pPr lvl="0" fontAlgn="base">
              <a:spcBef>
                <a:spcPct val="0"/>
              </a:spcBef>
              <a:spcAft>
                <a:spcPct val="0"/>
              </a:spcAft>
            </a:pPr>
            <a:r>
              <a:rPr lang="tr-TR" sz="2400" dirty="0" smtClean="0"/>
              <a:t>                                    y=-1.42x+4.92</a:t>
            </a:r>
          </a:p>
          <a:p>
            <a:pPr lvl="0" fontAlgn="base">
              <a:spcBef>
                <a:spcPct val="0"/>
              </a:spcBef>
              <a:spcAft>
                <a:spcPct val="0"/>
              </a:spcAft>
            </a:pPr>
            <a:r>
              <a:rPr lang="tr-TR" sz="2400" dirty="0" smtClean="0"/>
              <a:t> </a:t>
            </a:r>
          </a:p>
          <a:p>
            <a:pPr lvl="0" fontAlgn="base">
              <a:spcBef>
                <a:spcPct val="0"/>
              </a:spcBef>
              <a:spcAft>
                <a:spcPct val="0"/>
              </a:spcAft>
            </a:pPr>
            <a:r>
              <a:rPr lang="tr-TR" sz="2400" dirty="0" err="1" smtClean="0"/>
              <a:t>dir</a:t>
            </a:r>
            <a:r>
              <a:rPr lang="tr-TR" sz="2400" dirty="0" smtClean="0"/>
              <a:t>.</a:t>
            </a:r>
            <a:endParaRPr kumimoji="0" lang="tr-T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165504893"/>
      </p:ext>
    </p:extLst>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r>
              <a:rPr lang="tr-TR" smtClean="0"/>
              <a:t>3.  Hafta</a:t>
            </a:r>
            <a:endParaRPr lang="tr-TR"/>
          </a:p>
        </p:txBody>
      </p:sp>
      <p:sp>
        <p:nvSpPr>
          <p:cNvPr id="5" name="Altbilgi Yer Tutucusu 4"/>
          <p:cNvSpPr>
            <a:spLocks noGrp="1"/>
          </p:cNvSpPr>
          <p:nvPr>
            <p:ph type="ftr" sz="quarter" idx="11"/>
          </p:nvPr>
        </p:nvSpPr>
        <p:spPr/>
        <p:txBody>
          <a:bodyPr/>
          <a:lstStyle/>
          <a:p>
            <a:r>
              <a:rPr lang="tr-TR" smtClean="0"/>
              <a:t>SAÜ YYurtaY </a:t>
            </a:r>
            <a:endParaRPr lang="tr-TR"/>
          </a:p>
        </p:txBody>
      </p:sp>
      <p:sp>
        <p:nvSpPr>
          <p:cNvPr id="6" name="Slayt Numarası Yer Tutucusu 5"/>
          <p:cNvSpPr>
            <a:spLocks noGrp="1"/>
          </p:cNvSpPr>
          <p:nvPr>
            <p:ph type="sldNum" sz="quarter" idx="12"/>
          </p:nvPr>
        </p:nvSpPr>
        <p:spPr/>
        <p:txBody>
          <a:bodyPr/>
          <a:lstStyle/>
          <a:p>
            <a:fld id="{5C6896E4-35C4-4741-8A69-D49CDAA919B9}" type="slidenum">
              <a:rPr lang="tr-TR" smtClean="0"/>
              <a:pPr/>
              <a:t>26</a:t>
            </a:fld>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92088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
        <p:nvSpPr>
          <p:cNvPr id="7" name="Dikdörtgen 6"/>
          <p:cNvSpPr/>
          <p:nvPr/>
        </p:nvSpPr>
        <p:spPr>
          <a:xfrm>
            <a:off x="1043608" y="375047"/>
            <a:ext cx="1550424" cy="461665"/>
          </a:xfrm>
          <a:prstGeom prst="rect">
            <a:avLst/>
          </a:prstGeom>
        </p:spPr>
        <p:txBody>
          <a:bodyPr wrap="none">
            <a:spAutoFit/>
          </a:bodyPr>
          <a:lstStyle/>
          <a:p>
            <a:r>
              <a:rPr lang="tr-TR" dirty="0"/>
              <a:t>Problemler</a:t>
            </a:r>
          </a:p>
        </p:txBody>
      </p:sp>
    </p:spTree>
    <p:extLst>
      <p:ext uri="{BB962C8B-B14F-4D97-AF65-F5344CB8AC3E}">
        <p14:creationId xmlns:p14="http://schemas.microsoft.com/office/powerpoint/2010/main" val="3138325355"/>
      </p:ext>
    </p:extLst>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çerik Yer Tutucusu 6"/>
          <p:cNvGraphicFramePr>
            <a:graphicFrameLocks noGrp="1"/>
          </p:cNvGraphicFramePr>
          <p:nvPr>
            <p:ph idx="1"/>
            <p:extLst>
              <p:ext uri="{D42A27DB-BD31-4B8C-83A1-F6EECF244321}">
                <p14:modId xmlns:p14="http://schemas.microsoft.com/office/powerpoint/2010/main" val="2748859601"/>
              </p:ext>
            </p:extLst>
          </p:nvPr>
        </p:nvGraphicFramePr>
        <p:xfrm>
          <a:off x="1403648" y="302800"/>
          <a:ext cx="5976664" cy="677928"/>
        </p:xfrm>
        <a:graphic>
          <a:graphicData uri="http://schemas.openxmlformats.org/drawingml/2006/table">
            <a:tbl>
              <a:tblPr>
                <a:tableStyleId>{5C22544A-7EE6-4342-B048-85BDC9FD1C3A}</a:tableStyleId>
              </a:tblPr>
              <a:tblGrid>
                <a:gridCol w="1448951">
                  <a:extLst>
                    <a:ext uri="{9D8B030D-6E8A-4147-A177-3AD203B41FA5}">
                      <a16:colId xmlns:a16="http://schemas.microsoft.com/office/drawing/2014/main" val="488778792"/>
                    </a:ext>
                  </a:extLst>
                </a:gridCol>
                <a:gridCol w="4527713">
                  <a:extLst>
                    <a:ext uri="{9D8B030D-6E8A-4147-A177-3AD203B41FA5}">
                      <a16:colId xmlns:a16="http://schemas.microsoft.com/office/drawing/2014/main" val="87929617"/>
                    </a:ext>
                  </a:extLst>
                </a:gridCol>
              </a:tblGrid>
              <a:tr h="332318">
                <a:tc>
                  <a:txBody>
                    <a:bodyPr/>
                    <a:lstStyle/>
                    <a:p>
                      <a:pPr algn="ctr">
                        <a:spcAft>
                          <a:spcPts val="0"/>
                        </a:spcAft>
                      </a:pPr>
                      <a:r>
                        <a:rPr lang="tr-TR" sz="1200">
                          <a:effectLst/>
                        </a:rPr>
                        <a:t>Matematik</a:t>
                      </a:r>
                      <a:endParaRPr lang="tr-TR"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tr-TR" sz="1200" dirty="0">
                          <a:effectLst/>
                        </a:rPr>
                        <a:t>75   80   93   65   87   71   98   68   84   77</a:t>
                      </a:r>
                      <a:endParaRPr lang="tr-TR" sz="12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414388220"/>
                  </a:ext>
                </a:extLst>
              </a:tr>
              <a:tr h="345610">
                <a:tc>
                  <a:txBody>
                    <a:bodyPr/>
                    <a:lstStyle/>
                    <a:p>
                      <a:pPr algn="ctr">
                        <a:spcAft>
                          <a:spcPts val="0"/>
                        </a:spcAft>
                      </a:pPr>
                      <a:r>
                        <a:rPr lang="tr-TR" sz="1200">
                          <a:effectLst/>
                        </a:rPr>
                        <a:t>Fizik</a:t>
                      </a:r>
                      <a:endParaRPr lang="tr-TR" sz="12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spcAft>
                          <a:spcPts val="0"/>
                        </a:spcAft>
                      </a:pPr>
                      <a:r>
                        <a:rPr lang="tr-TR" sz="1200" dirty="0">
                          <a:effectLst/>
                        </a:rPr>
                        <a:t>82   78   86   72   91   80   95   72   89   74</a:t>
                      </a:r>
                      <a:endParaRPr lang="tr-TR" sz="12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2715218401"/>
                  </a:ext>
                </a:extLst>
              </a:tr>
            </a:tbl>
          </a:graphicData>
        </a:graphic>
      </p:graphicFrame>
      <p:sp>
        <p:nvSpPr>
          <p:cNvPr id="4" name="Veri Yer Tutucusu 3"/>
          <p:cNvSpPr>
            <a:spLocks noGrp="1"/>
          </p:cNvSpPr>
          <p:nvPr>
            <p:ph type="dt" sz="half" idx="10"/>
          </p:nvPr>
        </p:nvSpPr>
        <p:spPr/>
        <p:txBody>
          <a:bodyPr/>
          <a:lstStyle/>
          <a:p>
            <a:r>
              <a:rPr lang="tr-TR" smtClean="0"/>
              <a:t>3.  Hafta</a:t>
            </a:r>
            <a:endParaRPr lang="tr-TR"/>
          </a:p>
        </p:txBody>
      </p:sp>
      <p:sp>
        <p:nvSpPr>
          <p:cNvPr id="5" name="Altbilgi Yer Tutucusu 4"/>
          <p:cNvSpPr>
            <a:spLocks noGrp="1"/>
          </p:cNvSpPr>
          <p:nvPr>
            <p:ph type="ftr" sz="quarter" idx="11"/>
          </p:nvPr>
        </p:nvSpPr>
        <p:spPr/>
        <p:txBody>
          <a:bodyPr/>
          <a:lstStyle/>
          <a:p>
            <a:r>
              <a:rPr lang="tr-TR" smtClean="0"/>
              <a:t>SAÜ YYurtaY </a:t>
            </a:r>
            <a:endParaRPr lang="tr-TR"/>
          </a:p>
        </p:txBody>
      </p:sp>
      <p:sp>
        <p:nvSpPr>
          <p:cNvPr id="6" name="Slayt Numarası Yer Tutucusu 5"/>
          <p:cNvSpPr>
            <a:spLocks noGrp="1"/>
          </p:cNvSpPr>
          <p:nvPr>
            <p:ph type="sldNum" sz="quarter" idx="12"/>
          </p:nvPr>
        </p:nvSpPr>
        <p:spPr/>
        <p:txBody>
          <a:bodyPr/>
          <a:lstStyle/>
          <a:p>
            <a:fld id="{5C6896E4-35C4-4741-8A69-D49CDAA919B9}" type="slidenum">
              <a:rPr lang="tr-TR" smtClean="0"/>
              <a:pPr/>
              <a:t>27</a:t>
            </a:fld>
            <a:endParaRPr lang="tr-TR"/>
          </a:p>
        </p:txBody>
      </p:sp>
      <p:sp>
        <p:nvSpPr>
          <p:cNvPr id="8" name="Dikdörtgen 7"/>
          <p:cNvSpPr/>
          <p:nvPr/>
        </p:nvSpPr>
        <p:spPr>
          <a:xfrm>
            <a:off x="1244402" y="1484784"/>
            <a:ext cx="7504062" cy="1601977"/>
          </a:xfrm>
          <a:prstGeom prst="rect">
            <a:avLst/>
          </a:prstGeom>
        </p:spPr>
        <p:txBody>
          <a:bodyPr wrap="square">
            <a:spAutoFit/>
          </a:bodyPr>
          <a:lstStyle/>
          <a:p>
            <a:pPr>
              <a:spcAft>
                <a:spcPts val="0"/>
              </a:spcAft>
            </a:pPr>
            <a:r>
              <a:rPr lang="tr-TR" sz="1800" dirty="0">
                <a:ea typeface="Times New Roman" panose="02020603050405020304" pitchFamily="18" charset="0"/>
              </a:rPr>
              <a:t> Yukarıda 10 öğrencinin matematik ve fizik notları tabloda verilmiştir.</a:t>
            </a:r>
          </a:p>
          <a:p>
            <a:pPr>
              <a:spcAft>
                <a:spcPts val="0"/>
              </a:spcAft>
            </a:pPr>
            <a:r>
              <a:rPr lang="tr-TR" sz="1800" dirty="0">
                <a:ea typeface="Times New Roman" panose="02020603050405020304" pitchFamily="18" charset="0"/>
              </a:rPr>
              <a:t> </a:t>
            </a:r>
          </a:p>
          <a:p>
            <a:pPr lvl="0">
              <a:lnSpc>
                <a:spcPct val="115000"/>
              </a:lnSpc>
              <a:spcAft>
                <a:spcPts val="1000"/>
              </a:spcAft>
            </a:pPr>
            <a:r>
              <a:rPr lang="tr-TR" sz="1800" dirty="0">
                <a:ea typeface="Times New Roman" panose="02020603050405020304" pitchFamily="18" charset="0"/>
              </a:rPr>
              <a:t>Matematik notları bağımsız değişken iken, veriler için </a:t>
            </a:r>
            <a:r>
              <a:rPr lang="tr-TR" sz="1800" b="1" dirty="0">
                <a:ea typeface="Times New Roman" panose="02020603050405020304" pitchFamily="18" charset="0"/>
              </a:rPr>
              <a:t>en uygun doğruyu</a:t>
            </a:r>
            <a:r>
              <a:rPr lang="tr-TR" sz="1800" dirty="0">
                <a:ea typeface="Times New Roman" panose="02020603050405020304" pitchFamily="18" charset="0"/>
              </a:rPr>
              <a:t> (regresyon doğrusunu) en küçük kareler metodu ile birinci dereceden bir </a:t>
            </a:r>
            <a:r>
              <a:rPr lang="tr-TR" sz="1800" dirty="0" err="1">
                <a:ea typeface="Times New Roman" panose="02020603050405020304" pitchFamily="18" charset="0"/>
              </a:rPr>
              <a:t>polinom</a:t>
            </a:r>
            <a:r>
              <a:rPr lang="tr-TR" sz="1800" dirty="0">
                <a:ea typeface="Times New Roman" panose="02020603050405020304" pitchFamily="18" charset="0"/>
              </a:rPr>
              <a:t> ifadesi olarak bulunuz</a:t>
            </a:r>
            <a:r>
              <a:rPr lang="tr-TR" sz="1800" dirty="0" smtClean="0">
                <a:ea typeface="Times New Roman" panose="02020603050405020304" pitchFamily="18" charset="0"/>
              </a:rPr>
              <a:t>.</a:t>
            </a:r>
            <a:endParaRPr lang="tr-TR" sz="1800" dirty="0">
              <a:ea typeface="Times New Roman" panose="02020603050405020304" pitchFamily="18" charset="0"/>
            </a:endParaRPr>
          </a:p>
        </p:txBody>
      </p:sp>
    </p:spTree>
    <p:extLst>
      <p:ext uri="{BB962C8B-B14F-4D97-AF65-F5344CB8AC3E}">
        <p14:creationId xmlns:p14="http://schemas.microsoft.com/office/powerpoint/2010/main" val="3538000590"/>
      </p:ext>
    </p:extLst>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15113" y="2924944"/>
            <a:ext cx="7498080" cy="1091208"/>
          </a:xfrm>
        </p:spPr>
        <p:txBody>
          <a:bodyPr/>
          <a:lstStyle/>
          <a:p>
            <a:pPr marL="82296" indent="0">
              <a:buNone/>
            </a:pPr>
            <a:r>
              <a:rPr kumimoji="1" lang="tr-TR" dirty="0">
                <a:latin typeface="Times New Roman" pitchFamily="18" charset="0"/>
              </a:rPr>
              <a:t>y = 0.66x + 29.23</a:t>
            </a:r>
            <a:endParaRPr lang="tr-TR" dirty="0"/>
          </a:p>
        </p:txBody>
      </p:sp>
      <p:sp>
        <p:nvSpPr>
          <p:cNvPr id="4" name="Veri Yer Tutucusu 3"/>
          <p:cNvSpPr>
            <a:spLocks noGrp="1"/>
          </p:cNvSpPr>
          <p:nvPr>
            <p:ph type="dt" sz="half" idx="10"/>
          </p:nvPr>
        </p:nvSpPr>
        <p:spPr/>
        <p:txBody>
          <a:bodyPr/>
          <a:lstStyle/>
          <a:p>
            <a:r>
              <a:rPr lang="tr-TR" smtClean="0"/>
              <a:t>3.  Hafta</a:t>
            </a:r>
            <a:endParaRPr lang="tr-TR"/>
          </a:p>
        </p:txBody>
      </p:sp>
      <p:sp>
        <p:nvSpPr>
          <p:cNvPr id="5" name="Altbilgi Yer Tutucusu 4"/>
          <p:cNvSpPr>
            <a:spLocks noGrp="1"/>
          </p:cNvSpPr>
          <p:nvPr>
            <p:ph type="ftr" sz="quarter" idx="11"/>
          </p:nvPr>
        </p:nvSpPr>
        <p:spPr/>
        <p:txBody>
          <a:bodyPr/>
          <a:lstStyle/>
          <a:p>
            <a:r>
              <a:rPr lang="tr-TR" smtClean="0"/>
              <a:t>SAÜ YYurtaY </a:t>
            </a:r>
            <a:endParaRPr lang="tr-TR"/>
          </a:p>
        </p:txBody>
      </p:sp>
      <p:sp>
        <p:nvSpPr>
          <p:cNvPr id="6" name="Slayt Numarası Yer Tutucusu 5"/>
          <p:cNvSpPr>
            <a:spLocks noGrp="1"/>
          </p:cNvSpPr>
          <p:nvPr>
            <p:ph type="sldNum" sz="quarter" idx="12"/>
          </p:nvPr>
        </p:nvSpPr>
        <p:spPr/>
        <p:txBody>
          <a:bodyPr/>
          <a:lstStyle/>
          <a:p>
            <a:fld id="{5C6896E4-35C4-4741-8A69-D49CDAA919B9}" type="slidenum">
              <a:rPr lang="tr-TR" smtClean="0"/>
              <a:pPr/>
              <a:t>28</a:t>
            </a:fld>
            <a:endParaRPr lang="tr-TR"/>
          </a:p>
        </p:txBody>
      </p:sp>
    </p:spTree>
    <p:extLst>
      <p:ext uri="{BB962C8B-B14F-4D97-AF65-F5344CB8AC3E}">
        <p14:creationId xmlns:p14="http://schemas.microsoft.com/office/powerpoint/2010/main" val="988214875"/>
      </p:ext>
    </p:extLst>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10" name="9 Veri Yer Tutucusu"/>
          <p:cNvSpPr>
            <a:spLocks noGrp="1"/>
          </p:cNvSpPr>
          <p:nvPr>
            <p:ph type="dt" sz="half" idx="10"/>
          </p:nvPr>
        </p:nvSpPr>
        <p:spPr>
          <a:xfrm>
            <a:off x="357158" y="5000636"/>
            <a:ext cx="714380" cy="642942"/>
          </a:xfrm>
        </p:spPr>
        <p:txBody>
          <a:bodyPr/>
          <a:lstStyle/>
          <a:p>
            <a:pPr algn="ctr"/>
            <a:r>
              <a:rPr lang="tr-TR" smtClean="0"/>
              <a:t>7.  </a:t>
            </a:r>
            <a:r>
              <a:rPr lang="tr-TR" dirty="0" smtClean="0"/>
              <a:t>Hafta</a:t>
            </a:r>
            <a:endParaRPr lang="tr-TR"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29</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eaLnBrk="1" hangingPunct="1">
              <a:spcBef>
                <a:spcPct val="20000"/>
              </a:spcBef>
              <a:buClr>
                <a:srgbClr val="3C605F"/>
              </a:buClr>
              <a:buSzPct val="75000"/>
            </a:pPr>
            <a:r>
              <a:rPr kumimoji="1" lang="tr-TR" sz="1600" dirty="0" smtClean="0">
                <a:solidFill>
                  <a:schemeClr val="bg1">
                    <a:lumMod val="40000"/>
                    <a:lumOff val="60000"/>
                  </a:schemeClr>
                </a:solidFill>
                <a:effectLst>
                  <a:outerShdw blurRad="38100" dist="38100" dir="2700000" algn="tl">
                    <a:srgbClr val="000000">
                      <a:alpha val="43137"/>
                    </a:srgbClr>
                  </a:outerShdw>
                </a:effectLst>
                <a:latin typeface="+mn-lt"/>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a:t>
            </a:r>
            <a:r>
              <a:rPr lang="tr-TR" sz="1600" dirty="0" err="1" smtClean="0">
                <a:solidFill>
                  <a:schemeClr val="accent2">
                    <a:lumMod val="75000"/>
                  </a:schemeClr>
                </a:solidFill>
                <a:latin typeface="Arial" pitchFamily="34" charset="0"/>
                <a:cs typeface="Arial" pitchFamily="34" charset="0"/>
              </a:rPr>
              <a:t>S.Akpınar</a:t>
            </a:r>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Başkent </a:t>
            </a:r>
            <a:r>
              <a:rPr lang="tr-TR" sz="1600" dirty="0" err="1" smtClean="0">
                <a:solidFill>
                  <a:schemeClr val="accent2">
                    <a:lumMod val="75000"/>
                  </a:schemeClr>
                </a:solidFill>
                <a:latin typeface="Arial" pitchFamily="34" charset="0"/>
                <a:cs typeface="Arial" pitchFamily="34" charset="0"/>
              </a:rPr>
              <a:t>Üniv</a:t>
            </a:r>
            <a:r>
              <a:rPr lang="tr-TR" sz="1600" dirty="0" smtClean="0">
                <a:solidFill>
                  <a:schemeClr val="accent2">
                    <a:lumMod val="75000"/>
                  </a:schemeClr>
                </a:solidFill>
                <a:latin typeface="Arial" pitchFamily="34" charset="0"/>
                <a:cs typeface="Arial" pitchFamily="34" charset="0"/>
              </a:rPr>
              <a:t>. </a:t>
            </a:r>
            <a:r>
              <a:rPr lang="tr-TR" sz="1600" dirty="0" err="1" smtClean="0">
                <a:solidFill>
                  <a:schemeClr val="accent2">
                    <a:lumMod val="75000"/>
                  </a:schemeClr>
                </a:solidFill>
                <a:latin typeface="Arial" pitchFamily="34" charset="0"/>
                <a:cs typeface="Arial" pitchFamily="34" charset="0"/>
              </a:rPr>
              <a:t>Mat.Ders</a:t>
            </a:r>
            <a:r>
              <a:rPr lang="tr-TR" sz="1600" dirty="0" smtClean="0">
                <a:solidFill>
                  <a:schemeClr val="accent2">
                    <a:lumMod val="75000"/>
                  </a:schemeClr>
                </a:solidFill>
                <a:latin typeface="Arial" pitchFamily="34" charset="0"/>
                <a:cs typeface="Arial" pitchFamily="34" charset="0"/>
              </a:rPr>
              <a:t> Notları</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Eğri uydurma, </a:t>
            </a:r>
            <a:r>
              <a:rPr lang="tr-TR" sz="1600" dirty="0" err="1" smtClean="0">
                <a:solidFill>
                  <a:srgbClr val="EAEAEA"/>
                </a:solidFill>
                <a:effectLst>
                  <a:outerShdw blurRad="38100" dist="38100" dir="2700000" algn="tl">
                    <a:srgbClr val="000000">
                      <a:alpha val="43137"/>
                    </a:srgbClr>
                  </a:outerShdw>
                </a:effectLst>
                <a:latin typeface="Arial" pitchFamily="34" charset="0"/>
                <a:cs typeface="Arial" pitchFamily="34" charset="0"/>
              </a:rPr>
              <a:t>aradeğer</a:t>
            </a:r>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ve dış değer bulma yöntemleri…</a:t>
            </a:r>
          </a:p>
          <a:p>
            <a:endParaRPr lang="en-US" sz="1400" dirty="0">
              <a:solidFill>
                <a:schemeClr val="accent2">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5270905" y="2207528"/>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072330" y="1142984"/>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2 İçerik Yer Tutucusu"/>
          <p:cNvSpPr>
            <a:spLocks noGrp="1"/>
          </p:cNvSpPr>
          <p:nvPr>
            <p:ph idx="1"/>
          </p:nvPr>
        </p:nvSpPr>
        <p:spPr>
          <a:xfrm>
            <a:off x="2443178" y="-24"/>
            <a:ext cx="6700854" cy="611410"/>
          </a:xfrm>
        </p:spPr>
        <p:txBody>
          <a:bodyPr>
            <a:normAutofit lnSpcReduction="10000"/>
          </a:bodyPr>
          <a:lstStyle/>
          <a:p>
            <a:pPr lvl="0" algn="r">
              <a:buNone/>
            </a:pPr>
            <a:r>
              <a:rPr lang="tr-TR" sz="1600" dirty="0" smtClean="0">
                <a:solidFill>
                  <a:schemeClr val="accent2">
                    <a:lumMod val="75000"/>
                  </a:schemeClr>
                </a:solidFill>
                <a:effectLst>
                  <a:outerShdw blurRad="38100" dist="38100" dir="2700000" algn="tl">
                    <a:srgbClr val="000000">
                      <a:alpha val="43137"/>
                    </a:srgbClr>
                  </a:outerShdw>
                </a:effectLst>
                <a:latin typeface="Agency FB" pitchFamily="34" charset="0"/>
              </a:rPr>
              <a:t>Lineer Olmayan </a:t>
            </a:r>
          </a:p>
          <a:p>
            <a:pPr lvl="0" algn="r">
              <a:buNone/>
            </a:pPr>
            <a:r>
              <a:rPr lang="tr-TR" sz="1600" dirty="0" smtClean="0">
                <a:solidFill>
                  <a:schemeClr val="accent2">
                    <a:lumMod val="75000"/>
                  </a:schemeClr>
                </a:solidFill>
                <a:effectLst>
                  <a:outerShdw blurRad="38100" dist="38100" dir="2700000" algn="tl">
                    <a:srgbClr val="000000">
                      <a:alpha val="43137"/>
                    </a:srgbClr>
                  </a:outerShdw>
                </a:effectLst>
                <a:latin typeface="Agency FB" pitchFamily="34" charset="0"/>
              </a:rPr>
              <a:t>Denklem Sistemlerinin Çözüm Yöntemleri</a:t>
            </a:r>
          </a:p>
          <a:p>
            <a:pPr>
              <a:buFont typeface="Wingdings" pitchFamily="2" charset="2"/>
              <a:buChar char="v"/>
            </a:pPr>
            <a:endParaRPr lang="tr-TR" sz="1600" dirty="0" smtClean="0">
              <a:solidFill>
                <a:schemeClr val="accent2">
                  <a:lumMod val="75000"/>
                </a:schemeClr>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accent2">
                  <a:lumMod val="75000"/>
                </a:schemeClr>
              </a:solidFill>
              <a:effectLst>
                <a:outerShdw blurRad="38100" dist="38100" dir="2700000" algn="tl">
                  <a:srgbClr val="000000">
                    <a:alpha val="43137"/>
                  </a:srgbClr>
                </a:outerShdw>
              </a:effectLst>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lvl="0" fontAlgn="base">
              <a:spcAft>
                <a:spcPct val="0"/>
              </a:spcAft>
              <a:defRPr/>
            </a:pPr>
            <a:r>
              <a:rPr kumimoji="1" lang="tr-TR" sz="3200" kern="0" cap="none" dirty="0" smtClean="0">
                <a:solidFill>
                  <a:schemeClr val="tx1"/>
                </a:solidFill>
                <a:latin typeface="Harrington" pitchFamily="82" charset="0"/>
              </a:rPr>
              <a:t>Sayısal Analiz</a:t>
            </a:r>
            <a:br>
              <a:rPr kumimoji="1" lang="tr-TR" sz="3200" kern="0" cap="none" dirty="0" smtClean="0">
                <a:solidFill>
                  <a:schemeClr val="tx1"/>
                </a:solidFill>
                <a:latin typeface="Harrington" pitchFamily="82" charset="0"/>
              </a:rPr>
            </a:br>
            <a:r>
              <a:rPr kumimoji="1" lang="tr-TR" sz="2500" kern="0" cap="none" dirty="0" smtClean="0">
                <a:solidFill>
                  <a:schemeClr val="tx1"/>
                </a:solidFill>
                <a:latin typeface="Harrington" pitchFamily="82" charset="0"/>
              </a:rPr>
              <a:t/>
            </a:r>
            <a:br>
              <a:rPr kumimoji="1" lang="tr-TR" sz="2500" kern="0" cap="none" dirty="0" smtClean="0">
                <a:solidFill>
                  <a:schemeClr val="tx1"/>
                </a:solidFill>
                <a:latin typeface="Harrington" pitchFamily="82" charset="0"/>
              </a:rPr>
            </a:br>
            <a:endParaRPr kumimoji="1" lang="tr-TR" sz="2500" kern="0" cap="none" dirty="0">
              <a:solidFill>
                <a:schemeClr val="tx1"/>
              </a:solidFill>
            </a:endParaRPr>
          </a:p>
        </p:txBody>
      </p:sp>
      <p:sp>
        <p:nvSpPr>
          <p:cNvPr id="3" name="2 İçerik Yer Tutucusu"/>
          <p:cNvSpPr>
            <a:spLocks noGrp="1"/>
          </p:cNvSpPr>
          <p:nvPr>
            <p:ph sz="quarter" idx="1"/>
          </p:nvPr>
        </p:nvSpPr>
        <p:spPr>
          <a:xfrm>
            <a:off x="1043608" y="1700808"/>
            <a:ext cx="7890080" cy="4248472"/>
          </a:xfrm>
        </p:spPr>
        <p:txBody>
          <a:bodyPr>
            <a:normAutofit/>
          </a:bodyPr>
          <a:lstStyle/>
          <a:p>
            <a:pPr algn="just"/>
            <a:endParaRPr lang="tr-TR" sz="1800" b="1" dirty="0" smtClean="0">
              <a:latin typeface="Times New Roman" pitchFamily="18" charset="0"/>
              <a:cs typeface="Times New Roman" pitchFamily="18" charset="0"/>
            </a:endParaRPr>
          </a:p>
          <a:p>
            <a:pPr algn="just"/>
            <a:r>
              <a:rPr lang="tr-TR" sz="2400" b="1" dirty="0" smtClean="0">
                <a:latin typeface="+mj-lt"/>
                <a:cs typeface="Times New Roman" pitchFamily="18" charset="0"/>
              </a:rPr>
              <a:t>En küçük kareler yöntemi</a:t>
            </a:r>
            <a:r>
              <a:rPr lang="tr-TR" sz="2400" dirty="0" smtClean="0">
                <a:latin typeface="+mj-lt"/>
                <a:cs typeface="Times New Roman" pitchFamily="18" charset="0"/>
              </a:rPr>
              <a:t>, birbirine bağlı olarak değişen iki fiziksel büyüklük arasındaki matematiksel bağlantıyı, mümkün olduğunca gerçeğe uygun bir denklem olarak yazmak için kullanılan, standart bir regresyon yöntemidir. </a:t>
            </a:r>
          </a:p>
          <a:p>
            <a:pPr algn="just"/>
            <a:endParaRPr lang="tr-TR" sz="2400" dirty="0" smtClean="0">
              <a:latin typeface="+mj-lt"/>
              <a:cs typeface="Times New Roman" pitchFamily="18" charset="0"/>
            </a:endParaRPr>
          </a:p>
          <a:p>
            <a:pPr algn="just"/>
            <a:r>
              <a:rPr lang="tr-TR" sz="2400" dirty="0" smtClean="0">
                <a:latin typeface="+mj-lt"/>
                <a:cs typeface="Times New Roman" pitchFamily="18" charset="0"/>
              </a:rPr>
              <a:t>Yöntem, ölçüm sonucu elde edilmiş veri noktalarına </a:t>
            </a:r>
            <a:r>
              <a:rPr lang="tr-TR" sz="2400" b="1" dirty="0" smtClean="0">
                <a:latin typeface="+mj-lt"/>
                <a:cs typeface="Times New Roman" pitchFamily="18" charset="0"/>
              </a:rPr>
              <a:t>"mümkün olduğu kadar yakın"</a:t>
            </a:r>
            <a:r>
              <a:rPr lang="tr-TR" sz="2400" dirty="0" smtClean="0">
                <a:latin typeface="+mj-lt"/>
                <a:cs typeface="Times New Roman" pitchFamily="18" charset="0"/>
              </a:rPr>
              <a:t> geçecek bir fonksiyon eğrisi bulmaya yarar.</a:t>
            </a:r>
            <a:endParaRPr lang="tr-TR" sz="2400" dirty="0">
              <a:latin typeface="+mj-lt"/>
              <a:cs typeface="Times New Roman" pitchFamily="18"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666508800"/>
      </p:ext>
    </p:extLst>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kumimoji="1" lang="tr-TR" sz="2800" kern="0" cap="none" dirty="0" smtClean="0">
                <a:solidFill>
                  <a:schemeClr val="tx1"/>
                </a:solidFill>
                <a:latin typeface="Harrington" pitchFamily="82" charset="0"/>
              </a:rPr>
              <a:t>Sayısal Analiz</a:t>
            </a:r>
            <a:br>
              <a:rPr kumimoji="1" lang="tr-TR" sz="2800" kern="0" cap="none" dirty="0" smtClean="0">
                <a:solidFill>
                  <a:schemeClr val="tx1"/>
                </a:solidFill>
                <a:latin typeface="Harrington" pitchFamily="82" charset="0"/>
              </a:rPr>
            </a:br>
            <a:r>
              <a:rPr kumimoji="1" lang="tr-TR" sz="2800" kern="0" cap="none" dirty="0" smtClean="0">
                <a:solidFill>
                  <a:schemeClr val="tx1"/>
                </a:solidFill>
                <a:latin typeface="Harrington" pitchFamily="82" charset="0"/>
              </a:rPr>
              <a:t/>
            </a:r>
            <a:br>
              <a:rPr kumimoji="1" lang="tr-TR" sz="2800" kern="0" cap="none" dirty="0" smtClean="0">
                <a:solidFill>
                  <a:schemeClr val="tx1"/>
                </a:solidFill>
                <a:latin typeface="Harrington" pitchFamily="82" charset="0"/>
              </a:rPr>
            </a:br>
            <a:endParaRPr lang="tr-TR" dirty="0"/>
          </a:p>
        </p:txBody>
      </p:sp>
      <p:sp>
        <p:nvSpPr>
          <p:cNvPr id="3" name="2 İçerik Yer Tutucusu"/>
          <p:cNvSpPr>
            <a:spLocks noGrp="1"/>
          </p:cNvSpPr>
          <p:nvPr>
            <p:ph sz="quarter" idx="1"/>
          </p:nvPr>
        </p:nvSpPr>
        <p:spPr>
          <a:xfrm>
            <a:off x="971600" y="1556792"/>
            <a:ext cx="7890080" cy="4392488"/>
          </a:xfrm>
        </p:spPr>
        <p:txBody>
          <a:bodyPr>
            <a:normAutofit/>
          </a:bodyPr>
          <a:lstStyle/>
          <a:p>
            <a:pPr algn="just"/>
            <a:r>
              <a:rPr lang="tr-TR" sz="2400" dirty="0" smtClean="0"/>
              <a:t>Gerçek yaşamın çeşitli alanlarında herhangi bir uygulama ile toplanan veriler tablo şekline getirilerek incelenir ve toplanan veriyi modelleyen bir fonksiyon bulunmaya çalışılır. Çoğu zaman bu veri tablosuna tam olarak uyan bir fonksiyon bulmak mümkün olmaz; veri tablosuna </a:t>
            </a:r>
            <a:r>
              <a:rPr lang="tr-TR" sz="2400" b="1" dirty="0" smtClean="0"/>
              <a:t>en iyi uyan </a:t>
            </a:r>
            <a:r>
              <a:rPr lang="tr-TR" sz="2400" dirty="0" smtClean="0"/>
              <a:t>fonksiyon belirlenmeye çalışılır. </a:t>
            </a:r>
          </a:p>
          <a:p>
            <a:pPr algn="just"/>
            <a:endParaRPr lang="tr-TR" sz="2400" dirty="0"/>
          </a:p>
          <a:p>
            <a:pPr algn="just"/>
            <a:r>
              <a:rPr lang="tr-TR" sz="2400" dirty="0" smtClean="0"/>
              <a:t>Bir veri tablosuna </a:t>
            </a:r>
            <a:r>
              <a:rPr lang="tr-TR" sz="2400" b="1" dirty="0" smtClean="0"/>
              <a:t>en iyi uyan </a:t>
            </a:r>
            <a:r>
              <a:rPr lang="tr-TR" sz="2400" dirty="0" smtClean="0"/>
              <a:t>fonksiyonu bulma sürecine </a:t>
            </a:r>
            <a:r>
              <a:rPr lang="tr-TR" sz="2400" b="1" dirty="0" smtClean="0"/>
              <a:t>regresyon analizi </a:t>
            </a:r>
            <a:r>
              <a:rPr lang="tr-TR" sz="2400" dirty="0" smtClean="0"/>
              <a:t>denir.</a:t>
            </a:r>
          </a:p>
          <a:p>
            <a:pPr algn="just"/>
            <a:endParaRPr lang="tr-TR" sz="2400" dirty="0" smtClean="0"/>
          </a:p>
          <a:p>
            <a:pPr algn="just"/>
            <a:endParaRPr lang="tr-TR" sz="2400" dirty="0"/>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155604122"/>
      </p:ext>
    </p:extLst>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03648" y="548680"/>
            <a:ext cx="7498080" cy="432048"/>
          </a:xfrm>
        </p:spPr>
        <p:txBody>
          <a:bodyPr>
            <a:noAutofit/>
          </a:bodyPr>
          <a:lstStyle/>
          <a:p>
            <a:r>
              <a:rPr kumimoji="1" lang="tr-TR" sz="2000" kern="0" cap="none" dirty="0" smtClean="0">
                <a:solidFill>
                  <a:schemeClr val="tx1"/>
                </a:solidFill>
                <a:latin typeface="Harrington" pitchFamily="82" charset="0"/>
              </a:rPr>
              <a:t/>
            </a:r>
            <a:br>
              <a:rPr kumimoji="1" lang="tr-TR" sz="2000" kern="0" cap="none" dirty="0" smtClean="0">
                <a:solidFill>
                  <a:schemeClr val="tx1"/>
                </a:solidFill>
                <a:latin typeface="Harrington" pitchFamily="82" charset="0"/>
              </a:rPr>
            </a:br>
            <a:r>
              <a:rPr lang="tr-TR" sz="2000" b="1" dirty="0" smtClean="0"/>
              <a:t>YÖNTEMİN  AMACI :</a:t>
            </a:r>
            <a:r>
              <a:rPr lang="tr-TR" sz="2000" dirty="0" smtClean="0"/>
              <a:t> </a:t>
            </a:r>
            <a:endParaRPr lang="tr-TR" sz="2000" dirty="0"/>
          </a:p>
        </p:txBody>
      </p:sp>
      <p:sp>
        <p:nvSpPr>
          <p:cNvPr id="3" name="2 İçerik Yer Tutucusu"/>
          <p:cNvSpPr>
            <a:spLocks noGrp="1"/>
          </p:cNvSpPr>
          <p:nvPr>
            <p:ph sz="quarter" idx="1"/>
          </p:nvPr>
        </p:nvSpPr>
        <p:spPr/>
        <p:txBody>
          <a:bodyPr>
            <a:noAutofit/>
          </a:bodyPr>
          <a:lstStyle/>
          <a:p>
            <a:pPr algn="just"/>
            <a:r>
              <a:rPr lang="tr-TR" sz="2400" dirty="0" smtClean="0"/>
              <a:t>Aralarında doğrusal (lineer) bir bağlantı olan, </a:t>
            </a:r>
            <a:r>
              <a:rPr lang="tr-TR" sz="2400" b="1" dirty="0" smtClean="0"/>
              <a:t>x</a:t>
            </a:r>
            <a:r>
              <a:rPr lang="tr-TR" sz="2400" dirty="0" smtClean="0"/>
              <a:t> ve </a:t>
            </a:r>
            <a:r>
              <a:rPr lang="tr-TR" sz="2400" b="1" dirty="0" smtClean="0"/>
              <a:t>y</a:t>
            </a:r>
            <a:r>
              <a:rPr lang="tr-TR" sz="2400" dirty="0" smtClean="0"/>
              <a:t> adında iki fiziksel büyüklük olduğunu varsayalım. </a:t>
            </a:r>
          </a:p>
          <a:p>
            <a:pPr marL="82296" indent="0" algn="just">
              <a:buNone/>
            </a:pPr>
            <a:endParaRPr lang="tr-TR" sz="2400" dirty="0"/>
          </a:p>
          <a:p>
            <a:pPr marL="82296" indent="0" algn="just">
              <a:buNone/>
            </a:pPr>
            <a:r>
              <a:rPr lang="tr-TR" sz="2400" dirty="0" smtClean="0"/>
              <a:t>İki büyüklük arasındaki bağlantı doğrusal olduğunu göre, </a:t>
            </a:r>
          </a:p>
          <a:p>
            <a:pPr marL="82296" indent="0" algn="just">
              <a:buNone/>
            </a:pPr>
            <a:r>
              <a:rPr lang="tr-TR" sz="2400" dirty="0" smtClean="0"/>
              <a:t>denklem</a:t>
            </a:r>
          </a:p>
          <a:p>
            <a:pPr marL="82296" indent="0" algn="just">
              <a:buNone/>
            </a:pPr>
            <a:r>
              <a:rPr lang="tr-TR" sz="2400" b="1" dirty="0" smtClean="0"/>
              <a:t>              </a:t>
            </a:r>
            <a:r>
              <a:rPr lang="tr-TR" sz="2400" b="1" dirty="0" smtClean="0">
                <a:latin typeface="Arial" pitchFamily="34" charset="0"/>
                <a:cs typeface="Arial" pitchFamily="34" charset="0"/>
              </a:rPr>
              <a:t>y = a x + b</a:t>
            </a:r>
          </a:p>
          <a:p>
            <a:pPr marL="82296" indent="0" algn="just">
              <a:buNone/>
            </a:pPr>
            <a:endParaRPr lang="tr-TR" sz="2400" b="1" dirty="0" smtClean="0"/>
          </a:p>
          <a:p>
            <a:pPr marL="82296" indent="0" algn="just">
              <a:buNone/>
            </a:pPr>
            <a:r>
              <a:rPr lang="tr-TR" sz="2400" dirty="0" smtClean="0"/>
              <a:t>               </a:t>
            </a:r>
            <a:r>
              <a:rPr lang="tr-TR" sz="2400" dirty="0" err="1" smtClean="0"/>
              <a:t>dir</a:t>
            </a:r>
            <a:r>
              <a:rPr lang="tr-TR" sz="2400" dirty="0" smtClean="0"/>
              <a:t>.</a:t>
            </a:r>
            <a:endParaRPr lang="tr-TR" sz="2400" dirty="0"/>
          </a:p>
          <a:p>
            <a:pPr algn="just"/>
            <a:endParaRPr lang="tr-TR" sz="2400" dirty="0"/>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383644202"/>
      </p:ext>
    </p:extLst>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rot="16200000">
            <a:off x="-1522118" y="4338544"/>
            <a:ext cx="4109353" cy="274042"/>
          </a:xfrm>
        </p:spPr>
        <p:txBody>
          <a:bodyPr>
            <a:noAutofit/>
          </a:bodyPr>
          <a:lstStyle/>
          <a:p>
            <a:r>
              <a:rPr kumimoji="1" lang="tr-TR" sz="1600" kern="0" cap="none" dirty="0" smtClean="0">
                <a:solidFill>
                  <a:schemeClr val="tx1"/>
                </a:solidFill>
                <a:latin typeface="Harrington" pitchFamily="82" charset="0"/>
              </a:rPr>
              <a:t>Sayısal Analiz</a:t>
            </a:r>
            <a:endParaRPr lang="tr-TR" sz="2400" dirty="0"/>
          </a:p>
        </p:txBody>
      </p:sp>
      <p:sp>
        <p:nvSpPr>
          <p:cNvPr id="3" name="2 İçerik Yer Tutucusu"/>
          <p:cNvSpPr>
            <a:spLocks noGrp="1"/>
          </p:cNvSpPr>
          <p:nvPr>
            <p:ph sz="quarter" idx="1"/>
          </p:nvPr>
        </p:nvSpPr>
        <p:spPr>
          <a:xfrm>
            <a:off x="1259632" y="260648"/>
            <a:ext cx="7674056" cy="5987752"/>
          </a:xfrm>
        </p:spPr>
        <p:txBody>
          <a:bodyPr>
            <a:normAutofit/>
          </a:bodyPr>
          <a:lstStyle/>
          <a:p>
            <a:pPr algn="just"/>
            <a:r>
              <a:rPr lang="tr-TR" sz="2600" dirty="0" smtClean="0">
                <a:latin typeface="Arial" pitchFamily="34" charset="0"/>
                <a:cs typeface="Arial" pitchFamily="34" charset="0"/>
              </a:rPr>
              <a:t>Aranılan durum, bu denklemdeki </a:t>
            </a:r>
            <a:r>
              <a:rPr lang="tr-TR" sz="2600" i="1" dirty="0" smtClean="0">
                <a:latin typeface="Arial" pitchFamily="34" charset="0"/>
                <a:cs typeface="Arial" pitchFamily="34" charset="0"/>
              </a:rPr>
              <a:t>a</a:t>
            </a:r>
            <a:r>
              <a:rPr lang="tr-TR" sz="2600" dirty="0" smtClean="0">
                <a:latin typeface="Arial" pitchFamily="34" charset="0"/>
                <a:cs typeface="Arial" pitchFamily="34" charset="0"/>
              </a:rPr>
              <a:t> ve </a:t>
            </a:r>
            <a:r>
              <a:rPr lang="tr-TR" sz="2600" i="1" dirty="0" smtClean="0">
                <a:latin typeface="Arial" pitchFamily="34" charset="0"/>
                <a:cs typeface="Arial" pitchFamily="34" charset="0"/>
              </a:rPr>
              <a:t>b</a:t>
            </a:r>
            <a:r>
              <a:rPr lang="tr-TR" sz="2600" dirty="0" smtClean="0">
                <a:latin typeface="Arial" pitchFamily="34" charset="0"/>
                <a:cs typeface="Arial" pitchFamily="34" charset="0"/>
              </a:rPr>
              <a:t> sayıları için mümkün olan en doğru değerlerdir. </a:t>
            </a:r>
          </a:p>
          <a:p>
            <a:pPr algn="just"/>
            <a:endParaRPr lang="tr-TR" sz="2600" dirty="0" smtClean="0">
              <a:latin typeface="Arial" pitchFamily="34" charset="0"/>
              <a:cs typeface="Arial" pitchFamily="34" charset="0"/>
            </a:endParaRPr>
          </a:p>
          <a:p>
            <a:pPr algn="just"/>
            <a:r>
              <a:rPr lang="tr-TR" sz="2600" dirty="0" smtClean="0">
                <a:latin typeface="Arial" pitchFamily="34" charset="0"/>
                <a:cs typeface="Arial" pitchFamily="34" charset="0"/>
              </a:rPr>
              <a:t>Değerleri belirlemek için bir dizi ölçüm yaptığımızı düşünelim. </a:t>
            </a:r>
          </a:p>
          <a:p>
            <a:pPr algn="just"/>
            <a:endParaRPr lang="tr-TR" dirty="0"/>
          </a:p>
          <a:p>
            <a:pPr algn="just"/>
            <a:endParaRPr lang="tr-TR" dirty="0" smtClean="0"/>
          </a:p>
          <a:p>
            <a:pPr algn="just"/>
            <a:endParaRPr lang="tr-TR" dirty="0"/>
          </a:p>
        </p:txBody>
      </p:sp>
      <p:pic>
        <p:nvPicPr>
          <p:cNvPr id="4" name="3 İçerik Yer Tutucusu" descr="C:\Users\HP\Desktop\linear.gif"/>
          <p:cNvPicPr>
            <a:picLocks/>
          </p:cNvPicPr>
          <p:nvPr/>
        </p:nvPicPr>
        <p:blipFill>
          <a:blip r:embed="rId3" cstate="print"/>
          <a:srcRect/>
          <a:stretch>
            <a:fillRect/>
          </a:stretch>
        </p:blipFill>
        <p:spPr bwMode="auto">
          <a:xfrm>
            <a:off x="2483768" y="2924944"/>
            <a:ext cx="4762500" cy="381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4639095"/>
      </p:ext>
    </p:extLst>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980728"/>
            <a:ext cx="7890080" cy="4752528"/>
          </a:xfrm>
        </p:spPr>
        <p:txBody>
          <a:bodyPr>
            <a:normAutofit/>
          </a:bodyPr>
          <a:lstStyle/>
          <a:p>
            <a:pPr algn="just"/>
            <a:r>
              <a:rPr lang="tr-TR" sz="2000" dirty="0" smtClean="0">
                <a:latin typeface="Arial" pitchFamily="34" charset="0"/>
                <a:cs typeface="Arial" pitchFamily="34" charset="0"/>
              </a:rPr>
              <a:t>Belli ölçümler sonucunda </a:t>
            </a:r>
            <a:r>
              <a:rPr lang="tr-TR" sz="2000" b="1" dirty="0" smtClean="0">
                <a:latin typeface="Arial" pitchFamily="34" charset="0"/>
                <a:cs typeface="Arial" pitchFamily="34" charset="0"/>
              </a:rPr>
              <a:t>i = 1, 2, . . . , n </a:t>
            </a:r>
            <a:r>
              <a:rPr lang="tr-TR" sz="2000" dirty="0" smtClean="0">
                <a:latin typeface="Arial" pitchFamily="34" charset="0"/>
                <a:cs typeface="Arial" pitchFamily="34" charset="0"/>
              </a:rPr>
              <a:t>için </a:t>
            </a:r>
            <a:r>
              <a:rPr lang="tr-TR" sz="2000" b="1" dirty="0" smtClean="0">
                <a:latin typeface="Arial" pitchFamily="34" charset="0"/>
                <a:cs typeface="Arial" pitchFamily="34" charset="0"/>
              </a:rPr>
              <a:t>(</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verileri elde edilmiş olsun. </a:t>
            </a:r>
          </a:p>
          <a:p>
            <a:pPr algn="just"/>
            <a:endParaRPr lang="tr-TR" sz="2000" dirty="0">
              <a:latin typeface="Arial" pitchFamily="34" charset="0"/>
              <a:cs typeface="Arial" pitchFamily="34" charset="0"/>
            </a:endParaRPr>
          </a:p>
          <a:p>
            <a:pPr algn="just"/>
            <a:r>
              <a:rPr lang="tr-TR" sz="2000" dirty="0" smtClean="0">
                <a:latin typeface="Arial" pitchFamily="34" charset="0"/>
                <a:cs typeface="Arial" pitchFamily="34" charset="0"/>
              </a:rPr>
              <a:t>Burada, her bir </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dirty="0" err="1" smtClean="0">
                <a:latin typeface="Arial" pitchFamily="34" charset="0"/>
                <a:cs typeface="Arial" pitchFamily="34" charset="0"/>
              </a:rPr>
              <a:t>’ye</a:t>
            </a:r>
            <a:r>
              <a:rPr lang="tr-TR" sz="2000" dirty="0" smtClean="0">
                <a:latin typeface="Arial" pitchFamily="34" charset="0"/>
                <a:cs typeface="Arial" pitchFamily="34" charset="0"/>
              </a:rPr>
              <a:t> bağlı olarak değiştiği varsayılmaktadır. </a:t>
            </a:r>
          </a:p>
          <a:p>
            <a:pPr algn="just"/>
            <a:endParaRPr lang="tr-TR" sz="2000" dirty="0">
              <a:latin typeface="Arial" pitchFamily="34" charset="0"/>
              <a:cs typeface="Arial" pitchFamily="34" charset="0"/>
            </a:endParaRPr>
          </a:p>
          <a:p>
            <a:pPr algn="just"/>
            <a:endParaRPr lang="tr-TR" sz="2000" dirty="0" smtClean="0">
              <a:latin typeface="Arial" pitchFamily="34" charset="0"/>
              <a:cs typeface="Arial" pitchFamily="34" charset="0"/>
            </a:endParaRPr>
          </a:p>
          <a:p>
            <a:pPr algn="just"/>
            <a:r>
              <a:rPr lang="tr-TR" sz="2000" b="1" dirty="0" smtClean="0">
                <a:latin typeface="Arial" pitchFamily="34" charset="0"/>
                <a:cs typeface="Arial" pitchFamily="34" charset="0"/>
              </a:rPr>
              <a:t>(</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düzlemde noktalar olarak düşünüldüğünde, pratikte bu noktalar düzgün bir eğri üzerinde, (başka bir deyimle, bilinen bir fonksiyonun grafiği üzerinde) bulunmazlar. </a:t>
            </a:r>
          </a:p>
          <a:p>
            <a:pPr algn="just"/>
            <a:endParaRPr lang="tr-TR" sz="2000" dirty="0">
              <a:latin typeface="Arial" pitchFamily="34" charset="0"/>
              <a:cs typeface="Arial" pitchFamily="34" charset="0"/>
            </a:endParaRPr>
          </a:p>
          <a:p>
            <a:pPr algn="just"/>
            <a:r>
              <a:rPr lang="tr-TR" sz="2000" dirty="0">
                <a:latin typeface="Arial" pitchFamily="34" charset="0"/>
                <a:cs typeface="Arial" pitchFamily="34" charset="0"/>
              </a:rPr>
              <a:t>B</a:t>
            </a:r>
            <a:r>
              <a:rPr lang="tr-TR" sz="2000" dirty="0" smtClean="0">
                <a:latin typeface="Arial" pitchFamily="34" charset="0"/>
                <a:cs typeface="Arial" pitchFamily="34" charset="0"/>
              </a:rPr>
              <a:t>azı durumlarda, </a:t>
            </a:r>
            <a:r>
              <a:rPr lang="tr-TR" sz="2000" b="1" dirty="0" smtClean="0">
                <a:latin typeface="Arial" pitchFamily="34" charset="0"/>
                <a:cs typeface="Arial" pitchFamily="34" charset="0"/>
              </a:rPr>
              <a:t>(</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ler</a:t>
            </a:r>
            <a:r>
              <a:rPr lang="tr-TR" sz="2000" dirty="0" smtClean="0">
                <a:latin typeface="Arial" pitchFamily="34" charset="0"/>
                <a:cs typeface="Arial" pitchFamily="34" charset="0"/>
              </a:rPr>
              <a:t> arasında ne tür bir bağıntı bulunduğu dahi bilinmeyebilir. </a:t>
            </a:r>
          </a:p>
          <a:p>
            <a:pPr algn="just"/>
            <a:endParaRPr lang="tr-TR" sz="2000" dirty="0">
              <a:latin typeface="Arial" pitchFamily="34" charset="0"/>
              <a:cs typeface="Arial" pitchFamily="34" charset="0"/>
            </a:endParaRPr>
          </a:p>
        </p:txBody>
      </p:sp>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305715081"/>
      </p:ext>
    </p:extLst>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620688"/>
            <a:ext cx="7890080" cy="5112568"/>
          </a:xfrm>
        </p:spPr>
        <p:txBody>
          <a:bodyPr>
            <a:normAutofit/>
          </a:bodyPr>
          <a:lstStyle/>
          <a:p>
            <a:pPr marL="82296" indent="0" algn="just">
              <a:buNone/>
            </a:pPr>
            <a:r>
              <a:rPr lang="tr-TR" sz="1800" dirty="0" smtClean="0">
                <a:latin typeface="Arial" pitchFamily="34" charset="0"/>
                <a:cs typeface="Arial" pitchFamily="34" charset="0"/>
              </a:rPr>
              <a:t>Ancak, yapılan ölçümlerin doğası gereği, </a:t>
            </a:r>
          </a:p>
          <a:p>
            <a:pPr marL="356616" lvl="1" indent="0" algn="just">
              <a:buNone/>
            </a:pPr>
            <a:endParaRPr lang="tr-TR" sz="1800" dirty="0" smtClean="0">
              <a:latin typeface="Arial" pitchFamily="34" charset="0"/>
              <a:cs typeface="Arial" pitchFamily="34" charset="0"/>
            </a:endParaRPr>
          </a:p>
          <a:p>
            <a:pPr marL="356616" lvl="1" indent="0" algn="just">
              <a:buNone/>
            </a:pPr>
            <a:r>
              <a:rPr lang="tr-TR" sz="1800" dirty="0" smtClean="0">
                <a:latin typeface="Arial" pitchFamily="34" charset="0"/>
                <a:cs typeface="Arial" pitchFamily="34" charset="0"/>
              </a:rPr>
              <a:t>her </a:t>
            </a:r>
            <a:r>
              <a:rPr lang="tr-TR" sz="1800" b="1" i="1" dirty="0" smtClean="0">
                <a:latin typeface="Arial" pitchFamily="34" charset="0"/>
                <a:cs typeface="Arial" pitchFamily="34" charset="0"/>
              </a:rPr>
              <a:t>i </a:t>
            </a:r>
            <a:r>
              <a:rPr lang="tr-TR" sz="1800" b="1" dirty="0" smtClean="0">
                <a:latin typeface="Arial" pitchFamily="34" charset="0"/>
                <a:cs typeface="Arial" pitchFamily="34" charset="0"/>
              </a:rPr>
              <a:t>= 1, 2, . . . , </a:t>
            </a:r>
            <a:r>
              <a:rPr lang="tr-TR" sz="1800" b="1" i="1" dirty="0" smtClean="0">
                <a:latin typeface="Arial" pitchFamily="34" charset="0"/>
                <a:cs typeface="Arial" pitchFamily="34" charset="0"/>
              </a:rPr>
              <a:t>n </a:t>
            </a:r>
            <a:r>
              <a:rPr lang="tr-TR" sz="1800" i="1" dirty="0" smtClean="0">
                <a:latin typeface="Arial" pitchFamily="34" charset="0"/>
                <a:cs typeface="Arial" pitchFamily="34" charset="0"/>
              </a:rPr>
              <a:t>  </a:t>
            </a:r>
            <a:r>
              <a:rPr lang="tr-TR" sz="1800" dirty="0" smtClean="0">
                <a:latin typeface="Arial" pitchFamily="34" charset="0"/>
                <a:cs typeface="Arial" pitchFamily="34" charset="0"/>
              </a:rPr>
              <a:t>için </a:t>
            </a:r>
            <a:r>
              <a:rPr lang="tr-TR" sz="1800" b="1" dirty="0" smtClean="0">
                <a:latin typeface="Arial" pitchFamily="34" charset="0"/>
                <a:cs typeface="Arial" pitchFamily="34" charset="0"/>
              </a:rPr>
              <a:t>    </a:t>
            </a:r>
            <a:r>
              <a:rPr lang="tr-TR" sz="1800" b="1" i="1" dirty="0" err="1" smtClean="0">
                <a:latin typeface="Arial" pitchFamily="34" charset="0"/>
                <a:cs typeface="Arial" pitchFamily="34" charset="0"/>
              </a:rPr>
              <a:t>y</a:t>
            </a:r>
            <a:r>
              <a:rPr lang="tr-TR" sz="1800" b="1" i="1" baseline="-25000" dirty="0" err="1" smtClean="0">
                <a:latin typeface="Arial" pitchFamily="34" charset="0"/>
                <a:cs typeface="Arial" pitchFamily="34" charset="0"/>
              </a:rPr>
              <a:t>i</a:t>
            </a:r>
            <a:r>
              <a:rPr lang="tr-TR" sz="1800" b="1" dirty="0" smtClean="0">
                <a:latin typeface="Arial" pitchFamily="34" charset="0"/>
                <a:cs typeface="Arial" pitchFamily="34" charset="0"/>
              </a:rPr>
              <a:t>=</a:t>
            </a:r>
            <a:r>
              <a:rPr lang="tr-TR" sz="1800" b="1" i="1" dirty="0" smtClean="0">
                <a:latin typeface="Arial" pitchFamily="34" charset="0"/>
                <a:cs typeface="Arial" pitchFamily="34" charset="0"/>
              </a:rPr>
              <a:t>f </a:t>
            </a:r>
            <a:r>
              <a:rPr lang="tr-TR" sz="1800" b="1" dirty="0" smtClean="0">
                <a:latin typeface="Arial" pitchFamily="34" charset="0"/>
                <a:cs typeface="Arial" pitchFamily="34" charset="0"/>
              </a:rPr>
              <a:t>(</a:t>
            </a:r>
            <a:r>
              <a:rPr lang="tr-TR" sz="1800" b="1" i="1" dirty="0" smtClean="0">
                <a:latin typeface="Arial" pitchFamily="34" charset="0"/>
                <a:cs typeface="Arial" pitchFamily="34" charset="0"/>
              </a:rPr>
              <a:t>x</a:t>
            </a:r>
            <a:r>
              <a:rPr lang="tr-TR" sz="1800" b="1" i="1" baseline="-25000" dirty="0" smtClean="0">
                <a:latin typeface="Arial" pitchFamily="34" charset="0"/>
                <a:cs typeface="Arial" pitchFamily="34" charset="0"/>
              </a:rPr>
              <a:t>i</a:t>
            </a:r>
            <a:r>
              <a:rPr lang="tr-TR" sz="1800" b="1" dirty="0" smtClean="0">
                <a:latin typeface="Arial" pitchFamily="34" charset="0"/>
                <a:cs typeface="Arial" pitchFamily="34" charset="0"/>
              </a:rPr>
              <a:t>) </a:t>
            </a:r>
          </a:p>
          <a:p>
            <a:pPr marL="356616" lvl="1" indent="0" algn="just">
              <a:buNone/>
            </a:pPr>
            <a:endParaRPr lang="tr-TR" sz="1800" dirty="0" smtClean="0">
              <a:latin typeface="Arial" pitchFamily="34" charset="0"/>
              <a:cs typeface="Arial" pitchFamily="34" charset="0"/>
            </a:endParaRPr>
          </a:p>
          <a:p>
            <a:pPr marL="356616" lvl="1" indent="0" algn="just">
              <a:buNone/>
            </a:pPr>
            <a:r>
              <a:rPr lang="tr-TR" sz="1800" dirty="0" smtClean="0">
                <a:latin typeface="Arial" pitchFamily="34" charset="0"/>
                <a:cs typeface="Arial" pitchFamily="34" charset="0"/>
              </a:rPr>
              <a:t>olacak biçimde bir fonksiyonun var olduğu, ölçümlerde yapılan hata nedeniyle bu eşitliklerin bazıları veya hepsinin sağlanmadığı kabul edilebilir. </a:t>
            </a:r>
          </a:p>
          <a:p>
            <a:pPr algn="just"/>
            <a:endParaRPr lang="tr-TR" sz="1800" dirty="0">
              <a:latin typeface="Arial" pitchFamily="34" charset="0"/>
              <a:cs typeface="Arial" pitchFamily="34" charset="0"/>
            </a:endParaRPr>
          </a:p>
          <a:p>
            <a:pPr algn="just"/>
            <a:r>
              <a:rPr lang="tr-TR" sz="1800" dirty="0" smtClean="0">
                <a:latin typeface="Arial" pitchFamily="34" charset="0"/>
                <a:cs typeface="Arial" pitchFamily="34" charset="0"/>
              </a:rPr>
              <a:t>Ölçülen </a:t>
            </a:r>
            <a:r>
              <a:rPr lang="tr-TR" sz="1800" b="1" i="1" dirty="0" err="1" smtClean="0">
                <a:latin typeface="Arial" pitchFamily="34" charset="0"/>
                <a:cs typeface="Arial" pitchFamily="34" charset="0"/>
              </a:rPr>
              <a:t>y</a:t>
            </a:r>
            <a:r>
              <a:rPr lang="tr-TR" sz="1800" b="1" i="1" baseline="-25000" dirty="0" err="1" smtClean="0">
                <a:latin typeface="Arial" pitchFamily="34" charset="0"/>
                <a:cs typeface="Arial" pitchFamily="34" charset="0"/>
              </a:rPr>
              <a:t>i</a:t>
            </a:r>
            <a:r>
              <a:rPr lang="tr-TR" sz="1800" i="1" dirty="0" smtClean="0">
                <a:latin typeface="Arial" pitchFamily="34" charset="0"/>
                <a:cs typeface="Arial" pitchFamily="34" charset="0"/>
              </a:rPr>
              <a:t> </a:t>
            </a:r>
            <a:r>
              <a:rPr lang="tr-TR" sz="1800" dirty="0" smtClean="0">
                <a:latin typeface="Arial" pitchFamily="34" charset="0"/>
                <a:cs typeface="Arial" pitchFamily="34" charset="0"/>
              </a:rPr>
              <a:t>değeri </a:t>
            </a:r>
            <a:r>
              <a:rPr lang="tr-TR" sz="1800" b="1" i="1" dirty="0" smtClean="0">
                <a:latin typeface="Arial" pitchFamily="34" charset="0"/>
                <a:cs typeface="Arial" pitchFamily="34" charset="0"/>
              </a:rPr>
              <a:t>f</a:t>
            </a:r>
            <a:r>
              <a:rPr lang="tr-TR" sz="1800" b="1" dirty="0" smtClean="0">
                <a:latin typeface="Arial" pitchFamily="34" charset="0"/>
                <a:cs typeface="Arial" pitchFamily="34" charset="0"/>
              </a:rPr>
              <a:t>(</a:t>
            </a:r>
            <a:r>
              <a:rPr lang="tr-TR" sz="1800" b="1" i="1" dirty="0" smtClean="0">
                <a:latin typeface="Arial" pitchFamily="34" charset="0"/>
                <a:cs typeface="Arial" pitchFamily="34" charset="0"/>
              </a:rPr>
              <a:t>x</a:t>
            </a:r>
            <a:r>
              <a:rPr lang="tr-TR" sz="1800" b="1" i="1" baseline="-25000" dirty="0" smtClean="0">
                <a:latin typeface="Arial" pitchFamily="34" charset="0"/>
                <a:cs typeface="Arial" pitchFamily="34" charset="0"/>
              </a:rPr>
              <a:t>i</a:t>
            </a:r>
            <a:r>
              <a:rPr lang="tr-TR" sz="1800" b="1" dirty="0" smtClean="0">
                <a:latin typeface="Arial" pitchFamily="34" charset="0"/>
                <a:cs typeface="Arial" pitchFamily="34" charset="0"/>
              </a:rPr>
              <a:t>) </a:t>
            </a:r>
            <a:r>
              <a:rPr lang="tr-TR" sz="1800" dirty="0" smtClean="0">
                <a:latin typeface="Arial" pitchFamily="34" charset="0"/>
                <a:cs typeface="Arial" pitchFamily="34" charset="0"/>
              </a:rPr>
              <a:t>için yaklaşık değer kabul edilerek bu yaklaşımdaki hatanın minimum olduğu </a:t>
            </a:r>
            <a:r>
              <a:rPr lang="tr-TR" sz="1800" i="1" dirty="0" smtClean="0">
                <a:latin typeface="Arial" pitchFamily="34" charset="0"/>
                <a:cs typeface="Arial" pitchFamily="34" charset="0"/>
              </a:rPr>
              <a:t>f </a:t>
            </a:r>
            <a:r>
              <a:rPr lang="tr-TR" sz="1800" dirty="0" smtClean="0">
                <a:latin typeface="Arial" pitchFamily="34" charset="0"/>
                <a:cs typeface="Arial" pitchFamily="34" charset="0"/>
              </a:rPr>
              <a:t>fonksiyonu belirlenmeye çalışılır. </a:t>
            </a:r>
          </a:p>
          <a:p>
            <a:pPr algn="just"/>
            <a:endParaRPr lang="tr-TR" sz="1800" dirty="0">
              <a:latin typeface="Arial" pitchFamily="34" charset="0"/>
              <a:cs typeface="Arial" pitchFamily="34" charset="0"/>
            </a:endParaRPr>
          </a:p>
          <a:p>
            <a:pPr algn="just"/>
            <a:r>
              <a:rPr lang="tr-TR" sz="1800" dirty="0" smtClean="0">
                <a:latin typeface="Arial" pitchFamily="34" charset="0"/>
                <a:cs typeface="Arial" pitchFamily="34" charset="0"/>
              </a:rPr>
              <a:t>Bu amacı gerçekleştirmek için </a:t>
            </a:r>
            <a:r>
              <a:rPr lang="tr-TR" sz="1800" b="1" i="1" dirty="0" smtClean="0">
                <a:latin typeface="Arial" pitchFamily="34" charset="0"/>
                <a:cs typeface="Arial" pitchFamily="34" charset="0"/>
              </a:rPr>
              <a:t>f </a:t>
            </a:r>
            <a:r>
              <a:rPr lang="tr-TR" sz="1800" dirty="0" smtClean="0">
                <a:latin typeface="Arial" pitchFamily="34" charset="0"/>
                <a:cs typeface="Arial" pitchFamily="34" charset="0"/>
              </a:rPr>
              <a:t>fonksiyonunun bir takım parametrelere bağlı bir ifadesi bulunduğu varsayılıp eldeki veriler yardımıyla bu parametreler belirlenmeye çalışılır.</a:t>
            </a:r>
          </a:p>
          <a:p>
            <a:pPr algn="just"/>
            <a:endParaRPr lang="tr-TR" sz="24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95102844"/>
      </p:ext>
    </p:extLst>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980728"/>
            <a:ext cx="7714104" cy="4800600"/>
          </a:xfrm>
        </p:spPr>
        <p:txBody>
          <a:bodyPr>
            <a:normAutofit/>
          </a:bodyPr>
          <a:lstStyle/>
          <a:p>
            <a:pPr marL="82296" indent="0">
              <a:buNone/>
            </a:pPr>
            <a:r>
              <a:rPr lang="tr-TR" sz="2000" dirty="0" smtClean="0">
                <a:latin typeface="Arial" pitchFamily="34" charset="0"/>
                <a:cs typeface="Arial" pitchFamily="34" charset="0"/>
              </a:rPr>
              <a:t>Örneğin ;</a:t>
            </a:r>
          </a:p>
          <a:p>
            <a:pPr marL="82296" indent="0">
              <a:buNone/>
            </a:pPr>
            <a:r>
              <a:rPr lang="tr-TR" sz="2000" dirty="0" smtClean="0">
                <a:latin typeface="Arial" pitchFamily="34" charset="0"/>
                <a:cs typeface="Arial" pitchFamily="34" charset="0"/>
              </a:rPr>
              <a:t>            </a:t>
            </a:r>
            <a:r>
              <a:rPr lang="tr-TR" sz="2000" b="1" i="1" dirty="0" smtClean="0">
                <a:latin typeface="Arial" pitchFamily="34" charset="0"/>
                <a:cs typeface="Arial" pitchFamily="34" charset="0"/>
              </a:rPr>
              <a:t>f </a:t>
            </a:r>
            <a:r>
              <a:rPr lang="tr-TR" sz="2000" i="1" dirty="0" smtClean="0">
                <a:latin typeface="Arial" pitchFamily="34" charset="0"/>
                <a:cs typeface="Arial" pitchFamily="34" charset="0"/>
              </a:rPr>
              <a:t>  </a:t>
            </a:r>
            <a:r>
              <a:rPr lang="tr-TR" sz="2000" dirty="0" smtClean="0">
                <a:latin typeface="Arial" pitchFamily="34" charset="0"/>
                <a:cs typeface="Arial" pitchFamily="34" charset="0"/>
              </a:rPr>
              <a:t>fonksiyonu</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b="1" i="1" dirty="0" smtClean="0">
                <a:latin typeface="Arial" pitchFamily="34" charset="0"/>
                <a:cs typeface="Arial" pitchFamily="34" charset="0"/>
              </a:rPr>
              <a:t>y = 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dirty="0" smtClean="0">
                <a:latin typeface="Arial" pitchFamily="34" charset="0"/>
                <a:cs typeface="Arial" pitchFamily="34" charset="0"/>
              </a:rPr>
              <a:t>) </a:t>
            </a:r>
            <a:r>
              <a:rPr lang="tr-TR" sz="2000" b="1" i="1" dirty="0" smtClean="0">
                <a:latin typeface="Arial" pitchFamily="34" charset="0"/>
                <a:cs typeface="Arial" pitchFamily="34" charset="0"/>
              </a:rPr>
              <a:t>= mx + b</a:t>
            </a:r>
            <a:r>
              <a:rPr lang="tr-TR" sz="2000" b="1"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ifadesinde olduğu gibi bir doğrusal fonksiyon  veya</a:t>
            </a:r>
          </a:p>
          <a:p>
            <a:pPr marL="82296" indent="0">
              <a:buNone/>
            </a:pPr>
            <a:r>
              <a:rPr lang="tr-TR" sz="2000"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b="1" i="1" dirty="0" smtClean="0">
                <a:latin typeface="Arial" pitchFamily="34" charset="0"/>
                <a:cs typeface="Arial" pitchFamily="34" charset="0"/>
              </a:rPr>
              <a:t>y = 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dirty="0" smtClean="0">
                <a:latin typeface="Arial" pitchFamily="34" charset="0"/>
                <a:cs typeface="Arial" pitchFamily="34" charset="0"/>
              </a:rPr>
              <a:t>) = </a:t>
            </a:r>
            <a:r>
              <a:rPr lang="tr-TR" sz="2000" b="1" i="1" dirty="0" smtClean="0">
                <a:latin typeface="Arial" pitchFamily="34" charset="0"/>
                <a:cs typeface="Arial" pitchFamily="34" charset="0"/>
              </a:rPr>
              <a:t>ax</a:t>
            </a:r>
            <a:r>
              <a:rPr lang="tr-TR" sz="2000" b="1" i="1" baseline="30000" dirty="0" smtClean="0">
                <a:latin typeface="Arial" pitchFamily="34" charset="0"/>
                <a:cs typeface="Arial" pitchFamily="34" charset="0"/>
              </a:rPr>
              <a:t>2</a:t>
            </a:r>
            <a:r>
              <a:rPr lang="tr-TR" sz="2000" b="1" i="1" dirty="0" smtClean="0">
                <a:latin typeface="Arial" pitchFamily="34" charset="0"/>
                <a:cs typeface="Arial" pitchFamily="34" charset="0"/>
              </a:rPr>
              <a:t> + </a:t>
            </a:r>
            <a:r>
              <a:rPr lang="tr-TR" sz="2000" b="1" i="1" dirty="0" err="1" smtClean="0">
                <a:latin typeface="Arial" pitchFamily="34" charset="0"/>
                <a:cs typeface="Arial" pitchFamily="34" charset="0"/>
              </a:rPr>
              <a:t>bx</a:t>
            </a:r>
            <a:r>
              <a:rPr lang="tr-TR" sz="2000" b="1" i="1" dirty="0" smtClean="0">
                <a:latin typeface="Arial" pitchFamily="34" charset="0"/>
                <a:cs typeface="Arial" pitchFamily="34" charset="0"/>
              </a:rPr>
              <a:t> + c</a:t>
            </a:r>
            <a:r>
              <a:rPr lang="tr-TR" sz="2000" b="1"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ifadesinde olduğu gibi bir karesel fonksiyon olabilir ki bu durumda belirlenmesi gereken</a:t>
            </a:r>
            <a:r>
              <a:rPr lang="tr-TR" sz="2000" i="1" dirty="0" smtClean="0">
                <a:latin typeface="Arial" pitchFamily="34" charset="0"/>
                <a:cs typeface="Arial" pitchFamily="34" charset="0"/>
              </a:rPr>
              <a:t> </a:t>
            </a:r>
            <a:r>
              <a:rPr lang="tr-TR" sz="2000" dirty="0" smtClean="0">
                <a:latin typeface="Arial" pitchFamily="34" charset="0"/>
                <a:cs typeface="Arial" pitchFamily="34" charset="0"/>
              </a:rPr>
              <a:t>parametreler </a:t>
            </a:r>
            <a:r>
              <a:rPr lang="tr-TR" sz="2000" b="1" i="1" dirty="0" smtClean="0">
                <a:latin typeface="Arial" pitchFamily="34" charset="0"/>
                <a:cs typeface="Arial" pitchFamily="34" charset="0"/>
              </a:rPr>
              <a:t>a, b, c, m </a:t>
            </a:r>
            <a:r>
              <a:rPr lang="tr-TR" sz="2000" dirty="0" err="1" smtClean="0">
                <a:latin typeface="Arial" pitchFamily="34" charset="0"/>
                <a:cs typeface="Arial" pitchFamily="34" charset="0"/>
              </a:rPr>
              <a:t>dir</a:t>
            </a:r>
            <a:r>
              <a:rPr lang="tr-TR" sz="2000" dirty="0" smtClean="0">
                <a:latin typeface="Arial" pitchFamily="34" charset="0"/>
                <a:cs typeface="Arial" pitchFamily="34" charset="0"/>
              </a:rPr>
              <a:t>.</a:t>
            </a:r>
          </a:p>
          <a:p>
            <a:pPr marL="82296" indent="0">
              <a:buNone/>
            </a:pPr>
            <a:r>
              <a:rPr lang="tr-TR" sz="2000" dirty="0" smtClean="0">
                <a:latin typeface="Arial" pitchFamily="34" charset="0"/>
                <a:cs typeface="Arial" pitchFamily="34" charset="0"/>
              </a:rPr>
              <a:t> </a:t>
            </a:r>
          </a:p>
          <a:p>
            <a:pPr marL="82296" indent="0">
              <a:buNone/>
            </a:pPr>
            <a:endParaRPr lang="tr-TR" sz="2000" dirty="0"/>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317134998"/>
      </p:ext>
    </p:extLst>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solidFill>
          <a:schemeClr val="accent1">
            <a:alpha val="1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2964</TotalTime>
  <Words>1128</Words>
  <Application>Microsoft Office PowerPoint</Application>
  <PresentationFormat>Ekran Gösterisi (4:3)</PresentationFormat>
  <Paragraphs>296</Paragraphs>
  <Slides>29</Slides>
  <Notes>7</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29</vt:i4>
      </vt:variant>
    </vt:vector>
  </HeadingPairs>
  <TitlesOfParts>
    <vt:vector size="39" baseType="lpstr">
      <vt:lpstr>Agency FB</vt:lpstr>
      <vt:lpstr>Arial</vt:lpstr>
      <vt:lpstr>Brush Script MT</vt:lpstr>
      <vt:lpstr>Gill Sans MT</vt:lpstr>
      <vt:lpstr>Harrington</vt:lpstr>
      <vt:lpstr>Times New Roman</vt:lpstr>
      <vt:lpstr>Verdana</vt:lpstr>
      <vt:lpstr>Wingdings</vt:lpstr>
      <vt:lpstr>Wingdings 2</vt:lpstr>
      <vt:lpstr>Gündönümü</vt:lpstr>
      <vt:lpstr>Sayısal Analiz</vt:lpstr>
      <vt:lpstr>Sayısal Analiz</vt:lpstr>
      <vt:lpstr>Sayısal Analiz  </vt:lpstr>
      <vt:lpstr>Sayısal Analiz  </vt:lpstr>
      <vt:lpstr> YÖNTEMİN  AMACI : </vt:lpstr>
      <vt:lpstr>Sayısal Analiz</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272</cp:revision>
  <dcterms:created xsi:type="dcterms:W3CDTF">2009-08-30T08:05:20Z</dcterms:created>
  <dcterms:modified xsi:type="dcterms:W3CDTF">2021-11-29T08:06:21Z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