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4"/>
  </p:notesMasterIdLst>
  <p:handoutMasterIdLst>
    <p:handoutMasterId r:id="rId25"/>
  </p:handoutMasterIdLst>
  <p:sldIdLst>
    <p:sldId id="256" r:id="rId2"/>
    <p:sldId id="270" r:id="rId3"/>
    <p:sldId id="297" r:id="rId4"/>
    <p:sldId id="277" r:id="rId5"/>
    <p:sldId id="279" r:id="rId6"/>
    <p:sldId id="280" r:id="rId7"/>
    <p:sldId id="281" r:id="rId8"/>
    <p:sldId id="282" r:id="rId9"/>
    <p:sldId id="283" r:id="rId10"/>
    <p:sldId id="284" r:id="rId11"/>
    <p:sldId id="285" r:id="rId12"/>
    <p:sldId id="295" r:id="rId13"/>
    <p:sldId id="296" r:id="rId14"/>
    <p:sldId id="286" r:id="rId15"/>
    <p:sldId id="287" r:id="rId16"/>
    <p:sldId id="288" r:id="rId17"/>
    <p:sldId id="289" r:id="rId18"/>
    <p:sldId id="290" r:id="rId19"/>
    <p:sldId id="293" r:id="rId20"/>
    <p:sldId id="292" r:id="rId21"/>
    <p:sldId id="291" r:id="rId22"/>
    <p:sldId id="258"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99"/>
    <a:srgbClr val="5F5F5F"/>
    <a:srgbClr val="F8F8F8"/>
    <a:srgbClr val="EAEAEA"/>
    <a:srgbClr val="DDDDDD"/>
    <a:srgbClr val="C0C0C0"/>
    <a:srgbClr val="969696"/>
    <a:srgbClr val="3C605F"/>
    <a:srgbClr val="85B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47" autoAdjust="0"/>
    <p:restoredTop sz="92143" autoAdjust="0"/>
  </p:normalViewPr>
  <p:slideViewPr>
    <p:cSldViewPr>
      <p:cViewPr varScale="1">
        <p:scale>
          <a:sx n="107" d="100"/>
          <a:sy n="107" d="100"/>
        </p:scale>
        <p:origin x="2154"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tr-TR" smtClean="0"/>
              <a:t>i</a:t>
            </a: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6016926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tr-TR" smtClean="0"/>
              <a:t>i</a:t>
            </a: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416002724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200" kern="1200" dirty="0" smtClean="0">
              <a:solidFill>
                <a:schemeClr val="tx1"/>
              </a:solidFill>
              <a:latin typeface="Times New Roman" pitchFamily="18" charset="0"/>
              <a:ea typeface="+mn-ea"/>
              <a:cs typeface="+mn-cs"/>
              <a:sym typeface="Wingdings" pitchFamily="2" charset="2"/>
            </a:endParaRP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Örneklerle verilen tablolardan elde edilen değerler enterpolasyon bağıntılarında kullanılacaktır</a:t>
            </a:r>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12</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13</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14</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15</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16</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Lineer enterpolasyon, belirsiz katsayılar yöntemini örnekleyen en basit ifade şeklidir.</a:t>
            </a:r>
          </a:p>
          <a:p>
            <a:r>
              <a:rPr kumimoji="1" lang="tr-TR" sz="1200" kern="1200" dirty="0" smtClean="0">
                <a:solidFill>
                  <a:schemeClr val="tx1"/>
                </a:solidFill>
                <a:latin typeface="Times New Roman" pitchFamily="18" charset="0"/>
                <a:ea typeface="+mn-ea"/>
                <a:cs typeface="+mn-cs"/>
              </a:rPr>
              <a:t>Enterpolasyon fonksiyonu düz bir	çizgiden oluşur.</a:t>
            </a:r>
          </a:p>
          <a:p>
            <a:r>
              <a:rPr kumimoji="1" lang="tr-TR" sz="1200" kern="1200" dirty="0" smtClean="0">
                <a:solidFill>
                  <a:schemeClr val="tx1"/>
                </a:solidFill>
                <a:latin typeface="Times New Roman" pitchFamily="18" charset="0"/>
                <a:ea typeface="+mn-ea"/>
                <a:cs typeface="+mn-cs"/>
              </a:rPr>
              <a:t>…</a:t>
            </a:r>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17</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18</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19</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 typeface="Wingdings" pitchFamily="2" charset="2"/>
              <a:buChar char="v"/>
            </a:pPr>
            <a:endParaRPr lang="tr-TR" sz="1200" b="1" dirty="0" smtClean="0">
              <a:solidFill>
                <a:srgbClr val="002060"/>
              </a:solidFill>
              <a:latin typeface="Agency FB" pitchFamily="34" charset="0"/>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 </a:t>
            </a:r>
          </a:p>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21</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Benzer şekilde </a:t>
            </a:r>
            <a:r>
              <a:rPr kumimoji="1" lang="tr-TR" sz="1200" u="sng" kern="1200" dirty="0" smtClean="0">
                <a:solidFill>
                  <a:schemeClr val="tx1"/>
                </a:solidFill>
                <a:latin typeface="Times New Roman" pitchFamily="18" charset="0"/>
                <a:ea typeface="+mn-ea"/>
                <a:cs typeface="+mn-cs"/>
              </a:rPr>
              <a:t>geri yönlü sonlu fark</a:t>
            </a:r>
            <a:r>
              <a:rPr kumimoji="1" lang="tr-TR" sz="1200" kern="1200" dirty="0" smtClean="0">
                <a:solidFill>
                  <a:schemeClr val="tx1"/>
                </a:solidFill>
                <a:latin typeface="Times New Roman" pitchFamily="18" charset="0"/>
                <a:ea typeface="+mn-ea"/>
                <a:cs typeface="+mn-cs"/>
              </a:rPr>
              <a:t> ve </a:t>
            </a:r>
            <a:r>
              <a:rPr kumimoji="1" lang="tr-TR" sz="1200" u="sng" kern="1200" dirty="0" smtClean="0">
                <a:solidFill>
                  <a:schemeClr val="tx1"/>
                </a:solidFill>
                <a:latin typeface="Times New Roman" pitchFamily="18" charset="0"/>
                <a:ea typeface="+mn-ea"/>
                <a:cs typeface="+mn-cs"/>
              </a:rPr>
              <a:t>merkezi farklarda</a:t>
            </a:r>
            <a:r>
              <a:rPr kumimoji="1" lang="tr-TR" sz="1200" kern="1200" dirty="0" smtClean="0">
                <a:solidFill>
                  <a:schemeClr val="tx1"/>
                </a:solidFill>
                <a:latin typeface="Times New Roman" pitchFamily="18" charset="0"/>
                <a:ea typeface="+mn-ea"/>
                <a:cs typeface="+mn-cs"/>
              </a:rPr>
              <a:t> tanımlanabilir.</a:t>
            </a:r>
          </a:p>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r>
              <a:rPr lang="tr-TR" smtClean="0"/>
              <a:t>3.  Hafta</a:t>
            </a:r>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r>
              <a:rPr lang="tr-TR" smtClean="0"/>
              <a:t>SAÜ YYurtaY </a:t>
            </a:r>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873751C7-D8B0-49E9-A6B0-B08BA81E38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2D6474DD-0F94-435A-8A30-215C9A7EADC4}"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BB6793C7-B4F9-440E-960C-4179A869FEFA}"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r>
              <a:rPr lang="tr-TR" smtClean="0"/>
              <a:t>3.  Hafta</a:t>
            </a:r>
            <a:endParaRPr lang="tr-TR"/>
          </a:p>
        </p:txBody>
      </p:sp>
      <p:sp>
        <p:nvSpPr>
          <p:cNvPr id="9" name="8 Slayt Numarası Yer Tutucusu"/>
          <p:cNvSpPr>
            <a:spLocks noGrp="1"/>
          </p:cNvSpPr>
          <p:nvPr>
            <p:ph type="sldNum" sz="quarter" idx="15"/>
          </p:nvPr>
        </p:nvSpPr>
        <p:spPr/>
        <p:txBody>
          <a:bodyPr rtlCol="0"/>
          <a:lstStyle/>
          <a:p>
            <a:fld id="{5C6896E4-35C4-4741-8A69-D49CDAA919B9}" type="slidenum">
              <a:rPr lang="tr-TR" smtClean="0"/>
              <a:pPr/>
              <a:t>‹#›</a:t>
            </a:fld>
            <a:endParaRPr lang="tr-TR"/>
          </a:p>
        </p:txBody>
      </p:sp>
      <p:sp>
        <p:nvSpPr>
          <p:cNvPr id="10" name="9 Altbilgi Yer Tutucusu"/>
          <p:cNvSpPr>
            <a:spLocks noGrp="1"/>
          </p:cNvSpPr>
          <p:nvPr>
            <p:ph type="ftr" sz="quarter" idx="16"/>
          </p:nvPr>
        </p:nvSpPr>
        <p:spPr/>
        <p:txBody>
          <a:bodyPr rtlCol="0"/>
          <a:lstStyle/>
          <a:p>
            <a:r>
              <a:rPr lang="tr-TR" smtClean="0"/>
              <a:t>SAÜ YYurtaY </a:t>
            </a:r>
            <a:endParaRPr lang="tr-TR"/>
          </a:p>
        </p:txBody>
      </p:sp>
    </p:spTree>
  </p:cSld>
  <p:clrMapOvr>
    <a:masterClrMapping/>
  </p:clrMapOvr>
  <p:transition>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r>
              <a:rPr lang="tr-TR" smtClean="0"/>
              <a:t>3.  Hafta</a:t>
            </a:r>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r>
              <a:rPr lang="tr-TR" smtClean="0"/>
              <a:t>SAÜ YYurtaY </a:t>
            </a:r>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16E08E03-CBA5-420D-86FB-7DF12D12D6C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r>
              <a:rPr lang="tr-TR" smtClean="0"/>
              <a:t>3.  Hafta</a:t>
            </a:r>
            <a:endParaRPr lang="tr-TR"/>
          </a:p>
        </p:txBody>
      </p:sp>
      <p:sp>
        <p:nvSpPr>
          <p:cNvPr id="6" name="5 Altbilgi Yer Tutucusu"/>
          <p:cNvSpPr>
            <a:spLocks noGrp="1"/>
          </p:cNvSpPr>
          <p:nvPr>
            <p:ph type="ftr" sz="quarter" idx="11"/>
          </p:nvPr>
        </p:nvSpPr>
        <p:spPr/>
        <p:txBody>
          <a:bodyPr/>
          <a:lstStyle/>
          <a:p>
            <a:r>
              <a:rPr lang="tr-TR" smtClean="0"/>
              <a:t>SAÜ YYurtaY </a:t>
            </a:r>
            <a:endParaRPr lang="tr-TR"/>
          </a:p>
        </p:txBody>
      </p:sp>
      <p:sp>
        <p:nvSpPr>
          <p:cNvPr id="7" name="6 Slayt Numarası Yer Tutucusu"/>
          <p:cNvSpPr>
            <a:spLocks noGrp="1"/>
          </p:cNvSpPr>
          <p:nvPr>
            <p:ph type="sldNum" sz="quarter" idx="12"/>
          </p:nvPr>
        </p:nvSpPr>
        <p:spPr/>
        <p:txBody>
          <a:bodyPr/>
          <a:lstStyle/>
          <a:p>
            <a:fld id="{EE887F6D-74AF-4C97-AB36-9D486FAFEC9D}"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transition>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r>
              <a:rPr lang="tr-TR" smtClean="0"/>
              <a:t>3.  Hafta</a:t>
            </a:r>
            <a:endParaRPr lang="tr-TR"/>
          </a:p>
        </p:txBody>
      </p:sp>
      <p:sp>
        <p:nvSpPr>
          <p:cNvPr id="8" name="7 Altbilgi Yer Tutucusu"/>
          <p:cNvSpPr>
            <a:spLocks noGrp="1"/>
          </p:cNvSpPr>
          <p:nvPr>
            <p:ph type="ftr" sz="quarter" idx="11"/>
          </p:nvPr>
        </p:nvSpPr>
        <p:spPr/>
        <p:txBody>
          <a:bodyPr/>
          <a:lstStyle/>
          <a:p>
            <a:r>
              <a:rPr lang="tr-TR" smtClean="0"/>
              <a:t>SAÜ YYurtaY </a:t>
            </a:r>
            <a:endParaRPr lang="tr-TR"/>
          </a:p>
        </p:txBody>
      </p:sp>
      <p:sp>
        <p:nvSpPr>
          <p:cNvPr id="9" name="8 Slayt Numarası Yer Tutucusu"/>
          <p:cNvSpPr>
            <a:spLocks noGrp="1"/>
          </p:cNvSpPr>
          <p:nvPr>
            <p:ph type="sldNum" sz="quarter" idx="12"/>
          </p:nvPr>
        </p:nvSpPr>
        <p:spPr/>
        <p:txBody>
          <a:bodyPr/>
          <a:lstStyle/>
          <a:p>
            <a:fld id="{75CEFBEA-62D8-40CD-A836-12C755D5691F}"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transition>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r>
              <a:rPr lang="tr-TR" smtClean="0"/>
              <a:t>3.  Hafta</a:t>
            </a:r>
            <a:endParaRPr lang="tr-TR"/>
          </a:p>
        </p:txBody>
      </p:sp>
      <p:sp>
        <p:nvSpPr>
          <p:cNvPr id="7" name="6 Slayt Numarası Yer Tutucusu"/>
          <p:cNvSpPr>
            <a:spLocks noGrp="1"/>
          </p:cNvSpPr>
          <p:nvPr>
            <p:ph type="sldNum" sz="quarter" idx="11"/>
          </p:nvPr>
        </p:nvSpPr>
        <p:spPr/>
        <p:txBody>
          <a:bodyPr rtlCol="0"/>
          <a:lstStyle/>
          <a:p>
            <a:fld id="{00D0DD8D-94BE-46CD-B195-BB07F56D2C37}" type="slidenum">
              <a:rPr lang="tr-TR" smtClean="0"/>
              <a:pPr/>
              <a:t>‹#›</a:t>
            </a:fld>
            <a:endParaRPr lang="tr-TR"/>
          </a:p>
        </p:txBody>
      </p:sp>
      <p:sp>
        <p:nvSpPr>
          <p:cNvPr id="8" name="7 Altbilgi Yer Tutucusu"/>
          <p:cNvSpPr>
            <a:spLocks noGrp="1"/>
          </p:cNvSpPr>
          <p:nvPr>
            <p:ph type="ftr" sz="quarter" idx="12"/>
          </p:nvPr>
        </p:nvSpPr>
        <p:spPr/>
        <p:txBody>
          <a:bodyPr rtlCol="0"/>
          <a:lstStyle/>
          <a:p>
            <a:r>
              <a:rPr lang="tr-TR" smtClean="0"/>
              <a:t>SAÜ YYurtaY </a:t>
            </a:r>
            <a:endParaRPr lang="tr-TR"/>
          </a:p>
        </p:txBody>
      </p:sp>
    </p:spTree>
  </p:cSld>
  <p:clrMapOvr>
    <a:masterClrMapping/>
  </p:clrMapOvr>
  <p:transition>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r>
              <a:rPr lang="tr-TR" smtClean="0"/>
              <a:t>3.  Hafta</a:t>
            </a:r>
            <a:endParaRPr lang="tr-TR"/>
          </a:p>
        </p:txBody>
      </p:sp>
      <p:sp>
        <p:nvSpPr>
          <p:cNvPr id="3" name="2 Altbilgi Yer Tutucusu"/>
          <p:cNvSpPr>
            <a:spLocks noGrp="1"/>
          </p:cNvSpPr>
          <p:nvPr>
            <p:ph type="ftr" sz="quarter" idx="11"/>
          </p:nvPr>
        </p:nvSpPr>
        <p:spPr/>
        <p:txBody>
          <a:bodyPr/>
          <a:lstStyle/>
          <a:p>
            <a:r>
              <a:rPr lang="tr-TR" smtClean="0"/>
              <a:t>SAÜ YYurtaY </a:t>
            </a:r>
            <a:endParaRPr lang="tr-TR"/>
          </a:p>
        </p:txBody>
      </p:sp>
      <p:sp>
        <p:nvSpPr>
          <p:cNvPr id="4" name="3 Slayt Numarası Yer Tutucusu"/>
          <p:cNvSpPr>
            <a:spLocks noGrp="1"/>
          </p:cNvSpPr>
          <p:nvPr>
            <p:ph type="sldNum" sz="quarter" idx="12"/>
          </p:nvPr>
        </p:nvSpPr>
        <p:spPr/>
        <p:txBody>
          <a:bodyPr/>
          <a:lstStyle/>
          <a:p>
            <a:fld id="{02580765-CA1E-49FB-9913-CFC5C9FD115E}"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r>
              <a:rPr lang="tr-TR" smtClean="0"/>
              <a:t>3.  Hafta</a:t>
            </a:r>
            <a:endParaRPr lang="tr-TR"/>
          </a:p>
        </p:txBody>
      </p:sp>
      <p:sp>
        <p:nvSpPr>
          <p:cNvPr id="22" name="21 Slayt Numarası Yer Tutucusu"/>
          <p:cNvSpPr>
            <a:spLocks noGrp="1"/>
          </p:cNvSpPr>
          <p:nvPr>
            <p:ph type="sldNum" sz="quarter" idx="15"/>
          </p:nvPr>
        </p:nvSpPr>
        <p:spPr/>
        <p:txBody>
          <a:bodyPr rtlCol="0"/>
          <a:lstStyle/>
          <a:p>
            <a:fld id="{7B1E048B-EE2C-4801-A93E-9CCC1CE44209}" type="slidenum">
              <a:rPr lang="tr-TR" smtClean="0"/>
              <a:pPr/>
              <a:t>‹#›</a:t>
            </a:fld>
            <a:endParaRPr lang="tr-TR"/>
          </a:p>
        </p:txBody>
      </p:sp>
      <p:sp>
        <p:nvSpPr>
          <p:cNvPr id="23" name="22 Altbilgi Yer Tutucusu"/>
          <p:cNvSpPr>
            <a:spLocks noGrp="1"/>
          </p:cNvSpPr>
          <p:nvPr>
            <p:ph type="ftr" sz="quarter" idx="16"/>
          </p:nvPr>
        </p:nvSpPr>
        <p:spPr/>
        <p:txBody>
          <a:bodyPr rtlCol="0"/>
          <a:lstStyle/>
          <a:p>
            <a:r>
              <a:rPr lang="tr-TR" smtClean="0"/>
              <a:t>SAÜ YYurtaY </a:t>
            </a:r>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r>
              <a:rPr lang="tr-TR" smtClean="0"/>
              <a:t>3.  Hafta</a:t>
            </a:r>
            <a:endParaRPr lang="tr-TR"/>
          </a:p>
        </p:txBody>
      </p:sp>
      <p:sp>
        <p:nvSpPr>
          <p:cNvPr id="18" name="17 Slayt Numarası Yer Tutucusu"/>
          <p:cNvSpPr>
            <a:spLocks noGrp="1"/>
          </p:cNvSpPr>
          <p:nvPr>
            <p:ph type="sldNum" sz="quarter" idx="11"/>
          </p:nvPr>
        </p:nvSpPr>
        <p:spPr/>
        <p:txBody>
          <a:bodyPr rtlCol="0"/>
          <a:lstStyle/>
          <a:p>
            <a:fld id="{DC21CAA1-4B5B-46E7-B225-5361E635197D}" type="slidenum">
              <a:rPr lang="tr-TR" smtClean="0"/>
              <a:pPr/>
              <a:t>‹#›</a:t>
            </a:fld>
            <a:endParaRPr lang="tr-TR"/>
          </a:p>
        </p:txBody>
      </p:sp>
      <p:sp>
        <p:nvSpPr>
          <p:cNvPr id="21" name="20 Altbilgi Yer Tutucusu"/>
          <p:cNvSpPr>
            <a:spLocks noGrp="1"/>
          </p:cNvSpPr>
          <p:nvPr>
            <p:ph type="ftr" sz="quarter" idx="12"/>
          </p:nvPr>
        </p:nvSpPr>
        <p:spPr/>
        <p:txBody>
          <a:bodyPr rtlCol="0"/>
          <a:lstStyle/>
          <a:p>
            <a:r>
              <a:rPr lang="tr-TR" smtClean="0"/>
              <a:t>SAÜ YYurtaY </a:t>
            </a:r>
            <a:endParaRPr lang="tr-TR"/>
          </a:p>
        </p:txBody>
      </p:sp>
    </p:spTree>
  </p:cSld>
  <p:clrMapOvr>
    <a:masterClrMapping/>
  </p:clrMapOvr>
  <p:transition>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tr-TR" smtClean="0"/>
              <a:t>3.  Hafta</a:t>
            </a:r>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tr-TR" smtClean="0"/>
              <a:t>SAÜ YYurtaY </a:t>
            </a:r>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6E49F00-3D9E-4CFE-A554-658867EA978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pull dir="r"/>
  </p:transition>
  <p:timing>
    <p:tnLst>
      <p:par>
        <p:cTn id="1" dur="indefinite" restart="never" nodeType="tmRoot"/>
      </p:par>
    </p:tnLst>
  </p:timing>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827584" y="476672"/>
            <a:ext cx="6172200" cy="769618"/>
          </a:xfrm>
        </p:spPr>
        <p:txBody>
          <a:bodyPr/>
          <a:lstStyle/>
          <a:p>
            <a:r>
              <a:rPr lang="tr-TR"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rPr>
              <a:t>Sayisal Analiz</a:t>
            </a:r>
            <a:endParaRPr lang="tr-TR" b="0" dirty="0">
              <a:solidFill>
                <a:schemeClr val="accent1">
                  <a:lumMod val="75000"/>
                </a:schemeClr>
              </a:solidFill>
              <a:effectLst>
                <a:outerShdw blurRad="50800" dist="88900" dir="5400000" algn="ctr" rotWithShape="0">
                  <a:srgbClr val="000000">
                    <a:alpha val="42000"/>
                  </a:srgbClr>
                </a:outerShdw>
              </a:effectLst>
              <a:latin typeface="Arial Narrow" pitchFamily="34" charset="0"/>
            </a:endParaRPr>
          </a:p>
        </p:txBody>
      </p:sp>
      <p:sp>
        <p:nvSpPr>
          <p:cNvPr id="114691" name="Rectangle 3"/>
          <p:cNvSpPr>
            <a:spLocks noGrp="1" noChangeArrowheads="1"/>
          </p:cNvSpPr>
          <p:nvPr>
            <p:ph type="subTitle" idx="1"/>
          </p:nvPr>
        </p:nvSpPr>
        <p:spPr>
          <a:xfrm>
            <a:off x="2123728" y="5013176"/>
            <a:ext cx="7924800" cy="723888"/>
          </a:xfrm>
          <a:noFill/>
          <a:ln w="9525">
            <a:noFill/>
            <a:miter lim="800000"/>
            <a:headEnd/>
            <a:tailEnd/>
          </a:ln>
        </p:spPr>
        <p:txBody>
          <a:bodyPr vert="horz" wrap="square" lIns="91440" tIns="45720" rIns="91440" bIns="45720" numCol="1" anchor="ctr" anchorCtr="0" compatLnSpc="1">
            <a:prstTxWarp prst="textNoShape">
              <a:avLst/>
            </a:prstTxWarp>
            <a:noAutofit/>
          </a:bodyPr>
          <a:lstStyle/>
          <a:p>
            <a:pPr>
              <a:spcBef>
                <a:spcPct val="0"/>
              </a:spcBef>
            </a:pPr>
            <a:r>
              <a:rPr lang="tr-TR" sz="2000"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rPr>
              <a:t>Eğri uydurma, ara değer  </a:t>
            </a:r>
          </a:p>
          <a:p>
            <a:pPr>
              <a:spcBef>
                <a:spcPct val="0"/>
              </a:spcBef>
            </a:pPr>
            <a:r>
              <a:rPr lang="tr-TR" sz="2000"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rPr>
              <a:t>   ve </a:t>
            </a:r>
          </a:p>
          <a:p>
            <a:pPr>
              <a:spcBef>
                <a:spcPct val="0"/>
              </a:spcBef>
            </a:pPr>
            <a:r>
              <a:rPr lang="tr-TR" sz="2000"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rPr>
              <a:t>    dış değer bulma yöntemleri</a:t>
            </a:r>
            <a:endParaRPr lang="tr-TR" sz="2000" b="0" dirty="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endParaRPr>
          </a:p>
        </p:txBody>
      </p:sp>
      <p:sp>
        <p:nvSpPr>
          <p:cNvPr id="7" name="6 Slayt Numarası Yer Tutucusu"/>
          <p:cNvSpPr>
            <a:spLocks noGrp="1"/>
          </p:cNvSpPr>
          <p:nvPr>
            <p:ph type="sldNum" sz="quarter" idx="12"/>
          </p:nvPr>
        </p:nvSpPr>
        <p:spPr/>
        <p:txBody>
          <a:bodyPr/>
          <a:lstStyle/>
          <a:p>
            <a:fld id="{873751C7-D8B0-49E9-A6B0-B08BA81E385A}" type="slidenum">
              <a:rPr lang="tr-TR" smtClean="0"/>
              <a:pPr/>
              <a:t>1</a:t>
            </a:fld>
            <a:endParaRPr lang="tr-TR" dirty="0"/>
          </a:p>
        </p:txBody>
      </p:sp>
      <p:sp>
        <p:nvSpPr>
          <p:cNvPr id="9" name="5 Slayt Numarası Yer Tutucusu"/>
          <p:cNvSpPr txBox="1">
            <a:spLocks/>
          </p:cNvSpPr>
          <p:nvPr/>
        </p:nvSpPr>
        <p:spPr>
          <a:xfrm>
            <a:off x="107504" y="6265118"/>
            <a:ext cx="642942" cy="47625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5C6896E4-35C4-4741-8A69-D49CDAA919B9}" type="slidenum">
              <a:rPr kumimoji="0" lang="tr-TR" sz="1000" b="0"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a:t>
            </a:fld>
            <a:r>
              <a:rPr kumimoji="0" lang="tr-TR" sz="1000" b="0"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000" b="0"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Sayfa</a:t>
            </a:r>
            <a:endParaRPr kumimoji="0" lang="tr-TR" sz="10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2" name="6 Veri Yer Tutucusu"/>
          <p:cNvSpPr txBox="1">
            <a:spLocks/>
          </p:cNvSpPr>
          <p:nvPr/>
        </p:nvSpPr>
        <p:spPr bwMode="auto">
          <a:xfrm>
            <a:off x="77579" y="5593612"/>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0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0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8" name="8 Dikdörtgen"/>
          <p:cNvSpPr/>
          <p:nvPr/>
        </p:nvSpPr>
        <p:spPr>
          <a:xfrm rot="16200000">
            <a:off x="-518484" y="2416133"/>
            <a:ext cx="2051720" cy="477054"/>
          </a:xfrm>
          <a:prstGeom prst="rect">
            <a:avLst/>
          </a:prstGeom>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endParaRPr lang="tr-TR" sz="1100" dirty="0" smtClean="0">
              <a:solidFill>
                <a:schemeClr val="bg1">
                  <a:lumMod val="40000"/>
                  <a:lumOff val="60000"/>
                </a:schemeClr>
              </a:solidFill>
              <a:effectLst>
                <a:outerShdw blurRad="38100" dist="38100" dir="2700000" algn="tl">
                  <a:srgbClr val="000000">
                    <a:alpha val="43137"/>
                  </a:srgbClr>
                </a:outerShdw>
              </a:effectLst>
              <a:latin typeface="Arial" pitchFamily="34" charset="0"/>
              <a:cs typeface="Arial" pitchFamily="34" charset="0"/>
            </a:endParaRPr>
          </a:p>
          <a:p>
            <a:pPr algn="ctr"/>
            <a:r>
              <a:rPr lang="tr-TR" sz="1400" dirty="0" smtClean="0">
                <a:solidFill>
                  <a:schemeClr val="bg1">
                    <a:lumMod val="40000"/>
                    <a:lumOff val="60000"/>
                  </a:schemeClr>
                </a:solidFill>
                <a:effectLst>
                  <a:outerShdw blurRad="38100" dist="38100" dir="2700000" algn="tl">
                    <a:srgbClr val="000000">
                      <a:alpha val="43137"/>
                    </a:srgbClr>
                  </a:outerShdw>
                </a:effectLst>
                <a:latin typeface="Brush Script MT" pitchFamily="66" charset="0"/>
              </a:rPr>
              <a:t>Dr.Yüksel YURTAY</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2000"/>
                                        <p:tgtEl>
                                          <p:spTgt spid="114691">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animEffect transition="in" filter="fade">
                                      <p:cBhvr>
                                        <p:cTn id="11" dur="2000"/>
                                        <p:tgtEl>
                                          <p:spTgt spid="114691">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fade">
                                      <p:cBhvr>
                                        <p:cTn id="15" dur="20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476672"/>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6" name="15 Grup"/>
          <p:cNvGrpSpPr/>
          <p:nvPr/>
        </p:nvGrpSpPr>
        <p:grpSpPr>
          <a:xfrm>
            <a:off x="971600" y="1052736"/>
            <a:ext cx="7732417" cy="5305222"/>
            <a:chOff x="1331640" y="1310982"/>
            <a:chExt cx="7372377" cy="5046976"/>
          </a:xfrm>
        </p:grpSpPr>
        <p:pic>
          <p:nvPicPr>
            <p:cNvPr id="6146" name="Picture 2"/>
            <p:cNvPicPr>
              <a:picLocks noChangeAspect="1" noChangeArrowheads="1"/>
            </p:cNvPicPr>
            <p:nvPr/>
          </p:nvPicPr>
          <p:blipFill>
            <a:blip r:embed="rId3" cstate="print"/>
            <a:srcRect/>
            <a:stretch>
              <a:fillRect/>
            </a:stretch>
          </p:blipFill>
          <p:spPr bwMode="auto">
            <a:xfrm>
              <a:off x="1331640" y="3000372"/>
              <a:ext cx="6665383" cy="3357586"/>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5475044" y="1310982"/>
              <a:ext cx="3228973" cy="2423917"/>
            </a:xfrm>
            <a:prstGeom prst="rect">
              <a:avLst/>
            </a:prstGeom>
            <a:noFill/>
            <a:ln w="9525">
              <a:noFill/>
              <a:miter lim="800000"/>
              <a:headEnd/>
              <a:tailEnd/>
            </a:ln>
          </p:spPr>
        </p:pic>
      </p:grpSp>
      <p:sp>
        <p:nvSpPr>
          <p:cNvPr id="12"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10</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179512" y="476672"/>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nvGrpSpPr>
          <p:cNvPr id="16" name="15 Grup"/>
          <p:cNvGrpSpPr/>
          <p:nvPr/>
        </p:nvGrpSpPr>
        <p:grpSpPr>
          <a:xfrm>
            <a:off x="827584" y="908720"/>
            <a:ext cx="7128792" cy="5534182"/>
            <a:chOff x="827584" y="908720"/>
            <a:chExt cx="7128792" cy="5534182"/>
          </a:xfrm>
        </p:grpSpPr>
        <p:pic>
          <p:nvPicPr>
            <p:cNvPr id="1026" name="Picture 2"/>
            <p:cNvPicPr>
              <a:picLocks noChangeAspect="1" noChangeArrowheads="1"/>
            </p:cNvPicPr>
            <p:nvPr/>
          </p:nvPicPr>
          <p:blipFill>
            <a:blip r:embed="rId3" cstate="print"/>
            <a:srcRect/>
            <a:stretch>
              <a:fillRect/>
            </a:stretch>
          </p:blipFill>
          <p:spPr bwMode="auto">
            <a:xfrm>
              <a:off x="827584" y="908720"/>
              <a:ext cx="7128792" cy="5534182"/>
            </a:xfrm>
            <a:prstGeom prst="rect">
              <a:avLst/>
            </a:prstGeom>
            <a:noFill/>
            <a:ln w="9525">
              <a:noFill/>
              <a:miter lim="800000"/>
              <a:headEnd/>
              <a:tailEnd/>
            </a:ln>
          </p:spPr>
        </p:pic>
        <p:sp>
          <p:nvSpPr>
            <p:cNvPr id="12" name="11 İkizkenar Üçgen"/>
            <p:cNvSpPr/>
            <p:nvPr/>
          </p:nvSpPr>
          <p:spPr bwMode="auto">
            <a:xfrm rot="5400000">
              <a:off x="2444153" y="2976435"/>
              <a:ext cx="1643074" cy="2643206"/>
            </a:xfrm>
            <a:prstGeom prst="triangle">
              <a:avLst/>
            </a:prstGeom>
            <a:solidFill>
              <a:schemeClr val="accent1">
                <a:alpha val="1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11</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12</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9" name="1 Başlık"/>
          <p:cNvSpPr txBox="1">
            <a:spLocks/>
          </p:cNvSpPr>
          <p:nvPr/>
        </p:nvSpPr>
        <p:spPr bwMode="auto">
          <a:xfrm>
            <a:off x="0" y="0"/>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779326" y="1052736"/>
            <a:ext cx="7920880" cy="540060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kumimoji="1" lang="tr-TR" sz="1900" dirty="0" smtClean="0"/>
              <a:t>Matematiksel problemler değişkenlerin sürekli fonksiyonları olarak ifade edilebilir. </a:t>
            </a:r>
          </a:p>
          <a:p>
            <a:pPr algn="just"/>
            <a:endParaRPr kumimoji="1" lang="tr-TR" sz="1900" dirty="0" smtClean="0"/>
          </a:p>
          <a:p>
            <a:pPr algn="just"/>
            <a:r>
              <a:rPr kumimoji="1" lang="tr-TR" sz="1900" dirty="0" smtClean="0"/>
              <a:t>Bu fonksiyonlar kapalı bir formülle tanımlanır ve bağımsız değişkenlerin değerleri için fonksiyonların değerleri hesaplanır. </a:t>
            </a:r>
          </a:p>
          <a:p>
            <a:pPr algn="just"/>
            <a:endParaRPr kumimoji="1" lang="tr-TR" sz="1900" dirty="0" smtClean="0"/>
          </a:p>
          <a:p>
            <a:pPr algn="just"/>
            <a:r>
              <a:rPr kumimoji="1" lang="tr-TR" sz="1900" dirty="0" smtClean="0"/>
              <a:t>Fonksiyonlar, bağımsız değişkenlerin her bir değerine karşılık gelen fonksiyon değerlerinin bir cümlesi olarak da tanımlanabilir. </a:t>
            </a:r>
          </a:p>
          <a:p>
            <a:pPr algn="just"/>
            <a:endParaRPr kumimoji="1" lang="tr-TR" sz="1900" dirty="0" smtClean="0"/>
          </a:p>
          <a:p>
            <a:pPr algn="just"/>
            <a:r>
              <a:rPr kumimoji="1" lang="tr-TR" sz="1900" dirty="0" smtClean="0"/>
              <a:t>Bu durumda kapalı bir formül verilmemiştir. </a:t>
            </a:r>
          </a:p>
          <a:p>
            <a:pPr algn="just"/>
            <a:endParaRPr kumimoji="1" lang="tr-TR" sz="1900" dirty="0" smtClean="0"/>
          </a:p>
          <a:p>
            <a:pPr algn="just"/>
            <a:r>
              <a:rPr kumimoji="1" lang="tr-TR" sz="1900" dirty="0" smtClean="0"/>
              <a:t>Sonlu farklar kullanılarak, değişkenlerin herhangi bir ara değerine karşılık gelen fonksiyon değerleri için iyi bir yaklaşım bulunabilir. </a:t>
            </a:r>
          </a:p>
          <a:p>
            <a:pPr algn="just"/>
            <a:endParaRPr kumimoji="1" lang="tr-TR" sz="1900" dirty="0" smtClean="0"/>
          </a:p>
          <a:p>
            <a:pPr algn="just"/>
            <a:r>
              <a:rPr kumimoji="1" lang="tr-TR" sz="1900" dirty="0" smtClean="0"/>
              <a:t>Pratikte karşılaşılan problemlerin  çoğunu kapalı bir formül şeklinde tanımlamak mümkün ise de, ayrık noktalar cümlesinde sonlu farklar kullanılarak çözüm elde etmek daha kolay olduğu için daha fazla tercih edilir. </a:t>
            </a:r>
          </a:p>
        </p:txBody>
      </p:sp>
      <p:sp>
        <p:nvSpPr>
          <p:cNvPr id="14" name="2 İçerik Yer Tutucusu"/>
          <p:cNvSpPr txBox="1">
            <a:spLocks/>
          </p:cNvSpPr>
          <p:nvPr/>
        </p:nvSpPr>
        <p:spPr bwMode="white">
          <a:xfrm>
            <a:off x="17951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13</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9" name="1 Başlık"/>
          <p:cNvSpPr txBox="1">
            <a:spLocks/>
          </p:cNvSpPr>
          <p:nvPr/>
        </p:nvSpPr>
        <p:spPr bwMode="auto">
          <a:xfrm>
            <a:off x="0" y="0"/>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779326" y="1052736"/>
            <a:ext cx="7920880" cy="540060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kumimoji="1" lang="tr-TR" sz="1900" dirty="0" smtClean="0"/>
              <a:t>Veri noktaları arasında ara değer hesabı gereksinim problemi fen ve mühendislikte sıkça karşılaşılır. </a:t>
            </a:r>
          </a:p>
          <a:p>
            <a:r>
              <a:rPr kumimoji="1" lang="tr-TR" sz="1900" dirty="0" smtClean="0"/>
              <a:t> </a:t>
            </a:r>
          </a:p>
          <a:p>
            <a:r>
              <a:rPr kumimoji="1" lang="tr-TR" sz="1900" dirty="0" smtClean="0"/>
              <a:t>Örneğin, bir bina için bilgisayarlı enerji kontrol sistemi dizaynında giriş verisi olarak, her gün binada meydana gelen tipik ısı değişimi gerekebilir. </a:t>
            </a:r>
          </a:p>
          <a:p>
            <a:endParaRPr kumimoji="1" lang="tr-TR" sz="1900" dirty="0" smtClean="0"/>
          </a:p>
          <a:p>
            <a:r>
              <a:rPr kumimoji="1" lang="tr-TR" sz="1900" dirty="0" smtClean="0"/>
              <a:t>Örnek ısı değerleri ayrık zaman noktalarında bina içinde ölçülmelidir. Bununla birlikte enerji kontrol sistemi bilgisayar programı için, örnek olarak saatlik artışlarla ısı ölçümleri gerekebilir. </a:t>
            </a:r>
          </a:p>
          <a:p>
            <a:r>
              <a:rPr kumimoji="1" lang="tr-TR" sz="1900" dirty="0" smtClean="0"/>
              <a:t>Bu problemi çözmenin bir yolu ölçülen ısı değerlerinin, ölçüm zamanları arasındaki ara değerleri için bir eğri ile tarif edilmesidir.	</a:t>
            </a:r>
          </a:p>
          <a:p>
            <a:r>
              <a:rPr kumimoji="1" lang="tr-TR" sz="1900" dirty="0" smtClean="0"/>
              <a:t> </a:t>
            </a:r>
          </a:p>
          <a:p>
            <a:r>
              <a:rPr kumimoji="1" lang="tr-TR" sz="1900" dirty="0" smtClean="0"/>
              <a:t> Katı bir cismin bir sıvı içersinde ilk anda hızlı, daha sonra yavaş çözülmesi olayı gözlemlendiğinde, olayı ifade eden eğriyi bulmak için kullanılacak yöntemler tamamen yaklaşık yöntemlerdir. </a:t>
            </a:r>
          </a:p>
          <a:p>
            <a:r>
              <a:rPr kumimoji="1" lang="tr-TR" sz="1900" dirty="0" smtClean="0"/>
              <a:t>  </a:t>
            </a:r>
          </a:p>
          <a:p>
            <a:r>
              <a:rPr kumimoji="1" lang="tr-TR" sz="1900" dirty="0" smtClean="0"/>
              <a:t>Eğrileri, tanımlanmış bilim ve teknikte kullanılan ya da deney sonucunda elde edilen (veya fonksiyona göre çizilen) şeklinde ikiye ayırmak mümkündür.</a:t>
            </a:r>
          </a:p>
        </p:txBody>
      </p:sp>
      <p:sp>
        <p:nvSpPr>
          <p:cNvPr id="14" name="2 İçerik Yer Tutucusu"/>
          <p:cNvSpPr txBox="1">
            <a:spLocks/>
          </p:cNvSpPr>
          <p:nvPr/>
        </p:nvSpPr>
        <p:spPr bwMode="white">
          <a:xfrm>
            <a:off x="17951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14</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9" name="1 Başlık"/>
          <p:cNvSpPr txBox="1">
            <a:spLocks/>
          </p:cNvSpPr>
          <p:nvPr/>
        </p:nvSpPr>
        <p:spPr bwMode="auto">
          <a:xfrm>
            <a:off x="0" y="0"/>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779326" y="1052736"/>
            <a:ext cx="7920880" cy="540060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tr-TR" sz="1800" dirty="0" smtClean="0"/>
              <a:t>Deney sonunda elde edilen değerlen den hareketle bulunan eğri veya diyagramların bazıları bir fonksiyonla ifade edilebilir. Deneysel eğriler bir fonksiyonla ifade edilebiliyorsa bu tür fonksiyonlara </a:t>
            </a:r>
            <a:r>
              <a:rPr lang="tr-TR" sz="1800" b="1" dirty="0" err="1" smtClean="0"/>
              <a:t>empirik</a:t>
            </a:r>
            <a:r>
              <a:rPr lang="tr-TR" sz="1800" b="1" dirty="0" smtClean="0"/>
              <a:t> fonksiyonlar</a:t>
            </a:r>
            <a:r>
              <a:rPr lang="tr-TR" sz="1800" dirty="0" smtClean="0"/>
              <a:t> adı verilir.</a:t>
            </a:r>
          </a:p>
          <a:p>
            <a:pPr algn="just"/>
            <a:r>
              <a:rPr lang="tr-TR" sz="1800" dirty="0" smtClean="0"/>
              <a:t> </a:t>
            </a:r>
          </a:p>
          <a:p>
            <a:pPr algn="just"/>
            <a:endParaRPr lang="tr-TR" sz="1800" dirty="0" smtClean="0"/>
          </a:p>
          <a:p>
            <a:pPr algn="just"/>
            <a:r>
              <a:rPr lang="tr-TR" sz="1800" dirty="0" smtClean="0"/>
              <a:t> En basit anlamda fonksiyona ait tablo halinde oluşturulmuş değerlerden hareketle,  fonksiyona ait belirli aralıktaki değerlerinin hesaplanması işlemine </a:t>
            </a:r>
            <a:r>
              <a:rPr lang="tr-TR" sz="1800" b="1" dirty="0" smtClean="0"/>
              <a:t>enterpolasyon </a:t>
            </a:r>
            <a:r>
              <a:rPr lang="tr-TR" sz="1800" dirty="0" smtClean="0"/>
              <a:t>denir.</a:t>
            </a:r>
          </a:p>
          <a:p>
            <a:pPr algn="just"/>
            <a:r>
              <a:rPr lang="tr-TR" sz="1800" dirty="0" smtClean="0"/>
              <a:t>  </a:t>
            </a:r>
          </a:p>
          <a:p>
            <a:pPr algn="just"/>
            <a:endParaRPr lang="tr-TR" sz="1800" dirty="0" smtClean="0"/>
          </a:p>
          <a:p>
            <a:pPr algn="just"/>
            <a:r>
              <a:rPr lang="tr-TR" sz="1800" dirty="0" smtClean="0"/>
              <a:t>   Belirli bir aralıkta, bir f(x) fonksiyonu ile bir p(x) polinomunun aldığı değerler farkı istenildiği kadar küçük tutulabiliyorsa, p(x) polinomuna, f(x) fonksiyonunun </a:t>
            </a:r>
            <a:r>
              <a:rPr lang="tr-TR" sz="1800" b="1" dirty="0" smtClean="0"/>
              <a:t>yaklaşma polinomu</a:t>
            </a:r>
            <a:r>
              <a:rPr lang="tr-TR" sz="1800" dirty="0" smtClean="0"/>
              <a:t> denir.</a:t>
            </a:r>
          </a:p>
          <a:p>
            <a:pPr algn="just"/>
            <a:r>
              <a:rPr lang="tr-TR" sz="1800" dirty="0" smtClean="0"/>
              <a:t> </a:t>
            </a:r>
          </a:p>
          <a:p>
            <a:pPr algn="just"/>
            <a:endParaRPr lang="tr-TR" sz="1800" dirty="0" smtClean="0"/>
          </a:p>
          <a:p>
            <a:pPr algn="just"/>
            <a:r>
              <a:rPr lang="tr-TR" sz="1800" dirty="0" smtClean="0"/>
              <a:t>    İstenilen bir noktadaki değeri ile türevleri f(x) fonksiyonu ile aynı olan polinomlara </a:t>
            </a:r>
            <a:r>
              <a:rPr lang="tr-TR" sz="1800" b="1" dirty="0" smtClean="0"/>
              <a:t>uyumlu polinomlar </a:t>
            </a:r>
            <a:r>
              <a:rPr lang="tr-TR" sz="1800" dirty="0" smtClean="0"/>
              <a:t>denir.  </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sp>
        <p:nvSpPr>
          <p:cNvPr id="14" name="2 İçerik Yer Tutucusu"/>
          <p:cNvSpPr txBox="1">
            <a:spLocks/>
          </p:cNvSpPr>
          <p:nvPr/>
        </p:nvSpPr>
        <p:spPr bwMode="white">
          <a:xfrm>
            <a:off x="17951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pic>
        <p:nvPicPr>
          <p:cNvPr id="8195" name="Picture 3"/>
          <p:cNvPicPr>
            <a:picLocks noChangeAspect="1" noChangeArrowheads="1"/>
          </p:cNvPicPr>
          <p:nvPr/>
        </p:nvPicPr>
        <p:blipFill>
          <a:blip r:embed="rId3" cstate="print"/>
          <a:srcRect/>
          <a:stretch>
            <a:fillRect/>
          </a:stretch>
        </p:blipFill>
        <p:spPr bwMode="auto">
          <a:xfrm>
            <a:off x="683568" y="836712"/>
            <a:ext cx="8026239" cy="5944736"/>
          </a:xfrm>
          <a:prstGeom prst="rect">
            <a:avLst/>
          </a:prstGeom>
          <a:noFill/>
          <a:ln w="9525">
            <a:noFill/>
            <a:miter lim="800000"/>
            <a:headEnd/>
            <a:tailEnd/>
          </a:ln>
        </p:spPr>
      </p:pic>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txBox="1">
            <a:spLocks/>
          </p:cNvSpPr>
          <p:nvPr/>
        </p:nvSpPr>
        <p:spPr>
          <a:xfrm>
            <a:off x="107504" y="6265118"/>
            <a:ext cx="642942" cy="476250"/>
          </a:xfrm>
          <a:prstGeom prst="rect">
            <a:avLst/>
          </a:prstGeom>
        </p:spPr>
        <p:txBody>
          <a:bodyPr vert="horz"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5C6896E4-35C4-4741-8A69-D49CDAA919B9}" type="slidenum">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15</a:t>
            </a:fld>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Sayfa</a:t>
            </a:r>
            <a:endParaRPr kumimoji="0" lang="tr-TR" sz="1400" b="1"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4" name="6 Veri Yer Tutucusu"/>
          <p:cNvSpPr txBox="1">
            <a:spLocks/>
          </p:cNvSpPr>
          <p:nvPr/>
        </p:nvSpPr>
        <p:spPr bwMode="auto">
          <a:xfrm>
            <a:off x="77579" y="5593612"/>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pic>
        <p:nvPicPr>
          <p:cNvPr id="9218" name="Picture 2"/>
          <p:cNvPicPr>
            <a:picLocks noChangeAspect="1" noChangeArrowheads="1"/>
          </p:cNvPicPr>
          <p:nvPr/>
        </p:nvPicPr>
        <p:blipFill>
          <a:blip r:embed="rId3" cstate="print"/>
          <a:srcRect/>
          <a:stretch>
            <a:fillRect/>
          </a:stretch>
        </p:blipFill>
        <p:spPr bwMode="auto">
          <a:xfrm>
            <a:off x="755576" y="1052736"/>
            <a:ext cx="7943059" cy="5256584"/>
          </a:xfrm>
          <a:prstGeom prst="rect">
            <a:avLst/>
          </a:prstGeom>
          <a:noFill/>
          <a:ln w="9525">
            <a:noFill/>
            <a:miter lim="800000"/>
            <a:headEnd/>
            <a:tailEnd/>
          </a:ln>
        </p:spPr>
      </p:pic>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16</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4"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179512" y="501180"/>
            <a:ext cx="4857784" cy="6104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p>
          <a:p>
            <a:endParaRPr lang="tr-TR" sz="1600" dirty="0" smtClean="0"/>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r="463"/>
          <a:stretch>
            <a:fillRect/>
          </a:stretch>
        </p:blipFill>
        <p:spPr bwMode="auto">
          <a:xfrm>
            <a:off x="611560" y="1196752"/>
            <a:ext cx="7529755" cy="371534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115616" y="4869160"/>
            <a:ext cx="6775296" cy="1656184"/>
          </a:xfrm>
          <a:prstGeom prst="rect">
            <a:avLst/>
          </a:prstGeom>
          <a:noFill/>
          <a:ln w="9525">
            <a:noFill/>
            <a:miter lim="800000"/>
            <a:headEnd/>
            <a:tailEnd/>
          </a:ln>
        </p:spPr>
      </p:pic>
      <p:sp>
        <p:nvSpPr>
          <p:cNvPr id="12"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17</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7" name="16 Grup"/>
          <p:cNvGrpSpPr/>
          <p:nvPr/>
        </p:nvGrpSpPr>
        <p:grpSpPr>
          <a:xfrm>
            <a:off x="611560" y="1166554"/>
            <a:ext cx="8156664" cy="5430798"/>
            <a:chOff x="683568" y="1238562"/>
            <a:chExt cx="7348567" cy="4943819"/>
          </a:xfrm>
        </p:grpSpPr>
        <p:pic>
          <p:nvPicPr>
            <p:cNvPr id="2050" name="Picture 2"/>
            <p:cNvPicPr>
              <a:picLocks noChangeAspect="1" noChangeArrowheads="1"/>
            </p:cNvPicPr>
            <p:nvPr/>
          </p:nvPicPr>
          <p:blipFill>
            <a:blip r:embed="rId3" cstate="print"/>
            <a:srcRect/>
            <a:stretch>
              <a:fillRect/>
            </a:stretch>
          </p:blipFill>
          <p:spPr bwMode="auto">
            <a:xfrm>
              <a:off x="683568" y="1238562"/>
              <a:ext cx="7348567" cy="230721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768617" y="3620156"/>
              <a:ext cx="7210425" cy="2562225"/>
            </a:xfrm>
            <a:prstGeom prst="rect">
              <a:avLst/>
            </a:prstGeom>
            <a:noFill/>
            <a:ln w="9525">
              <a:noFill/>
              <a:miter lim="800000"/>
              <a:headEnd/>
              <a:tailEnd/>
            </a:ln>
          </p:spPr>
        </p:pic>
      </p:grpSp>
      <p:sp>
        <p:nvSpPr>
          <p:cNvPr id="13"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5"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18</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6"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3"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5"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19</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6"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1026" name="Picture 2"/>
          <p:cNvPicPr>
            <a:picLocks noChangeAspect="1" noChangeArrowheads="1"/>
          </p:cNvPicPr>
          <p:nvPr/>
        </p:nvPicPr>
        <p:blipFill>
          <a:blip r:embed="rId3" cstate="print"/>
          <a:srcRect l="1299"/>
          <a:stretch>
            <a:fillRect/>
          </a:stretch>
        </p:blipFill>
        <p:spPr bwMode="auto">
          <a:xfrm>
            <a:off x="971600" y="1268759"/>
            <a:ext cx="4536504" cy="5070033"/>
          </a:xfrm>
          <a:prstGeom prst="rect">
            <a:avLst/>
          </a:prstGeom>
          <a:ln>
            <a:noFill/>
          </a:ln>
          <a:effectLst>
            <a:outerShdw blurRad="292100" dist="139700" dir="2700000" algn="tl" rotWithShape="0">
              <a:srgbClr val="333333">
                <a:alpha val="65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7008634" y="5067768"/>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979712" y="908720"/>
            <a:ext cx="6024162" cy="4852962"/>
          </a:xfrm>
        </p:spPr>
        <p:txBody>
          <a:bodyPr>
            <a:normAutofit/>
          </a:bodyPr>
          <a:lstStyle/>
          <a:p>
            <a:pPr>
              <a:buNone/>
            </a:pPr>
            <a:endParaRPr lang="tr-TR" sz="18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8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800" b="1" dirty="0" smtClean="0">
              <a:solidFill>
                <a:srgbClr val="5F5F5F"/>
              </a:solidFill>
              <a:effectLst>
                <a:outerShdw blurRad="38100" dist="38100" dir="2700000" algn="tl">
                  <a:srgbClr val="000000">
                    <a:alpha val="43137"/>
                  </a:srgbClr>
                </a:outerShdw>
              </a:effectLst>
              <a:latin typeface="Agency FB" pitchFamily="34" charset="0"/>
            </a:endParaRPr>
          </a:p>
          <a:p>
            <a:pPr>
              <a:buNone/>
            </a:pPr>
            <a:r>
              <a:rPr lang="tr-TR" sz="1800" dirty="0" smtClean="0">
                <a:solidFill>
                  <a:schemeClr val="accent1">
                    <a:lumMod val="75000"/>
                  </a:schemeClr>
                </a:solidFill>
                <a:effectLst>
                  <a:outerShdw blurRad="38100" dist="38100" dir="2700000" algn="tl">
                    <a:srgbClr val="000000">
                      <a:alpha val="43137"/>
                    </a:srgbClr>
                  </a:outerShdw>
                </a:effectLst>
                <a:latin typeface="Arial Narrow" pitchFamily="34" charset="0"/>
              </a:rPr>
              <a:t>Ders İçeriği</a:t>
            </a:r>
          </a:p>
          <a:p>
            <a:pPr>
              <a:buFont typeface="Wingdings" pitchFamily="2" charset="2"/>
              <a:buChar char="v"/>
            </a:pPr>
            <a:endParaRPr lang="tr-TR" dirty="0" smtClean="0"/>
          </a:p>
          <a:p>
            <a:pPr>
              <a:buFont typeface="Wingdings" pitchFamily="2" charset="2"/>
              <a:buChar char="v"/>
            </a:pPr>
            <a:endParaRPr lang="tr-TR" b="1" dirty="0" smtClean="0">
              <a:solidFill>
                <a:srgbClr val="000099"/>
              </a:solidFill>
              <a:latin typeface="Agency FB" pitchFamily="34" charset="0"/>
            </a:endParaRPr>
          </a:p>
          <a:p>
            <a:pPr>
              <a:buFont typeface="Wingdings" pitchFamily="2" charset="2"/>
              <a:buChar char="v"/>
            </a:pPr>
            <a:r>
              <a:rPr lang="tr-TR" dirty="0" smtClean="0">
                <a:solidFill>
                  <a:srgbClr val="002060"/>
                </a:solidFill>
                <a:effectLst>
                  <a:outerShdw blurRad="38100" dist="38100" dir="2700000" algn="tl">
                    <a:srgbClr val="000000">
                      <a:alpha val="43137"/>
                    </a:srgbClr>
                  </a:outerShdw>
                </a:effectLst>
                <a:latin typeface="Arial Narrow" pitchFamily="34" charset="0"/>
              </a:rPr>
              <a:t>Sonlu Farklar</a:t>
            </a:r>
          </a:p>
          <a:p>
            <a:pPr>
              <a:buFont typeface="Wingdings" pitchFamily="2" charset="2"/>
              <a:buChar char="v"/>
            </a:pPr>
            <a:r>
              <a:rPr lang="tr-TR" dirty="0" smtClean="0">
                <a:solidFill>
                  <a:srgbClr val="002060"/>
                </a:solidFill>
                <a:effectLst>
                  <a:outerShdw blurRad="38100" dist="38100" dir="2700000" algn="tl">
                    <a:srgbClr val="000000">
                      <a:alpha val="43137"/>
                    </a:srgbClr>
                  </a:outerShdw>
                </a:effectLst>
                <a:latin typeface="Arial Narrow" pitchFamily="34" charset="0"/>
              </a:rPr>
              <a:t>Enterpolasyon</a:t>
            </a:r>
          </a:p>
          <a:p>
            <a:pPr>
              <a:buFont typeface="Wingdings" pitchFamily="2" charset="2"/>
              <a:buChar char="v"/>
            </a:pPr>
            <a:r>
              <a:rPr lang="tr-TR" dirty="0" smtClean="0">
                <a:solidFill>
                  <a:srgbClr val="002060"/>
                </a:solidFill>
                <a:effectLst>
                  <a:outerShdw blurRad="38100" dist="38100" dir="2700000" algn="tl">
                    <a:srgbClr val="000000">
                      <a:alpha val="43137"/>
                    </a:srgbClr>
                  </a:outerShdw>
                </a:effectLst>
                <a:latin typeface="Arial Narrow" pitchFamily="34" charset="0"/>
              </a:rPr>
              <a:t>Lineer Enterpolasyon</a:t>
            </a:r>
          </a:p>
        </p:txBody>
      </p:sp>
      <p:sp>
        <p:nvSpPr>
          <p:cNvPr id="6" name="5 Slayt Numarası Yer Tutucusu"/>
          <p:cNvSpPr>
            <a:spLocks noGrp="1"/>
          </p:cNvSpPr>
          <p:nvPr>
            <p:ph type="sldNum" sz="quarter" idx="15"/>
          </p:nvPr>
        </p:nvSpPr>
        <p:spPr/>
        <p:txBody>
          <a:bodyPr/>
          <a:lstStyle/>
          <a:p>
            <a:fld id="{5C6896E4-35C4-4741-8A69-D49CDAA919B9}" type="slidenum">
              <a:rPr lang="tr-TR" smtClean="0"/>
              <a:pPr/>
              <a:t>2</a:t>
            </a:fld>
            <a:endParaRPr lang="tr-TR"/>
          </a:p>
        </p:txBody>
      </p:sp>
      <p:sp>
        <p:nvSpPr>
          <p:cNvPr id="9" name="1 Başlık"/>
          <p:cNvSpPr txBox="1">
            <a:spLocks/>
          </p:cNvSpPr>
          <p:nvPr/>
        </p:nvSpPr>
        <p:spPr bwMode="auto">
          <a:xfrm>
            <a:off x="70445"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000" b="0" u="none" strike="noStrike" kern="0" cap="none" spc="0" normalizeH="0" baseline="0" noProof="0" dirty="0" smtClean="0">
                <a:ln>
                  <a:noFill/>
                </a:ln>
                <a:solidFill>
                  <a:schemeClr val="accent1">
                    <a:lumMod val="60000"/>
                    <a:lumOff val="40000"/>
                  </a:schemeClr>
                </a:solidFill>
                <a:effectLst/>
                <a:uLnTx/>
                <a:uFillTx/>
                <a:latin typeface="Arial Narrow" pitchFamily="34" charset="0"/>
                <a:ea typeface="+mj-ea"/>
                <a:cs typeface="+mj-cs"/>
              </a:rPr>
              <a:t>Sayısal Analiz</a:t>
            </a:r>
            <a:endParaRPr kumimoji="1" lang="tr-TR" sz="2000" b="0" u="none" strike="noStrike" kern="0" cap="none" spc="0" normalizeH="0" baseline="0" noProof="0" dirty="0">
              <a:ln>
                <a:noFill/>
              </a:ln>
              <a:solidFill>
                <a:schemeClr val="accent1">
                  <a:lumMod val="60000"/>
                  <a:lumOff val="40000"/>
                </a:schemeClr>
              </a:solidFill>
              <a:effectLst/>
              <a:uLnTx/>
              <a:uFillTx/>
              <a:latin typeface="Arial Narrow" pitchFamily="34" charset="0"/>
              <a:ea typeface="+mj-ea"/>
              <a:cs typeface="+mj-cs"/>
            </a:endParaRPr>
          </a:p>
        </p:txBody>
      </p:sp>
      <p:sp>
        <p:nvSpPr>
          <p:cNvPr id="12" name="2 İçerik Yer Tutucusu"/>
          <p:cNvSpPr txBox="1">
            <a:spLocks/>
          </p:cNvSpPr>
          <p:nvPr/>
        </p:nvSpPr>
        <p:spPr bwMode="white">
          <a:xfrm>
            <a:off x="2143108" y="245822"/>
            <a:ext cx="6700854" cy="6114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800" i="0" u="none" strike="noStrike" kern="0" cap="none" spc="0" normalizeH="0" baseline="0" noProof="0" dirty="0" smtClean="0">
                <a:ln>
                  <a:noFill/>
                </a:ln>
                <a:solidFill>
                  <a:schemeClr val="accent1">
                    <a:lumMod val="40000"/>
                    <a:lumOff val="60000"/>
                  </a:schemeClr>
                </a:solidFill>
                <a:uLnTx/>
                <a:uFillTx/>
                <a:latin typeface="Arial Narrow" pitchFamily="34" charset="0"/>
              </a:rPr>
              <a:t>Eğri uydurma, </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800" i="0" u="none" strike="noStrike" kern="0" cap="none" spc="0" normalizeH="0" baseline="0" noProof="0" dirty="0" smtClean="0">
                <a:ln>
                  <a:noFill/>
                </a:ln>
                <a:solidFill>
                  <a:schemeClr val="accent1">
                    <a:lumMod val="40000"/>
                    <a:lumOff val="60000"/>
                  </a:schemeClr>
                </a:solidFill>
                <a:uLnTx/>
                <a:uFillTx/>
                <a:latin typeface="Arial Narrow" pitchFamily="34" charset="0"/>
              </a:rPr>
              <a:t>aradeğer ve dış değer bulma yöntemleri</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800" i="0" u="none" strike="noStrike" kern="0" cap="none" spc="0" normalizeH="0" baseline="0" noProof="0" dirty="0" smtClean="0">
              <a:ln>
                <a:noFill/>
              </a:ln>
              <a:solidFill>
                <a:schemeClr val="accent1">
                  <a:lumMod val="40000"/>
                  <a:lumOff val="60000"/>
                </a:schemeClr>
              </a:solidFill>
              <a:uLnTx/>
              <a:uFillTx/>
              <a:latin typeface="Arial Narrow" pitchFamily="34"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2000" i="0" u="none" strike="noStrike" kern="0" cap="none" spc="0" normalizeH="0" baseline="0" noProof="0" dirty="0" smtClean="0">
              <a:ln>
                <a:noFill/>
              </a:ln>
              <a:solidFill>
                <a:schemeClr val="accent1">
                  <a:lumMod val="40000"/>
                  <a:lumOff val="60000"/>
                </a:schemeClr>
              </a:solidFill>
              <a:uLnTx/>
              <a:uFillTx/>
              <a:latin typeface="Arial Narrow" pitchFamily="34" charset="0"/>
            </a:endParaRPr>
          </a:p>
        </p:txBody>
      </p:sp>
      <p:sp>
        <p:nvSpPr>
          <p:cNvPr id="14" name="5 Slayt Numarası Yer Tutucusu"/>
          <p:cNvSpPr txBox="1">
            <a:spLocks/>
          </p:cNvSpPr>
          <p:nvPr/>
        </p:nvSpPr>
        <p:spPr>
          <a:xfrm>
            <a:off x="107504" y="6260746"/>
            <a:ext cx="642942" cy="476250"/>
          </a:xfrm>
          <a:prstGeom prst="rect">
            <a:avLst/>
          </a:prstGeom>
        </p:spPr>
        <p:txBody>
          <a:bodyPr vert="horz"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5C6896E4-35C4-4741-8A69-D49CDAA919B9}" type="slidenum">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Sayfa</a:t>
            </a:r>
            <a:endParaRPr kumimoji="0" lang="tr-TR" sz="1400" b="1"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r>
              <a:rPr lang="tr-TR" sz="1600" dirty="0" smtClean="0">
                <a:solidFill>
                  <a:schemeClr val="bg2">
                    <a:lumMod val="50000"/>
                    <a:lumOff val="50000"/>
                  </a:schemeClr>
                </a:solidFill>
                <a:effectLst>
                  <a:outerShdw blurRad="38100" dist="38100" dir="2700000" algn="tl">
                    <a:srgbClr val="000000">
                      <a:alpha val="43137"/>
                    </a:srgbClr>
                  </a:outerShdw>
                </a:effectLst>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20</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3" name="12 Metin kutusu"/>
          <p:cNvSpPr txBox="1"/>
          <p:nvPr/>
        </p:nvSpPr>
        <p:spPr>
          <a:xfrm>
            <a:off x="683568" y="1772816"/>
            <a:ext cx="7920880" cy="3477875"/>
          </a:xfrm>
          <a:prstGeom prst="rect">
            <a:avLst/>
          </a:prstGeom>
          <a:noFill/>
        </p:spPr>
        <p:txBody>
          <a:bodyPr wrap="square" rtlCol="0">
            <a:spAutoFit/>
          </a:bodyPr>
          <a:lstStyle/>
          <a:p>
            <a:pPr algn="just">
              <a:tabLst>
                <a:tab pos="4489450" algn="l"/>
              </a:tabLst>
            </a:pPr>
            <a:r>
              <a:rPr kumimoji="1" lang="tr-TR" sz="2000" dirty="0" smtClean="0"/>
              <a:t>Lineer enterpolasyon fonksiyonu elde edilirken daima hesaplanacak değerin arada kaldığı bilinen sınır değerleri kullanılmalıdır. </a:t>
            </a:r>
          </a:p>
          <a:p>
            <a:pPr algn="just">
              <a:tabLst>
                <a:tab pos="4489450" algn="l"/>
              </a:tabLst>
            </a:pPr>
            <a:r>
              <a:rPr kumimoji="1" lang="tr-TR" sz="2000" dirty="0" smtClean="0"/>
              <a:t> </a:t>
            </a:r>
          </a:p>
          <a:p>
            <a:pPr algn="just">
              <a:tabLst>
                <a:tab pos="3411538" algn="l"/>
              </a:tabLst>
            </a:pPr>
            <a:r>
              <a:rPr kumimoji="1" lang="tr-TR" sz="2000" dirty="0" smtClean="0"/>
              <a:t>Sınır değerlerin dışında kalan bölge için hesaplanan fonksiyon değerlerinde hata oranı artabilmektedir.</a:t>
            </a:r>
          </a:p>
          <a:p>
            <a:pPr algn="just">
              <a:tabLst>
                <a:tab pos="4489450" algn="l"/>
              </a:tabLst>
            </a:pPr>
            <a:r>
              <a:rPr kumimoji="1" lang="tr-TR" sz="2000" dirty="0" smtClean="0"/>
              <a:t> </a:t>
            </a:r>
          </a:p>
          <a:p>
            <a:pPr algn="just">
              <a:tabLst>
                <a:tab pos="4489450" algn="l"/>
              </a:tabLst>
            </a:pPr>
            <a:r>
              <a:rPr kumimoji="1" lang="tr-TR" sz="2000" dirty="0" smtClean="0"/>
              <a:t>Lineer </a:t>
            </a:r>
            <a:r>
              <a:rPr kumimoji="1" lang="tr-TR" sz="2000" dirty="0" err="1" smtClean="0"/>
              <a:t>enterpolasyonu</a:t>
            </a:r>
            <a:r>
              <a:rPr kumimoji="1" lang="tr-TR" sz="2000" dirty="0" smtClean="0"/>
              <a:t> iki noktası belli olan denklem için yorumladığımızda, farklı iki noktadaki değeri biliniyorsa, bu durumda x</a:t>
            </a:r>
            <a:r>
              <a:rPr kumimoji="1" lang="tr-TR" sz="2000" dirty="0" smtClean="0">
                <a:sym typeface="Symbol"/>
              </a:rPr>
              <a:t></a:t>
            </a:r>
            <a:r>
              <a:rPr kumimoji="1" lang="tr-TR" sz="2000" dirty="0" smtClean="0"/>
              <a:t>[</a:t>
            </a:r>
            <a:r>
              <a:rPr kumimoji="1" lang="tr-TR" sz="2000" dirty="0" err="1" smtClean="0"/>
              <a:t>x</a:t>
            </a:r>
            <a:r>
              <a:rPr kumimoji="1" lang="tr-TR" sz="2000" baseline="-25000" dirty="0" err="1" smtClean="0"/>
              <a:t>k</a:t>
            </a:r>
            <a:r>
              <a:rPr kumimoji="1" lang="tr-TR" sz="2000" dirty="0" smtClean="0"/>
              <a:t>,</a:t>
            </a:r>
            <a:r>
              <a:rPr kumimoji="1" lang="tr-TR" sz="2000" dirty="0" err="1" smtClean="0"/>
              <a:t>x</a:t>
            </a:r>
            <a:r>
              <a:rPr kumimoji="1" lang="tr-TR" sz="2000" baseline="-25000" dirty="0" err="1" smtClean="0"/>
              <a:t>k</a:t>
            </a:r>
            <a:r>
              <a:rPr kumimoji="1" lang="tr-TR" sz="2000" baseline="-25000" dirty="0" smtClean="0"/>
              <a:t>+1</a:t>
            </a:r>
            <a:r>
              <a:rPr kumimoji="1" lang="tr-TR" sz="2000" dirty="0" smtClean="0"/>
              <a:t>] noktasındaki değerinin hesaplanması bu iki noktadan geçen birinci dereceden bir polinom yardımıyla yapılabilir.</a:t>
            </a:r>
            <a:endParaRPr kumimoji="1" lang="tr-TR" sz="2000" kern="0" dirty="0" smtClean="0">
              <a:solidFill>
                <a:srgbClr val="5F5F5F"/>
              </a:solidFill>
              <a:effectLst>
                <a:outerShdw blurRad="38100" dist="38100" dir="2700000" algn="tl">
                  <a:srgbClr val="000000">
                    <a:alpha val="43137"/>
                  </a:srgbClr>
                </a:outerShdw>
              </a:effectLst>
            </a:endParaRPr>
          </a:p>
          <a:p>
            <a:pPr algn="just"/>
            <a:endParaRPr lang="tr-TR" sz="2000" dirty="0"/>
          </a:p>
        </p:txBody>
      </p:sp>
    </p:spTree>
  </p:cSld>
  <p:clrMapOvr>
    <a:masterClrMapping/>
  </p:clrMapOvr>
  <p:transition>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r>
              <a:rPr lang="tr-TR" sz="1600" dirty="0" smtClean="0">
                <a:solidFill>
                  <a:schemeClr val="bg2">
                    <a:lumMod val="50000"/>
                    <a:lumOff val="50000"/>
                  </a:schemeClr>
                </a:solidFill>
                <a:effectLst>
                  <a:outerShdw blurRad="38100" dist="38100" dir="2700000" algn="tl">
                    <a:srgbClr val="000000">
                      <a:alpha val="43137"/>
                    </a:srgbClr>
                  </a:outerShdw>
                </a:effectLst>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nvGrpSpPr>
          <p:cNvPr id="18" name="17 Grup"/>
          <p:cNvGrpSpPr/>
          <p:nvPr/>
        </p:nvGrpSpPr>
        <p:grpSpPr>
          <a:xfrm>
            <a:off x="985878" y="1214422"/>
            <a:ext cx="7762586" cy="5357850"/>
            <a:chOff x="1105168" y="1214422"/>
            <a:chExt cx="7762586" cy="5357850"/>
          </a:xfrm>
        </p:grpSpPr>
        <p:sp>
          <p:nvSpPr>
            <p:cNvPr id="10" name="9 Dikdörtgen"/>
            <p:cNvSpPr/>
            <p:nvPr/>
          </p:nvSpPr>
          <p:spPr bwMode="auto">
            <a:xfrm>
              <a:off x="1105168"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tr-TR" sz="1600" dirty="0" smtClean="0"/>
            </a:p>
            <a:p>
              <a:endParaRPr lang="tr-TR" sz="1600" dirty="0" smtClean="0"/>
            </a:p>
            <a:p>
              <a:r>
                <a:rPr lang="tr-TR" sz="1600" dirty="0" smtClean="0"/>
                <a:t>A[</a:t>
              </a:r>
              <a:r>
                <a:rPr lang="tr-TR" sz="1600" dirty="0" err="1" smtClean="0"/>
                <a:t>x</a:t>
              </a:r>
              <a:r>
                <a:rPr lang="tr-TR" sz="1600" baseline="-25000" dirty="0" err="1" smtClean="0"/>
                <a:t>k</a:t>
              </a:r>
              <a:r>
                <a:rPr lang="tr-TR" sz="1600" dirty="0" smtClean="0"/>
                <a:t>,f(</a:t>
              </a:r>
              <a:r>
                <a:rPr lang="tr-TR" sz="1600" dirty="0" err="1" smtClean="0"/>
                <a:t>x</a:t>
              </a:r>
              <a:r>
                <a:rPr lang="tr-TR" sz="1600" baseline="-25000" dirty="0" err="1" smtClean="0"/>
                <a:t>k</a:t>
              </a:r>
              <a:r>
                <a:rPr lang="tr-TR" sz="1600" dirty="0" smtClean="0"/>
                <a:t>)], B[</a:t>
              </a:r>
              <a:r>
                <a:rPr lang="tr-TR" sz="1600" dirty="0" err="1" smtClean="0"/>
                <a:t>x</a:t>
              </a:r>
              <a:r>
                <a:rPr lang="tr-TR" sz="1600" baseline="-25000" dirty="0" err="1" smtClean="0"/>
                <a:t>k</a:t>
              </a:r>
              <a:r>
                <a:rPr lang="tr-TR" sz="1600" baseline="-25000" dirty="0" smtClean="0"/>
                <a:t>+1</a:t>
              </a:r>
              <a:r>
                <a:rPr lang="tr-TR" sz="1600" dirty="0" smtClean="0"/>
                <a:t>,f(</a:t>
              </a:r>
              <a:r>
                <a:rPr lang="tr-TR" sz="1600" dirty="0" err="1" smtClean="0"/>
                <a:t>x</a:t>
              </a:r>
              <a:r>
                <a:rPr lang="tr-TR" sz="1600" baseline="-25000" dirty="0" err="1" smtClean="0"/>
                <a:t>k</a:t>
              </a:r>
              <a:r>
                <a:rPr lang="tr-TR" sz="1600" baseline="-25000" dirty="0" smtClean="0"/>
                <a:t>+1</a:t>
              </a:r>
              <a:r>
                <a:rPr lang="tr-TR" sz="1600" dirty="0" smtClean="0"/>
                <a:t>)] noktalarından geçen </a:t>
              </a:r>
            </a:p>
            <a:p>
              <a:endParaRPr lang="tr-TR" sz="1600" dirty="0" smtClean="0"/>
            </a:p>
            <a:p>
              <a:r>
                <a:rPr lang="tr-TR" sz="1600" dirty="0" smtClean="0"/>
                <a:t>doğrunun eğimi                               </a:t>
              </a:r>
              <a:r>
                <a:rPr lang="tr-TR" sz="1600" dirty="0" err="1" smtClean="0"/>
                <a:t>dir</a:t>
              </a:r>
              <a:r>
                <a:rPr lang="tr-TR" sz="1600" dirty="0" smtClean="0"/>
                <a:t>.</a:t>
              </a:r>
            </a:p>
            <a:p>
              <a:endParaRPr lang="tr-TR" sz="1600" dirty="0" smtClean="0"/>
            </a:p>
            <a:p>
              <a:endParaRPr lang="tr-TR" sz="1600" dirty="0" smtClean="0"/>
            </a:p>
            <a:p>
              <a:r>
                <a:rPr lang="tr-TR" sz="1600" dirty="0" smtClean="0"/>
                <a:t>O halde doğrunun denklemini yazabiliriz;</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pic>
          <p:nvPicPr>
            <p:cNvPr id="13316" name="Picture 4"/>
            <p:cNvPicPr>
              <a:picLocks noChangeAspect="1" noChangeArrowheads="1"/>
            </p:cNvPicPr>
            <p:nvPr/>
          </p:nvPicPr>
          <p:blipFill>
            <a:blip r:embed="rId3" cstate="print"/>
            <a:srcRect/>
            <a:stretch>
              <a:fillRect/>
            </a:stretch>
          </p:blipFill>
          <p:spPr bwMode="auto">
            <a:xfrm>
              <a:off x="1500166" y="4071942"/>
              <a:ext cx="7367588" cy="2286016"/>
            </a:xfrm>
            <a:prstGeom prst="rect">
              <a:avLst/>
            </a:prstGeom>
            <a:noFill/>
            <a:ln w="9525">
              <a:noFill/>
              <a:miter lim="800000"/>
              <a:headEnd/>
              <a:tailEnd/>
            </a:ln>
          </p:spPr>
        </p:pic>
        <p:pic>
          <p:nvPicPr>
            <p:cNvPr id="11" name="10 Resim"/>
            <p:cNvPicPr/>
            <p:nvPr/>
          </p:nvPicPr>
          <p:blipFill>
            <a:blip r:embed="rId4" cstate="print"/>
            <a:srcRect/>
            <a:stretch>
              <a:fillRect/>
            </a:stretch>
          </p:blipFill>
          <p:spPr bwMode="auto">
            <a:xfrm>
              <a:off x="5286380" y="2143116"/>
              <a:ext cx="3581250" cy="2357454"/>
            </a:xfrm>
            <a:prstGeom prst="rect">
              <a:avLst/>
            </a:prstGeom>
            <a:ln>
              <a:noFill/>
            </a:ln>
            <a:effectLst>
              <a:outerShdw blurRad="292100" dist="139700" dir="2700000" algn="tl" rotWithShape="0">
                <a:srgbClr val="333333">
                  <a:alpha val="65000"/>
                </a:srgbClr>
              </a:outerShdw>
            </a:effectLst>
          </p:spPr>
        </p:pic>
      </p:grpSp>
      <p:pic>
        <p:nvPicPr>
          <p:cNvPr id="2051" name="Picture 3"/>
          <p:cNvPicPr>
            <a:picLocks noChangeAspect="1" noChangeArrowheads="1"/>
          </p:cNvPicPr>
          <p:nvPr/>
        </p:nvPicPr>
        <p:blipFill>
          <a:blip r:embed="rId5" cstate="print"/>
          <a:srcRect/>
          <a:stretch>
            <a:fillRect/>
          </a:stretch>
        </p:blipFill>
        <p:spPr bwMode="auto">
          <a:xfrm>
            <a:off x="2753536" y="2080052"/>
            <a:ext cx="1419225" cy="609600"/>
          </a:xfrm>
          <a:prstGeom prst="rect">
            <a:avLst/>
          </a:prstGeom>
          <a:noFill/>
          <a:ln w="9525">
            <a:noFill/>
            <a:miter lim="800000"/>
            <a:headEnd/>
            <a:tailEnd/>
          </a:ln>
        </p:spPr>
      </p:pic>
      <p:sp>
        <p:nvSpPr>
          <p:cNvPr id="1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21</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dirty="0" smtClean="0">
                <a:solidFill>
                  <a:schemeClr val="accent3">
                    <a:lumMod val="40000"/>
                    <a:lumOff val="60000"/>
                  </a:schemeClr>
                </a:solidFill>
                <a:latin typeface="Harrington" pitchFamily="82" charset="0"/>
              </a:rPr>
              <a:t>Sayısal Analiz</a:t>
            </a:r>
            <a:endParaRPr lang="tr-TR" sz="2400" dirty="0">
              <a:solidFill>
                <a:schemeClr val="accent3">
                  <a:lumMod val="40000"/>
                  <a:lumOff val="60000"/>
                </a:schemeClr>
              </a:solidFill>
            </a:endParaRP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marL="342900" indent="-342900">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Kaynaklar</a:t>
            </a: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Sayısal Analiz </a:t>
            </a:r>
          </a:p>
          <a:p>
            <a:r>
              <a:rPr lang="tr-TR" sz="1600" dirty="0" smtClean="0">
                <a:solidFill>
                  <a:schemeClr val="accent2">
                    <a:lumMod val="75000"/>
                  </a:schemeClr>
                </a:solidFill>
                <a:latin typeface="Arial" pitchFamily="34" charset="0"/>
                <a:cs typeface="Arial" pitchFamily="34" charset="0"/>
              </a:rPr>
              <a:t>(</a:t>
            </a:r>
            <a:r>
              <a:rPr lang="tr-TR" sz="1100" dirty="0" smtClean="0">
                <a:solidFill>
                  <a:schemeClr val="accent2">
                    <a:lumMod val="75000"/>
                  </a:schemeClr>
                </a:solidFill>
                <a:latin typeface="Arial" pitchFamily="34" charset="0"/>
                <a:cs typeface="Arial" pitchFamily="34" charset="0"/>
              </a:rPr>
              <a:t>S.Akpınar)</a:t>
            </a:r>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Mühendisler için Sayısal Yöntemler</a:t>
            </a:r>
          </a:p>
          <a:p>
            <a:r>
              <a:rPr lang="tr-TR" sz="1600" dirty="0" smtClean="0">
                <a:solidFill>
                  <a:schemeClr val="accent2">
                    <a:lumMod val="75000"/>
                  </a:schemeClr>
                </a:solidFill>
                <a:latin typeface="Arial" pitchFamily="34" charset="0"/>
                <a:cs typeface="Arial" pitchFamily="34" charset="0"/>
              </a:rPr>
              <a:t>(</a:t>
            </a:r>
            <a:r>
              <a:rPr lang="tr-TR" sz="1200" dirty="0" err="1" smtClean="0">
                <a:solidFill>
                  <a:schemeClr val="accent2">
                    <a:lumMod val="75000"/>
                  </a:schemeClr>
                </a:solidFill>
                <a:latin typeface="Arial" pitchFamily="34" charset="0"/>
                <a:cs typeface="Arial" pitchFamily="34" charset="0"/>
              </a:rPr>
              <a:t>Steven</a:t>
            </a:r>
            <a:r>
              <a:rPr lang="tr-TR" sz="1200" dirty="0" smtClean="0">
                <a:solidFill>
                  <a:schemeClr val="accent2">
                    <a:lumMod val="75000"/>
                  </a:schemeClr>
                </a:solidFill>
                <a:latin typeface="Arial" pitchFamily="34" charset="0"/>
                <a:cs typeface="Arial" pitchFamily="34" charset="0"/>
              </a:rPr>
              <a:t> C.</a:t>
            </a:r>
            <a:r>
              <a:rPr lang="tr-TR" sz="1200" dirty="0" err="1" smtClean="0">
                <a:solidFill>
                  <a:schemeClr val="accent2">
                    <a:lumMod val="75000"/>
                  </a:schemeClr>
                </a:solidFill>
                <a:latin typeface="Arial" pitchFamily="34" charset="0"/>
                <a:cs typeface="Arial" pitchFamily="34" charset="0"/>
              </a:rPr>
              <a:t>Chapra</a:t>
            </a:r>
            <a:r>
              <a:rPr lang="tr-TR" sz="1200" dirty="0" smtClean="0">
                <a:solidFill>
                  <a:schemeClr val="accent2">
                    <a:lumMod val="75000"/>
                  </a:schemeClr>
                </a:solidFill>
                <a:latin typeface="Arial" pitchFamily="34" charset="0"/>
                <a:cs typeface="Arial" pitchFamily="34" charset="0"/>
              </a:rPr>
              <a:t>&amp;</a:t>
            </a:r>
            <a:r>
              <a:rPr lang="tr-TR" sz="1200" dirty="0" err="1" smtClean="0">
                <a:solidFill>
                  <a:schemeClr val="accent2">
                    <a:lumMod val="75000"/>
                  </a:schemeClr>
                </a:solidFill>
                <a:latin typeface="Arial" pitchFamily="34" charset="0"/>
                <a:cs typeface="Arial" pitchFamily="34" charset="0"/>
              </a:rPr>
              <a:t>RaymontP</a:t>
            </a:r>
            <a:r>
              <a:rPr lang="tr-TR" sz="1200" dirty="0" smtClean="0">
                <a:solidFill>
                  <a:schemeClr val="accent2">
                    <a:lumMod val="75000"/>
                  </a:schemeClr>
                </a:solidFill>
                <a:latin typeface="Arial" pitchFamily="34" charset="0"/>
                <a:cs typeface="Arial" pitchFamily="34" charset="0"/>
              </a:rPr>
              <a:t>.</a:t>
            </a:r>
            <a:r>
              <a:rPr lang="tr-TR" sz="1200" dirty="0" err="1" smtClean="0">
                <a:solidFill>
                  <a:schemeClr val="accent2">
                    <a:lumMod val="75000"/>
                  </a:schemeClr>
                </a:solidFill>
                <a:latin typeface="Arial" pitchFamily="34" charset="0"/>
                <a:cs typeface="Arial" pitchFamily="34" charset="0"/>
              </a:rPr>
              <a:t>Canale</a:t>
            </a:r>
            <a:r>
              <a:rPr lang="tr-TR" sz="1600" dirty="0" smtClean="0">
                <a:solidFill>
                  <a:schemeClr val="accent2">
                    <a:lumMod val="75000"/>
                  </a:schemeClr>
                </a:solidFill>
                <a:latin typeface="Arial" pitchFamily="34" charset="0"/>
                <a:cs typeface="Arial" pitchFamily="34" charset="0"/>
              </a:rPr>
              <a:t>)</a:t>
            </a:r>
          </a:p>
          <a:p>
            <a:r>
              <a:rPr lang="tr-TR" sz="1600" dirty="0" smtClean="0">
                <a:solidFill>
                  <a:schemeClr val="accent2">
                    <a:lumMod val="75000"/>
                  </a:schemeClr>
                </a:solidFill>
                <a:latin typeface="Arial" pitchFamily="34" charset="0"/>
                <a:cs typeface="Arial" pitchFamily="34" charset="0"/>
              </a:rPr>
              <a:t>Nümerik Analiz </a:t>
            </a:r>
          </a:p>
          <a:p>
            <a:r>
              <a:rPr lang="tr-TR" sz="1600" dirty="0" smtClean="0">
                <a:solidFill>
                  <a:schemeClr val="accent2">
                    <a:lumMod val="75000"/>
                  </a:schemeClr>
                </a:solidFill>
                <a:latin typeface="Arial" pitchFamily="34" charset="0"/>
                <a:cs typeface="Arial" pitchFamily="34" charset="0"/>
              </a:rPr>
              <a:t>(</a:t>
            </a:r>
            <a:r>
              <a:rPr lang="tr-TR" sz="1200" dirty="0" err="1" smtClean="0">
                <a:solidFill>
                  <a:schemeClr val="accent2">
                    <a:lumMod val="75000"/>
                  </a:schemeClr>
                </a:solidFill>
                <a:latin typeface="Arial" pitchFamily="34" charset="0"/>
                <a:cs typeface="Arial" pitchFamily="34" charset="0"/>
              </a:rPr>
              <a:t>Schanum’s</a:t>
            </a:r>
            <a:r>
              <a:rPr lang="tr-TR" sz="1200" dirty="0" smtClean="0">
                <a:solidFill>
                  <a:schemeClr val="accent2">
                    <a:lumMod val="75000"/>
                  </a:schemeClr>
                </a:solidFill>
                <a:latin typeface="Arial" pitchFamily="34" charset="0"/>
                <a:cs typeface="Arial" pitchFamily="34" charset="0"/>
              </a:rPr>
              <a:t> </a:t>
            </a:r>
            <a:r>
              <a:rPr lang="tr-TR" sz="1200" dirty="0" err="1" smtClean="0">
                <a:solidFill>
                  <a:schemeClr val="accent2">
                    <a:lumMod val="75000"/>
                  </a:schemeClr>
                </a:solidFill>
                <a:latin typeface="Arial" pitchFamily="34" charset="0"/>
                <a:cs typeface="Arial" pitchFamily="34" charset="0"/>
              </a:rPr>
              <a:t>outlines</a:t>
            </a:r>
            <a:r>
              <a:rPr lang="tr-TR" sz="1200" dirty="0" smtClean="0">
                <a:solidFill>
                  <a:schemeClr val="accent2">
                    <a:lumMod val="75000"/>
                  </a:schemeClr>
                </a:solidFill>
                <a:latin typeface="Arial" pitchFamily="34" charset="0"/>
                <a:cs typeface="Arial" pitchFamily="34" charset="0"/>
              </a:rPr>
              <a:t>-Nobel</a:t>
            </a:r>
            <a:r>
              <a:rPr lang="tr-TR" sz="1600" dirty="0" smtClean="0">
                <a:solidFill>
                  <a:schemeClr val="accent2">
                    <a:lumMod val="75000"/>
                  </a:schemeClr>
                </a:solidFill>
                <a:latin typeface="Arial" pitchFamily="34" charset="0"/>
                <a:cs typeface="Arial" pitchFamily="34" charset="0"/>
              </a:rPr>
              <a:t>)</a:t>
            </a:r>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en-US" sz="1400" dirty="0">
              <a:solidFill>
                <a:schemeClr val="accent2">
                  <a:lumMod val="75000"/>
                </a:schemeClr>
              </a:solidFill>
              <a:latin typeface="Arial" pitchFamily="34" charset="0"/>
              <a:cs typeface="Arial" pitchFamily="34" charset="0"/>
            </a:endParaRPr>
          </a:p>
        </p:txBody>
      </p:sp>
      <p:pic>
        <p:nvPicPr>
          <p:cNvPr id="11" name="10 Resim"/>
          <p:cNvPicPr/>
          <p:nvPr/>
        </p:nvPicPr>
        <p:blipFill>
          <a:blip r:embed="rId3" cstate="print"/>
          <a:srcRect l="437"/>
          <a:stretch>
            <a:fillRect/>
          </a:stretch>
        </p:blipFill>
        <p:spPr bwMode="auto">
          <a:xfrm rot="1333662">
            <a:off x="4985152" y="2337865"/>
            <a:ext cx="3157643" cy="2804623"/>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6948264" y="5085184"/>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22</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4"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899592" y="1052736"/>
            <a:ext cx="7787312" cy="5184576"/>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spcBef>
                <a:spcPct val="30000"/>
              </a:spcBef>
              <a:defRPr/>
            </a:pPr>
            <a:r>
              <a:rPr lang="tr-TR" sz="2000" dirty="0" smtClean="0"/>
              <a:t>Belirlenen aralıkta fonksiyonun  varlığı kabul edilir. Dolayısıyla sonlu farklar kullanılarak aralığın herhangi bir noktasındaki değeri için iyi bir yaklaşım bulmak mümkündür.</a:t>
            </a:r>
          </a:p>
          <a:p>
            <a:pPr algn="just">
              <a:spcBef>
                <a:spcPct val="30000"/>
              </a:spcBef>
              <a:defRPr/>
            </a:pPr>
            <a:endParaRPr lang="tr-TR" sz="2000" dirty="0" smtClean="0"/>
          </a:p>
          <a:p>
            <a:pPr algn="just">
              <a:spcBef>
                <a:spcPct val="30000"/>
              </a:spcBef>
              <a:defRPr/>
            </a:pPr>
            <a:r>
              <a:rPr lang="tr-TR" sz="2000" dirty="0" smtClean="0"/>
              <a:t>Bilindiği gibi, fonksiyonların analitik olarak verildiği durumlarda, istenilen noktalardaki fonksiyon değerlerini hesaplamak, fonksiyonun belirli noktalarında istenilen mertebeden türevlerini bulmak yada belirli aralıktaki integralini hesaplamak kolaylıkla yapılabilmektedir.</a:t>
            </a:r>
          </a:p>
          <a:p>
            <a:pPr algn="just">
              <a:spcBef>
                <a:spcPct val="30000"/>
              </a:spcBef>
              <a:defRPr/>
            </a:pPr>
            <a:endParaRPr lang="tr-TR" sz="2000" dirty="0" smtClean="0"/>
          </a:p>
          <a:p>
            <a:pPr algn="just">
              <a:spcBef>
                <a:spcPct val="30000"/>
              </a:spcBef>
              <a:defRPr/>
            </a:pPr>
            <a:r>
              <a:rPr lang="tr-TR" sz="2000" dirty="0" smtClean="0"/>
              <a:t>Ancak fonksiyonların bazı ayrık noktalardaki değerleri belli iken bu tür hesaplamalar sonlu farklar aritmetiği kullanılarak yaklaşık olarak bulunabilmektedir. Hatta, analitik çözümlerin belli olduğu durumlarda bile sonlu farklar kullanım kolaylığı açısından tercih edilmektedir.</a:t>
            </a:r>
          </a:p>
          <a:p>
            <a:pPr algn="just">
              <a:spcBef>
                <a:spcPct val="30000"/>
              </a:spcBef>
              <a:defRPr/>
            </a:pPr>
            <a:endParaRPr lang="tr-TR" sz="2000" dirty="0" smtClean="0"/>
          </a:p>
          <a:p>
            <a:pPr>
              <a:spcBef>
                <a:spcPct val="30000"/>
              </a:spcBef>
              <a:defRPr/>
            </a:pPr>
            <a:endParaRPr lang="tr-TR" sz="2000" dirty="0" smtClean="0"/>
          </a:p>
          <a:p>
            <a:pPr>
              <a:spcBef>
                <a:spcPct val="30000"/>
              </a:spcBef>
              <a:defRPr/>
            </a:pPr>
            <a:endParaRPr lang="tr-TR" sz="2000" dirty="0" smtClean="0"/>
          </a:p>
        </p:txBody>
      </p:sp>
      <p:sp>
        <p:nvSpPr>
          <p:cNvPr id="14" name="2 İçerik Yer Tutucusu"/>
          <p:cNvSpPr txBox="1">
            <a:spLocks/>
          </p:cNvSpPr>
          <p:nvPr/>
        </p:nvSpPr>
        <p:spPr bwMode="white">
          <a:xfrm>
            <a:off x="53955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800" b="1" kern="0" dirty="0" smtClean="0">
                <a:solidFill>
                  <a:srgbClr val="5F5F5F"/>
                </a:solidFill>
                <a:effectLst>
                  <a:outerShdw blurRad="38100" dist="38100" dir="2700000" algn="tl">
                    <a:srgbClr val="000000">
                      <a:alpha val="43137"/>
                    </a:srgbClr>
                  </a:outerShdw>
                </a:effectLst>
                <a:latin typeface="Agency FB" pitchFamily="34" charset="0"/>
              </a:rPr>
              <a:t>Sonlu Farklar </a:t>
            </a: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3</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3"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899592" y="908720"/>
            <a:ext cx="7787312" cy="5663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2000" dirty="0" smtClean="0"/>
          </a:p>
          <a:p>
            <a:pPr algn="just"/>
            <a:r>
              <a:rPr lang="tr-TR" sz="2000" dirty="0" smtClean="0"/>
              <a:t>Sonlu farklar hesabı nümerik analizde geniş kullanılma alanına sahiptir.</a:t>
            </a:r>
          </a:p>
          <a:p>
            <a:pPr algn="just"/>
            <a:endParaRPr lang="tr-TR" sz="2000" dirty="0" smtClean="0"/>
          </a:p>
          <a:p>
            <a:pPr algn="just"/>
            <a:r>
              <a:rPr lang="tr-TR" sz="2000" dirty="0" smtClean="0"/>
              <a:t>Matematiksel problemler değişkenlerin sürekli fonksiyonları olarak verilir ve bu fonksiyonlar kapalı bir formülle tanımlanır.</a:t>
            </a:r>
          </a:p>
          <a:p>
            <a:pPr algn="just"/>
            <a:endParaRPr lang="tr-TR" sz="2000" dirty="0" smtClean="0"/>
          </a:p>
          <a:p>
            <a:pPr algn="just"/>
            <a:endParaRPr lang="tr-TR" sz="2000" dirty="0" smtClean="0"/>
          </a:p>
          <a:p>
            <a:pPr algn="just"/>
            <a:r>
              <a:rPr lang="tr-TR" sz="2000" dirty="0" smtClean="0"/>
              <a:t>Örnek  :     </a:t>
            </a:r>
            <a:r>
              <a:rPr lang="tr-TR" sz="2000" i="1" dirty="0" smtClean="0"/>
              <a:t>y </a:t>
            </a:r>
            <a:r>
              <a:rPr lang="tr-TR" sz="2000" dirty="0" smtClean="0"/>
              <a:t>= </a:t>
            </a:r>
            <a:r>
              <a:rPr lang="tr-TR" sz="2000" i="1" dirty="0" smtClean="0"/>
              <a:t>f </a:t>
            </a:r>
            <a:r>
              <a:rPr lang="tr-TR" sz="2000" dirty="0" smtClean="0"/>
              <a:t>( </a:t>
            </a:r>
            <a:r>
              <a:rPr lang="tr-TR" sz="2000" i="1" dirty="0" smtClean="0"/>
              <a:t>x</a:t>
            </a:r>
            <a:r>
              <a:rPr lang="tr-TR" sz="2000" dirty="0" smtClean="0"/>
              <a:t>) = 3</a:t>
            </a:r>
            <a:r>
              <a:rPr lang="tr-TR" sz="2000" i="1" dirty="0" smtClean="0"/>
              <a:t>x</a:t>
            </a:r>
            <a:r>
              <a:rPr lang="tr-TR" sz="2000" i="1" baseline="30000" dirty="0" smtClean="0"/>
              <a:t>2</a:t>
            </a:r>
            <a:r>
              <a:rPr lang="tr-TR" sz="2000" i="1" dirty="0" smtClean="0"/>
              <a:t> </a:t>
            </a:r>
            <a:r>
              <a:rPr lang="tr-TR" sz="2000" dirty="0" smtClean="0"/>
              <a:t>+ 5</a:t>
            </a:r>
            <a:r>
              <a:rPr lang="tr-TR" sz="2000" i="1" dirty="0" smtClean="0"/>
              <a:t>x </a:t>
            </a:r>
            <a:r>
              <a:rPr lang="tr-TR" sz="2000" dirty="0" smtClean="0"/>
              <a:t>- 6</a:t>
            </a:r>
          </a:p>
          <a:p>
            <a:pPr algn="just"/>
            <a:r>
              <a:rPr lang="tr-TR" sz="2000" dirty="0" smtClean="0"/>
              <a:t> </a:t>
            </a:r>
          </a:p>
          <a:p>
            <a:pPr algn="just"/>
            <a:r>
              <a:rPr lang="tr-TR" sz="2000" dirty="0" smtClean="0"/>
              <a:t>Bağımsız değişkenlerin verilmiş değerleri için fonksiyonların değerleri hesaplanabilir.  </a:t>
            </a:r>
          </a:p>
          <a:p>
            <a:pPr algn="just"/>
            <a:r>
              <a:rPr lang="tr-TR" sz="2000" dirty="0" smtClean="0"/>
              <a:t>Bir başka şekilde de fonksiyon, bağımsız değişkenlerin her bir değerine	 </a:t>
            </a:r>
            <a:r>
              <a:rPr lang="tr-TR" sz="2000" i="1" dirty="0" smtClean="0"/>
              <a:t>y</a:t>
            </a:r>
            <a:r>
              <a:rPr lang="tr-TR" sz="2000" dirty="0" smtClean="0"/>
              <a:t>= </a:t>
            </a:r>
            <a:r>
              <a:rPr lang="tr-TR" sz="2000" i="1" dirty="0" smtClean="0"/>
              <a:t>f </a:t>
            </a:r>
            <a:r>
              <a:rPr lang="tr-TR" sz="2000" dirty="0" smtClean="0"/>
              <a:t>( </a:t>
            </a:r>
            <a:r>
              <a:rPr lang="tr-TR" sz="2000" i="1" dirty="0" smtClean="0"/>
              <a:t>x</a:t>
            </a:r>
            <a:r>
              <a:rPr lang="tr-TR" sz="2000" dirty="0" smtClean="0"/>
              <a:t>)  karşılık gelen değerlerin bir cümlesi x</a:t>
            </a:r>
            <a:r>
              <a:rPr lang="tr-TR" sz="2000" baseline="-25000" dirty="0" smtClean="0"/>
              <a:t>1 </a:t>
            </a:r>
            <a:r>
              <a:rPr lang="tr-TR" sz="2000" dirty="0" smtClean="0"/>
              <a:t>, y</a:t>
            </a:r>
            <a:r>
              <a:rPr lang="tr-TR" sz="2000" baseline="-25000" dirty="0" smtClean="0"/>
              <a:t>1 </a:t>
            </a:r>
            <a:r>
              <a:rPr lang="tr-TR" sz="2000" dirty="0" smtClean="0"/>
              <a:t>;  x</a:t>
            </a:r>
            <a:r>
              <a:rPr lang="tr-TR" sz="2000" baseline="-25000" dirty="0" smtClean="0"/>
              <a:t>2 </a:t>
            </a:r>
            <a:r>
              <a:rPr lang="tr-TR" sz="2000" dirty="0" smtClean="0"/>
              <a:t>, y</a:t>
            </a:r>
            <a:r>
              <a:rPr lang="tr-TR" sz="2000" baseline="-25000" dirty="0" smtClean="0"/>
              <a:t>2 </a:t>
            </a:r>
            <a:r>
              <a:rPr lang="tr-TR" sz="2000" dirty="0" smtClean="0"/>
              <a:t>; x</a:t>
            </a:r>
            <a:r>
              <a:rPr lang="tr-TR" sz="2000" baseline="-25000" dirty="0" smtClean="0"/>
              <a:t>3 </a:t>
            </a:r>
            <a:r>
              <a:rPr lang="tr-TR" sz="2000" dirty="0" smtClean="0"/>
              <a:t>, y</a:t>
            </a:r>
            <a:r>
              <a:rPr lang="tr-TR" sz="2000" baseline="-25000" dirty="0" smtClean="0"/>
              <a:t>3</a:t>
            </a:r>
            <a:r>
              <a:rPr lang="tr-TR" sz="2000" dirty="0" smtClean="0"/>
              <a:t> olarak tanımlanabilir. Bu durumda süreklilik aralığında herhangi bir noktada formülle tanımlama yoktur. </a:t>
            </a:r>
          </a:p>
          <a:p>
            <a:pPr algn="just"/>
            <a:endParaRPr lang="tr-TR" sz="2000" dirty="0" smtClean="0"/>
          </a:p>
          <a:p>
            <a:pPr algn="just"/>
            <a:r>
              <a:rPr lang="tr-TR" sz="2000" dirty="0" smtClean="0"/>
              <a:t> </a:t>
            </a:r>
          </a:p>
          <a:p>
            <a:r>
              <a:rPr lang="tr-TR" sz="2000" dirty="0" smtClean="0"/>
              <a:t> </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2000" b="0" i="0" u="none" strike="noStrike" cap="none" normalizeH="0" baseline="0" dirty="0" smtClean="0">
              <a:ln>
                <a:noFill/>
              </a:ln>
              <a:solidFill>
                <a:schemeClr val="tx1"/>
              </a:solidFill>
              <a:effectLst/>
              <a:latin typeface="+mn-lt"/>
            </a:endParaRPr>
          </a:p>
        </p:txBody>
      </p:sp>
      <p:sp>
        <p:nvSpPr>
          <p:cNvPr id="14" name="2 İçerik Yer Tutucusu"/>
          <p:cNvSpPr txBox="1">
            <a:spLocks/>
          </p:cNvSpPr>
          <p:nvPr/>
        </p:nvSpPr>
        <p:spPr bwMode="white">
          <a:xfrm>
            <a:off x="53955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800" b="1" kern="0" dirty="0" smtClean="0">
                <a:solidFill>
                  <a:srgbClr val="5F5F5F"/>
                </a:solidFill>
                <a:effectLst>
                  <a:outerShdw blurRad="38100" dist="38100" dir="2700000" algn="tl">
                    <a:srgbClr val="000000">
                      <a:alpha val="43137"/>
                    </a:srgbClr>
                  </a:outerShdw>
                </a:effectLst>
                <a:latin typeface="Agency FB" pitchFamily="34" charset="0"/>
              </a:rPr>
              <a:t>Sonlu Farklar </a:t>
            </a: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4</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3"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740422" y="931703"/>
            <a:ext cx="7575994" cy="4657537"/>
          </a:xfrm>
          <a:prstGeom prst="rect">
            <a:avLst/>
          </a:prstGeom>
          <a:noFill/>
          <a:ln w="9525">
            <a:noFill/>
            <a:miter lim="800000"/>
            <a:headEnd/>
            <a:tailEnd/>
          </a:ln>
        </p:spPr>
      </p:pic>
      <p:sp>
        <p:nvSpPr>
          <p:cNvPr id="12"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5</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10" name="Picture 4"/>
          <p:cNvPicPr>
            <a:picLocks noChangeAspect="1" noChangeArrowheads="1"/>
          </p:cNvPicPr>
          <p:nvPr/>
        </p:nvPicPr>
        <p:blipFill>
          <a:blip r:embed="rId4" cstate="print"/>
          <a:srcRect/>
          <a:stretch>
            <a:fillRect/>
          </a:stretch>
        </p:blipFill>
        <p:spPr bwMode="auto">
          <a:xfrm>
            <a:off x="971600" y="5527414"/>
            <a:ext cx="7056784" cy="997929"/>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476672"/>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5" name="14 Grup"/>
          <p:cNvGrpSpPr/>
          <p:nvPr/>
        </p:nvGrpSpPr>
        <p:grpSpPr>
          <a:xfrm>
            <a:off x="755576" y="1412776"/>
            <a:ext cx="7992887" cy="4896544"/>
            <a:chOff x="1141836" y="1619011"/>
            <a:chExt cx="8064895" cy="4541163"/>
          </a:xfrm>
        </p:grpSpPr>
        <p:pic>
          <p:nvPicPr>
            <p:cNvPr id="2050" name="Picture 2"/>
            <p:cNvPicPr>
              <a:picLocks noChangeAspect="1" noChangeArrowheads="1"/>
            </p:cNvPicPr>
            <p:nvPr/>
          </p:nvPicPr>
          <p:blipFill>
            <a:blip r:embed="rId3" cstate="print"/>
            <a:srcRect l="506"/>
            <a:stretch>
              <a:fillRect/>
            </a:stretch>
          </p:blipFill>
          <p:spPr bwMode="auto">
            <a:xfrm>
              <a:off x="1141836" y="1619011"/>
              <a:ext cx="7560840" cy="446449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l="4478" r="1791"/>
            <a:stretch>
              <a:fillRect/>
            </a:stretch>
          </p:blipFill>
          <p:spPr bwMode="auto">
            <a:xfrm>
              <a:off x="6614443" y="3707243"/>
              <a:ext cx="2592288" cy="2452931"/>
            </a:xfrm>
            <a:prstGeom prst="rect">
              <a:avLst/>
            </a:prstGeom>
            <a:noFill/>
            <a:ln w="9525">
              <a:noFill/>
              <a:miter lim="800000"/>
              <a:headEnd/>
              <a:tailEnd/>
            </a:ln>
          </p:spPr>
        </p:pic>
      </p:grpSp>
      <p:sp>
        <p:nvSpPr>
          <p:cNvPr id="13"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6</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7</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17" name="Picture 3"/>
          <p:cNvPicPr>
            <a:picLocks noChangeAspect="1" noChangeArrowheads="1"/>
          </p:cNvPicPr>
          <p:nvPr/>
        </p:nvPicPr>
        <p:blipFill>
          <a:blip r:embed="rId3" cstate="print"/>
          <a:srcRect/>
          <a:stretch>
            <a:fillRect/>
          </a:stretch>
        </p:blipFill>
        <p:spPr bwMode="auto">
          <a:xfrm>
            <a:off x="851334" y="1243494"/>
            <a:ext cx="7857344" cy="504056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6" name="15 Grup"/>
          <p:cNvGrpSpPr/>
          <p:nvPr/>
        </p:nvGrpSpPr>
        <p:grpSpPr>
          <a:xfrm>
            <a:off x="539552" y="548680"/>
            <a:ext cx="7672562" cy="4988156"/>
            <a:chOff x="1285852" y="1357298"/>
            <a:chExt cx="7672562" cy="4700124"/>
          </a:xfrm>
        </p:grpSpPr>
        <p:pic>
          <p:nvPicPr>
            <p:cNvPr id="4098" name="Picture 2"/>
            <p:cNvPicPr>
              <a:picLocks noChangeAspect="1" noChangeArrowheads="1"/>
            </p:cNvPicPr>
            <p:nvPr/>
          </p:nvPicPr>
          <p:blipFill>
            <a:blip r:embed="rId3" cstate="print"/>
            <a:srcRect/>
            <a:stretch>
              <a:fillRect/>
            </a:stretch>
          </p:blipFill>
          <p:spPr bwMode="auto">
            <a:xfrm>
              <a:off x="1285852" y="3342778"/>
              <a:ext cx="7665489" cy="2714644"/>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5929322" y="1357298"/>
              <a:ext cx="3029092" cy="2724536"/>
            </a:xfrm>
            <a:prstGeom prst="rect">
              <a:avLst/>
            </a:prstGeom>
            <a:noFill/>
            <a:ln w="9525">
              <a:noFill/>
              <a:miter lim="800000"/>
              <a:headEnd/>
              <a:tailEnd/>
            </a:ln>
          </p:spPr>
        </p:pic>
      </p:grpSp>
      <p:sp>
        <p:nvSpPr>
          <p:cNvPr id="12" name="2 İçerik Yer Tutucusu"/>
          <p:cNvSpPr txBox="1">
            <a:spLocks/>
          </p:cNvSpPr>
          <p:nvPr/>
        </p:nvSpPr>
        <p:spPr bwMode="white">
          <a:xfrm>
            <a:off x="3801948" y="63064"/>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8</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nvGrpSpPr>
          <p:cNvPr id="16" name="15 Grup"/>
          <p:cNvGrpSpPr/>
          <p:nvPr/>
        </p:nvGrpSpPr>
        <p:grpSpPr>
          <a:xfrm>
            <a:off x="906735" y="1124744"/>
            <a:ext cx="7193657" cy="4752528"/>
            <a:chOff x="1785918" y="1714488"/>
            <a:chExt cx="6905625" cy="4391025"/>
          </a:xfrm>
        </p:grpSpPr>
        <p:pic>
          <p:nvPicPr>
            <p:cNvPr id="5123" name="Picture 3"/>
            <p:cNvPicPr>
              <a:picLocks noChangeAspect="1" noChangeArrowheads="1"/>
            </p:cNvPicPr>
            <p:nvPr/>
          </p:nvPicPr>
          <p:blipFill>
            <a:blip r:embed="rId3" cstate="print"/>
            <a:srcRect/>
            <a:stretch>
              <a:fillRect/>
            </a:stretch>
          </p:blipFill>
          <p:spPr bwMode="auto">
            <a:xfrm>
              <a:off x="1785918" y="1714488"/>
              <a:ext cx="6905625" cy="4391025"/>
            </a:xfrm>
            <a:prstGeom prst="rect">
              <a:avLst/>
            </a:prstGeom>
            <a:noFill/>
            <a:ln w="9525">
              <a:noFill/>
              <a:miter lim="800000"/>
              <a:headEnd/>
              <a:tailEnd/>
            </a:ln>
          </p:spPr>
        </p:pic>
        <p:sp>
          <p:nvSpPr>
            <p:cNvPr id="12" name="11 Dik Üçgen"/>
            <p:cNvSpPr/>
            <p:nvPr/>
          </p:nvSpPr>
          <p:spPr bwMode="auto">
            <a:xfrm>
              <a:off x="2777676" y="4357694"/>
              <a:ext cx="2428892" cy="1643074"/>
            </a:xfrm>
            <a:prstGeom prst="rtTriangle">
              <a:avLst/>
            </a:prstGeom>
            <a:solidFill>
              <a:schemeClr val="accent1">
                <a:alpha val="2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9</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3154</TotalTime>
  <Words>824</Words>
  <Application>Microsoft Office PowerPoint</Application>
  <PresentationFormat>Ekran Gösterisi (4:3)</PresentationFormat>
  <Paragraphs>267</Paragraphs>
  <Slides>22</Slides>
  <Notes>22</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22</vt:i4>
      </vt:variant>
    </vt:vector>
  </HeadingPairs>
  <TitlesOfParts>
    <vt:vector size="33" baseType="lpstr">
      <vt:lpstr>Agency FB</vt:lpstr>
      <vt:lpstr>Arial</vt:lpstr>
      <vt:lpstr>Arial Narrow</vt:lpstr>
      <vt:lpstr>Brush Script MT</vt:lpstr>
      <vt:lpstr>Century Schoolbook</vt:lpstr>
      <vt:lpstr>Harrington</vt:lpstr>
      <vt:lpstr>Symbol</vt:lpstr>
      <vt:lpstr>Times New Roman</vt:lpstr>
      <vt:lpstr>Wingdings</vt:lpstr>
      <vt:lpstr>Wingdings 2</vt:lpstr>
      <vt:lpstr>Cumba</vt:lpstr>
      <vt:lpstr>Sayisal Analiz</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Sayısal Analiz</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272</cp:revision>
  <dcterms:created xsi:type="dcterms:W3CDTF">2009-08-30T08:05:20Z</dcterms:created>
  <dcterms:modified xsi:type="dcterms:W3CDTF">2021-11-29T08:38:14Z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