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handoutMasterIdLst>
    <p:handoutMasterId r:id="rId32"/>
  </p:handoutMasterIdLst>
  <p:sldIdLst>
    <p:sldId id="256" r:id="rId2"/>
    <p:sldId id="272" r:id="rId3"/>
    <p:sldId id="273" r:id="rId4"/>
    <p:sldId id="293" r:id="rId5"/>
    <p:sldId id="274" r:id="rId6"/>
    <p:sldId id="300" r:id="rId7"/>
    <p:sldId id="275" r:id="rId8"/>
    <p:sldId id="299" r:id="rId9"/>
    <p:sldId id="277" r:id="rId10"/>
    <p:sldId id="278" r:id="rId11"/>
    <p:sldId id="301" r:id="rId12"/>
    <p:sldId id="279" r:id="rId13"/>
    <p:sldId id="280" r:id="rId14"/>
    <p:sldId id="294" r:id="rId15"/>
    <p:sldId id="302" r:id="rId16"/>
    <p:sldId id="298" r:id="rId17"/>
    <p:sldId id="281" r:id="rId18"/>
    <p:sldId id="282" r:id="rId19"/>
    <p:sldId id="283" r:id="rId20"/>
    <p:sldId id="284" r:id="rId21"/>
    <p:sldId id="292" r:id="rId22"/>
    <p:sldId id="285" r:id="rId23"/>
    <p:sldId id="286" r:id="rId24"/>
    <p:sldId id="287" r:id="rId25"/>
    <p:sldId id="291" r:id="rId26"/>
    <p:sldId id="295" r:id="rId27"/>
    <p:sldId id="296" r:id="rId28"/>
    <p:sldId id="297" r:id="rId29"/>
    <p:sldId id="271" r:id="rId30"/>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69" autoAdjust="0"/>
    <p:restoredTop sz="77149" autoAdjust="0"/>
  </p:normalViewPr>
  <p:slideViewPr>
    <p:cSldViewPr>
      <p:cViewPr varScale="1">
        <p:scale>
          <a:sx n="67" d="100"/>
          <a:sy n="67" d="100"/>
        </p:scale>
        <p:origin x="196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1836"/>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9472DD5C-B6A9-4714-908F-0B8F74738B98}" type="datetimeFigureOut">
              <a:rPr lang="en-US" smtClean="0"/>
              <a:pPr/>
              <a:t>9/15/2021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7C1C90DE-A98B-4173-B17E-434F189FC4DB}" type="slidenum">
              <a:rPr lang="en-US" smtClean="0"/>
              <a:pPr/>
              <a:t>‹#›</a:t>
            </a:fld>
            <a:endParaRPr lang="en-US" dirty="0"/>
          </a:p>
        </p:txBody>
      </p:sp>
    </p:spTree>
    <p:extLst>
      <p:ext uri="{BB962C8B-B14F-4D97-AF65-F5344CB8AC3E}">
        <p14:creationId xmlns:p14="http://schemas.microsoft.com/office/powerpoint/2010/main" val="2111272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193366E8-8A22-4400-BBA2-8D322280A6E8}" type="datetimeFigureOut">
              <a:rPr lang="en-US" smtClean="0"/>
              <a:pPr/>
              <a:t>9/15/2021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3792D2CF-A01B-4515-8B40-3DC34258267A}" type="slidenum">
              <a:rPr lang="en-US" smtClean="0"/>
              <a:pPr/>
              <a:t>‹#›</a:t>
            </a:fld>
            <a:endParaRPr lang="en-US" dirty="0"/>
          </a:p>
        </p:txBody>
      </p:sp>
    </p:spTree>
    <p:extLst>
      <p:ext uri="{BB962C8B-B14F-4D97-AF65-F5344CB8AC3E}">
        <p14:creationId xmlns:p14="http://schemas.microsoft.com/office/powerpoint/2010/main" val="1554072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noProof="0" dirty="0" smtClean="0"/>
              <a:t>Analitik hesap,</a:t>
            </a:r>
            <a:r>
              <a:rPr lang="tr-TR" baseline="0" noProof="0" dirty="0" smtClean="0"/>
              <a:t> değişimin matematiğidir. Mühendisler değişen sistemler ve süreçlerle uğraşmak zorunda oldukları için analitik hesap bizim mesleğimizin temel araçlarından biridir. Matematiksel olarak  diferansiyel ve integral kavramları yüksek matematiğin kalbinde yer alır</a:t>
            </a:r>
            <a:r>
              <a:rPr lang="tr-TR" baseline="0" noProof="0" dirty="0" smtClean="0"/>
              <a:t>.</a:t>
            </a:r>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baseline="0" noProof="0" dirty="0" smtClean="0"/>
          </a:p>
          <a:p>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noProof="0" dirty="0" smtClean="0"/>
              <a:t>…</a:t>
            </a: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noProof="0" dirty="0" smtClean="0"/>
              <a:t>Dersimizin</a:t>
            </a:r>
            <a:r>
              <a:rPr lang="tr-TR" baseline="0" noProof="0" dirty="0" smtClean="0"/>
              <a:t> içeriğinde bu hafta </a:t>
            </a:r>
          </a:p>
          <a:p>
            <a:pPr marL="896938"/>
            <a:r>
              <a:rPr lang="tr-TR" sz="2000" kern="1200" noProof="0" dirty="0" smtClean="0">
                <a:solidFill>
                  <a:schemeClr val="accent1">
                    <a:lumMod val="50000"/>
                  </a:schemeClr>
                </a:solidFill>
                <a:effectLst/>
                <a:latin typeface="Arial Narrow" pitchFamily="34" charset="0"/>
              </a:rPr>
              <a:t>Sayısal </a:t>
            </a:r>
            <a:r>
              <a:rPr lang="tr-TR" sz="2000" dirty="0" smtClean="0">
                <a:solidFill>
                  <a:schemeClr val="accent1">
                    <a:lumMod val="50000"/>
                  </a:schemeClr>
                </a:solidFill>
                <a:effectLst/>
                <a:latin typeface="Arial Narrow" pitchFamily="34" charset="0"/>
              </a:rPr>
              <a:t>t</a:t>
            </a:r>
            <a:r>
              <a:rPr lang="tr-TR" sz="2000" kern="1200" noProof="0" dirty="0" err="1" smtClean="0">
                <a:solidFill>
                  <a:schemeClr val="accent1">
                    <a:lumMod val="50000"/>
                  </a:schemeClr>
                </a:solidFill>
                <a:effectLst/>
                <a:latin typeface="Arial Narrow" pitchFamily="34" charset="0"/>
              </a:rPr>
              <a:t>ürev</a:t>
            </a:r>
            <a:r>
              <a:rPr lang="tr-TR" sz="2000" kern="1200" noProof="0" dirty="0" smtClean="0">
                <a:solidFill>
                  <a:schemeClr val="accent1">
                    <a:lumMod val="50000"/>
                  </a:schemeClr>
                </a:solidFill>
                <a:effectLst/>
                <a:latin typeface="Arial Narrow" pitchFamily="34" charset="0"/>
              </a:rPr>
              <a:t>,</a:t>
            </a:r>
          </a:p>
          <a:p>
            <a:pPr marL="896938"/>
            <a:r>
              <a:rPr lang="tr-TR" sz="2000" dirty="0" smtClean="0">
                <a:solidFill>
                  <a:schemeClr val="accent1">
                    <a:lumMod val="50000"/>
                  </a:schemeClr>
                </a:solidFill>
                <a:effectLst/>
                <a:latin typeface="Arial Narrow" pitchFamily="34" charset="0"/>
              </a:rPr>
              <a:t>Sonlu farklarla sayısal türev,</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Taylor seri açılımıyla sayısal türev hesaplama,</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Gregory Newton bağıntıları yardımıyla sayısal türev hesaplama,</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Polinomlarla Sayısal Türev </a:t>
            </a:r>
            <a:r>
              <a:rPr lang="tr-TR" sz="2000" baseline="0" dirty="0" smtClean="0">
                <a:solidFill>
                  <a:schemeClr val="accent1">
                    <a:lumMod val="50000"/>
                  </a:schemeClr>
                </a:solidFill>
                <a:effectLst/>
                <a:latin typeface="Arial Narrow" pitchFamily="34" charset="0"/>
              </a:rPr>
              <a:t> ve konulara ait örnekler yer alıyor</a:t>
            </a:r>
            <a:endParaRPr lang="tr-TR" sz="2000" dirty="0" smtClean="0">
              <a:solidFill>
                <a:schemeClr val="accent1">
                  <a:lumMod val="50000"/>
                </a:schemeClr>
              </a:solidFill>
              <a:effectLst/>
              <a:latin typeface="Arial Narrow" pitchFamily="34" charset="0"/>
            </a:endParaRPr>
          </a:p>
          <a:p>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smtClean="0">
                <a:solidFill>
                  <a:schemeClr val="tx1"/>
                </a:solidFill>
                <a:latin typeface="+mn-lt"/>
                <a:ea typeface="+mn-ea"/>
                <a:cs typeface="+mn-cs"/>
              </a:rPr>
              <a:t>Sonlu farklar ile polinomlar arasında kullanışlı ilişkiler vardır. n. Mertebeden bir polinom düşünecek olursak bu polinom boyunca herhangi bir noktada alınmış n. Sonlu fark sabit kalır ve n. Türevine eşit olur. </a:t>
            </a:r>
          </a:p>
          <a:p>
            <a:r>
              <a:rPr lang="tr-TR" sz="1200" kern="1200" dirty="0" smtClean="0">
                <a:solidFill>
                  <a:schemeClr val="tx1"/>
                </a:solidFill>
                <a:latin typeface="+mn-lt"/>
                <a:ea typeface="+mn-ea"/>
                <a:cs typeface="+mn-cs"/>
              </a:rPr>
              <a:t>Bu bilgi bağımsız değişkenin eşit aralıkları için elde bulunan bir fonksiyona bir polinom uydurmada kullanılabilir. </a:t>
            </a:r>
          </a:p>
          <a:p>
            <a:r>
              <a:rPr lang="tr-TR" sz="1200" kern="1200" dirty="0" smtClean="0">
                <a:solidFill>
                  <a:schemeClr val="tx1"/>
                </a:solidFill>
                <a:latin typeface="+mn-lt"/>
                <a:ea typeface="+mn-ea"/>
                <a:cs typeface="+mn-cs"/>
              </a:rPr>
              <a:t>Örneğin çeşitli noktalardan alınmış 3. Farklar (</a:t>
            </a:r>
            <a:r>
              <a:rPr lang="tr-TR" sz="1200" kern="1200" dirty="0" err="1" smtClean="0">
                <a:solidFill>
                  <a:schemeClr val="tx1"/>
                </a:solidFill>
                <a:latin typeface="+mn-lt"/>
                <a:ea typeface="+mn-ea"/>
                <a:cs typeface="+mn-cs"/>
              </a:rPr>
              <a:t>ler</a:t>
            </a:r>
            <a:r>
              <a:rPr lang="tr-TR" sz="1200" kern="1200" dirty="0" smtClean="0">
                <a:solidFill>
                  <a:schemeClr val="tx1"/>
                </a:solidFill>
                <a:latin typeface="+mn-lt"/>
                <a:ea typeface="+mn-ea"/>
                <a:cs typeface="+mn-cs"/>
              </a:rPr>
              <a:t>) sabit ise 4. Farklar yaklaşık olarak sıfırdır. Bu takdirde bu veri noktalarına kübik bir polinom uydurulabilir. </a:t>
            </a:r>
          </a:p>
          <a:p>
            <a:r>
              <a:rPr lang="tr-TR" sz="1200" kern="1200" dirty="0" smtClean="0">
                <a:solidFill>
                  <a:schemeClr val="tx1"/>
                </a:solidFill>
                <a:latin typeface="+mn-lt"/>
                <a:ea typeface="+mn-ea"/>
                <a:cs typeface="+mn-cs"/>
              </a:rPr>
              <a:t>Bu ilişkiden </a:t>
            </a:r>
            <a:r>
              <a:rPr lang="tr-TR" sz="1200" kern="1200" dirty="0" err="1" smtClean="0">
                <a:solidFill>
                  <a:schemeClr val="tx1"/>
                </a:solidFill>
                <a:latin typeface="+mn-lt"/>
                <a:ea typeface="+mn-ea"/>
                <a:cs typeface="+mn-cs"/>
              </a:rPr>
              <a:t>interpolasyon</a:t>
            </a:r>
            <a:r>
              <a:rPr lang="tr-TR" sz="1200" kern="1200" dirty="0" smtClean="0">
                <a:solidFill>
                  <a:schemeClr val="tx1"/>
                </a:solidFill>
                <a:latin typeface="+mn-lt"/>
                <a:ea typeface="+mn-ea"/>
                <a:cs typeface="+mn-cs"/>
              </a:rPr>
              <a:t>, </a:t>
            </a:r>
            <a:r>
              <a:rPr lang="tr-TR" sz="1200" kern="1200" dirty="0" err="1" smtClean="0">
                <a:solidFill>
                  <a:schemeClr val="tx1"/>
                </a:solidFill>
                <a:latin typeface="+mn-lt"/>
                <a:ea typeface="+mn-ea"/>
                <a:cs typeface="+mn-cs"/>
              </a:rPr>
              <a:t>extrapolasyon</a:t>
            </a:r>
            <a:r>
              <a:rPr lang="tr-TR" sz="1200" kern="1200" dirty="0" smtClean="0">
                <a:solidFill>
                  <a:schemeClr val="tx1"/>
                </a:solidFill>
                <a:latin typeface="+mn-lt"/>
                <a:ea typeface="+mn-ea"/>
                <a:cs typeface="+mn-cs"/>
              </a:rPr>
              <a:t> ve eğri uydurma yöntemlerinde faydalanılacaktır.</a:t>
            </a:r>
          </a:p>
          <a:p>
            <a:r>
              <a:rPr lang="tr-TR" sz="1200" kern="1200" dirty="0" smtClean="0">
                <a:solidFill>
                  <a:schemeClr val="tx1"/>
                </a:solidFill>
                <a:latin typeface="+mn-lt"/>
                <a:ea typeface="+mn-ea"/>
                <a:cs typeface="+mn-cs"/>
              </a:rPr>
              <a:t>Sonlu farklarla polinomlar arasındaki ilişkiden polinomları kullanarak sonlu fark bağıntıları çıkarma şeklinde de faydalanılabilir.</a:t>
            </a:r>
          </a:p>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i="0"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495800"/>
            <a:ext cx="7772400" cy="1362075"/>
          </a:xfrm>
          <a:prstGeom prst="rect">
            <a:avLst/>
          </a:prstGeom>
        </p:spPr>
        <p:txBody>
          <a:bodyPr anchor="t"/>
          <a:lstStyle>
            <a:lvl1pPr algn="ctr">
              <a:defRPr sz="4000" b="0" cap="none" baseline="0">
                <a:solidFill>
                  <a:schemeClr val="tx1"/>
                </a:solidFill>
                <a:effectLst>
                  <a:outerShdw blurRad="50800" dist="50800" dir="2700000" algn="tl" rotWithShape="0">
                    <a:srgbClr val="000000">
                      <a:alpha val="43137"/>
                    </a:srgbClr>
                  </a:outerShdw>
                </a:effectLst>
              </a:defRPr>
            </a:lvl1pPr>
          </a:lstStyle>
          <a:p>
            <a:r>
              <a:rPr lang="tr-TR" smtClean="0"/>
              <a:t>Asıl başlık stili için tıklatın</a:t>
            </a:r>
            <a:endParaRPr lang="en-US"/>
          </a:p>
        </p:txBody>
      </p:sp>
      <p:sp>
        <p:nvSpPr>
          <p:cNvPr id="3" name="Subtitle 2"/>
          <p:cNvSpPr>
            <a:spLocks noGrp="1"/>
          </p:cNvSpPr>
          <p:nvPr>
            <p:ph type="subTitle" idx="1"/>
          </p:nvPr>
        </p:nvSpPr>
        <p:spPr>
          <a:xfrm>
            <a:off x="1371600" y="2667000"/>
            <a:ext cx="6400800" cy="1752600"/>
          </a:xfrm>
        </p:spPr>
        <p:txBody>
          <a:bodyPr anchor="b" anchorCtr="0"/>
          <a:lstStyle>
            <a:lvl1pPr marL="0" indent="0" algn="ctr">
              <a:buNone/>
              <a:defRPr>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a:p>
        </p:txBody>
      </p:sp>
    </p:spTree>
  </p:cSld>
  <p:clrMapOvr>
    <a:masterClrMapping/>
  </p:clrMapOvr>
  <p:transition>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6C70D0AA-A564-40E6-BDF9-FE3371FD07B4}" type="datetimeFigureOut">
              <a:rPr lang="en-US" smtClean="0"/>
              <a:pPr/>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a:t>
            </a:fld>
            <a:endParaRPr lang="en-US" dirty="0"/>
          </a:p>
        </p:txBody>
      </p:sp>
      <p:sp>
        <p:nvSpPr>
          <p:cNvPr id="7" name="Rectangle 6"/>
          <p:cNvSpPr>
            <a:spLocks noGrp="1"/>
          </p:cNvSpPr>
          <p:nvPr>
            <p:ph type="title"/>
          </p:nvPr>
        </p:nvSpPr>
        <p:spPr/>
        <p:txBody>
          <a:bodyPr/>
          <a:lstStyle/>
          <a:p>
            <a:r>
              <a:rPr lang="tr-TR" smtClean="0"/>
              <a:t>Asıl başlık stili için tıklatın</a:t>
            </a:r>
            <a:endParaRPr lang="en-US"/>
          </a:p>
        </p:txBody>
      </p:sp>
    </p:spTree>
  </p:cSld>
  <p:clrMapOvr>
    <a:masterClrMapping/>
  </p:clrMapOvr>
  <p:transition>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userDrawn="1"/>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a:defRPr sz="4000" b="0" cap="none" baseline="0">
                <a:solidFill>
                  <a:schemeClr val="tx1"/>
                </a:solidFill>
                <a:effectLst>
                  <a:outerShdw blurRad="50800" dist="50800" dir="2700000" algn="tl" rotWithShape="0">
                    <a:srgbClr val="000000">
                      <a:alpha val="43137"/>
                    </a:srgbClr>
                  </a:outerShdw>
                </a:effectLst>
              </a:defRPr>
            </a:lvl1pPr>
          </a:lstStyle>
          <a:p>
            <a:r>
              <a:rPr lang="tr-TR" smtClean="0"/>
              <a:t>Asıl başlık stili için tıklatın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Tree>
  </p:cSld>
  <p:clrMapOvr>
    <a:masterClrMapping/>
  </p:clrMapOvr>
  <p:transition>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ki İçeri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6C70D0AA-A564-40E6-BDF9-FE3371FD07B4}" type="datetimeFigureOut">
              <a:rPr lang="en-US" smtClean="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D2430-FB11-4C87-BF1D-6F488A17F237}" type="slidenum">
              <a:rPr lang="en-US" smtClean="0"/>
              <a:pPr/>
              <a:t>‹#›</a:t>
            </a:fld>
            <a:endParaRPr lang="en-US" dirty="0"/>
          </a:p>
        </p:txBody>
      </p:sp>
      <p:sp>
        <p:nvSpPr>
          <p:cNvPr id="8" name="Rectangle 7"/>
          <p:cNvSpPr>
            <a:spLocks noGrp="1"/>
          </p:cNvSpPr>
          <p:nvPr>
            <p:ph type="title"/>
          </p:nvPr>
        </p:nvSpPr>
        <p:spPr/>
        <p:txBody>
          <a:bodyPr/>
          <a:lstStyle/>
          <a:p>
            <a:r>
              <a:rPr lang="tr-TR" smtClean="0"/>
              <a:t>Asıl başlık stili için tıklatın</a:t>
            </a:r>
            <a:endParaRPr lang="en-US"/>
          </a:p>
        </p:txBody>
      </p:sp>
    </p:spTree>
  </p:cSld>
  <p:clrMapOvr>
    <a:masterClrMapping/>
  </p:clrMapOvr>
  <p:transition>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6C70D0AA-A564-40E6-BDF9-FE3371FD07B4}" type="datetimeFigureOut">
              <a:rPr lang="en-US" smtClean="0"/>
              <a:pPr/>
              <a:t>9/15/2021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1D2430-FB11-4C87-BF1D-6F488A17F237}" type="slidenum">
              <a:rPr lang="en-US" smtClean="0"/>
              <a:pPr/>
              <a:t>‹#›</a:t>
            </a:fld>
            <a:endParaRPr lang="en-US" dirty="0"/>
          </a:p>
        </p:txBody>
      </p:sp>
      <p:sp>
        <p:nvSpPr>
          <p:cNvPr id="10" name="Rectangle 9"/>
          <p:cNvSpPr>
            <a:spLocks noGrp="1"/>
          </p:cNvSpPr>
          <p:nvPr>
            <p:ph type="title"/>
          </p:nvPr>
        </p:nvSpPr>
        <p:spPr/>
        <p:txBody>
          <a:bodyPr/>
          <a:lstStyle/>
          <a:p>
            <a:r>
              <a:rPr lang="tr-TR" smtClean="0"/>
              <a:t>Asıl başlık stili için tıklatın</a:t>
            </a:r>
            <a:endParaRPr lang="en-US"/>
          </a:p>
        </p:txBody>
      </p:sp>
    </p:spTree>
  </p:cSld>
  <p:clrMapOvr>
    <a:masterClrMapping/>
  </p:clrMapOvr>
  <p:transition>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C70D0AA-A564-40E6-BDF9-FE3371FD07B4}" type="datetimeFigureOut">
              <a:rPr lang="en-US" smtClean="0"/>
              <a:pPr/>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1D2430-FB11-4C87-BF1D-6F488A17F237}" type="slidenum">
              <a:rPr lang="en-US" smtClean="0"/>
              <a:pPr/>
              <a:t>‹#›</a:t>
            </a:fld>
            <a:endParaRPr lang="en-US" dirty="0"/>
          </a:p>
        </p:txBody>
      </p:sp>
      <p:sp>
        <p:nvSpPr>
          <p:cNvPr id="6" name="Rectangle 5"/>
          <p:cNvSpPr>
            <a:spLocks noGrp="1"/>
          </p:cNvSpPr>
          <p:nvPr>
            <p:ph type="title"/>
          </p:nvPr>
        </p:nvSpPr>
        <p:spPr/>
        <p:txBody>
          <a:bodyPr/>
          <a:lstStyle/>
          <a:p>
            <a:r>
              <a:rPr lang="tr-TR" smtClean="0"/>
              <a:t>Asıl başlık stili için tıklatın</a:t>
            </a:r>
            <a:endParaRPr lang="en-US"/>
          </a:p>
        </p:txBody>
      </p:sp>
    </p:spTree>
  </p:cSld>
  <p:clrMapOvr>
    <a:masterClrMapping/>
  </p:clrMapOvr>
  <p:transition>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0D0AA-A564-40E6-BDF9-FE3371FD07B4}" type="datetimeFigureOut">
              <a:rPr lang="en-US" smtClean="0"/>
              <a:pPr/>
              <a:t>9/15/2021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1D2430-FB11-4C87-BF1D-6F488A17F237}" type="slidenum">
              <a:rPr lang="en-US" smtClean="0"/>
              <a:pPr/>
              <a:t>‹#›</a:t>
            </a:fld>
            <a:endParaRPr lang="en-US" dirty="0"/>
          </a:p>
        </p:txBody>
      </p:sp>
    </p:spTree>
  </p:cSld>
  <p:clrMapOvr>
    <a:masterClrMapping/>
  </p:clrMapOvr>
  <p:transition>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şlıklı İçerik">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1"/>
            <a:ext cx="5111750" cy="452596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457201" y="1600201"/>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C70D0AA-A564-40E6-BDF9-FE3371FD07B4}" type="datetimeFigureOut">
              <a:rPr lang="en-US" smtClean="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D2430-FB11-4C87-BF1D-6F488A17F237}" type="slidenum">
              <a:rPr lang="en-US" smtClean="0"/>
              <a:pPr/>
              <a:t>‹#›</a:t>
            </a:fld>
            <a:endParaRPr lang="en-US" dirty="0"/>
          </a:p>
        </p:txBody>
      </p:sp>
      <p:sp>
        <p:nvSpPr>
          <p:cNvPr id="9" name="Rectangle 8"/>
          <p:cNvSpPr>
            <a:spLocks noGrp="1"/>
          </p:cNvSpPr>
          <p:nvPr>
            <p:ph type="title"/>
          </p:nvPr>
        </p:nvSpPr>
        <p:spPr/>
        <p:txBody>
          <a:bodyPr/>
          <a:lstStyle/>
          <a:p>
            <a:r>
              <a:rPr lang="tr-TR" smtClean="0"/>
              <a:t>Asıl başlık stili için tıklatın</a:t>
            </a:r>
            <a:endParaRPr lang="en-US"/>
          </a:p>
        </p:txBody>
      </p:sp>
    </p:spTree>
  </p:cSld>
  <p:clrMapOvr>
    <a:masterClrMapping/>
  </p:clrMapOvr>
  <p:transition>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Shape 1"/>
          <p:cNvSpPr>
            <a:spLocks noGrp="1"/>
          </p:cNvSpPr>
          <p:nvPr>
            <p:ph type="title"/>
          </p:nvPr>
        </p:nvSpPr>
        <p:spPr>
          <a:xfrm>
            <a:off x="1792288" y="4800600"/>
            <a:ext cx="5486400" cy="566738"/>
          </a:xfrm>
          <a:prstGeom prst="rect">
            <a:avLst/>
          </a:prstGeom>
        </p:spPr>
        <p:txBody>
          <a:bodyPr anchor="b"/>
          <a:lstStyle>
            <a:lvl1pPr algn="l">
              <a:defRPr sz="2000" b="0">
                <a:solidFill>
                  <a:schemeClr val="tx1"/>
                </a:solidFill>
              </a:defRPr>
            </a:lvl1pPr>
          </a:lstStyle>
          <a:p>
            <a:r>
              <a:rPr lang="tr-TR" smtClean="0"/>
              <a:t>Asıl başlık stili için tıklatın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C70D0AA-A564-40E6-BDF9-FE3371FD07B4}" type="datetimeFigureOut">
              <a:rPr lang="en-US" smtClean="0"/>
              <a:pPr/>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D2430-FB11-4C87-BF1D-6F488A17F237}" type="slidenum">
              <a:rPr lang="en-US" smtClean="0"/>
              <a:pPr/>
              <a:t>‹#›</a:t>
            </a:fld>
            <a:endParaRPr lang="en-US" dirty="0"/>
          </a:p>
        </p:txBody>
      </p:sp>
    </p:spTree>
  </p:cSld>
  <p:clrMapOvr>
    <a:masterClrMapping/>
  </p:clrMapOvr>
  <p:transition>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100000">
              <a:schemeClr val="tx1"/>
            </a:gs>
            <a:gs pos="100000">
              <a:schemeClr val="bg2">
                <a:shade val="30000"/>
                <a:satMod val="200000"/>
                <a:alpha val="72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11"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userDrawn="1"/>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457200" y="1600200"/>
            <a:ext cx="8229600" cy="4525963"/>
          </a:xfrm>
          <a:prstGeom prst="rect">
            <a:avLst/>
          </a:prstGeom>
        </p:spPr>
        <p:txBody>
          <a:bodyPr vert="horz"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rtlCol="0" anchor="ctr"/>
          <a:lstStyle>
            <a:lvl1pPr algn="l">
              <a:defRPr sz="1200">
                <a:solidFill>
                  <a:schemeClr val="tx1">
                    <a:tint val="75000"/>
                  </a:schemeClr>
                </a:solidFill>
              </a:defRPr>
            </a:lvl1pPr>
          </a:lstStyle>
          <a:p>
            <a:fld id="{6C70D0AA-A564-40E6-BDF9-FE3371FD07B4}" type="datetimeFigureOut">
              <a:rPr lang="en-US" smtClean="0"/>
              <a:pPr/>
              <a:t>9/15/2021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rtlCol="0" anchor="ctr"/>
          <a:lstStyle>
            <a:lvl1pPr algn="r">
              <a:defRPr sz="1200">
                <a:solidFill>
                  <a:schemeClr val="tx1">
                    <a:tint val="75000"/>
                  </a:schemeClr>
                </a:solidFill>
              </a:defRPr>
            </a:lvl1pPr>
          </a:lstStyle>
          <a:p>
            <a:fld id="{561D2430-FB11-4C87-BF1D-6F488A17F237}" type="slidenum">
              <a:rPr lang="en-US" smtClean="0"/>
              <a:pPr/>
              <a:t>‹#›</a:t>
            </a:fld>
            <a:endParaRPr lang="en-US" dirty="0"/>
          </a:p>
        </p:txBody>
      </p:sp>
      <p:sp>
        <p:nvSpPr>
          <p:cNvPr id="13" name="Title Placeholder 12"/>
          <p:cNvSpPr>
            <a:spLocks noGrp="1"/>
          </p:cNvSpPr>
          <p:nvPr>
            <p:ph type="title"/>
          </p:nvPr>
        </p:nvSpPr>
        <p:spPr>
          <a:xfrm>
            <a:off x="457200" y="152400"/>
            <a:ext cx="8229600" cy="1265238"/>
          </a:xfrm>
          <a:prstGeom prst="rect">
            <a:avLst/>
          </a:prstGeom>
        </p:spPr>
        <p:txBody>
          <a:bodyPr vert="horz" rtlCol="0" anchor="ctr">
            <a:normAutofit/>
          </a:bodyPr>
          <a:lstStyle/>
          <a:p>
            <a:r>
              <a:rPr lang="tr-TR" smtClean="0"/>
              <a:t>Asıl başlık stili için tıklatın</a:t>
            </a: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cover dir="d"/>
  </p:transition>
  <p:txStyles>
    <p:titleStyle>
      <a:lvl1pPr algn="l" rtl="0" eaLnBrk="1" latinLnBrk="0" hangingPunct="1">
        <a:spcBef>
          <a:spcPct val="0"/>
        </a:spcBef>
        <a:buNone/>
        <a:defRPr kumimoji="0" lang="en-US" sz="4000" b="0" i="0" u="none" strike="noStrike" kern="1200" cap="none" spc="0" normalizeH="0" baseline="0" noProof="0" smtClean="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4.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571472" y="1071546"/>
            <a:ext cx="6400800" cy="895344"/>
          </a:xfrm>
        </p:spPr>
        <p:txBody>
          <a:bodyPr>
            <a:normAutofit/>
          </a:bodyPr>
          <a:lstStyle/>
          <a:p>
            <a:pPr algn="l"/>
            <a:r>
              <a:rPr lang="tr-TR" sz="4800" kern="1200" noProof="0" dirty="0" smtClean="0">
                <a:solidFill>
                  <a:schemeClr val="tx1"/>
                </a:solidFill>
                <a:effectLst>
                  <a:outerShdw blurRad="38100" dist="38100" dir="2700000" algn="tl">
                    <a:srgbClr val="000000">
                      <a:alpha val="43137"/>
                    </a:srgbClr>
                  </a:outerShdw>
                </a:effectLst>
                <a:latin typeface="Brush Script MT" pitchFamily="66" charset="0"/>
              </a:rPr>
              <a:t>Sayısal  Analiz</a:t>
            </a:r>
            <a:endParaRPr lang="tr-TR" sz="4800" noProof="0" dirty="0">
              <a:solidFill>
                <a:schemeClr val="tx1"/>
              </a:solidFill>
              <a:effectLst>
                <a:outerShdw blurRad="38100" dist="38100" dir="2700000" algn="tl">
                  <a:srgbClr val="000000">
                    <a:alpha val="43137"/>
                  </a:srgbClr>
                </a:outerShdw>
              </a:effectLst>
              <a:latin typeface="Brush Script MT" pitchFamily="66" charset="0"/>
            </a:endParaRPr>
          </a:p>
        </p:txBody>
      </p:sp>
      <p:sp>
        <p:nvSpPr>
          <p:cNvPr id="4" name="Rectangle 9"/>
          <p:cNvSpPr txBox="1">
            <a:spLocks/>
          </p:cNvSpPr>
          <p:nvPr/>
        </p:nvSpPr>
        <p:spPr>
          <a:xfrm>
            <a:off x="5000628" y="4000504"/>
            <a:ext cx="3857652" cy="1285884"/>
          </a:xfrm>
          <a:prstGeom prst="rect">
            <a:avLst/>
          </a:prstGeom>
        </p:spPr>
        <p:txBody>
          <a:bodyPr vert="horz" rtlCol="0" anchor="t">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tr-TR" sz="240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7" name="Rectangle 3"/>
          <p:cNvSpPr txBox="1">
            <a:spLocks noChangeArrowheads="1"/>
          </p:cNvSpPr>
          <p:nvPr/>
        </p:nvSpPr>
        <p:spPr>
          <a:xfrm>
            <a:off x="500034" y="3929066"/>
            <a:ext cx="6996106" cy="72388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3200" dirty="0" smtClean="0">
                <a:effectLst>
                  <a:outerShdw blurRad="38100" dist="38100" dir="2700000" algn="tl">
                    <a:srgbClr val="000000">
                      <a:alpha val="43137"/>
                    </a:srgbClr>
                  </a:outerShdw>
                </a:effectLst>
                <a:latin typeface="Brush Script MT" pitchFamily="66" charset="0"/>
              </a:rPr>
              <a:t>Sayısal Türev</a:t>
            </a:r>
            <a:endParaRPr lang="tr-TR" sz="3200" dirty="0">
              <a:effectLst>
                <a:outerShdw blurRad="38100" dist="38100" dir="2700000" algn="tl">
                  <a:srgbClr val="000000">
                    <a:alpha val="43137"/>
                  </a:srgbClr>
                </a:outerShdw>
              </a:effectLst>
              <a:latin typeface="Brush Script MT" pitchFamily="66" charset="0"/>
            </a:endParaRPr>
          </a:p>
        </p:txBody>
      </p:sp>
      <p:sp>
        <p:nvSpPr>
          <p:cNvPr id="12" name="11 Dikdörtgen"/>
          <p:cNvSpPr/>
          <p:nvPr/>
        </p:nvSpPr>
        <p:spPr>
          <a:xfrm>
            <a:off x="8316416" y="5805264"/>
            <a:ext cx="642942" cy="5715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fld id="{746A2B58-CB74-4868-AC44-FE5BF7266D3C}" type="slidenum">
              <a:rPr lang="tr-TR" sz="1200" smtClean="0">
                <a:solidFill>
                  <a:schemeClr val="bg1"/>
                </a:solidFill>
              </a:rPr>
              <a:pPr algn="ctr"/>
              <a:t>1</a:t>
            </a:fld>
            <a:r>
              <a:rPr lang="tr-TR" sz="1200" dirty="0" smtClean="0">
                <a:solidFill>
                  <a:schemeClr val="bg1"/>
                </a:solidFill>
              </a:rPr>
              <a:t> / 25</a:t>
            </a:r>
            <a:endParaRPr lang="tr-TR" sz="1200" dirty="0">
              <a:solidFill>
                <a:schemeClr val="bg1"/>
              </a:solidFill>
            </a:endParaRPr>
          </a:p>
        </p:txBody>
      </p:sp>
      <p:sp>
        <p:nvSpPr>
          <p:cNvPr id="6" name="8 Dikdörtgen"/>
          <p:cNvSpPr/>
          <p:nvPr/>
        </p:nvSpPr>
        <p:spPr>
          <a:xfrm>
            <a:off x="-108520" y="5899714"/>
            <a:ext cx="2051720" cy="477054"/>
          </a:xfrm>
          <a:prstGeom prst="rect">
            <a:avLst/>
          </a:prstGeom>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endParaRPr lang="tr-TR" sz="1100" dirty="0" smtClean="0">
              <a:solidFill>
                <a:schemeClr val="bg1"/>
              </a:solidFill>
              <a:latin typeface="Arial" pitchFamily="34" charset="0"/>
              <a:cs typeface="Arial" pitchFamily="34" charset="0"/>
            </a:endParaRPr>
          </a:p>
          <a:p>
            <a:pPr algn="ctr"/>
            <a:r>
              <a:rPr lang="tr-TR" sz="1400" dirty="0" smtClean="0">
                <a:solidFill>
                  <a:schemeClr val="bg1"/>
                </a:solidFill>
                <a:latin typeface="Brush Script MT" pitchFamily="66" charset="0"/>
              </a:rPr>
              <a:t>Dr.Yüksel YURTAY</a:t>
            </a:r>
          </a:p>
        </p:txBody>
      </p:sp>
    </p:spTree>
  </p:cSld>
  <p:clrMapOvr>
    <a:masterClrMapping/>
  </p:clrMapOvr>
  <p:transition>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smtClean="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10</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Merkezi farklarla sayısal türev</a:t>
            </a:r>
            <a:endParaRPr lang="tr-TR" sz="1600"/>
          </a:p>
        </p:txBody>
      </p:sp>
      <p:sp>
        <p:nvSpPr>
          <p:cNvPr id="13" name="12 Metin kutusu"/>
          <p:cNvSpPr txBox="1"/>
          <p:nvPr/>
        </p:nvSpPr>
        <p:spPr>
          <a:xfrm>
            <a:off x="285720" y="1857364"/>
            <a:ext cx="8858280" cy="5078313"/>
          </a:xfrm>
          <a:prstGeom prst="rect">
            <a:avLst/>
          </a:prstGeom>
          <a:noFill/>
        </p:spPr>
        <p:txBody>
          <a:bodyPr wrap="square" rtlCol="0">
            <a:spAutoFit/>
          </a:bodyPr>
          <a:lstStyle/>
          <a:p>
            <a:r>
              <a:rPr lang="tr-TR" dirty="0" smtClean="0">
                <a:solidFill>
                  <a:schemeClr val="bg1"/>
                </a:solidFill>
              </a:rPr>
              <a:t>İkinci Mertebe türevin ileri farklarla hesaplanmasında,</a:t>
            </a: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r>
              <a:rPr lang="tr-TR" dirty="0" smtClean="0">
                <a:solidFill>
                  <a:schemeClr val="bg1"/>
                </a:solidFill>
              </a:rPr>
              <a:t>ve  ikinci mertebe türevin Merkezi fark ile hesaplanmasında,</a:t>
            </a: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endParaRPr lang="tr-TR" dirty="0" smtClean="0">
              <a:solidFill>
                <a:schemeClr val="bg1"/>
              </a:solidFill>
            </a:endParaRPr>
          </a:p>
          <a:p>
            <a:r>
              <a:rPr lang="tr-TR" dirty="0" smtClean="0">
                <a:solidFill>
                  <a:schemeClr val="bg1"/>
                </a:solidFill>
              </a:rPr>
              <a:t>Üçüncü mertebeden sayısal türevlerin hesaplanmasında ikinci mertebe türev eşitlikleri kullanılarak elde edilir.</a:t>
            </a:r>
          </a:p>
          <a:p>
            <a:endParaRPr lang="tr-TR" dirty="0" smtClean="0">
              <a:solidFill>
                <a:schemeClr val="bg1"/>
              </a:solidFill>
            </a:endParaRPr>
          </a:p>
          <a:p>
            <a:endParaRPr lang="tr-TR" dirty="0" smtClean="0">
              <a:solidFill>
                <a:schemeClr val="bg1"/>
              </a:solidFill>
            </a:endParaRPr>
          </a:p>
          <a:p>
            <a:endParaRPr lang="tr-TR" dirty="0">
              <a:solidFill>
                <a:schemeClr val="bg1"/>
              </a:solidFill>
            </a:endParaRPr>
          </a:p>
        </p:txBody>
      </p:sp>
      <p:pic>
        <p:nvPicPr>
          <p:cNvPr id="15" name="14 Resim"/>
          <p:cNvPicPr/>
          <p:nvPr/>
        </p:nvPicPr>
        <p:blipFill>
          <a:blip r:embed="rId3" cstate="print"/>
          <a:srcRect/>
          <a:stretch>
            <a:fillRect/>
          </a:stretch>
        </p:blipFill>
        <p:spPr bwMode="auto">
          <a:xfrm>
            <a:off x="539552" y="2420888"/>
            <a:ext cx="8072494" cy="1000132"/>
          </a:xfrm>
          <a:prstGeom prst="rect">
            <a:avLst/>
          </a:prstGeom>
          <a:noFill/>
          <a:ln w="9525">
            <a:noFill/>
            <a:miter lim="800000"/>
            <a:headEnd/>
            <a:tailEnd/>
          </a:ln>
        </p:spPr>
      </p:pic>
      <p:pic>
        <p:nvPicPr>
          <p:cNvPr id="16" name="15 Resim"/>
          <p:cNvPicPr/>
          <p:nvPr/>
        </p:nvPicPr>
        <p:blipFill>
          <a:blip r:embed="rId4" cstate="print"/>
          <a:srcRect/>
          <a:stretch>
            <a:fillRect/>
          </a:stretch>
        </p:blipFill>
        <p:spPr bwMode="auto">
          <a:xfrm>
            <a:off x="251520" y="4293096"/>
            <a:ext cx="8001056" cy="1071570"/>
          </a:xfrm>
          <a:prstGeom prst="rect">
            <a:avLst/>
          </a:prstGeom>
          <a:noFill/>
          <a:ln w="9525">
            <a:noFill/>
            <a:miter lim="800000"/>
            <a:headEnd/>
            <a:tailEnd/>
          </a:ln>
        </p:spPr>
      </p:pic>
      <p:sp>
        <p:nvSpPr>
          <p:cNvPr id="10" name="9 Yuvarlatılmış Dikdörtgen"/>
          <p:cNvSpPr/>
          <p:nvPr/>
        </p:nvSpPr>
        <p:spPr>
          <a:xfrm>
            <a:off x="7452320" y="2420888"/>
            <a:ext cx="1368152"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Yuvarlatılmış Dikdörtgen"/>
          <p:cNvSpPr/>
          <p:nvPr/>
        </p:nvSpPr>
        <p:spPr>
          <a:xfrm>
            <a:off x="6557200" y="4221088"/>
            <a:ext cx="1584176"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a:xfrm>
            <a:off x="-3654" y="0"/>
            <a:ext cx="9147654" cy="612304"/>
          </a:xfrm>
        </p:spPr>
        <p:txBody>
          <a:bodyPr>
            <a:normAutofit/>
          </a:bodyPr>
          <a:lstStyle/>
          <a:p>
            <a:r>
              <a:rPr lang="tr-TR" sz="2400" dirty="0" smtClean="0"/>
              <a:t>Merkezi Farklar </a:t>
            </a:r>
            <a:r>
              <a:rPr lang="tr-TR" sz="2400" dirty="0"/>
              <a:t>ile sayısal türevler</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519"/>
            <a:ext cx="9144000" cy="629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597415"/>
      </p:ext>
    </p:extLst>
  </p:cSld>
  <p:clrMapOvr>
    <a:masterClrMapping/>
  </p:clrMapOvr>
  <p:transition>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12</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2049" name="Picture 1"/>
          <p:cNvPicPr>
            <a:picLocks noGrp="1" noChangeAspect="1" noChangeArrowheads="1"/>
          </p:cNvPicPr>
          <p:nvPr>
            <p:ph idx="1"/>
          </p:nvPr>
        </p:nvPicPr>
        <p:blipFill>
          <a:blip r:embed="rId3" cstate="print"/>
          <a:srcRect/>
          <a:stretch>
            <a:fillRect/>
          </a:stretch>
        </p:blipFill>
        <p:spPr bwMode="auto">
          <a:xfrm>
            <a:off x="395536" y="1542021"/>
            <a:ext cx="8119068" cy="5315979"/>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13</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33794" name="Picture 2"/>
          <p:cNvPicPr>
            <a:picLocks noChangeAspect="1" noChangeArrowheads="1"/>
          </p:cNvPicPr>
          <p:nvPr/>
        </p:nvPicPr>
        <p:blipFill>
          <a:blip r:embed="rId3" cstate="print"/>
          <a:srcRect/>
          <a:stretch>
            <a:fillRect/>
          </a:stretch>
        </p:blipFill>
        <p:spPr bwMode="auto">
          <a:xfrm>
            <a:off x="344785" y="1500175"/>
            <a:ext cx="5667375" cy="1712802"/>
          </a:xfrm>
          <a:prstGeom prst="rect">
            <a:avLst/>
          </a:prstGeom>
          <a:noFill/>
          <a:ln w="9525">
            <a:noFill/>
            <a:miter lim="800000"/>
            <a:headEnd/>
            <a:tailEnd/>
          </a:ln>
        </p:spPr>
      </p:pic>
      <p:pic>
        <p:nvPicPr>
          <p:cNvPr id="33795" name="Picture 3"/>
          <p:cNvPicPr>
            <a:picLocks noChangeAspect="1" noChangeArrowheads="1"/>
          </p:cNvPicPr>
          <p:nvPr/>
        </p:nvPicPr>
        <p:blipFill>
          <a:blip r:embed="rId4" cstate="print"/>
          <a:srcRect/>
          <a:stretch>
            <a:fillRect/>
          </a:stretch>
        </p:blipFill>
        <p:spPr bwMode="auto">
          <a:xfrm>
            <a:off x="323528" y="3284984"/>
            <a:ext cx="7713663" cy="3573016"/>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14</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683568" y="2060848"/>
            <a:ext cx="8260804" cy="4032448"/>
          </a:xfrm>
          <a:prstGeom prst="rect">
            <a:avLst/>
          </a:prstGeom>
          <a:noFill/>
          <a:ln w="9525">
            <a:noFill/>
            <a:miter lim="800000"/>
            <a:headEnd/>
            <a:tailEnd/>
          </a:ln>
        </p:spPr>
      </p:pic>
      <p:sp>
        <p:nvSpPr>
          <p:cNvPr id="8" name="Dikdörtgen 7"/>
          <p:cNvSpPr/>
          <p:nvPr/>
        </p:nvSpPr>
        <p:spPr>
          <a:xfrm>
            <a:off x="827584" y="5157192"/>
            <a:ext cx="7954440" cy="108012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15</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1026" name="Picture 2"/>
          <p:cNvPicPr>
            <a:picLocks noChangeAspect="1" noChangeArrowheads="1"/>
          </p:cNvPicPr>
          <p:nvPr/>
        </p:nvPicPr>
        <p:blipFill rotWithShape="1">
          <a:blip r:embed="rId3" cstate="print"/>
          <a:srcRect r="84255" b="85862"/>
          <a:stretch/>
        </p:blipFill>
        <p:spPr bwMode="auto">
          <a:xfrm>
            <a:off x="168949" y="1510516"/>
            <a:ext cx="1045167" cy="458108"/>
          </a:xfrm>
          <a:prstGeom prst="rect">
            <a:avLst/>
          </a:prstGeom>
          <a:noFill/>
          <a:ln w="9525">
            <a:noFill/>
            <a:miter lim="800000"/>
            <a:headEnd/>
            <a:tailEnd/>
          </a:ln>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9" y="2041991"/>
            <a:ext cx="8669474" cy="441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Dikdörtgen 9"/>
          <p:cNvSpPr/>
          <p:nvPr/>
        </p:nvSpPr>
        <p:spPr>
          <a:xfrm>
            <a:off x="4499992" y="2852936"/>
            <a:ext cx="3563888" cy="72008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6948262" y="4005064"/>
            <a:ext cx="2040893" cy="72008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p:cNvSpPr/>
          <p:nvPr/>
        </p:nvSpPr>
        <p:spPr>
          <a:xfrm>
            <a:off x="4067944" y="5949280"/>
            <a:ext cx="2016224" cy="72008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24464140"/>
      </p:ext>
    </p:extLst>
  </p:cSld>
  <p:clrMapOvr>
    <a:masterClrMapping/>
  </p:clrMapOvr>
  <p:transition>
    <p:cover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16</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dirty="0" smtClean="0"/>
              <a:t>Matlab </a:t>
            </a:r>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7 Metin kutusu"/>
          <p:cNvSpPr txBox="1"/>
          <p:nvPr/>
        </p:nvSpPr>
        <p:spPr>
          <a:xfrm>
            <a:off x="251520" y="1484784"/>
            <a:ext cx="7848872" cy="338554"/>
          </a:xfrm>
          <a:prstGeom prst="rect">
            <a:avLst/>
          </a:prstGeom>
          <a:noFill/>
        </p:spPr>
        <p:txBody>
          <a:bodyPr wrap="square" rtlCol="0">
            <a:spAutoFit/>
          </a:bodyPr>
          <a:lstStyle/>
          <a:p>
            <a:r>
              <a:rPr lang="tr-TR" sz="1600" dirty="0" smtClean="0">
                <a:solidFill>
                  <a:schemeClr val="bg1"/>
                </a:solidFill>
              </a:rPr>
              <a:t>y(x)=x</a:t>
            </a:r>
            <a:r>
              <a:rPr lang="tr-TR" sz="1600" baseline="30000" dirty="0" smtClean="0">
                <a:solidFill>
                  <a:schemeClr val="bg1"/>
                </a:solidFill>
              </a:rPr>
              <a:t>2         </a:t>
            </a:r>
            <a:r>
              <a:rPr lang="tr-TR" sz="1600" dirty="0" smtClean="0">
                <a:solidFill>
                  <a:schemeClr val="bg1"/>
                </a:solidFill>
              </a:rPr>
              <a:t>fonksiyonunun  x=3  noktasındaki türevini hesaplayınız</a:t>
            </a:r>
            <a:endParaRPr lang="tr-TR" sz="1600" dirty="0">
              <a:solidFill>
                <a:schemeClr val="bg1"/>
              </a:solidFill>
            </a:endParaRPr>
          </a:p>
        </p:txBody>
      </p:sp>
      <p:sp>
        <p:nvSpPr>
          <p:cNvPr id="9" name="8 Dikdörtgen"/>
          <p:cNvSpPr/>
          <p:nvPr/>
        </p:nvSpPr>
        <p:spPr>
          <a:xfrm>
            <a:off x="683568" y="2060848"/>
            <a:ext cx="6624736" cy="4524315"/>
          </a:xfrm>
          <a:prstGeom prst="rect">
            <a:avLst/>
          </a:prstGeom>
        </p:spPr>
        <p:txBody>
          <a:bodyPr wrap="square">
            <a:spAutoFit/>
          </a:bodyPr>
          <a:lstStyle/>
          <a:p>
            <a:r>
              <a:rPr lang="pt-BR" sz="1600" dirty="0" smtClean="0">
                <a:solidFill>
                  <a:schemeClr val="accent1">
                    <a:lumMod val="75000"/>
                  </a:schemeClr>
                </a:solidFill>
              </a:rPr>
              <a:t>&gt;&gt; y=inline('x^2');</a:t>
            </a:r>
          </a:p>
          <a:p>
            <a:r>
              <a:rPr lang="pt-BR" sz="1600" dirty="0" smtClean="0">
                <a:solidFill>
                  <a:schemeClr val="accent1">
                    <a:lumMod val="75000"/>
                  </a:schemeClr>
                </a:solidFill>
              </a:rPr>
              <a:t>&gt;&gt; a=3;x=3;</a:t>
            </a:r>
          </a:p>
          <a:p>
            <a:r>
              <a:rPr lang="pt-BR" sz="1600" dirty="0" smtClean="0">
                <a:solidFill>
                  <a:schemeClr val="accent1">
                    <a:lumMod val="75000"/>
                  </a:schemeClr>
                </a:solidFill>
              </a:rPr>
              <a:t>&gt;&gt; h=0.5;</a:t>
            </a:r>
          </a:p>
          <a:p>
            <a:r>
              <a:rPr lang="pt-BR" sz="1600" dirty="0" smtClean="0">
                <a:solidFill>
                  <a:schemeClr val="accent1">
                    <a:lumMod val="75000"/>
                  </a:schemeClr>
                </a:solidFill>
              </a:rPr>
              <a:t>&gt;&gt; iturev=(y(a+h)-y(a))/h;</a:t>
            </a:r>
          </a:p>
          <a:p>
            <a:r>
              <a:rPr lang="pt-BR" sz="1600" dirty="0" smtClean="0">
                <a:solidFill>
                  <a:schemeClr val="accent1">
                    <a:lumMod val="75000"/>
                  </a:schemeClr>
                </a:solidFill>
              </a:rPr>
              <a:t>&gt;&gt; mturev=(y(a+h)-y(a-h))/(2*h);</a:t>
            </a:r>
          </a:p>
          <a:p>
            <a:r>
              <a:rPr lang="pt-BR" sz="1600" dirty="0" smtClean="0">
                <a:solidFill>
                  <a:schemeClr val="accent1">
                    <a:lumMod val="75000"/>
                  </a:schemeClr>
                </a:solidFill>
              </a:rPr>
              <a:t>&gt;&gt; gturev=(y(a)-y(a-h))/h;</a:t>
            </a:r>
          </a:p>
          <a:p>
            <a:r>
              <a:rPr lang="pt-BR" sz="1600" dirty="0" smtClean="0">
                <a:solidFill>
                  <a:schemeClr val="accent1">
                    <a:lumMod val="75000"/>
                  </a:schemeClr>
                </a:solidFill>
              </a:rPr>
              <a:t>&gt;&gt; aturev=inline(('2*x');</a:t>
            </a:r>
            <a:endParaRPr lang="tr-TR" sz="1600" dirty="0" smtClean="0">
              <a:solidFill>
                <a:schemeClr val="accent1">
                  <a:lumMod val="75000"/>
                </a:schemeClr>
              </a:solidFill>
            </a:endParaRPr>
          </a:p>
          <a:p>
            <a:r>
              <a:rPr lang="tr-TR" sz="1600" dirty="0" smtClean="0">
                <a:solidFill>
                  <a:schemeClr val="accent1">
                    <a:lumMod val="75000"/>
                  </a:schemeClr>
                </a:solidFill>
              </a:rPr>
              <a:t>&gt;&gt; disp(num2str(h))</a:t>
            </a:r>
          </a:p>
          <a:p>
            <a:r>
              <a:rPr lang="tr-TR" sz="1600" b="1" dirty="0" smtClean="0">
                <a:solidFill>
                  <a:schemeClr val="accent1">
                    <a:lumMod val="75000"/>
                  </a:schemeClr>
                </a:solidFill>
              </a:rPr>
              <a:t>0.5</a:t>
            </a:r>
          </a:p>
          <a:p>
            <a:r>
              <a:rPr lang="tr-TR" sz="1600" dirty="0" smtClean="0">
                <a:solidFill>
                  <a:schemeClr val="accent1">
                    <a:lumMod val="75000"/>
                  </a:schemeClr>
                </a:solidFill>
              </a:rPr>
              <a:t>&gt;&gt; disp(num2str(</a:t>
            </a:r>
            <a:r>
              <a:rPr lang="tr-TR" sz="1600" dirty="0" err="1" smtClean="0">
                <a:solidFill>
                  <a:schemeClr val="accent1">
                    <a:lumMod val="75000"/>
                  </a:schemeClr>
                </a:solidFill>
              </a:rPr>
              <a:t>iturev</a:t>
            </a:r>
            <a:r>
              <a:rPr lang="tr-TR" sz="1600" dirty="0" smtClean="0">
                <a:solidFill>
                  <a:schemeClr val="accent1">
                    <a:lumMod val="75000"/>
                  </a:schemeClr>
                </a:solidFill>
              </a:rPr>
              <a:t>))</a:t>
            </a:r>
          </a:p>
          <a:p>
            <a:r>
              <a:rPr lang="tr-TR" sz="1600" b="1" dirty="0" smtClean="0">
                <a:solidFill>
                  <a:schemeClr val="accent1">
                    <a:lumMod val="75000"/>
                  </a:schemeClr>
                </a:solidFill>
              </a:rPr>
              <a:t>6.5</a:t>
            </a:r>
          </a:p>
          <a:p>
            <a:r>
              <a:rPr lang="tr-TR" sz="1600" dirty="0" smtClean="0">
                <a:solidFill>
                  <a:schemeClr val="accent1">
                    <a:lumMod val="75000"/>
                  </a:schemeClr>
                </a:solidFill>
              </a:rPr>
              <a:t>&gt;&gt; disp(num2str(</a:t>
            </a:r>
            <a:r>
              <a:rPr lang="tr-TR" sz="1600" dirty="0" err="1" smtClean="0">
                <a:solidFill>
                  <a:schemeClr val="accent1">
                    <a:lumMod val="75000"/>
                  </a:schemeClr>
                </a:solidFill>
              </a:rPr>
              <a:t>mturev</a:t>
            </a:r>
            <a:r>
              <a:rPr lang="tr-TR" sz="1600" dirty="0" smtClean="0">
                <a:solidFill>
                  <a:schemeClr val="accent1">
                    <a:lumMod val="75000"/>
                  </a:schemeClr>
                </a:solidFill>
              </a:rPr>
              <a:t>))</a:t>
            </a:r>
          </a:p>
          <a:p>
            <a:r>
              <a:rPr lang="tr-TR" sz="1600" b="1" dirty="0" smtClean="0">
                <a:solidFill>
                  <a:schemeClr val="accent1">
                    <a:lumMod val="75000"/>
                  </a:schemeClr>
                </a:solidFill>
              </a:rPr>
              <a:t>6</a:t>
            </a:r>
          </a:p>
          <a:p>
            <a:r>
              <a:rPr lang="tr-TR" sz="1600" dirty="0" smtClean="0">
                <a:solidFill>
                  <a:schemeClr val="accent1">
                    <a:lumMod val="75000"/>
                  </a:schemeClr>
                </a:solidFill>
              </a:rPr>
              <a:t>&gt;&gt; </a:t>
            </a:r>
            <a:r>
              <a:rPr lang="tr-TR" sz="1600" dirty="0" err="1" smtClean="0">
                <a:solidFill>
                  <a:schemeClr val="accent1">
                    <a:lumMod val="75000"/>
                  </a:schemeClr>
                </a:solidFill>
              </a:rPr>
              <a:t>disp</a:t>
            </a:r>
            <a:r>
              <a:rPr lang="tr-TR" sz="1600" dirty="0" smtClean="0">
                <a:solidFill>
                  <a:schemeClr val="accent1">
                    <a:lumMod val="75000"/>
                  </a:schemeClr>
                </a:solidFill>
              </a:rPr>
              <a:t>(num2str(</a:t>
            </a:r>
            <a:r>
              <a:rPr lang="tr-TR" sz="1600" dirty="0" err="1" smtClean="0">
                <a:solidFill>
                  <a:schemeClr val="accent1">
                    <a:lumMod val="75000"/>
                  </a:schemeClr>
                </a:solidFill>
              </a:rPr>
              <a:t>gturev</a:t>
            </a:r>
            <a:r>
              <a:rPr lang="tr-TR" sz="1600" dirty="0" smtClean="0">
                <a:solidFill>
                  <a:schemeClr val="accent1">
                    <a:lumMod val="75000"/>
                  </a:schemeClr>
                </a:solidFill>
              </a:rPr>
              <a:t>))</a:t>
            </a:r>
          </a:p>
          <a:p>
            <a:r>
              <a:rPr lang="tr-TR" sz="1600" b="1" dirty="0" smtClean="0">
                <a:solidFill>
                  <a:schemeClr val="accent1">
                    <a:lumMod val="75000"/>
                  </a:schemeClr>
                </a:solidFill>
              </a:rPr>
              <a:t>5.5</a:t>
            </a:r>
          </a:p>
          <a:p>
            <a:r>
              <a:rPr lang="tr-TR" sz="1600" dirty="0" smtClean="0">
                <a:solidFill>
                  <a:schemeClr val="accent1">
                    <a:lumMod val="75000"/>
                  </a:schemeClr>
                </a:solidFill>
              </a:rPr>
              <a:t>&gt;&gt; </a:t>
            </a:r>
            <a:r>
              <a:rPr lang="tr-TR" sz="1600" dirty="0" err="1" smtClean="0">
                <a:solidFill>
                  <a:schemeClr val="accent1">
                    <a:lumMod val="75000"/>
                  </a:schemeClr>
                </a:solidFill>
              </a:rPr>
              <a:t>disp</a:t>
            </a:r>
            <a:r>
              <a:rPr lang="tr-TR" sz="1600" dirty="0" smtClean="0">
                <a:solidFill>
                  <a:schemeClr val="accent1">
                    <a:lumMod val="75000"/>
                  </a:schemeClr>
                </a:solidFill>
              </a:rPr>
              <a:t>(num2str(</a:t>
            </a:r>
            <a:r>
              <a:rPr lang="tr-TR" sz="1600" dirty="0" err="1" smtClean="0">
                <a:solidFill>
                  <a:schemeClr val="accent1">
                    <a:lumMod val="75000"/>
                  </a:schemeClr>
                </a:solidFill>
              </a:rPr>
              <a:t>aturev</a:t>
            </a:r>
            <a:r>
              <a:rPr lang="tr-TR" sz="1600" dirty="0" smtClean="0">
                <a:solidFill>
                  <a:schemeClr val="accent1">
                    <a:lumMod val="75000"/>
                  </a:schemeClr>
                </a:solidFill>
              </a:rPr>
              <a:t>(a)))</a:t>
            </a:r>
          </a:p>
          <a:p>
            <a:r>
              <a:rPr lang="tr-TR" sz="1600" b="1" dirty="0" smtClean="0">
                <a:solidFill>
                  <a:schemeClr val="accent1">
                    <a:lumMod val="75000"/>
                  </a:schemeClr>
                </a:solidFill>
              </a:rPr>
              <a:t>6</a:t>
            </a:r>
          </a:p>
          <a:p>
            <a:endParaRPr lang="tr-TR" sz="1600" dirty="0">
              <a:solidFill>
                <a:schemeClr val="accent1">
                  <a:lumMod val="75000"/>
                </a:schemeClr>
              </a:solidFill>
            </a:endParaRPr>
          </a:p>
        </p:txBody>
      </p:sp>
      <p:sp>
        <p:nvSpPr>
          <p:cNvPr id="10" name="9 Yuvarlatılmış Dikdörtgen"/>
          <p:cNvSpPr/>
          <p:nvPr/>
        </p:nvSpPr>
        <p:spPr>
          <a:xfrm>
            <a:off x="395536" y="1988840"/>
            <a:ext cx="7992888" cy="4464496"/>
          </a:xfrm>
          <a:prstGeom prst="roundRect">
            <a:avLst>
              <a:gd name="adj" fmla="val 88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17</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179512" y="1484784"/>
            <a:ext cx="8964488" cy="5373216"/>
          </a:xfrm>
        </p:spPr>
        <p:txBody>
          <a:bodyPr>
            <a:normAutofit fontScale="92500" lnSpcReduction="10000"/>
          </a:bodyPr>
          <a:lstStyle/>
          <a:p>
            <a:pPr>
              <a:buNone/>
            </a:pPr>
            <a:r>
              <a:rPr lang="tr-TR" sz="1600" dirty="0" smtClean="0">
                <a:solidFill>
                  <a:schemeClr val="bg1"/>
                </a:solidFill>
                <a:effectLst/>
              </a:rPr>
              <a:t>Bir  </a:t>
            </a:r>
            <a:r>
              <a:rPr lang="tr-TR" sz="1600" b="1" dirty="0" smtClean="0">
                <a:solidFill>
                  <a:schemeClr val="bg1"/>
                </a:solidFill>
                <a:effectLst/>
              </a:rPr>
              <a:t>f(x)</a:t>
            </a:r>
            <a:r>
              <a:rPr lang="tr-TR" sz="1600" dirty="0" smtClean="0">
                <a:solidFill>
                  <a:schemeClr val="bg1"/>
                </a:solidFill>
                <a:effectLst/>
              </a:rPr>
              <a:t>  fonksiyonun  </a:t>
            </a:r>
            <a:r>
              <a:rPr lang="tr-TR" sz="1600" b="1" dirty="0" smtClean="0">
                <a:solidFill>
                  <a:schemeClr val="bg1"/>
                </a:solidFill>
                <a:effectLst/>
              </a:rPr>
              <a:t>x+∆x  </a:t>
            </a:r>
            <a:r>
              <a:rPr lang="tr-TR" sz="1600" dirty="0" smtClean="0">
                <a:solidFill>
                  <a:schemeClr val="bg1"/>
                </a:solidFill>
                <a:effectLst/>
              </a:rPr>
              <a:t>noktasındaki  değerini  yaklaşık  olarak  hesaplamak  için  Taylor  seri açılımından yararlanılır. Taylor seri açılımı:</a:t>
            </a:r>
          </a:p>
          <a:p>
            <a:pPr>
              <a:buNone/>
            </a:pPr>
            <a:endParaRPr lang="tr-TR" sz="1600" dirty="0" smtClean="0">
              <a:solidFill>
                <a:schemeClr val="bg1"/>
              </a:solidFill>
              <a:effectLst/>
            </a:endParaRPr>
          </a:p>
          <a:p>
            <a:pPr>
              <a:buNone/>
            </a:pPr>
            <a:endParaRPr lang="tr-TR" sz="1600" dirty="0" smtClean="0">
              <a:solidFill>
                <a:schemeClr val="bg1"/>
              </a:solidFill>
              <a:effectLst/>
            </a:endParaRPr>
          </a:p>
          <a:p>
            <a:pPr>
              <a:buNone/>
            </a:pPr>
            <a:r>
              <a:rPr lang="tr-TR" sz="1600" dirty="0" smtClean="0">
                <a:solidFill>
                  <a:schemeClr val="bg1"/>
                </a:solidFill>
                <a:effectLst/>
              </a:rPr>
              <a:t>                                                                                                                                                        ile verilir. </a:t>
            </a:r>
          </a:p>
          <a:p>
            <a:pPr>
              <a:buNone/>
            </a:pPr>
            <a:endParaRPr lang="tr-TR" sz="1600" dirty="0" smtClean="0">
              <a:solidFill>
                <a:schemeClr val="bg1"/>
              </a:solidFill>
              <a:effectLst/>
            </a:endParaRPr>
          </a:p>
          <a:p>
            <a:pPr>
              <a:buNone/>
            </a:pPr>
            <a:r>
              <a:rPr lang="tr-TR" sz="1600" dirty="0" smtClean="0">
                <a:solidFill>
                  <a:schemeClr val="bg1"/>
                </a:solidFill>
                <a:effectLst/>
              </a:rPr>
              <a:t>Burada </a:t>
            </a:r>
            <a:r>
              <a:rPr lang="tr-TR" sz="1600" b="1" dirty="0" smtClean="0">
                <a:solidFill>
                  <a:schemeClr val="bg1"/>
                </a:solidFill>
                <a:effectLst/>
              </a:rPr>
              <a:t>∆x=(x‐x</a:t>
            </a:r>
            <a:r>
              <a:rPr lang="tr-TR" sz="1600" b="1" baseline="-25000" dirty="0" smtClean="0">
                <a:solidFill>
                  <a:schemeClr val="bg1"/>
                </a:solidFill>
                <a:effectLst/>
              </a:rPr>
              <a:t>0</a:t>
            </a:r>
            <a:r>
              <a:rPr lang="tr-TR" sz="1600" b="1" dirty="0" smtClean="0">
                <a:solidFill>
                  <a:schemeClr val="bg1"/>
                </a:solidFill>
                <a:effectLst/>
              </a:rPr>
              <a:t>) </a:t>
            </a:r>
            <a:r>
              <a:rPr lang="tr-TR" sz="1600" dirty="0" smtClean="0">
                <a:solidFill>
                  <a:schemeClr val="bg1"/>
                </a:solidFill>
                <a:effectLst/>
              </a:rPr>
              <a:t>farkını ve </a:t>
            </a:r>
            <a:r>
              <a:rPr lang="tr-TR" sz="1600" b="1" dirty="0" smtClean="0">
                <a:solidFill>
                  <a:schemeClr val="bg1"/>
                </a:solidFill>
                <a:effectLst/>
              </a:rPr>
              <a:t>F’,F’’,…, </a:t>
            </a:r>
            <a:r>
              <a:rPr lang="tr-TR" sz="1600" b="1" dirty="0" err="1" smtClean="0">
                <a:solidFill>
                  <a:schemeClr val="bg1"/>
                </a:solidFill>
                <a:effectLst/>
              </a:rPr>
              <a:t>F</a:t>
            </a:r>
            <a:r>
              <a:rPr lang="tr-TR" sz="1600" b="1" baseline="30000" dirty="0" err="1" smtClean="0">
                <a:solidFill>
                  <a:schemeClr val="bg1"/>
                </a:solidFill>
                <a:effectLst/>
              </a:rPr>
              <a:t>n</a:t>
            </a:r>
            <a:r>
              <a:rPr lang="tr-TR" sz="1600" b="1" dirty="0" smtClean="0">
                <a:solidFill>
                  <a:schemeClr val="bg1"/>
                </a:solidFill>
                <a:effectLst/>
              </a:rPr>
              <a:t>   </a:t>
            </a:r>
            <a:r>
              <a:rPr lang="tr-TR" sz="1600" dirty="0" smtClean="0">
                <a:solidFill>
                  <a:schemeClr val="bg1"/>
                </a:solidFill>
                <a:effectLst/>
              </a:rPr>
              <a:t>türev mertebesini gösterir. </a:t>
            </a:r>
          </a:p>
          <a:p>
            <a:pPr>
              <a:buNone/>
            </a:pPr>
            <a:r>
              <a:rPr lang="tr-TR" sz="1600" dirty="0" smtClean="0">
                <a:solidFill>
                  <a:schemeClr val="bg1"/>
                </a:solidFill>
                <a:effectLst>
                  <a:outerShdw blurRad="38100" dist="38100" dir="2700000" algn="tl">
                    <a:srgbClr val="000000">
                      <a:alpha val="43137"/>
                    </a:srgbClr>
                  </a:outerShdw>
                </a:effectLst>
              </a:rPr>
              <a:t>Taylor serisinde serinin kesilen noktadan sonraki hatanın mertebesi, </a:t>
            </a:r>
          </a:p>
          <a:p>
            <a:pPr>
              <a:buNone/>
            </a:pPr>
            <a:r>
              <a:rPr lang="tr-TR" sz="1600" dirty="0" smtClean="0">
                <a:solidFill>
                  <a:schemeClr val="bg1"/>
                </a:solidFill>
                <a:effectLst>
                  <a:outerShdw blurRad="38100" dist="38100" dir="2700000" algn="tl">
                    <a:srgbClr val="000000">
                      <a:alpha val="43137"/>
                    </a:srgbClr>
                  </a:outerShdw>
                </a:effectLst>
              </a:rPr>
              <a:t>   kesilen noktadaki  </a:t>
            </a:r>
            <a:r>
              <a:rPr lang="tr-TR" sz="1600" b="1" dirty="0" smtClean="0">
                <a:solidFill>
                  <a:schemeClr val="bg1"/>
                </a:solidFill>
                <a:effectLst>
                  <a:outerShdw blurRad="38100" dist="38100" dir="2700000" algn="tl">
                    <a:srgbClr val="000000">
                      <a:alpha val="43137"/>
                    </a:srgbClr>
                  </a:outerShdw>
                </a:effectLst>
              </a:rPr>
              <a:t>∆x</a:t>
            </a:r>
            <a:r>
              <a:rPr lang="tr-TR" sz="1600" dirty="0" smtClean="0">
                <a:solidFill>
                  <a:schemeClr val="bg1"/>
                </a:solidFill>
                <a:effectLst>
                  <a:outerShdw blurRad="38100" dist="38100" dir="2700000" algn="tl">
                    <a:srgbClr val="000000">
                      <a:alpha val="43137"/>
                    </a:srgbClr>
                  </a:outerShdw>
                </a:effectLst>
              </a:rPr>
              <a:t>’ in mertebesine eşit olur</a:t>
            </a:r>
            <a:r>
              <a:rPr lang="tr-TR" sz="1600" dirty="0" smtClean="0">
                <a:solidFill>
                  <a:schemeClr val="bg1"/>
                </a:solidFill>
                <a:effectLst/>
              </a:rPr>
              <a:t>. </a:t>
            </a:r>
          </a:p>
          <a:p>
            <a:pPr>
              <a:buNone/>
            </a:pPr>
            <a:endParaRPr lang="tr-TR" sz="1600" dirty="0" smtClean="0">
              <a:solidFill>
                <a:schemeClr val="bg1"/>
              </a:solidFill>
              <a:effectLst/>
            </a:endParaRPr>
          </a:p>
          <a:p>
            <a:pPr>
              <a:buNone/>
            </a:pPr>
            <a:r>
              <a:rPr lang="tr-TR" sz="1600" dirty="0" smtClean="0">
                <a:solidFill>
                  <a:schemeClr val="bg1"/>
                </a:solidFill>
                <a:effectLst/>
              </a:rPr>
              <a:t>Örneğin verilen Taylor serisinde üçüncü terim’ den sonraki terimler atılacak olursa, yapılan hatanın mertebesi </a:t>
            </a:r>
            <a:r>
              <a:rPr lang="tr-TR" sz="1600" b="1" dirty="0" smtClean="0">
                <a:solidFill>
                  <a:schemeClr val="bg1"/>
                </a:solidFill>
                <a:effectLst/>
              </a:rPr>
              <a:t>3</a:t>
            </a:r>
            <a:r>
              <a:rPr lang="tr-TR" sz="1600" dirty="0" smtClean="0">
                <a:solidFill>
                  <a:schemeClr val="bg1"/>
                </a:solidFill>
                <a:effectLst/>
              </a:rPr>
              <a:t> olacaktır. </a:t>
            </a:r>
          </a:p>
          <a:p>
            <a:pPr>
              <a:buNone/>
            </a:pPr>
            <a:endParaRPr lang="tr-TR" sz="1600" dirty="0" smtClean="0">
              <a:solidFill>
                <a:schemeClr val="bg1"/>
              </a:solidFill>
              <a:effectLst/>
            </a:endParaRPr>
          </a:p>
          <a:p>
            <a:pPr>
              <a:buNone/>
            </a:pPr>
            <a:r>
              <a:rPr lang="tr-TR" sz="1600" dirty="0" smtClean="0">
                <a:solidFill>
                  <a:schemeClr val="bg1"/>
                </a:solidFill>
                <a:effectLst/>
              </a:rPr>
              <a:t>Taylor serisinde ikinci terimden sonraki terimler atılacak olursa,</a:t>
            </a:r>
          </a:p>
          <a:p>
            <a:pPr marL="708025">
              <a:buNone/>
            </a:pPr>
            <a:endParaRPr lang="tr-TR" sz="1600" b="1" dirty="0" smtClean="0">
              <a:solidFill>
                <a:schemeClr val="bg1"/>
              </a:solidFill>
              <a:effectLst/>
            </a:endParaRPr>
          </a:p>
          <a:p>
            <a:pPr marL="708025">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∆x) = F(x</a:t>
            </a:r>
            <a:r>
              <a:rPr lang="tr-TR" sz="1600" b="1" baseline="-25000" dirty="0" smtClean="0">
                <a:solidFill>
                  <a:schemeClr val="bg1"/>
                </a:solidFill>
                <a:effectLst/>
              </a:rPr>
              <a:t>0</a:t>
            </a:r>
            <a:r>
              <a:rPr lang="tr-TR" sz="1600" b="1" dirty="0" smtClean="0">
                <a:solidFill>
                  <a:schemeClr val="bg1"/>
                </a:solidFill>
                <a:effectLst/>
              </a:rPr>
              <a:t> ) + ∆xF ' ( x</a:t>
            </a:r>
            <a:r>
              <a:rPr lang="tr-TR" sz="1600" b="1" baseline="-25000" dirty="0" smtClean="0">
                <a:solidFill>
                  <a:schemeClr val="bg1"/>
                </a:solidFill>
                <a:effectLst/>
              </a:rPr>
              <a:t>0</a:t>
            </a:r>
            <a:r>
              <a:rPr lang="tr-TR" sz="1600" b="1" dirty="0" smtClean="0">
                <a:solidFill>
                  <a:schemeClr val="bg1"/>
                </a:solidFill>
                <a:effectLst/>
              </a:rPr>
              <a:t> )           </a:t>
            </a:r>
            <a:r>
              <a:rPr lang="tr-TR" sz="1600" dirty="0" smtClean="0">
                <a:solidFill>
                  <a:schemeClr val="bg1"/>
                </a:solidFill>
                <a:effectLst/>
              </a:rPr>
              <a:t>ve   bu ifadeden </a:t>
            </a: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a:t>
            </a:r>
            <a:r>
              <a:rPr lang="tr-TR" sz="1600" dirty="0" smtClean="0">
                <a:solidFill>
                  <a:schemeClr val="bg1"/>
                </a:solidFill>
                <a:effectLst/>
              </a:rPr>
              <a:t>çekilirse,</a:t>
            </a:r>
          </a:p>
          <a:p>
            <a:pPr>
              <a:buNone/>
            </a:pPr>
            <a:endParaRPr lang="tr-TR" sz="1600" dirty="0" smtClean="0">
              <a:solidFill>
                <a:schemeClr val="bg1"/>
              </a:solidFill>
              <a:effectLst/>
            </a:endParaRPr>
          </a:p>
          <a:p>
            <a:pPr marL="708025">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 F(x</a:t>
            </a:r>
            <a:r>
              <a:rPr lang="tr-TR" sz="1600" b="1" baseline="-25000" dirty="0" smtClean="0">
                <a:solidFill>
                  <a:schemeClr val="bg1"/>
                </a:solidFill>
                <a:effectLst/>
              </a:rPr>
              <a:t>0</a:t>
            </a:r>
            <a:r>
              <a:rPr lang="tr-TR" sz="1600" b="1" dirty="0" smtClean="0">
                <a:solidFill>
                  <a:schemeClr val="bg1"/>
                </a:solidFill>
                <a:effectLst/>
              </a:rPr>
              <a:t> + ∆x) – F(x</a:t>
            </a:r>
            <a:r>
              <a:rPr lang="tr-TR" sz="1600" b="1" baseline="-25000" dirty="0" smtClean="0">
                <a:solidFill>
                  <a:schemeClr val="bg1"/>
                </a:solidFill>
                <a:effectLst/>
              </a:rPr>
              <a:t>0</a:t>
            </a:r>
            <a:r>
              <a:rPr lang="tr-TR" sz="1600" b="1" dirty="0" smtClean="0">
                <a:solidFill>
                  <a:schemeClr val="bg1"/>
                </a:solidFill>
                <a:effectLst/>
              </a:rPr>
              <a:t>) ] /∆x = ∆F</a:t>
            </a:r>
            <a:r>
              <a:rPr lang="tr-TR" sz="1600" b="1" baseline="-25000" dirty="0" smtClean="0">
                <a:solidFill>
                  <a:schemeClr val="bg1"/>
                </a:solidFill>
                <a:effectLst/>
              </a:rPr>
              <a:t>0</a:t>
            </a:r>
            <a:r>
              <a:rPr lang="tr-TR" sz="1600" b="1" dirty="0" smtClean="0">
                <a:solidFill>
                  <a:schemeClr val="bg1"/>
                </a:solidFill>
                <a:effectLst/>
              </a:rPr>
              <a:t>/∆x          </a:t>
            </a:r>
            <a:r>
              <a:rPr lang="tr-TR" sz="1600" dirty="0" smtClean="0">
                <a:solidFill>
                  <a:schemeClr val="bg1"/>
                </a:solidFill>
                <a:effectLst/>
              </a:rPr>
              <a:t> olarak bulunur.</a:t>
            </a:r>
          </a:p>
          <a:p>
            <a:pPr>
              <a:buNone/>
            </a:pPr>
            <a:endParaRPr lang="tr-TR" sz="1600" dirty="0" smtClean="0">
              <a:solidFill>
                <a:schemeClr val="bg1"/>
              </a:solidFill>
              <a:effectLst/>
            </a:endParaRPr>
          </a:p>
          <a:p>
            <a:pPr>
              <a:buNone/>
            </a:pPr>
            <a:endParaRPr lang="tr-TR" sz="1600" dirty="0" smtClean="0">
              <a:solidFill>
                <a:schemeClr val="bg1"/>
              </a:solidFill>
              <a:effectLst/>
            </a:endParaRPr>
          </a:p>
          <a:p>
            <a:endParaRPr lang="tr-TR" sz="1400" dirty="0">
              <a:solidFill>
                <a:schemeClr val="bg1"/>
              </a:solidFill>
            </a:endParaRPr>
          </a:p>
        </p:txBody>
      </p:sp>
      <p:pic>
        <p:nvPicPr>
          <p:cNvPr id="15" name="14 Resim"/>
          <p:cNvPicPr/>
          <p:nvPr/>
        </p:nvPicPr>
        <p:blipFill>
          <a:blip r:embed="rId3" cstate="print"/>
          <a:srcRect/>
          <a:stretch>
            <a:fillRect/>
          </a:stretch>
        </p:blipFill>
        <p:spPr bwMode="auto">
          <a:xfrm>
            <a:off x="539552" y="2348880"/>
            <a:ext cx="7070082" cy="699342"/>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18</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357158" y="1600200"/>
            <a:ext cx="8501122" cy="4972072"/>
          </a:xfrm>
        </p:spPr>
        <p:txBody>
          <a:bodyPr>
            <a:normAutofit lnSpcReduction="10000"/>
          </a:bodyPr>
          <a:lstStyle/>
          <a:p>
            <a:pPr>
              <a:buNone/>
            </a:pPr>
            <a:r>
              <a:rPr lang="tr-TR" sz="1600" dirty="0" smtClean="0">
                <a:solidFill>
                  <a:schemeClr val="bg1"/>
                </a:solidFill>
                <a:effectLst/>
              </a:rPr>
              <a:t>Birinci mertebeden geri fark türev eşitliği elde edilmiş olur. </a:t>
            </a:r>
          </a:p>
          <a:p>
            <a:pPr>
              <a:buNone/>
            </a:pPr>
            <a:r>
              <a:rPr lang="tr-TR" sz="1600" dirty="0" smtClean="0">
                <a:solidFill>
                  <a:schemeClr val="bg1"/>
                </a:solidFill>
                <a:effectLst/>
              </a:rPr>
              <a:t>Benzer şekilde elde edilen ileri fark ve geri fark türev eşitlikleri kullanılarak (farkları alınarak) merkezi fark türev eşitliği elde edilebilir.</a:t>
            </a:r>
          </a:p>
          <a:p>
            <a:pPr>
              <a:buNone/>
            </a:pPr>
            <a:endParaRPr lang="tr-TR" sz="1600" dirty="0" smtClean="0">
              <a:solidFill>
                <a:schemeClr val="bg1"/>
              </a:solidFill>
              <a:effectLst/>
            </a:endParaRPr>
          </a:p>
          <a:p>
            <a:pPr indent="19050">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∆x) = F(x</a:t>
            </a:r>
            <a:r>
              <a:rPr lang="tr-TR" sz="1600" b="1" baseline="-25000" dirty="0" smtClean="0">
                <a:solidFill>
                  <a:schemeClr val="bg1"/>
                </a:solidFill>
                <a:effectLst/>
              </a:rPr>
              <a:t>0</a:t>
            </a:r>
            <a:r>
              <a:rPr lang="tr-TR" sz="1600" b="1" dirty="0" smtClean="0">
                <a:solidFill>
                  <a:schemeClr val="bg1"/>
                </a:solidFill>
                <a:effectLst/>
              </a:rPr>
              <a:t> ) + ∆</a:t>
            </a:r>
            <a:r>
              <a:rPr lang="tr-TR" sz="1600" b="1" i="1" dirty="0" smtClean="0">
                <a:solidFill>
                  <a:schemeClr val="bg1"/>
                </a:solidFill>
                <a:effectLst/>
              </a:rPr>
              <a:t>xF </a:t>
            </a:r>
            <a:r>
              <a:rPr lang="tr-TR" sz="1600" b="1" dirty="0" smtClean="0">
                <a:solidFill>
                  <a:schemeClr val="bg1"/>
                </a:solidFill>
                <a:effectLst/>
              </a:rPr>
              <a:t>' ( </a:t>
            </a:r>
            <a:r>
              <a:rPr lang="tr-TR" sz="1600" b="1" i="1" dirty="0" smtClean="0">
                <a:solidFill>
                  <a:schemeClr val="bg1"/>
                </a:solidFill>
                <a:effectLst/>
              </a:rPr>
              <a:t>x</a:t>
            </a:r>
            <a:r>
              <a:rPr lang="tr-TR" sz="1600" b="1" baseline="-25000" dirty="0" smtClean="0">
                <a:solidFill>
                  <a:schemeClr val="bg1"/>
                </a:solidFill>
                <a:effectLst/>
              </a:rPr>
              <a:t>0</a:t>
            </a:r>
            <a:r>
              <a:rPr lang="tr-TR" sz="1600" b="1" dirty="0" smtClean="0">
                <a:solidFill>
                  <a:schemeClr val="bg1"/>
                </a:solidFill>
                <a:effectLst/>
              </a:rPr>
              <a:t> )</a:t>
            </a:r>
            <a:endParaRPr lang="tr-TR" sz="1600" dirty="0" smtClean="0">
              <a:solidFill>
                <a:schemeClr val="bg1"/>
              </a:solidFill>
              <a:effectLst/>
            </a:endParaRPr>
          </a:p>
          <a:p>
            <a:pPr indent="19050">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∆x) = F(x </a:t>
            </a:r>
            <a:r>
              <a:rPr lang="tr-TR" sz="1600" b="1" baseline="-25000" dirty="0" smtClean="0">
                <a:solidFill>
                  <a:schemeClr val="bg1"/>
                </a:solidFill>
                <a:effectLst/>
              </a:rPr>
              <a:t>0</a:t>
            </a:r>
            <a:r>
              <a:rPr lang="tr-TR" sz="1600" b="1" dirty="0" smtClean="0">
                <a:solidFill>
                  <a:schemeClr val="bg1"/>
                </a:solidFill>
                <a:effectLst/>
              </a:rPr>
              <a:t> ) − ∆</a:t>
            </a:r>
            <a:r>
              <a:rPr lang="tr-TR" sz="1600" b="1" i="1" dirty="0" smtClean="0">
                <a:solidFill>
                  <a:schemeClr val="bg1"/>
                </a:solidFill>
                <a:effectLst/>
              </a:rPr>
              <a:t>xF </a:t>
            </a:r>
            <a:r>
              <a:rPr lang="tr-TR" sz="1600" b="1" dirty="0" smtClean="0">
                <a:solidFill>
                  <a:schemeClr val="bg1"/>
                </a:solidFill>
                <a:effectLst/>
              </a:rPr>
              <a:t>' ( </a:t>
            </a:r>
            <a:r>
              <a:rPr lang="tr-TR" sz="1600" b="1" i="1" dirty="0" smtClean="0">
                <a:solidFill>
                  <a:schemeClr val="bg1"/>
                </a:solidFill>
                <a:effectLst/>
              </a:rPr>
              <a:t>x</a:t>
            </a:r>
            <a:r>
              <a:rPr lang="tr-TR" sz="1600" b="1" baseline="-25000" dirty="0" smtClean="0">
                <a:solidFill>
                  <a:schemeClr val="bg1"/>
                </a:solidFill>
                <a:effectLst/>
              </a:rPr>
              <a:t>0</a:t>
            </a:r>
            <a:r>
              <a:rPr lang="tr-TR" sz="1600" b="1" dirty="0" smtClean="0">
                <a:solidFill>
                  <a:schemeClr val="bg1"/>
                </a:solidFill>
                <a:effectLst/>
              </a:rPr>
              <a:t> )</a:t>
            </a:r>
            <a:endParaRPr lang="tr-TR" sz="1600" dirty="0" smtClean="0">
              <a:solidFill>
                <a:schemeClr val="bg1"/>
              </a:solidFill>
              <a:effectLst/>
            </a:endParaRPr>
          </a:p>
          <a:p>
            <a:pPr>
              <a:buNone/>
            </a:pPr>
            <a:endParaRPr lang="tr-TR" sz="1600" dirty="0" smtClean="0">
              <a:solidFill>
                <a:schemeClr val="bg1"/>
              </a:solidFill>
              <a:effectLst/>
            </a:endParaRPr>
          </a:p>
          <a:p>
            <a:pPr>
              <a:buNone/>
            </a:pPr>
            <a:r>
              <a:rPr lang="tr-TR" sz="1600" dirty="0" smtClean="0">
                <a:solidFill>
                  <a:schemeClr val="bg1"/>
                </a:solidFill>
                <a:effectLst/>
              </a:rPr>
              <a:t>Farklarından</a:t>
            </a:r>
          </a:p>
          <a:p>
            <a:pPr>
              <a:buNone/>
            </a:pPr>
            <a:endParaRPr lang="tr-TR" sz="1600" dirty="0" smtClean="0">
              <a:solidFill>
                <a:schemeClr val="bg1"/>
              </a:solidFill>
              <a:effectLst/>
            </a:endParaRPr>
          </a:p>
          <a:p>
            <a:pPr indent="19050">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+∆x) ‐ F(x</a:t>
            </a:r>
            <a:r>
              <a:rPr lang="tr-TR" sz="1600" b="1" baseline="-25000" dirty="0" smtClean="0">
                <a:solidFill>
                  <a:schemeClr val="bg1"/>
                </a:solidFill>
                <a:effectLst/>
              </a:rPr>
              <a:t>0</a:t>
            </a:r>
            <a:r>
              <a:rPr lang="tr-TR" sz="1600" b="1" dirty="0" smtClean="0">
                <a:solidFill>
                  <a:schemeClr val="bg1"/>
                </a:solidFill>
                <a:effectLst/>
              </a:rPr>
              <a:t>‐∆x) = 2∆x F’(x</a:t>
            </a:r>
            <a:r>
              <a:rPr lang="tr-TR" sz="1600" b="1" baseline="-25000" dirty="0" smtClean="0">
                <a:solidFill>
                  <a:schemeClr val="bg1"/>
                </a:solidFill>
                <a:effectLst/>
              </a:rPr>
              <a:t>0</a:t>
            </a:r>
            <a:r>
              <a:rPr lang="tr-TR" sz="1600" b="1" dirty="0" smtClean="0">
                <a:solidFill>
                  <a:schemeClr val="bg1"/>
                </a:solidFill>
                <a:effectLst/>
              </a:rPr>
              <a:t>)</a:t>
            </a:r>
            <a:endParaRPr lang="tr-TR" sz="1600" dirty="0" smtClean="0">
              <a:solidFill>
                <a:schemeClr val="bg1"/>
              </a:solidFill>
              <a:effectLst/>
            </a:endParaRPr>
          </a:p>
          <a:p>
            <a:pPr>
              <a:buNone/>
            </a:pPr>
            <a:r>
              <a:rPr lang="tr-TR" sz="1600" dirty="0" smtClean="0">
                <a:solidFill>
                  <a:schemeClr val="bg1"/>
                </a:solidFill>
                <a:effectLst/>
              </a:rPr>
              <a:t>ve</a:t>
            </a:r>
          </a:p>
          <a:p>
            <a:pPr indent="19050">
              <a:buNone/>
            </a:pP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F(x</a:t>
            </a:r>
            <a:r>
              <a:rPr lang="tr-TR" sz="1600" b="1" baseline="-25000" dirty="0" smtClean="0">
                <a:solidFill>
                  <a:schemeClr val="bg1"/>
                </a:solidFill>
                <a:effectLst/>
              </a:rPr>
              <a:t>0</a:t>
            </a:r>
            <a:r>
              <a:rPr lang="tr-TR" sz="1600" b="1" dirty="0" smtClean="0">
                <a:solidFill>
                  <a:schemeClr val="bg1"/>
                </a:solidFill>
                <a:effectLst/>
              </a:rPr>
              <a:t>+∆x) ‐ F(x</a:t>
            </a:r>
            <a:r>
              <a:rPr lang="tr-TR" sz="1600" b="1" baseline="-25000" dirty="0" smtClean="0">
                <a:solidFill>
                  <a:schemeClr val="bg1"/>
                </a:solidFill>
                <a:effectLst/>
              </a:rPr>
              <a:t>0</a:t>
            </a:r>
            <a:r>
              <a:rPr lang="tr-TR" sz="1600" b="1" dirty="0" smtClean="0">
                <a:solidFill>
                  <a:schemeClr val="bg1"/>
                </a:solidFill>
                <a:effectLst/>
              </a:rPr>
              <a:t>‐∆x) ] / 2∆x = δF(x</a:t>
            </a:r>
            <a:r>
              <a:rPr lang="tr-TR" sz="1600" b="1" baseline="-25000" dirty="0" smtClean="0">
                <a:solidFill>
                  <a:schemeClr val="bg1"/>
                </a:solidFill>
                <a:effectLst/>
              </a:rPr>
              <a:t>0</a:t>
            </a:r>
            <a:r>
              <a:rPr lang="tr-TR" sz="1600" b="1" dirty="0" smtClean="0">
                <a:solidFill>
                  <a:schemeClr val="bg1"/>
                </a:solidFill>
                <a:effectLst/>
              </a:rPr>
              <a:t>) / 2∆x</a:t>
            </a:r>
          </a:p>
          <a:p>
            <a:pPr>
              <a:buNone/>
            </a:pPr>
            <a:endParaRPr lang="tr-TR" sz="1600" dirty="0" smtClean="0">
              <a:solidFill>
                <a:schemeClr val="bg1"/>
              </a:solidFill>
              <a:effectLst/>
            </a:endParaRPr>
          </a:p>
          <a:p>
            <a:pPr>
              <a:buNone/>
            </a:pPr>
            <a:r>
              <a:rPr lang="tr-TR" sz="1600" dirty="0" smtClean="0">
                <a:solidFill>
                  <a:schemeClr val="bg1"/>
                </a:solidFill>
                <a:effectLst/>
              </a:rPr>
              <a:t>Taylor serisinde daha fazla sayıda terim kullanarak (burada ilk iki terimi kullanmış olduk) yapılan türev alma işleminde hata değeri azaltılabilir ve yeni türev bağıntıları geliştirmek mümkündür.</a:t>
            </a:r>
          </a:p>
          <a:p>
            <a:endParaRPr lang="tr-TR" sz="1400" dirty="0">
              <a:solidFill>
                <a:schemeClr val="bg1"/>
              </a:solidFill>
            </a:endParaRPr>
          </a:p>
        </p:txBody>
      </p:sp>
    </p:spTree>
  </p:cSld>
  <p:clrMapOvr>
    <a:masterClrMapping/>
  </p:clrMapOvr>
  <p:transition>
    <p:cover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19</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179512" y="1500174"/>
            <a:ext cx="8678768" cy="5072098"/>
          </a:xfrm>
        </p:spPr>
        <p:txBody>
          <a:bodyPr>
            <a:normAutofit/>
          </a:bodyPr>
          <a:lstStyle/>
          <a:p>
            <a:pPr>
              <a:buNone/>
            </a:pPr>
            <a:r>
              <a:rPr lang="tr-TR" sz="1600" b="1" dirty="0" smtClean="0">
                <a:solidFill>
                  <a:schemeClr val="bg1"/>
                </a:solidFill>
                <a:effectLst/>
              </a:rPr>
              <a:t>Örnek 2:</a:t>
            </a:r>
            <a:endParaRPr lang="tr-TR" sz="1600" dirty="0" smtClean="0">
              <a:solidFill>
                <a:schemeClr val="bg1"/>
              </a:solidFill>
              <a:effectLst/>
            </a:endParaRPr>
          </a:p>
          <a:p>
            <a:pPr>
              <a:buNone/>
            </a:pPr>
            <a:r>
              <a:rPr lang="tr-TR" sz="1600" dirty="0" smtClean="0">
                <a:solidFill>
                  <a:schemeClr val="bg1"/>
                </a:solidFill>
                <a:effectLst/>
              </a:rPr>
              <a:t> Yeni birinci mertebeden bir türev bağıntısı elde etmek için Taylor serisini</a:t>
            </a:r>
          </a:p>
          <a:p>
            <a:pPr>
              <a:buNone/>
            </a:pPr>
            <a:r>
              <a:rPr lang="tr-TR" sz="1600" dirty="0" smtClean="0">
                <a:solidFill>
                  <a:schemeClr val="bg1"/>
                </a:solidFill>
                <a:effectLst/>
              </a:rPr>
              <a:t> </a:t>
            </a:r>
          </a:p>
          <a:p>
            <a:pPr>
              <a:buNone/>
            </a:pPr>
            <a:endParaRPr lang="tr-TR" sz="1600" dirty="0" smtClean="0">
              <a:solidFill>
                <a:schemeClr val="bg1"/>
              </a:solidFill>
              <a:effectLst/>
            </a:endParaRPr>
          </a:p>
          <a:p>
            <a:pPr>
              <a:buNone/>
            </a:pPr>
            <a:r>
              <a:rPr lang="tr-TR" sz="1600" dirty="0" smtClean="0">
                <a:solidFill>
                  <a:schemeClr val="bg1"/>
                </a:solidFill>
                <a:effectLst/>
              </a:rPr>
              <a:t>şeklinde yazalım. Sırasıyla Taylor serisinde </a:t>
            </a:r>
            <a:r>
              <a:rPr lang="tr-TR" sz="1600" b="1" dirty="0" smtClean="0">
                <a:solidFill>
                  <a:schemeClr val="bg1"/>
                </a:solidFill>
                <a:effectLst/>
              </a:rPr>
              <a:t>m=1</a:t>
            </a:r>
            <a:r>
              <a:rPr lang="tr-TR" sz="1600" dirty="0" smtClean="0">
                <a:solidFill>
                  <a:schemeClr val="bg1"/>
                </a:solidFill>
                <a:effectLst/>
              </a:rPr>
              <a:t>, </a:t>
            </a:r>
            <a:r>
              <a:rPr lang="tr-TR" sz="1600" b="1" dirty="0" smtClean="0">
                <a:solidFill>
                  <a:schemeClr val="bg1"/>
                </a:solidFill>
                <a:effectLst/>
              </a:rPr>
              <a:t>m=2</a:t>
            </a:r>
            <a:r>
              <a:rPr lang="tr-TR" sz="1600" dirty="0" smtClean="0">
                <a:solidFill>
                  <a:schemeClr val="bg1"/>
                </a:solidFill>
                <a:effectLst/>
              </a:rPr>
              <a:t> ve </a:t>
            </a:r>
            <a:r>
              <a:rPr lang="tr-TR" sz="1600" b="1" dirty="0" smtClean="0">
                <a:solidFill>
                  <a:schemeClr val="bg1"/>
                </a:solidFill>
                <a:effectLst/>
              </a:rPr>
              <a:t>m=3</a:t>
            </a:r>
            <a:r>
              <a:rPr lang="tr-TR" sz="1600" dirty="0" smtClean="0">
                <a:solidFill>
                  <a:schemeClr val="bg1"/>
                </a:solidFill>
                <a:effectLst/>
              </a:rPr>
              <a:t> alarak 3 eşitlik oluşturalım ve serilerin ilk üç teriminden sonraki terimleri ihmal edelim. Elde etmiş olduğumuz her bir seriyi sırasıyla a,b ve c gibi katsayılarla çarpalım:</a:t>
            </a:r>
          </a:p>
          <a:p>
            <a:pPr>
              <a:buNone/>
            </a:pPr>
            <a:endParaRPr lang="tr-TR" sz="1600" dirty="0" smtClean="0">
              <a:solidFill>
                <a:schemeClr val="bg1"/>
              </a:solidFill>
              <a:effectLst/>
            </a:endParaRPr>
          </a:p>
          <a:p>
            <a:endParaRPr lang="tr-TR" sz="1400" dirty="0">
              <a:solidFill>
                <a:schemeClr val="bg1"/>
              </a:solidFill>
            </a:endParaRPr>
          </a:p>
        </p:txBody>
      </p:sp>
      <p:pic>
        <p:nvPicPr>
          <p:cNvPr id="15" name="14 Resim"/>
          <p:cNvPicPr/>
          <p:nvPr/>
        </p:nvPicPr>
        <p:blipFill>
          <a:blip r:embed="rId3" cstate="print"/>
          <a:srcRect/>
          <a:stretch>
            <a:fillRect/>
          </a:stretch>
        </p:blipFill>
        <p:spPr bwMode="auto">
          <a:xfrm>
            <a:off x="500034" y="2123432"/>
            <a:ext cx="7000924" cy="785818"/>
          </a:xfrm>
          <a:prstGeom prst="rect">
            <a:avLst/>
          </a:prstGeom>
          <a:noFill/>
          <a:ln w="9525">
            <a:noFill/>
            <a:miter lim="800000"/>
            <a:headEnd/>
            <a:tailEnd/>
          </a:ln>
        </p:spPr>
      </p:pic>
      <p:pic>
        <p:nvPicPr>
          <p:cNvPr id="37890" name="Picture 2"/>
          <p:cNvPicPr>
            <a:picLocks noChangeAspect="1" noChangeArrowheads="1"/>
          </p:cNvPicPr>
          <p:nvPr/>
        </p:nvPicPr>
        <p:blipFill>
          <a:blip r:embed="rId4" cstate="print"/>
          <a:srcRect/>
          <a:stretch>
            <a:fillRect/>
          </a:stretch>
        </p:blipFill>
        <p:spPr bwMode="auto">
          <a:xfrm>
            <a:off x="611560" y="3645024"/>
            <a:ext cx="7808913" cy="3028950"/>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0" y="1428736"/>
            <a:ext cx="9144000" cy="5429264"/>
          </a:xfrm>
        </p:spPr>
        <p:txBody>
          <a:bodyPr>
            <a:normAutofit/>
          </a:bodyPr>
          <a:lstStyle/>
          <a:p>
            <a:endParaRPr lang="tr-TR" sz="1600" kern="1200" noProof="0" dirty="0" smtClean="0">
              <a:solidFill>
                <a:schemeClr val="bg1"/>
              </a:solidFill>
              <a:effectLst/>
              <a:latin typeface="Arial Narrow" pitchFamily="34" charset="0"/>
            </a:endParaRPr>
          </a:p>
          <a:p>
            <a:endParaRPr lang="tr-TR" sz="1600" dirty="0" smtClean="0">
              <a:solidFill>
                <a:schemeClr val="bg1"/>
              </a:solidFill>
              <a:effectLst/>
              <a:latin typeface="Arial Narrow" pitchFamily="34" charset="0"/>
            </a:endParaRPr>
          </a:p>
          <a:p>
            <a:endParaRPr lang="tr-TR" sz="1600" kern="1200" noProof="0" dirty="0" smtClean="0">
              <a:solidFill>
                <a:schemeClr val="bg1"/>
              </a:solidFill>
              <a:effectLst/>
              <a:latin typeface="Arial Narrow" pitchFamily="34" charset="0"/>
            </a:endParaRPr>
          </a:p>
          <a:p>
            <a:pPr marL="896938"/>
            <a:r>
              <a:rPr lang="tr-TR" sz="2000" kern="1200" noProof="0" dirty="0" smtClean="0">
                <a:solidFill>
                  <a:schemeClr val="accent1">
                    <a:lumMod val="50000"/>
                  </a:schemeClr>
                </a:solidFill>
                <a:effectLst/>
                <a:latin typeface="Arial Narrow" pitchFamily="34" charset="0"/>
              </a:rPr>
              <a:t>Sayısal </a:t>
            </a:r>
            <a:r>
              <a:rPr lang="tr-TR" sz="2000" dirty="0" smtClean="0">
                <a:solidFill>
                  <a:schemeClr val="accent1">
                    <a:lumMod val="50000"/>
                  </a:schemeClr>
                </a:solidFill>
                <a:effectLst/>
                <a:latin typeface="Arial Narrow" pitchFamily="34" charset="0"/>
              </a:rPr>
              <a:t>t</a:t>
            </a:r>
            <a:r>
              <a:rPr lang="tr-TR" sz="2000" kern="1200" noProof="0" dirty="0" err="1" smtClean="0">
                <a:solidFill>
                  <a:schemeClr val="accent1">
                    <a:lumMod val="50000"/>
                  </a:schemeClr>
                </a:solidFill>
                <a:effectLst/>
                <a:latin typeface="Arial Narrow" pitchFamily="34" charset="0"/>
              </a:rPr>
              <a:t>ürev</a:t>
            </a:r>
            <a:r>
              <a:rPr lang="tr-TR" sz="2000" kern="1200" noProof="0" dirty="0" smtClean="0">
                <a:solidFill>
                  <a:schemeClr val="accent1">
                    <a:lumMod val="50000"/>
                  </a:schemeClr>
                </a:solidFill>
                <a:effectLst/>
                <a:latin typeface="Arial Narrow" pitchFamily="34" charset="0"/>
              </a:rPr>
              <a:t> ,</a:t>
            </a:r>
          </a:p>
          <a:p>
            <a:pPr marL="896938"/>
            <a:r>
              <a:rPr lang="tr-TR" sz="2000" dirty="0" smtClean="0">
                <a:solidFill>
                  <a:schemeClr val="accent1">
                    <a:lumMod val="50000"/>
                  </a:schemeClr>
                </a:solidFill>
                <a:effectLst/>
                <a:latin typeface="Arial Narrow" pitchFamily="34" charset="0"/>
              </a:rPr>
              <a:t>Sonlu farklarla sayısal türev ,</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Taylor seri açılımıyla sayısal türev hesaplama , </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Gregory Newton bağıntıları yardımıyla sayısal türev hesaplama , </a:t>
            </a:r>
          </a:p>
          <a:p>
            <a:pPr marL="896938" lvl="1" indent="-342900">
              <a:spcAft>
                <a:spcPts val="400"/>
              </a:spcAft>
              <a:buFont typeface="Arial"/>
              <a:buChar char="•"/>
            </a:pPr>
            <a:r>
              <a:rPr lang="tr-TR" sz="2000" dirty="0" smtClean="0">
                <a:solidFill>
                  <a:schemeClr val="accent1">
                    <a:lumMod val="50000"/>
                  </a:schemeClr>
                </a:solidFill>
                <a:effectLst/>
                <a:latin typeface="Arial Narrow" pitchFamily="34" charset="0"/>
              </a:rPr>
              <a:t>Polinomlarla Sayısal Türev ,</a:t>
            </a:r>
          </a:p>
          <a:p>
            <a:pPr marL="896938" lvl="1" indent="-342900">
              <a:spcAft>
                <a:spcPts val="400"/>
              </a:spcAft>
              <a:buFont typeface="Arial"/>
              <a:buChar char="•"/>
            </a:pPr>
            <a:endParaRPr lang="tr-TR" sz="2000" dirty="0" smtClean="0">
              <a:solidFill>
                <a:schemeClr val="bg1"/>
              </a:solidFill>
              <a:effectLst/>
              <a:latin typeface="Arial Narrow" pitchFamily="34" charset="0"/>
            </a:endParaRPr>
          </a:p>
          <a:p>
            <a:pPr marL="896938"/>
            <a:endParaRPr lang="tr-TR" sz="2000" noProof="0" dirty="0">
              <a:solidFill>
                <a:schemeClr val="bg1"/>
              </a:solidFill>
              <a:effectLst/>
              <a:latin typeface="Arial Narrow" pitchFamily="34" charset="0"/>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1600" b="1" smtClean="0">
                <a:latin typeface="Arial Narrow" pitchFamily="34" charset="0"/>
              </a:rPr>
              <a:t>Ders İçeriği</a:t>
            </a:r>
            <a:endParaRPr lang="tr-TR" sz="1600" b="1" dirty="0" smtClean="0">
              <a:latin typeface="Arial Narrow" pitchFamily="34" charset="0"/>
            </a:endParaRPr>
          </a:p>
        </p:txBody>
      </p:sp>
      <p:pic>
        <p:nvPicPr>
          <p:cNvPr id="8194" name="Picture 2" descr="http://www.hayatkirtasiye.net/FileUpload/bs9062/File/kalemler.png"/>
          <p:cNvPicPr>
            <a:picLocks noChangeAspect="1" noChangeArrowheads="1"/>
          </p:cNvPicPr>
          <p:nvPr/>
        </p:nvPicPr>
        <p:blipFill>
          <a:blip r:embed="rId3" cstate="print"/>
          <a:srcRect/>
          <a:stretch>
            <a:fillRect/>
          </a:stretch>
        </p:blipFill>
        <p:spPr bwMode="auto">
          <a:xfrm>
            <a:off x="6572264" y="4118932"/>
            <a:ext cx="2352679" cy="2453328"/>
          </a:xfrm>
          <a:prstGeom prst="rect">
            <a:avLst/>
          </a:prstGeom>
          <a:noFill/>
          <a:effectLst>
            <a:outerShdw blurRad="76200" dir="13500000" sy="23000" kx="1200000" algn="br" rotWithShape="0">
              <a:prstClr val="black">
                <a:alpha val="20000"/>
              </a:prstClr>
            </a:outerShdw>
          </a:effectLst>
        </p:spPr>
      </p:pic>
    </p:spTree>
  </p:cSld>
  <p:clrMapOvr>
    <a:masterClrMapping/>
  </p:clrMapOvr>
  <p:transition>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20</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251520" y="1556792"/>
            <a:ext cx="8712968" cy="5112568"/>
          </a:xfrm>
        </p:spPr>
        <p:txBody>
          <a:bodyPr>
            <a:normAutofit/>
          </a:bodyPr>
          <a:lstStyle/>
          <a:p>
            <a:pPr>
              <a:buNone/>
            </a:pPr>
            <a:r>
              <a:rPr lang="tr-TR" sz="1600" b="1" dirty="0" smtClean="0">
                <a:solidFill>
                  <a:schemeClr val="bg1"/>
                </a:solidFill>
                <a:effectLst/>
              </a:rPr>
              <a:t> </a:t>
            </a:r>
            <a:r>
              <a:rPr lang="tr-TR" sz="1600" dirty="0" smtClean="0">
                <a:solidFill>
                  <a:schemeClr val="bg1"/>
                </a:solidFill>
                <a:effectLst/>
              </a:rPr>
              <a:t>Birinci mertebeden bir türev tanımı çıkartacağımızdan bulunacak </a:t>
            </a:r>
            <a:r>
              <a:rPr lang="tr-TR" sz="1600" b="1" dirty="0" smtClean="0">
                <a:solidFill>
                  <a:schemeClr val="bg1"/>
                </a:solidFill>
                <a:effectLst/>
              </a:rPr>
              <a:t>y’ </a:t>
            </a:r>
            <a:r>
              <a:rPr lang="tr-TR" sz="1600" dirty="0" smtClean="0">
                <a:solidFill>
                  <a:schemeClr val="bg1"/>
                </a:solidFill>
                <a:effectLst/>
              </a:rPr>
              <a:t>ifadesi içersinde </a:t>
            </a:r>
            <a:r>
              <a:rPr lang="tr-TR" sz="1600" b="1" dirty="0" smtClean="0">
                <a:solidFill>
                  <a:schemeClr val="bg1"/>
                </a:solidFill>
                <a:effectLst/>
              </a:rPr>
              <a:t>y</a:t>
            </a:r>
            <a:r>
              <a:rPr lang="tr-TR" sz="1600" b="1" baseline="-25000" dirty="0" smtClean="0">
                <a:solidFill>
                  <a:schemeClr val="bg1"/>
                </a:solidFill>
                <a:effectLst/>
              </a:rPr>
              <a:t>0</a:t>
            </a:r>
            <a:r>
              <a:rPr lang="tr-TR" sz="1600" b="1" dirty="0" smtClean="0">
                <a:solidFill>
                  <a:schemeClr val="bg1"/>
                </a:solidFill>
                <a:effectLst/>
              </a:rPr>
              <a:t>,y</a:t>
            </a:r>
            <a:r>
              <a:rPr lang="tr-TR" sz="1600" b="1" baseline="-25000" dirty="0" smtClean="0">
                <a:solidFill>
                  <a:schemeClr val="bg1"/>
                </a:solidFill>
                <a:effectLst/>
              </a:rPr>
              <a:t>1</a:t>
            </a:r>
            <a:r>
              <a:rPr lang="tr-TR" sz="1600" b="1" dirty="0" smtClean="0">
                <a:solidFill>
                  <a:schemeClr val="bg1"/>
                </a:solidFill>
                <a:effectLst/>
              </a:rPr>
              <a:t>,y</a:t>
            </a:r>
            <a:r>
              <a:rPr lang="tr-TR" sz="1600" b="1" baseline="-25000" dirty="0" smtClean="0">
                <a:solidFill>
                  <a:schemeClr val="bg1"/>
                </a:solidFill>
                <a:effectLst/>
              </a:rPr>
              <a:t>2</a:t>
            </a:r>
            <a:r>
              <a:rPr lang="tr-TR" sz="1600" b="1" dirty="0" smtClean="0">
                <a:solidFill>
                  <a:schemeClr val="bg1"/>
                </a:solidFill>
                <a:effectLst/>
              </a:rPr>
              <a:t>,y</a:t>
            </a:r>
            <a:r>
              <a:rPr lang="tr-TR" sz="1600" b="1" baseline="-25000" dirty="0" smtClean="0">
                <a:solidFill>
                  <a:schemeClr val="bg1"/>
                </a:solidFill>
                <a:effectLst/>
              </a:rPr>
              <a:t>3</a:t>
            </a:r>
            <a:r>
              <a:rPr lang="tr-TR" sz="1600" dirty="0" smtClean="0">
                <a:solidFill>
                  <a:schemeClr val="bg1"/>
                </a:solidFill>
                <a:effectLst/>
              </a:rPr>
              <a:t> gibi dört noktayı alıp </a:t>
            </a:r>
            <a:r>
              <a:rPr lang="tr-TR" sz="1600" b="1" dirty="0" smtClean="0">
                <a:solidFill>
                  <a:schemeClr val="bg1"/>
                </a:solidFill>
                <a:effectLst/>
              </a:rPr>
              <a:t>y</a:t>
            </a:r>
            <a:r>
              <a:rPr lang="tr-TR" sz="1600" b="1" baseline="-25000" dirty="0" smtClean="0">
                <a:solidFill>
                  <a:schemeClr val="bg1"/>
                </a:solidFill>
                <a:effectLst/>
              </a:rPr>
              <a:t>0</a:t>
            </a:r>
            <a:r>
              <a:rPr lang="tr-TR" sz="1600" b="1" dirty="0" smtClean="0">
                <a:solidFill>
                  <a:schemeClr val="bg1"/>
                </a:solidFill>
                <a:effectLst/>
              </a:rPr>
              <a:t>’’,y</a:t>
            </a:r>
            <a:r>
              <a:rPr lang="tr-TR" sz="1600" b="1" baseline="-25000" dirty="0" smtClean="0">
                <a:solidFill>
                  <a:schemeClr val="bg1"/>
                </a:solidFill>
                <a:effectLst/>
              </a:rPr>
              <a:t>0</a:t>
            </a:r>
            <a:r>
              <a:rPr lang="tr-TR" sz="1600" b="1" dirty="0" smtClean="0">
                <a:solidFill>
                  <a:schemeClr val="bg1"/>
                </a:solidFill>
                <a:effectLst/>
              </a:rPr>
              <a:t>’’’</a:t>
            </a:r>
            <a:r>
              <a:rPr lang="tr-TR" sz="1600" dirty="0" smtClean="0">
                <a:solidFill>
                  <a:schemeClr val="bg1"/>
                </a:solidFill>
                <a:effectLst/>
              </a:rPr>
              <a:t> </a:t>
            </a:r>
            <a:r>
              <a:rPr lang="tr-TR" sz="1600" dirty="0" err="1" smtClean="0">
                <a:solidFill>
                  <a:schemeClr val="bg1"/>
                </a:solidFill>
                <a:effectLst/>
              </a:rPr>
              <a:t>lü</a:t>
            </a:r>
            <a:r>
              <a:rPr lang="tr-TR" sz="1600" dirty="0" smtClean="0">
                <a:solidFill>
                  <a:schemeClr val="bg1"/>
                </a:solidFill>
                <a:effectLst/>
              </a:rPr>
              <a:t> terimleri yok edersek hata </a:t>
            </a:r>
            <a:r>
              <a:rPr lang="tr-TR" sz="1600" b="1" dirty="0" smtClean="0">
                <a:solidFill>
                  <a:schemeClr val="bg1"/>
                </a:solidFill>
                <a:effectLst/>
              </a:rPr>
              <a:t>R(h3)</a:t>
            </a:r>
            <a:r>
              <a:rPr lang="tr-TR" sz="1600" dirty="0" smtClean="0">
                <a:solidFill>
                  <a:schemeClr val="bg1"/>
                </a:solidFill>
                <a:effectLst/>
              </a:rPr>
              <a:t>olur. </a:t>
            </a:r>
          </a:p>
          <a:p>
            <a:pPr>
              <a:buNone/>
            </a:pPr>
            <a:endParaRPr lang="tr-TR" sz="1600" dirty="0" smtClean="0">
              <a:solidFill>
                <a:schemeClr val="bg1"/>
              </a:solidFill>
              <a:effectLst/>
            </a:endParaRPr>
          </a:p>
          <a:p>
            <a:pPr>
              <a:buNone/>
            </a:pPr>
            <a:r>
              <a:rPr lang="tr-TR" sz="1600" dirty="0" smtClean="0">
                <a:solidFill>
                  <a:schemeClr val="bg1"/>
                </a:solidFill>
                <a:effectLst/>
              </a:rPr>
              <a:t>Y</a:t>
            </a:r>
            <a:r>
              <a:rPr lang="tr-TR" sz="1600" baseline="-25000" dirty="0" smtClean="0">
                <a:solidFill>
                  <a:schemeClr val="bg1"/>
                </a:solidFill>
                <a:effectLst/>
              </a:rPr>
              <a:t>0</a:t>
            </a:r>
            <a:r>
              <a:rPr lang="tr-TR" sz="1600" dirty="0" smtClean="0">
                <a:solidFill>
                  <a:schemeClr val="bg1"/>
                </a:solidFill>
                <a:effectLst/>
              </a:rPr>
              <a:t>’’ve y</a:t>
            </a:r>
            <a:r>
              <a:rPr lang="tr-TR" sz="1600" baseline="-25000" dirty="0" smtClean="0">
                <a:solidFill>
                  <a:schemeClr val="bg1"/>
                </a:solidFill>
                <a:effectLst/>
              </a:rPr>
              <a:t>0</a:t>
            </a:r>
            <a:r>
              <a:rPr lang="tr-TR" sz="1600" dirty="0" smtClean="0">
                <a:solidFill>
                  <a:schemeClr val="bg1"/>
                </a:solidFill>
                <a:effectLst/>
              </a:rPr>
              <a:t>’’’ </a:t>
            </a:r>
            <a:r>
              <a:rPr lang="tr-TR" sz="1600" dirty="0" err="1" smtClean="0">
                <a:solidFill>
                  <a:schemeClr val="bg1"/>
                </a:solidFill>
                <a:effectLst/>
              </a:rPr>
              <a:t>lü</a:t>
            </a:r>
            <a:r>
              <a:rPr lang="tr-TR" sz="1600" dirty="0" smtClean="0">
                <a:solidFill>
                  <a:schemeClr val="bg1"/>
                </a:solidFill>
                <a:effectLst/>
              </a:rPr>
              <a:t> terimlerin yok olması için bunların katsayıları sıfır olmalıdır.  Yani ;</a:t>
            </a:r>
          </a:p>
          <a:p>
            <a:pPr>
              <a:buNone/>
            </a:pPr>
            <a:endParaRPr lang="tr-TR" sz="1600" b="1" dirty="0" smtClean="0">
              <a:solidFill>
                <a:schemeClr val="bg1"/>
              </a:solidFill>
              <a:effectLst/>
            </a:endParaRPr>
          </a:p>
          <a:p>
            <a:pPr>
              <a:buNone/>
            </a:pPr>
            <a:r>
              <a:rPr lang="tr-TR" sz="1600" b="1" dirty="0" smtClean="0">
                <a:solidFill>
                  <a:schemeClr val="bg1"/>
                </a:solidFill>
                <a:effectLst/>
              </a:rPr>
              <a:t>   a+4b+9c = 0        a+8b +27c=0   </a:t>
            </a:r>
            <a:r>
              <a:rPr lang="tr-TR" sz="1600" dirty="0" smtClean="0">
                <a:solidFill>
                  <a:schemeClr val="bg1"/>
                </a:solidFill>
                <a:effectLst/>
              </a:rPr>
              <a:t>olması gerekir. </a:t>
            </a:r>
          </a:p>
          <a:p>
            <a:pPr>
              <a:buNone/>
            </a:pPr>
            <a:endParaRPr lang="tr-TR" sz="1600" dirty="0" smtClean="0">
              <a:solidFill>
                <a:schemeClr val="bg1"/>
              </a:solidFill>
              <a:effectLst/>
            </a:endParaRPr>
          </a:p>
          <a:p>
            <a:pPr>
              <a:buNone/>
            </a:pPr>
            <a:r>
              <a:rPr lang="tr-TR" sz="1600" dirty="0" smtClean="0">
                <a:solidFill>
                  <a:schemeClr val="bg1"/>
                </a:solidFill>
                <a:effectLst/>
              </a:rPr>
              <a:t>Bu homojen denklemin çözümü için a,b ve c tam sayı olmak üzere a keyfi olarak seçilip  </a:t>
            </a:r>
          </a:p>
          <a:p>
            <a:pPr>
              <a:buNone/>
            </a:pPr>
            <a:r>
              <a:rPr lang="tr-TR" sz="1600" b="1" dirty="0" smtClean="0">
                <a:solidFill>
                  <a:schemeClr val="bg1"/>
                </a:solidFill>
                <a:effectLst/>
              </a:rPr>
              <a:t>        b=k</a:t>
            </a:r>
            <a:r>
              <a:rPr lang="tr-TR" sz="1600" b="1" baseline="-25000" dirty="0" smtClean="0">
                <a:solidFill>
                  <a:schemeClr val="bg1"/>
                </a:solidFill>
                <a:effectLst/>
              </a:rPr>
              <a:t>1</a:t>
            </a:r>
            <a:r>
              <a:rPr lang="tr-TR" sz="1600" b="1" dirty="0" smtClean="0">
                <a:solidFill>
                  <a:schemeClr val="bg1"/>
                </a:solidFill>
                <a:effectLst/>
              </a:rPr>
              <a:t>a</a:t>
            </a:r>
            <a:r>
              <a:rPr lang="tr-TR" sz="1600" dirty="0" smtClean="0">
                <a:solidFill>
                  <a:schemeClr val="bg1"/>
                </a:solidFill>
                <a:effectLst/>
              </a:rPr>
              <a:t> ve </a:t>
            </a:r>
            <a:r>
              <a:rPr lang="tr-TR" sz="1600" b="1" dirty="0" smtClean="0">
                <a:solidFill>
                  <a:schemeClr val="bg1"/>
                </a:solidFill>
                <a:effectLst/>
              </a:rPr>
              <a:t>c=k</a:t>
            </a:r>
            <a:r>
              <a:rPr lang="tr-TR" sz="1600" b="1" baseline="-25000" dirty="0" smtClean="0">
                <a:solidFill>
                  <a:schemeClr val="bg1"/>
                </a:solidFill>
                <a:effectLst/>
              </a:rPr>
              <a:t>2</a:t>
            </a:r>
            <a:r>
              <a:rPr lang="tr-TR" sz="1600" b="1" dirty="0" smtClean="0">
                <a:solidFill>
                  <a:schemeClr val="bg1"/>
                </a:solidFill>
                <a:effectLst/>
              </a:rPr>
              <a:t>a</a:t>
            </a:r>
            <a:r>
              <a:rPr lang="tr-TR" sz="1600" dirty="0" smtClean="0">
                <a:solidFill>
                  <a:schemeClr val="bg1"/>
                </a:solidFill>
                <a:effectLst/>
              </a:rPr>
              <a:t> olarak ifade edilirse yukarıdaki denklemlerden ;</a:t>
            </a:r>
          </a:p>
          <a:p>
            <a:pPr>
              <a:buNone/>
            </a:pPr>
            <a:r>
              <a:rPr lang="tr-TR" sz="1600" b="1" dirty="0" smtClean="0">
                <a:solidFill>
                  <a:schemeClr val="bg1"/>
                </a:solidFill>
                <a:effectLst/>
              </a:rPr>
              <a:t>        a(1+4k</a:t>
            </a:r>
            <a:r>
              <a:rPr lang="tr-TR" sz="1600" b="1" baseline="-25000" dirty="0" smtClean="0">
                <a:solidFill>
                  <a:schemeClr val="bg1"/>
                </a:solidFill>
                <a:effectLst/>
              </a:rPr>
              <a:t>1</a:t>
            </a:r>
            <a:r>
              <a:rPr lang="tr-TR" sz="1600" b="1" dirty="0" smtClean="0">
                <a:solidFill>
                  <a:schemeClr val="bg1"/>
                </a:solidFill>
                <a:effectLst/>
              </a:rPr>
              <a:t> + 9k</a:t>
            </a:r>
            <a:r>
              <a:rPr lang="tr-TR" sz="1600" b="1" baseline="-25000" dirty="0" smtClean="0">
                <a:solidFill>
                  <a:schemeClr val="bg1"/>
                </a:solidFill>
                <a:effectLst/>
              </a:rPr>
              <a:t>2</a:t>
            </a:r>
            <a:r>
              <a:rPr lang="tr-TR" sz="1600" b="1" dirty="0" smtClean="0">
                <a:solidFill>
                  <a:schemeClr val="bg1"/>
                </a:solidFill>
                <a:effectLst/>
              </a:rPr>
              <a:t>)=0       a(1+8k</a:t>
            </a:r>
            <a:r>
              <a:rPr lang="tr-TR" sz="1600" b="1" baseline="-25000" dirty="0" smtClean="0">
                <a:solidFill>
                  <a:schemeClr val="bg1"/>
                </a:solidFill>
                <a:effectLst/>
              </a:rPr>
              <a:t>1</a:t>
            </a:r>
            <a:r>
              <a:rPr lang="tr-TR" sz="1600" b="1" dirty="0" smtClean="0">
                <a:solidFill>
                  <a:schemeClr val="bg1"/>
                </a:solidFill>
                <a:effectLst/>
              </a:rPr>
              <a:t> + 27k</a:t>
            </a:r>
            <a:r>
              <a:rPr lang="tr-TR" sz="1600" b="1" baseline="-25000" dirty="0" smtClean="0">
                <a:solidFill>
                  <a:schemeClr val="bg1"/>
                </a:solidFill>
                <a:effectLst/>
              </a:rPr>
              <a:t>2</a:t>
            </a:r>
            <a:r>
              <a:rPr lang="tr-TR" sz="1600" b="1" dirty="0" smtClean="0">
                <a:solidFill>
                  <a:schemeClr val="bg1"/>
                </a:solidFill>
                <a:effectLst/>
              </a:rPr>
              <a:t>)=0   </a:t>
            </a:r>
            <a:r>
              <a:rPr lang="tr-TR" sz="1600" dirty="0" smtClean="0">
                <a:solidFill>
                  <a:schemeClr val="bg1"/>
                </a:solidFill>
                <a:effectLst/>
              </a:rPr>
              <a:t>elde edilir.  </a:t>
            </a:r>
          </a:p>
          <a:p>
            <a:pPr>
              <a:buNone/>
            </a:pPr>
            <a:r>
              <a:rPr lang="tr-TR" sz="1600" b="1" dirty="0" smtClean="0">
                <a:solidFill>
                  <a:schemeClr val="bg1"/>
                </a:solidFill>
                <a:effectLst/>
              </a:rPr>
              <a:t>        a</a:t>
            </a:r>
            <a:r>
              <a:rPr lang="tr-TR" sz="1600" b="1" dirty="0" smtClean="0">
                <a:solidFill>
                  <a:schemeClr val="bg1"/>
                </a:solidFill>
                <a:effectLst/>
                <a:sym typeface="Symbol"/>
              </a:rPr>
              <a:t>0</a:t>
            </a:r>
            <a:r>
              <a:rPr lang="tr-TR" sz="1600" dirty="0" smtClean="0">
                <a:solidFill>
                  <a:schemeClr val="bg1"/>
                </a:solidFill>
                <a:effectLst/>
                <a:sym typeface="Symbol"/>
              </a:rPr>
              <a:t> </a:t>
            </a:r>
            <a:r>
              <a:rPr lang="tr-TR" sz="1600" dirty="0" smtClean="0">
                <a:solidFill>
                  <a:schemeClr val="bg1"/>
                </a:solidFill>
                <a:effectLst/>
              </a:rPr>
              <a:t>olduğundan buradan  </a:t>
            </a:r>
            <a:r>
              <a:rPr lang="tr-TR" sz="1600" b="1" dirty="0" smtClean="0">
                <a:solidFill>
                  <a:schemeClr val="bg1"/>
                </a:solidFill>
                <a:effectLst/>
              </a:rPr>
              <a:t>1+4k</a:t>
            </a:r>
            <a:r>
              <a:rPr lang="tr-TR" sz="1600" b="1" baseline="-25000" dirty="0" smtClean="0">
                <a:solidFill>
                  <a:schemeClr val="bg1"/>
                </a:solidFill>
                <a:effectLst/>
              </a:rPr>
              <a:t>1</a:t>
            </a:r>
            <a:r>
              <a:rPr lang="tr-TR" sz="1600" b="1" dirty="0" smtClean="0">
                <a:solidFill>
                  <a:schemeClr val="bg1"/>
                </a:solidFill>
                <a:effectLst/>
              </a:rPr>
              <a:t> + 9k</a:t>
            </a:r>
            <a:r>
              <a:rPr lang="tr-TR" sz="1600" b="1" baseline="-25000" dirty="0" smtClean="0">
                <a:solidFill>
                  <a:schemeClr val="bg1"/>
                </a:solidFill>
                <a:effectLst/>
              </a:rPr>
              <a:t>2</a:t>
            </a:r>
            <a:r>
              <a:rPr lang="tr-TR" sz="1600" b="1" dirty="0" smtClean="0">
                <a:solidFill>
                  <a:schemeClr val="bg1"/>
                </a:solidFill>
                <a:effectLst/>
              </a:rPr>
              <a:t>=0     1+8k</a:t>
            </a:r>
            <a:r>
              <a:rPr lang="tr-TR" sz="1600" b="1" baseline="-25000" dirty="0" smtClean="0">
                <a:solidFill>
                  <a:schemeClr val="bg1"/>
                </a:solidFill>
                <a:effectLst/>
              </a:rPr>
              <a:t>1</a:t>
            </a:r>
            <a:r>
              <a:rPr lang="tr-TR" sz="1600" b="1" dirty="0" smtClean="0">
                <a:solidFill>
                  <a:schemeClr val="bg1"/>
                </a:solidFill>
                <a:effectLst/>
              </a:rPr>
              <a:t> + 27k</a:t>
            </a:r>
            <a:r>
              <a:rPr lang="tr-TR" sz="1600" b="1" baseline="-25000" dirty="0" smtClean="0">
                <a:solidFill>
                  <a:schemeClr val="bg1"/>
                </a:solidFill>
                <a:effectLst/>
              </a:rPr>
              <a:t>2</a:t>
            </a:r>
            <a:r>
              <a:rPr lang="tr-TR" sz="1600" b="1" dirty="0" smtClean="0">
                <a:solidFill>
                  <a:schemeClr val="bg1"/>
                </a:solidFill>
                <a:effectLst/>
              </a:rPr>
              <a:t>=0</a:t>
            </a:r>
            <a:r>
              <a:rPr lang="tr-TR" sz="1600" dirty="0" smtClean="0">
                <a:solidFill>
                  <a:schemeClr val="bg1"/>
                </a:solidFill>
                <a:effectLst/>
              </a:rPr>
              <a:t>     yazılır, </a:t>
            </a:r>
          </a:p>
          <a:p>
            <a:pPr>
              <a:buNone/>
            </a:pPr>
            <a:endParaRPr lang="tr-TR" sz="1600" dirty="0" smtClean="0">
              <a:solidFill>
                <a:schemeClr val="bg1"/>
              </a:solidFill>
              <a:effectLst/>
            </a:endParaRPr>
          </a:p>
          <a:p>
            <a:pPr>
              <a:buNone/>
            </a:pPr>
            <a:r>
              <a:rPr lang="tr-TR" sz="1600" dirty="0" smtClean="0">
                <a:solidFill>
                  <a:schemeClr val="bg1"/>
                </a:solidFill>
                <a:effectLst/>
              </a:rPr>
              <a:t>bu denklemlerden </a:t>
            </a:r>
            <a:r>
              <a:rPr lang="tr-TR" sz="1600" b="1" dirty="0" smtClean="0">
                <a:solidFill>
                  <a:schemeClr val="bg1"/>
                </a:solidFill>
                <a:effectLst/>
              </a:rPr>
              <a:t>k</a:t>
            </a:r>
            <a:r>
              <a:rPr lang="tr-TR" sz="1600" b="1" baseline="-25000" dirty="0" smtClean="0">
                <a:solidFill>
                  <a:schemeClr val="bg1"/>
                </a:solidFill>
                <a:effectLst/>
              </a:rPr>
              <a:t>1</a:t>
            </a:r>
            <a:r>
              <a:rPr lang="tr-TR" sz="1600" dirty="0" smtClean="0">
                <a:solidFill>
                  <a:schemeClr val="bg1"/>
                </a:solidFill>
                <a:effectLst/>
              </a:rPr>
              <a:t> ve </a:t>
            </a:r>
            <a:r>
              <a:rPr lang="tr-TR" sz="1600" b="1" dirty="0" smtClean="0">
                <a:solidFill>
                  <a:schemeClr val="bg1"/>
                </a:solidFill>
                <a:effectLst/>
              </a:rPr>
              <a:t>k</a:t>
            </a:r>
            <a:r>
              <a:rPr lang="tr-TR" sz="1600" b="1" baseline="-25000" dirty="0" smtClean="0">
                <a:solidFill>
                  <a:schemeClr val="bg1"/>
                </a:solidFill>
                <a:effectLst/>
              </a:rPr>
              <a:t>2</a:t>
            </a:r>
            <a:r>
              <a:rPr lang="tr-TR" sz="1600" dirty="0" smtClean="0">
                <a:solidFill>
                  <a:schemeClr val="bg1"/>
                </a:solidFill>
                <a:effectLst/>
              </a:rPr>
              <a:t> çözülürse,  </a:t>
            </a:r>
          </a:p>
          <a:p>
            <a:pPr>
              <a:buNone/>
            </a:pPr>
            <a:endParaRPr lang="tr-TR" sz="1600" dirty="0" smtClean="0">
              <a:solidFill>
                <a:schemeClr val="bg1"/>
              </a:solidFill>
              <a:effectLst/>
            </a:endParaRPr>
          </a:p>
          <a:p>
            <a:pPr>
              <a:buNone/>
            </a:pPr>
            <a:r>
              <a:rPr lang="tr-TR" sz="1600" b="1" dirty="0" smtClean="0">
                <a:solidFill>
                  <a:schemeClr val="bg1"/>
                </a:solidFill>
                <a:effectLst/>
              </a:rPr>
              <a:t>        k</a:t>
            </a:r>
            <a:r>
              <a:rPr lang="tr-TR" sz="1600" b="1" baseline="-25000" dirty="0" smtClean="0">
                <a:solidFill>
                  <a:schemeClr val="bg1"/>
                </a:solidFill>
                <a:effectLst/>
              </a:rPr>
              <a:t>1</a:t>
            </a:r>
            <a:r>
              <a:rPr lang="tr-TR" sz="1600" b="1" dirty="0" smtClean="0">
                <a:solidFill>
                  <a:schemeClr val="bg1"/>
                </a:solidFill>
                <a:effectLst/>
              </a:rPr>
              <a:t>=-1/2 ve k</a:t>
            </a:r>
            <a:r>
              <a:rPr lang="tr-TR" sz="1600" b="1" baseline="-25000" dirty="0" smtClean="0">
                <a:solidFill>
                  <a:schemeClr val="bg1"/>
                </a:solidFill>
                <a:effectLst/>
              </a:rPr>
              <a:t>2</a:t>
            </a:r>
            <a:r>
              <a:rPr lang="tr-TR" sz="1600" b="1" dirty="0" smtClean="0">
                <a:solidFill>
                  <a:schemeClr val="bg1"/>
                </a:solidFill>
                <a:effectLst/>
              </a:rPr>
              <a:t>=1/9    </a:t>
            </a:r>
            <a:r>
              <a:rPr lang="tr-TR" sz="1600" dirty="0" smtClean="0">
                <a:solidFill>
                  <a:schemeClr val="bg1"/>
                </a:solidFill>
                <a:effectLst/>
              </a:rPr>
              <a:t>bulunur.    O halde   </a:t>
            </a:r>
            <a:r>
              <a:rPr lang="tr-TR" sz="1600" b="1" dirty="0" smtClean="0">
                <a:solidFill>
                  <a:schemeClr val="bg1"/>
                </a:solidFill>
                <a:effectLst/>
              </a:rPr>
              <a:t>b= ‐a/2 , c=a/9</a:t>
            </a:r>
            <a:r>
              <a:rPr lang="tr-TR" sz="1600" dirty="0" smtClean="0">
                <a:solidFill>
                  <a:schemeClr val="bg1"/>
                </a:solidFill>
                <a:effectLst/>
              </a:rPr>
              <a:t> elde edilir. </a:t>
            </a:r>
          </a:p>
          <a:p>
            <a:pPr>
              <a:buNone/>
            </a:pPr>
            <a:endParaRPr lang="tr-TR" sz="1600" dirty="0" smtClean="0">
              <a:solidFill>
                <a:schemeClr val="bg1"/>
              </a:solidFill>
              <a:effectLst/>
            </a:endParaRPr>
          </a:p>
          <a:p>
            <a:pPr>
              <a:buNone/>
            </a:pPr>
            <a:endParaRPr lang="tr-TR" sz="1600" dirty="0" smtClean="0">
              <a:solidFill>
                <a:schemeClr val="bg1"/>
              </a:solidFill>
              <a:effectLst/>
            </a:endParaRPr>
          </a:p>
          <a:p>
            <a:pPr>
              <a:buNone/>
            </a:pPr>
            <a:endParaRPr lang="tr-TR" sz="1400" dirty="0">
              <a:solidFill>
                <a:schemeClr val="bg1"/>
              </a:solidFill>
              <a:effectLst/>
            </a:endParaRPr>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ransition>
    <p:cover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21</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179512" y="1556792"/>
            <a:ext cx="8784976" cy="5112568"/>
          </a:xfrm>
        </p:spPr>
        <p:txBody>
          <a:bodyPr>
            <a:normAutofit lnSpcReduction="10000"/>
          </a:bodyPr>
          <a:lstStyle/>
          <a:p>
            <a:pPr>
              <a:buNone/>
            </a:pPr>
            <a:endParaRPr lang="tr-TR" sz="1600" b="1" dirty="0" smtClean="0">
              <a:solidFill>
                <a:schemeClr val="bg1"/>
              </a:solidFill>
              <a:effectLst/>
            </a:endParaRPr>
          </a:p>
          <a:p>
            <a:pPr>
              <a:buNone/>
            </a:pPr>
            <a:r>
              <a:rPr lang="tr-TR" sz="1600" b="1" dirty="0" smtClean="0">
                <a:solidFill>
                  <a:schemeClr val="bg1"/>
                </a:solidFill>
                <a:effectLst/>
              </a:rPr>
              <a:t>a,b</a:t>
            </a:r>
            <a:r>
              <a:rPr lang="tr-TR" sz="1600" dirty="0" smtClean="0">
                <a:solidFill>
                  <a:schemeClr val="bg1"/>
                </a:solidFill>
                <a:effectLst/>
              </a:rPr>
              <a:t> ve </a:t>
            </a:r>
            <a:r>
              <a:rPr lang="tr-TR" sz="1600" b="1" dirty="0" smtClean="0">
                <a:solidFill>
                  <a:schemeClr val="bg1"/>
                </a:solidFill>
                <a:effectLst/>
              </a:rPr>
              <a:t>c</a:t>
            </a:r>
            <a:r>
              <a:rPr lang="tr-TR" sz="1600" dirty="0" smtClean="0">
                <a:solidFill>
                  <a:schemeClr val="bg1"/>
                </a:solidFill>
                <a:effectLst/>
              </a:rPr>
              <a:t> katsayıları tamsayı olması gerektiğinden </a:t>
            </a:r>
            <a:r>
              <a:rPr lang="tr-TR" sz="1600" b="1" dirty="0" smtClean="0">
                <a:solidFill>
                  <a:schemeClr val="bg1"/>
                </a:solidFill>
                <a:effectLst/>
              </a:rPr>
              <a:t>a</a:t>
            </a:r>
            <a:r>
              <a:rPr lang="tr-TR" sz="1600" dirty="0" smtClean="0">
                <a:solidFill>
                  <a:schemeClr val="bg1"/>
                </a:solidFill>
                <a:effectLst/>
              </a:rPr>
              <a:t> değeri hem </a:t>
            </a:r>
            <a:r>
              <a:rPr lang="tr-TR" sz="1600" b="1" dirty="0" smtClean="0">
                <a:solidFill>
                  <a:schemeClr val="bg1"/>
                </a:solidFill>
                <a:effectLst/>
              </a:rPr>
              <a:t>2</a:t>
            </a:r>
            <a:r>
              <a:rPr lang="tr-TR" sz="1600" dirty="0" smtClean="0">
                <a:solidFill>
                  <a:schemeClr val="bg1"/>
                </a:solidFill>
                <a:effectLst/>
              </a:rPr>
              <a:t> ye hem de </a:t>
            </a:r>
            <a:r>
              <a:rPr lang="tr-TR" sz="1600" b="1" dirty="0" smtClean="0">
                <a:solidFill>
                  <a:schemeClr val="bg1"/>
                </a:solidFill>
                <a:effectLst/>
              </a:rPr>
              <a:t>9</a:t>
            </a:r>
            <a:r>
              <a:rPr lang="tr-TR" sz="1600" dirty="0" smtClean="0">
                <a:solidFill>
                  <a:schemeClr val="bg1"/>
                </a:solidFill>
                <a:effectLst/>
              </a:rPr>
              <a:t>’ a bölünebilmelidir. </a:t>
            </a:r>
          </a:p>
          <a:p>
            <a:pPr>
              <a:buNone/>
            </a:pPr>
            <a:endParaRPr lang="tr-TR" sz="1600" dirty="0" smtClean="0">
              <a:solidFill>
                <a:schemeClr val="bg1"/>
              </a:solidFill>
              <a:effectLst/>
            </a:endParaRPr>
          </a:p>
          <a:p>
            <a:pPr>
              <a:buNone/>
            </a:pPr>
            <a:r>
              <a:rPr lang="tr-TR" sz="1600" dirty="0" smtClean="0">
                <a:solidFill>
                  <a:schemeClr val="bg1"/>
                </a:solidFill>
                <a:effectLst/>
              </a:rPr>
              <a:t>Yani </a:t>
            </a:r>
            <a:r>
              <a:rPr lang="tr-TR" sz="1600" b="1" dirty="0" smtClean="0">
                <a:solidFill>
                  <a:schemeClr val="bg1"/>
                </a:solidFill>
                <a:effectLst/>
              </a:rPr>
              <a:t>a=18</a:t>
            </a:r>
            <a:r>
              <a:rPr lang="tr-TR" sz="1600" dirty="0" smtClean="0">
                <a:solidFill>
                  <a:schemeClr val="bg1"/>
                </a:solidFill>
                <a:effectLst/>
              </a:rPr>
              <a:t> olmak zorundadır. Böylece </a:t>
            </a:r>
            <a:r>
              <a:rPr lang="tr-TR" sz="1600" b="1" dirty="0" smtClean="0">
                <a:solidFill>
                  <a:schemeClr val="bg1"/>
                </a:solidFill>
                <a:effectLst/>
              </a:rPr>
              <a:t>a=18, b=‐9</a:t>
            </a:r>
            <a:r>
              <a:rPr lang="tr-TR" sz="1600" dirty="0" smtClean="0">
                <a:solidFill>
                  <a:schemeClr val="bg1"/>
                </a:solidFill>
                <a:effectLst/>
              </a:rPr>
              <a:t> ve  </a:t>
            </a:r>
            <a:r>
              <a:rPr lang="tr-TR" sz="1600" b="1" dirty="0" smtClean="0">
                <a:solidFill>
                  <a:schemeClr val="bg1"/>
                </a:solidFill>
                <a:effectLst/>
              </a:rPr>
              <a:t>c=2</a:t>
            </a:r>
            <a:r>
              <a:rPr lang="tr-TR" sz="1600" dirty="0" smtClean="0">
                <a:solidFill>
                  <a:schemeClr val="bg1"/>
                </a:solidFill>
                <a:effectLst/>
              </a:rPr>
              <a:t>  olarak  belirlenmiş  olur.  </a:t>
            </a:r>
          </a:p>
          <a:p>
            <a:pPr>
              <a:buNone/>
            </a:pPr>
            <a:r>
              <a:rPr lang="tr-TR" sz="1600" b="1" dirty="0" smtClean="0">
                <a:solidFill>
                  <a:schemeClr val="bg1"/>
                </a:solidFill>
                <a:effectLst/>
              </a:rPr>
              <a:t>        a, b, c</a:t>
            </a:r>
            <a:r>
              <a:rPr lang="tr-TR" sz="1600" dirty="0" smtClean="0">
                <a:solidFill>
                  <a:schemeClr val="bg1"/>
                </a:solidFill>
                <a:effectLst/>
              </a:rPr>
              <a:t>  katsayıları  yerine  yazılarak  birinci  mertebeden  bir  türev bağıntısı:</a:t>
            </a:r>
          </a:p>
          <a:p>
            <a:pPr>
              <a:buNone/>
            </a:pPr>
            <a:r>
              <a:rPr lang="tr-TR" sz="1600" dirty="0" smtClean="0">
                <a:solidFill>
                  <a:schemeClr val="bg1"/>
                </a:solidFill>
                <a:effectLst/>
              </a:rPr>
              <a:t>   </a:t>
            </a:r>
          </a:p>
          <a:p>
            <a:pPr>
              <a:buNone/>
            </a:pPr>
            <a:r>
              <a:rPr lang="tr-TR" sz="1600" dirty="0" smtClean="0">
                <a:solidFill>
                  <a:schemeClr val="bg1"/>
                </a:solidFill>
                <a:effectLst/>
              </a:rPr>
              <a:t> </a:t>
            </a:r>
            <a:r>
              <a:rPr lang="tr-TR" sz="1600" b="1" dirty="0" smtClean="0">
                <a:solidFill>
                  <a:schemeClr val="bg1"/>
                </a:solidFill>
                <a:effectLst/>
              </a:rPr>
              <a:t>F’(x</a:t>
            </a:r>
            <a:r>
              <a:rPr lang="tr-TR" sz="1600" b="1" baseline="-25000" dirty="0" smtClean="0">
                <a:solidFill>
                  <a:schemeClr val="bg1"/>
                </a:solidFill>
                <a:effectLst/>
              </a:rPr>
              <a:t>0</a:t>
            </a:r>
            <a:r>
              <a:rPr lang="tr-TR" sz="1600" b="1" dirty="0" smtClean="0">
                <a:solidFill>
                  <a:schemeClr val="bg1"/>
                </a:solidFill>
                <a:effectLst/>
              </a:rPr>
              <a:t>)= [ 2F3 ‐9F2 + 18F1 – 11F(x</a:t>
            </a:r>
            <a:r>
              <a:rPr lang="tr-TR" sz="1600" b="1" baseline="-25000" dirty="0" smtClean="0">
                <a:solidFill>
                  <a:schemeClr val="bg1"/>
                </a:solidFill>
                <a:effectLst/>
              </a:rPr>
              <a:t>0</a:t>
            </a:r>
            <a:r>
              <a:rPr lang="tr-TR" sz="1600" b="1" dirty="0" smtClean="0">
                <a:solidFill>
                  <a:schemeClr val="bg1"/>
                </a:solidFill>
                <a:effectLst/>
              </a:rPr>
              <a:t>) ] / 6∆x + O(∆x</a:t>
            </a:r>
            <a:r>
              <a:rPr lang="tr-TR" sz="1600" b="1" baseline="30000" dirty="0" smtClean="0">
                <a:solidFill>
                  <a:schemeClr val="bg1"/>
                </a:solidFill>
                <a:effectLst/>
              </a:rPr>
              <a:t>3</a:t>
            </a:r>
            <a:r>
              <a:rPr lang="tr-TR" sz="1600" b="1" dirty="0" smtClean="0">
                <a:solidFill>
                  <a:schemeClr val="bg1"/>
                </a:solidFill>
                <a:effectLst/>
              </a:rPr>
              <a:t>)</a:t>
            </a:r>
            <a:r>
              <a:rPr lang="tr-TR" sz="1600" dirty="0" smtClean="0">
                <a:solidFill>
                  <a:schemeClr val="bg1"/>
                </a:solidFill>
                <a:effectLst/>
              </a:rPr>
              <a:t>    </a:t>
            </a:r>
          </a:p>
          <a:p>
            <a:pPr>
              <a:buNone/>
            </a:pPr>
            <a:endParaRPr lang="tr-TR" sz="1600" dirty="0" smtClean="0">
              <a:solidFill>
                <a:schemeClr val="bg1"/>
              </a:solidFill>
              <a:effectLst/>
            </a:endParaRPr>
          </a:p>
          <a:p>
            <a:pPr>
              <a:buNone/>
            </a:pPr>
            <a:r>
              <a:rPr lang="tr-TR" sz="1600" dirty="0" smtClean="0">
                <a:solidFill>
                  <a:schemeClr val="bg1"/>
                </a:solidFill>
                <a:effectLst/>
              </a:rPr>
              <a:t>Burada </a:t>
            </a:r>
            <a:r>
              <a:rPr lang="tr-TR" sz="1600" b="1" dirty="0" smtClean="0">
                <a:solidFill>
                  <a:schemeClr val="bg1"/>
                </a:solidFill>
                <a:effectLst/>
              </a:rPr>
              <a:t>0(</a:t>
            </a:r>
            <a:r>
              <a:rPr lang="tr-TR" sz="1600" b="1" dirty="0" smtClean="0">
                <a:solidFill>
                  <a:schemeClr val="bg1"/>
                </a:solidFill>
                <a:effectLst/>
                <a:sym typeface="Symbol"/>
              </a:rPr>
              <a:t></a:t>
            </a:r>
            <a:r>
              <a:rPr lang="tr-TR" sz="1600" b="1" dirty="0" smtClean="0">
                <a:solidFill>
                  <a:schemeClr val="bg1"/>
                </a:solidFill>
                <a:effectLst/>
              </a:rPr>
              <a:t>x</a:t>
            </a:r>
            <a:r>
              <a:rPr lang="tr-TR" sz="1600" b="1" baseline="30000" dirty="0" smtClean="0">
                <a:solidFill>
                  <a:schemeClr val="bg1"/>
                </a:solidFill>
                <a:effectLst/>
              </a:rPr>
              <a:t>3</a:t>
            </a:r>
            <a:r>
              <a:rPr lang="tr-TR" sz="1600" b="1" dirty="0" smtClean="0">
                <a:solidFill>
                  <a:schemeClr val="bg1"/>
                </a:solidFill>
                <a:effectLst/>
              </a:rPr>
              <a:t>)  </a:t>
            </a:r>
            <a:r>
              <a:rPr lang="tr-TR" sz="1600" dirty="0" smtClean="0">
                <a:solidFill>
                  <a:schemeClr val="bg1"/>
                </a:solidFill>
                <a:effectLst/>
              </a:rPr>
              <a:t>yapılan hatanın derecesini gösterir.</a:t>
            </a:r>
          </a:p>
          <a:p>
            <a:pPr>
              <a:buNone/>
            </a:pPr>
            <a:endParaRPr lang="tr-TR" sz="1600" dirty="0" smtClean="0">
              <a:solidFill>
                <a:schemeClr val="bg1"/>
              </a:solidFill>
              <a:effectLst/>
            </a:endParaRPr>
          </a:p>
          <a:p>
            <a:pPr>
              <a:buNone/>
            </a:pPr>
            <a:r>
              <a:rPr lang="tr-TR" sz="1600" dirty="0" smtClean="0">
                <a:solidFill>
                  <a:schemeClr val="bg1"/>
                </a:solidFill>
                <a:effectLst/>
              </a:rPr>
              <a:t>veya     </a:t>
            </a:r>
            <a:r>
              <a:rPr lang="tr-TR" sz="1600" b="1" dirty="0" smtClean="0">
                <a:solidFill>
                  <a:schemeClr val="bg1"/>
                </a:solidFill>
                <a:effectLst/>
              </a:rPr>
              <a:t>18y</a:t>
            </a:r>
            <a:r>
              <a:rPr lang="tr-TR" sz="1600" b="1" baseline="-25000" dirty="0" smtClean="0">
                <a:solidFill>
                  <a:schemeClr val="bg1"/>
                </a:solidFill>
                <a:effectLst/>
              </a:rPr>
              <a:t>1</a:t>
            </a:r>
            <a:r>
              <a:rPr lang="tr-TR" sz="1600" b="1" dirty="0" smtClean="0">
                <a:solidFill>
                  <a:schemeClr val="bg1"/>
                </a:solidFill>
                <a:effectLst/>
              </a:rPr>
              <a:t>-9y</a:t>
            </a:r>
            <a:r>
              <a:rPr lang="tr-TR" sz="1600" b="1" baseline="-25000" dirty="0" smtClean="0">
                <a:solidFill>
                  <a:schemeClr val="bg1"/>
                </a:solidFill>
                <a:effectLst/>
              </a:rPr>
              <a:t>2</a:t>
            </a:r>
            <a:r>
              <a:rPr lang="tr-TR" sz="1600" b="1" dirty="0" smtClean="0">
                <a:solidFill>
                  <a:schemeClr val="bg1"/>
                </a:solidFill>
                <a:effectLst/>
              </a:rPr>
              <a:t>+2y</a:t>
            </a:r>
            <a:r>
              <a:rPr lang="tr-TR" sz="1600" b="1" baseline="-25000" dirty="0" smtClean="0">
                <a:solidFill>
                  <a:schemeClr val="bg1"/>
                </a:solidFill>
                <a:effectLst/>
              </a:rPr>
              <a:t>3</a:t>
            </a:r>
            <a:r>
              <a:rPr lang="tr-TR" sz="1600" b="1" dirty="0" smtClean="0">
                <a:solidFill>
                  <a:schemeClr val="bg1"/>
                </a:solidFill>
                <a:effectLst/>
              </a:rPr>
              <a:t>=11y</a:t>
            </a:r>
            <a:r>
              <a:rPr lang="tr-TR" sz="1600" b="1" baseline="-25000" dirty="0" smtClean="0">
                <a:solidFill>
                  <a:schemeClr val="bg1"/>
                </a:solidFill>
                <a:effectLst/>
              </a:rPr>
              <a:t>0</a:t>
            </a:r>
            <a:r>
              <a:rPr lang="tr-TR" sz="1600" b="1" dirty="0" smtClean="0">
                <a:solidFill>
                  <a:schemeClr val="bg1"/>
                </a:solidFill>
                <a:effectLst/>
              </a:rPr>
              <a:t>+6hy</a:t>
            </a:r>
            <a:r>
              <a:rPr lang="tr-TR" sz="1600" b="1" baseline="-25000" dirty="0" smtClean="0">
                <a:solidFill>
                  <a:schemeClr val="bg1"/>
                </a:solidFill>
                <a:effectLst/>
              </a:rPr>
              <a:t>0</a:t>
            </a:r>
            <a:r>
              <a:rPr lang="tr-TR" sz="1600" b="1" dirty="0" smtClean="0">
                <a:solidFill>
                  <a:schemeClr val="bg1"/>
                </a:solidFill>
                <a:effectLst/>
              </a:rPr>
              <a:t>’ +3/2h4y</a:t>
            </a:r>
            <a:r>
              <a:rPr lang="tr-TR" sz="1600" b="1" baseline="-25000" dirty="0" smtClean="0">
                <a:solidFill>
                  <a:schemeClr val="bg1"/>
                </a:solidFill>
                <a:effectLst/>
              </a:rPr>
              <a:t>0</a:t>
            </a:r>
            <a:r>
              <a:rPr lang="tr-TR" sz="1600" b="1" baseline="30000" dirty="0" smtClean="0">
                <a:solidFill>
                  <a:schemeClr val="bg1"/>
                </a:solidFill>
                <a:effectLst/>
              </a:rPr>
              <a:t>(4)</a:t>
            </a:r>
            <a:r>
              <a:rPr lang="tr-TR" sz="1600" b="1" dirty="0" smtClean="0">
                <a:solidFill>
                  <a:schemeClr val="bg1"/>
                </a:solidFill>
                <a:effectLst/>
              </a:rPr>
              <a:t>+ …</a:t>
            </a:r>
            <a:r>
              <a:rPr lang="tr-TR" sz="1600" dirty="0" smtClean="0">
                <a:solidFill>
                  <a:schemeClr val="bg1"/>
                </a:solidFill>
                <a:effectLst/>
              </a:rPr>
              <a:t>      elde edilir ,</a:t>
            </a:r>
          </a:p>
          <a:p>
            <a:pPr>
              <a:buNone/>
            </a:pPr>
            <a:endParaRPr lang="tr-TR" sz="1600" dirty="0" smtClean="0">
              <a:solidFill>
                <a:schemeClr val="bg1"/>
              </a:solidFill>
              <a:effectLst/>
            </a:endParaRPr>
          </a:p>
          <a:p>
            <a:pPr>
              <a:buNone/>
            </a:pPr>
            <a:r>
              <a:rPr lang="tr-TR" sz="1600" dirty="0" smtClean="0">
                <a:solidFill>
                  <a:schemeClr val="bg1"/>
                </a:solidFill>
                <a:effectLst/>
              </a:rPr>
              <a:t>buradan da </a:t>
            </a:r>
          </a:p>
          <a:p>
            <a:pPr>
              <a:buNone/>
            </a:pPr>
            <a:endParaRPr lang="tr-TR" sz="1600" dirty="0" smtClean="0">
              <a:solidFill>
                <a:schemeClr val="bg1"/>
              </a:solidFill>
              <a:effectLst/>
            </a:endParaRPr>
          </a:p>
          <a:p>
            <a:pPr>
              <a:buNone/>
            </a:pPr>
            <a:r>
              <a:rPr lang="tr-TR" sz="1600" dirty="0" smtClean="0">
                <a:solidFill>
                  <a:schemeClr val="bg1"/>
                </a:solidFill>
                <a:effectLst/>
              </a:rPr>
              <a:t>  </a:t>
            </a:r>
          </a:p>
          <a:p>
            <a:pPr>
              <a:buNone/>
            </a:pPr>
            <a:endParaRPr lang="tr-TR" sz="1600" dirty="0" smtClean="0">
              <a:solidFill>
                <a:schemeClr val="bg1"/>
              </a:solidFill>
              <a:effectLst/>
            </a:endParaRPr>
          </a:p>
          <a:p>
            <a:pPr>
              <a:buNone/>
            </a:pPr>
            <a:endParaRPr lang="tr-TR" sz="1400" dirty="0">
              <a:solidFill>
                <a:schemeClr val="bg1"/>
              </a:solidFill>
              <a:effectLst/>
            </a:endParaRPr>
          </a:p>
        </p:txBody>
      </p:sp>
      <p:pic>
        <p:nvPicPr>
          <p:cNvPr id="38914" name="Picture 2"/>
          <p:cNvPicPr>
            <a:picLocks noChangeAspect="1" noChangeArrowheads="1"/>
          </p:cNvPicPr>
          <p:nvPr/>
        </p:nvPicPr>
        <p:blipFill>
          <a:blip r:embed="rId3" cstate="print"/>
          <a:srcRect/>
          <a:stretch>
            <a:fillRect/>
          </a:stretch>
        </p:blipFill>
        <p:spPr bwMode="auto">
          <a:xfrm>
            <a:off x="2411760" y="5445224"/>
            <a:ext cx="3351109" cy="648072"/>
          </a:xfrm>
          <a:prstGeom prst="rect">
            <a:avLst/>
          </a:prstGeom>
          <a:noFill/>
          <a:ln w="9525">
            <a:noFill/>
            <a:miter lim="800000"/>
            <a:headEnd/>
            <a:tailEnd/>
          </a:ln>
        </p:spPr>
      </p:pic>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228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0"/>
            <a:ext cx="304800" cy="209550"/>
          </a:xfrm>
          <a:prstGeom prst="rect">
            <a:avLst/>
          </a:prstGeom>
          <a:noFill/>
        </p:spPr>
      </p:pic>
      <p:sp>
        <p:nvSpPr>
          <p:cNvPr id="15" name="14 Yuvarlatılmış Dikdörtgen"/>
          <p:cNvSpPr/>
          <p:nvPr/>
        </p:nvSpPr>
        <p:spPr>
          <a:xfrm>
            <a:off x="2267744" y="5301208"/>
            <a:ext cx="3600400"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22</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smtClean="0"/>
              <a:t>Gregory Newton bağıntıları yardımıyla sayısal türev hesaplama</a:t>
            </a:r>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39938" name="Picture 2"/>
          <p:cNvPicPr>
            <a:picLocks noGrp="1" noChangeAspect="1" noChangeArrowheads="1"/>
          </p:cNvPicPr>
          <p:nvPr>
            <p:ph idx="1"/>
          </p:nvPr>
        </p:nvPicPr>
        <p:blipFill>
          <a:blip r:embed="rId3" cstate="print"/>
          <a:srcRect/>
          <a:stretch>
            <a:fillRect/>
          </a:stretch>
        </p:blipFill>
        <p:spPr bwMode="auto">
          <a:xfrm>
            <a:off x="0" y="1700808"/>
            <a:ext cx="6156176" cy="3744416"/>
          </a:xfrm>
          <a:prstGeom prst="rect">
            <a:avLst/>
          </a:prstGeom>
          <a:noFill/>
          <a:ln w="9525">
            <a:noFill/>
            <a:miter lim="800000"/>
            <a:headEnd/>
            <a:tailEnd/>
          </a:ln>
        </p:spPr>
      </p:pic>
      <p:pic>
        <p:nvPicPr>
          <p:cNvPr id="16" name="15 Resim"/>
          <p:cNvPicPr/>
          <p:nvPr/>
        </p:nvPicPr>
        <p:blipFill>
          <a:blip r:embed="rId4" cstate="print"/>
          <a:srcRect/>
          <a:stretch>
            <a:fillRect/>
          </a:stretch>
        </p:blipFill>
        <p:spPr bwMode="auto">
          <a:xfrm>
            <a:off x="4139952" y="4221088"/>
            <a:ext cx="5004048" cy="2276872"/>
          </a:xfrm>
          <a:prstGeom prst="rect">
            <a:avLst/>
          </a:prstGeom>
          <a:noFill/>
          <a:ln w="9525">
            <a:noFill/>
            <a:miter lim="800000"/>
            <a:headEnd/>
            <a:tailEnd/>
          </a:ln>
        </p:spPr>
      </p:pic>
      <p:sp>
        <p:nvSpPr>
          <p:cNvPr id="12" name="11 Dikdörtgen"/>
          <p:cNvSpPr/>
          <p:nvPr/>
        </p:nvSpPr>
        <p:spPr>
          <a:xfrm>
            <a:off x="-36512" y="1412776"/>
            <a:ext cx="9180512" cy="338554"/>
          </a:xfrm>
          <a:prstGeom prst="rect">
            <a:avLst/>
          </a:prstGeom>
        </p:spPr>
        <p:txBody>
          <a:bodyPr wrap="square">
            <a:spAutoFit/>
          </a:bodyPr>
          <a:lstStyle/>
          <a:p>
            <a:pPr>
              <a:defRPr/>
            </a:pPr>
            <a:r>
              <a:rPr lang="tr-TR" sz="1600" dirty="0" smtClean="0">
                <a:solidFill>
                  <a:schemeClr val="bg1"/>
                </a:solidFill>
              </a:rPr>
              <a:t>Daha önceki enterpolasyon konusunda tanımlamış olduğumuz, ileri fark enterpolasyon ifadesi:</a:t>
            </a:r>
          </a:p>
        </p:txBody>
      </p:sp>
      <p:grpSp>
        <p:nvGrpSpPr>
          <p:cNvPr id="22" name="21 Grup"/>
          <p:cNvGrpSpPr/>
          <p:nvPr/>
        </p:nvGrpSpPr>
        <p:grpSpPr>
          <a:xfrm>
            <a:off x="4116252" y="4221088"/>
            <a:ext cx="4704220" cy="2448272"/>
            <a:chOff x="3779912" y="3284984"/>
            <a:chExt cx="3880048" cy="2952328"/>
          </a:xfrm>
        </p:grpSpPr>
        <p:cxnSp>
          <p:nvCxnSpPr>
            <p:cNvPr id="17" name="16 Düz Bağlayıcı"/>
            <p:cNvCxnSpPr/>
            <p:nvPr/>
          </p:nvCxnSpPr>
          <p:spPr>
            <a:xfrm rot="5400000">
              <a:off x="2303748" y="4761148"/>
              <a:ext cx="295232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flipV="1">
              <a:off x="3779912" y="3284984"/>
              <a:ext cx="3880048" cy="838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14 Yuvarlatılmış Dikdörtgen"/>
          <p:cNvSpPr/>
          <p:nvPr/>
        </p:nvSpPr>
        <p:spPr>
          <a:xfrm>
            <a:off x="205026" y="4797152"/>
            <a:ext cx="3096344" cy="864096"/>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18 Yuvarlatılmış Dikdörtgen"/>
          <p:cNvSpPr/>
          <p:nvPr/>
        </p:nvSpPr>
        <p:spPr>
          <a:xfrm>
            <a:off x="5580112" y="5810746"/>
            <a:ext cx="2890336" cy="864096"/>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23</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smtClean="0"/>
              <a:t>Gregory Newton bağıntıları yardımıyla sayısal türev hesaplama</a:t>
            </a:r>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357158" y="1500174"/>
            <a:ext cx="8786842" cy="5357826"/>
          </a:xfrm>
        </p:spPr>
        <p:txBody>
          <a:bodyPr>
            <a:normAutofit/>
          </a:bodyPr>
          <a:lstStyle/>
          <a:p>
            <a:pPr>
              <a:buNone/>
            </a:pPr>
            <a:r>
              <a:rPr lang="tr-TR" sz="1600" b="1" dirty="0" smtClean="0">
                <a:solidFill>
                  <a:schemeClr val="bg1"/>
                </a:solidFill>
                <a:effectLst/>
              </a:rPr>
              <a:t>Örnek 4:</a:t>
            </a:r>
            <a:endParaRPr lang="tr-TR" sz="1600" dirty="0" smtClean="0">
              <a:solidFill>
                <a:schemeClr val="bg1"/>
              </a:solidFill>
              <a:effectLst/>
            </a:endParaRPr>
          </a:p>
          <a:p>
            <a:pPr>
              <a:buNone/>
            </a:pPr>
            <a:r>
              <a:rPr lang="tr-TR" sz="1800" b="1" dirty="0" smtClean="0">
                <a:solidFill>
                  <a:schemeClr val="bg1"/>
                </a:solidFill>
                <a:effectLst/>
              </a:rPr>
              <a:t> y=</a:t>
            </a:r>
            <a:r>
              <a:rPr lang="tr-TR" sz="1800" b="1" dirty="0" err="1" smtClean="0">
                <a:solidFill>
                  <a:schemeClr val="bg1"/>
                </a:solidFill>
                <a:effectLst/>
              </a:rPr>
              <a:t>e</a:t>
            </a:r>
            <a:r>
              <a:rPr lang="tr-TR" sz="1800" b="1" baseline="30000" dirty="0" err="1" smtClean="0">
                <a:solidFill>
                  <a:schemeClr val="bg1"/>
                </a:solidFill>
                <a:effectLst/>
              </a:rPr>
              <a:t>x</a:t>
            </a:r>
            <a:r>
              <a:rPr lang="tr-TR" sz="1800" b="1" dirty="0" smtClean="0">
                <a:solidFill>
                  <a:schemeClr val="bg1"/>
                </a:solidFill>
                <a:effectLst/>
              </a:rPr>
              <a:t> , </a:t>
            </a:r>
            <a:r>
              <a:rPr lang="tr-TR" sz="1600" b="1" dirty="0" smtClean="0">
                <a:solidFill>
                  <a:schemeClr val="bg1"/>
                </a:solidFill>
                <a:effectLst/>
              </a:rPr>
              <a:t>x∈[0, 5] </a:t>
            </a:r>
            <a:r>
              <a:rPr lang="tr-TR" sz="1600" dirty="0" smtClean="0">
                <a:solidFill>
                  <a:schemeClr val="bg1"/>
                </a:solidFill>
                <a:effectLst/>
              </a:rPr>
              <a:t>ve </a:t>
            </a:r>
            <a:r>
              <a:rPr lang="tr-TR" sz="1600" b="1" dirty="0" smtClean="0">
                <a:solidFill>
                  <a:schemeClr val="bg1"/>
                </a:solidFill>
                <a:effectLst/>
              </a:rPr>
              <a:t>∆x=1.0 </a:t>
            </a:r>
            <a:r>
              <a:rPr lang="tr-TR" sz="1600" dirty="0" smtClean="0">
                <a:solidFill>
                  <a:schemeClr val="bg1"/>
                </a:solidFill>
                <a:effectLst/>
              </a:rPr>
              <a:t>aralığında fonksiyonun ileri fark tablosunu hazırlayarak </a:t>
            </a:r>
            <a:r>
              <a:rPr lang="tr-TR" sz="1600" b="1" dirty="0" smtClean="0">
                <a:solidFill>
                  <a:schemeClr val="bg1"/>
                </a:solidFill>
                <a:effectLst/>
              </a:rPr>
              <a:t>x=2 </a:t>
            </a:r>
            <a:r>
              <a:rPr lang="tr-TR" sz="1600" dirty="0" smtClean="0">
                <a:solidFill>
                  <a:schemeClr val="bg1"/>
                </a:solidFill>
                <a:effectLst/>
              </a:rPr>
              <a:t>noktasındaki türevi ileri yön (Newton‐</a:t>
            </a:r>
            <a:r>
              <a:rPr lang="tr-TR" sz="1600" dirty="0" err="1" smtClean="0">
                <a:solidFill>
                  <a:schemeClr val="bg1"/>
                </a:solidFill>
                <a:effectLst/>
              </a:rPr>
              <a:t>Gregory</a:t>
            </a:r>
            <a:r>
              <a:rPr lang="tr-TR" sz="1600" dirty="0" smtClean="0">
                <a:solidFill>
                  <a:schemeClr val="bg1"/>
                </a:solidFill>
                <a:effectLst/>
              </a:rPr>
              <a:t>) bağıntısı ile hesaplayınız?</a:t>
            </a:r>
          </a:p>
          <a:p>
            <a:pPr>
              <a:buNone/>
            </a:pPr>
            <a:r>
              <a:rPr lang="tr-TR" sz="1600" dirty="0" smtClean="0">
                <a:solidFill>
                  <a:schemeClr val="bg1"/>
                </a:solidFill>
                <a:effectLst/>
              </a:rPr>
              <a:t>  </a:t>
            </a:r>
          </a:p>
          <a:p>
            <a:pPr>
              <a:buNone/>
            </a:pPr>
            <a:r>
              <a:rPr lang="tr-TR" sz="1600" dirty="0" smtClean="0">
                <a:solidFill>
                  <a:schemeClr val="bg1"/>
                </a:solidFill>
                <a:effectLst/>
              </a:rPr>
              <a:t>İleri fark türev bağıntısı</a:t>
            </a:r>
          </a:p>
          <a:p>
            <a:pPr>
              <a:buNone/>
            </a:pPr>
            <a:r>
              <a:rPr lang="tr-TR" sz="1600" dirty="0" smtClean="0">
                <a:solidFill>
                  <a:schemeClr val="bg1"/>
                </a:solidFill>
                <a:effectLst/>
              </a:rPr>
              <a:t>  </a:t>
            </a:r>
          </a:p>
          <a:p>
            <a:pPr>
              <a:buNone/>
            </a:pPr>
            <a:r>
              <a:rPr lang="tr-TR" sz="1600" dirty="0" smtClean="0">
                <a:solidFill>
                  <a:schemeClr val="bg1"/>
                </a:solidFill>
                <a:effectLst/>
              </a:rPr>
              <a:t> </a:t>
            </a:r>
          </a:p>
          <a:p>
            <a:pPr>
              <a:buNone/>
            </a:pPr>
            <a:r>
              <a:rPr lang="tr-TR" sz="1600" dirty="0" smtClean="0">
                <a:solidFill>
                  <a:schemeClr val="bg1"/>
                </a:solidFill>
                <a:effectLst/>
              </a:rPr>
              <a:t> </a:t>
            </a:r>
          </a:p>
          <a:p>
            <a:pPr>
              <a:buNone/>
            </a:pPr>
            <a:r>
              <a:rPr lang="tr-TR" sz="1600" b="1" dirty="0" smtClean="0">
                <a:solidFill>
                  <a:schemeClr val="bg1"/>
                </a:solidFill>
                <a:effectLst/>
              </a:rPr>
              <a:t>X</a:t>
            </a:r>
            <a:r>
              <a:rPr lang="tr-TR" sz="1600" b="1" baseline="-25000" dirty="0" smtClean="0">
                <a:solidFill>
                  <a:schemeClr val="bg1"/>
                </a:solidFill>
                <a:effectLst/>
              </a:rPr>
              <a:t>0</a:t>
            </a:r>
            <a:r>
              <a:rPr lang="tr-TR" sz="1600" b="1" dirty="0" smtClean="0">
                <a:solidFill>
                  <a:schemeClr val="bg1"/>
                </a:solidFill>
                <a:effectLst/>
              </a:rPr>
              <a:t>=2</a:t>
            </a:r>
            <a:r>
              <a:rPr lang="tr-TR" sz="1600" dirty="0" smtClean="0">
                <a:solidFill>
                  <a:schemeClr val="bg1"/>
                </a:solidFill>
                <a:effectLst/>
              </a:rPr>
              <a:t> için (temel satır)</a:t>
            </a:r>
          </a:p>
          <a:p>
            <a:pPr>
              <a:buNone/>
            </a:pPr>
            <a:r>
              <a:rPr lang="tr-TR" sz="1600" dirty="0" smtClean="0">
                <a:solidFill>
                  <a:schemeClr val="bg1"/>
                </a:solidFill>
                <a:effectLst/>
              </a:rPr>
              <a:t> </a:t>
            </a:r>
          </a:p>
          <a:p>
            <a:pPr>
              <a:buNone/>
            </a:pPr>
            <a:r>
              <a:rPr lang="tr-TR" sz="1600" b="1" dirty="0" smtClean="0">
                <a:solidFill>
                  <a:schemeClr val="bg1"/>
                </a:solidFill>
                <a:effectLst/>
              </a:rPr>
              <a:t>Y’ = (1/1)[12.7 – (1/2)21.81 + (1/3)37.5] = 14.2950</a:t>
            </a:r>
            <a:endParaRPr lang="tr-TR" sz="1600" dirty="0" smtClean="0">
              <a:solidFill>
                <a:schemeClr val="bg1"/>
              </a:solidFill>
              <a:effectLst/>
            </a:endParaRPr>
          </a:p>
          <a:p>
            <a:pPr>
              <a:buNone/>
            </a:pPr>
            <a:r>
              <a:rPr lang="tr-TR" sz="1600" dirty="0" smtClean="0">
                <a:solidFill>
                  <a:schemeClr val="bg1"/>
                </a:solidFill>
                <a:effectLst/>
              </a:rPr>
              <a:t> </a:t>
            </a:r>
          </a:p>
          <a:p>
            <a:pPr>
              <a:buNone/>
            </a:pPr>
            <a:r>
              <a:rPr lang="tr-TR" sz="1600" dirty="0" smtClean="0">
                <a:solidFill>
                  <a:schemeClr val="bg1"/>
                </a:solidFill>
                <a:effectLst/>
              </a:rPr>
              <a:t>Fonksiyonun </a:t>
            </a:r>
            <a:r>
              <a:rPr lang="tr-TR" sz="1600" b="1" dirty="0" smtClean="0">
                <a:solidFill>
                  <a:schemeClr val="bg1"/>
                </a:solidFill>
                <a:effectLst/>
              </a:rPr>
              <a:t>x=2</a:t>
            </a:r>
            <a:r>
              <a:rPr lang="tr-TR" sz="1600" dirty="0" smtClean="0">
                <a:solidFill>
                  <a:schemeClr val="bg1"/>
                </a:solidFill>
                <a:effectLst/>
              </a:rPr>
              <a:t> noktasındaki gerçek türev değeri ise </a:t>
            </a:r>
            <a:r>
              <a:rPr lang="tr-TR" sz="1600" b="1" dirty="0" smtClean="0">
                <a:solidFill>
                  <a:schemeClr val="bg1"/>
                </a:solidFill>
                <a:effectLst/>
              </a:rPr>
              <a:t>y’= e</a:t>
            </a:r>
            <a:r>
              <a:rPr lang="tr-TR" sz="1600" b="1" baseline="30000" dirty="0" smtClean="0">
                <a:solidFill>
                  <a:schemeClr val="bg1"/>
                </a:solidFill>
                <a:effectLst/>
              </a:rPr>
              <a:t>2</a:t>
            </a:r>
            <a:r>
              <a:rPr lang="tr-TR" sz="1600" b="1" dirty="0" smtClean="0">
                <a:solidFill>
                  <a:schemeClr val="bg1"/>
                </a:solidFill>
                <a:effectLst/>
              </a:rPr>
              <a:t>= 7.3891</a:t>
            </a:r>
            <a:r>
              <a:rPr lang="tr-TR" sz="1600" dirty="0" smtClean="0">
                <a:solidFill>
                  <a:schemeClr val="bg1"/>
                </a:solidFill>
                <a:effectLst/>
              </a:rPr>
              <a:t> bu problemde </a:t>
            </a:r>
            <a:r>
              <a:rPr lang="tr-TR" sz="1600" b="1" dirty="0" smtClean="0">
                <a:solidFill>
                  <a:schemeClr val="bg1"/>
                </a:solidFill>
                <a:effectLst/>
              </a:rPr>
              <a:t>x=2</a:t>
            </a:r>
            <a:r>
              <a:rPr lang="tr-TR" sz="1600" dirty="0" smtClean="0">
                <a:solidFill>
                  <a:schemeClr val="bg1"/>
                </a:solidFill>
                <a:effectLst/>
              </a:rPr>
              <a:t> noktası  var olduğundan </a:t>
            </a:r>
            <a:r>
              <a:rPr lang="tr-TR" sz="1600" b="1" dirty="0" smtClean="0">
                <a:solidFill>
                  <a:schemeClr val="bg1"/>
                </a:solidFill>
                <a:effectLst/>
              </a:rPr>
              <a:t>n=0</a:t>
            </a:r>
            <a:r>
              <a:rPr lang="tr-TR" sz="1600" dirty="0" smtClean="0">
                <a:solidFill>
                  <a:schemeClr val="bg1"/>
                </a:solidFill>
                <a:effectLst/>
              </a:rPr>
              <a:t> alınmış oldu.</a:t>
            </a:r>
          </a:p>
        </p:txBody>
      </p:sp>
      <p:pic>
        <p:nvPicPr>
          <p:cNvPr id="15" name="14 Resim"/>
          <p:cNvPicPr/>
          <p:nvPr/>
        </p:nvPicPr>
        <p:blipFill>
          <a:blip r:embed="rId3" cstate="print"/>
          <a:srcRect/>
          <a:stretch>
            <a:fillRect/>
          </a:stretch>
        </p:blipFill>
        <p:spPr bwMode="auto">
          <a:xfrm>
            <a:off x="395536" y="3212976"/>
            <a:ext cx="3240360" cy="785818"/>
          </a:xfrm>
          <a:prstGeom prst="rect">
            <a:avLst/>
          </a:prstGeom>
          <a:noFill/>
          <a:ln w="9525">
            <a:noFill/>
            <a:miter lim="800000"/>
            <a:headEnd/>
            <a:tailEnd/>
          </a:ln>
        </p:spPr>
      </p:pic>
      <p:grpSp>
        <p:nvGrpSpPr>
          <p:cNvPr id="17" name="16 Grup"/>
          <p:cNvGrpSpPr/>
          <p:nvPr/>
        </p:nvGrpSpPr>
        <p:grpSpPr>
          <a:xfrm>
            <a:off x="5004048" y="2564904"/>
            <a:ext cx="3853752" cy="2357454"/>
            <a:chOff x="4714875" y="2428868"/>
            <a:chExt cx="3925760" cy="2357454"/>
          </a:xfrm>
        </p:grpSpPr>
        <p:pic>
          <p:nvPicPr>
            <p:cNvPr id="40962" name="Picture 2"/>
            <p:cNvPicPr>
              <a:picLocks noChangeAspect="1" noChangeArrowheads="1"/>
            </p:cNvPicPr>
            <p:nvPr/>
          </p:nvPicPr>
          <p:blipFill>
            <a:blip r:embed="rId4" cstate="print"/>
            <a:srcRect/>
            <a:stretch>
              <a:fillRect/>
            </a:stretch>
          </p:blipFill>
          <p:spPr bwMode="auto">
            <a:xfrm>
              <a:off x="4714875" y="2428868"/>
              <a:ext cx="3925760" cy="2357454"/>
            </a:xfrm>
            <a:prstGeom prst="rect">
              <a:avLst/>
            </a:prstGeom>
            <a:noFill/>
            <a:ln w="9525">
              <a:noFill/>
              <a:miter lim="800000"/>
              <a:headEnd/>
              <a:tailEnd/>
            </a:ln>
          </p:spPr>
        </p:pic>
        <p:sp>
          <p:nvSpPr>
            <p:cNvPr id="16" name="15 Dikdörtgen"/>
            <p:cNvSpPr/>
            <p:nvPr/>
          </p:nvSpPr>
          <p:spPr>
            <a:xfrm>
              <a:off x="4765676" y="3651252"/>
              <a:ext cx="3832252" cy="323852"/>
            </a:xfrm>
            <a:prstGeom prst="rect">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cSld>
  <p:clrMapOvr>
    <a:masterClrMapping/>
  </p:clrMapOvr>
  <p:transition>
    <p:cover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24</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Polinomlarla Sayısal Türev :</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357158" y="1500174"/>
            <a:ext cx="8786842" cy="5357826"/>
          </a:xfrm>
        </p:spPr>
        <p:txBody>
          <a:bodyPr>
            <a:normAutofit lnSpcReduction="10000"/>
          </a:bodyPr>
          <a:lstStyle/>
          <a:p>
            <a:pPr>
              <a:buNone/>
            </a:pPr>
            <a:r>
              <a:rPr lang="tr-TR" sz="1600" dirty="0" smtClean="0">
                <a:solidFill>
                  <a:schemeClr val="bg1"/>
                </a:solidFill>
                <a:effectLst/>
              </a:rPr>
              <a:t>Örneğin   </a:t>
            </a:r>
            <a:r>
              <a:rPr lang="tr-TR" sz="1600" b="1" dirty="0" smtClean="0">
                <a:solidFill>
                  <a:schemeClr val="bg1"/>
                </a:solidFill>
                <a:effectLst/>
              </a:rPr>
              <a:t>y(x)=ax</a:t>
            </a:r>
            <a:r>
              <a:rPr lang="tr-TR" sz="1600" b="1" baseline="30000" dirty="0" smtClean="0">
                <a:solidFill>
                  <a:schemeClr val="bg1"/>
                </a:solidFill>
                <a:effectLst/>
              </a:rPr>
              <a:t>2</a:t>
            </a:r>
            <a:r>
              <a:rPr lang="tr-TR" sz="1600" b="1" dirty="0" smtClean="0">
                <a:solidFill>
                  <a:schemeClr val="bg1"/>
                </a:solidFill>
                <a:effectLst/>
              </a:rPr>
              <a:t>+</a:t>
            </a:r>
            <a:r>
              <a:rPr lang="tr-TR" sz="1600" b="1" dirty="0" err="1" smtClean="0">
                <a:solidFill>
                  <a:schemeClr val="bg1"/>
                </a:solidFill>
                <a:effectLst/>
              </a:rPr>
              <a:t>bx</a:t>
            </a:r>
            <a:r>
              <a:rPr lang="tr-TR" sz="1600" b="1" dirty="0" smtClean="0">
                <a:solidFill>
                  <a:schemeClr val="bg1"/>
                </a:solidFill>
                <a:effectLst/>
              </a:rPr>
              <a:t>+c </a:t>
            </a:r>
            <a:r>
              <a:rPr lang="tr-TR" sz="1600" dirty="0" smtClean="0">
                <a:solidFill>
                  <a:schemeClr val="bg1"/>
                </a:solidFill>
                <a:effectLst/>
              </a:rPr>
              <a:t>polinomunu ele alacak olursak</a:t>
            </a:r>
          </a:p>
          <a:p>
            <a:pPr>
              <a:buNone/>
            </a:pPr>
            <a:r>
              <a:rPr lang="tr-TR" sz="1600" dirty="0" smtClean="0">
                <a:solidFill>
                  <a:schemeClr val="bg1"/>
                </a:solidFill>
                <a:effectLst/>
              </a:rPr>
              <a:t> x</a:t>
            </a:r>
            <a:r>
              <a:rPr lang="tr-TR" sz="1500" b="1" baseline="-25000" dirty="0" smtClean="0">
                <a:solidFill>
                  <a:schemeClr val="bg1"/>
                </a:solidFill>
                <a:effectLst/>
              </a:rPr>
              <a:t>0</a:t>
            </a:r>
            <a:r>
              <a:rPr lang="tr-TR" sz="1600" dirty="0" smtClean="0">
                <a:solidFill>
                  <a:schemeClr val="bg1"/>
                </a:solidFill>
                <a:effectLst/>
              </a:rPr>
              <a:t>=0,x</a:t>
            </a:r>
            <a:r>
              <a:rPr lang="tr-TR" sz="1500" b="1" baseline="-25000" dirty="0" smtClean="0">
                <a:solidFill>
                  <a:schemeClr val="bg1"/>
                </a:solidFill>
                <a:effectLst/>
              </a:rPr>
              <a:t>1</a:t>
            </a:r>
            <a:r>
              <a:rPr lang="tr-TR" sz="1600" dirty="0" smtClean="0">
                <a:solidFill>
                  <a:schemeClr val="bg1"/>
                </a:solidFill>
                <a:effectLst/>
              </a:rPr>
              <a:t>=h, x</a:t>
            </a:r>
            <a:r>
              <a:rPr lang="tr-TR" sz="1500" b="1" baseline="-25000" dirty="0" smtClean="0">
                <a:solidFill>
                  <a:schemeClr val="bg1"/>
                </a:solidFill>
                <a:effectLst/>
              </a:rPr>
              <a:t>2</a:t>
            </a:r>
            <a:r>
              <a:rPr lang="tr-TR" sz="1600" dirty="0" smtClean="0">
                <a:solidFill>
                  <a:schemeClr val="bg1"/>
                </a:solidFill>
                <a:effectLst/>
              </a:rPr>
              <a:t>=2h noktalarındaki değerleri y</a:t>
            </a:r>
            <a:r>
              <a:rPr lang="tr-TR" sz="1500" b="1" baseline="-25000" dirty="0" smtClean="0">
                <a:solidFill>
                  <a:schemeClr val="bg1"/>
                </a:solidFill>
                <a:effectLst/>
              </a:rPr>
              <a:t>0</a:t>
            </a:r>
            <a:r>
              <a:rPr lang="tr-TR" sz="1600" dirty="0" smtClean="0">
                <a:solidFill>
                  <a:schemeClr val="bg1"/>
                </a:solidFill>
                <a:effectLst/>
              </a:rPr>
              <a:t>,y</a:t>
            </a:r>
            <a:r>
              <a:rPr lang="tr-TR" sz="1500" b="1" baseline="-25000" dirty="0" smtClean="0">
                <a:solidFill>
                  <a:schemeClr val="bg1"/>
                </a:solidFill>
                <a:effectLst/>
              </a:rPr>
              <a:t>1</a:t>
            </a:r>
            <a:r>
              <a:rPr lang="tr-TR" sz="1600" dirty="0" smtClean="0">
                <a:solidFill>
                  <a:schemeClr val="bg1"/>
                </a:solidFill>
                <a:effectLst/>
              </a:rPr>
              <a:t>,y</a:t>
            </a:r>
            <a:r>
              <a:rPr lang="tr-TR" sz="1500" b="1" baseline="-25000" dirty="0" smtClean="0">
                <a:solidFill>
                  <a:schemeClr val="bg1"/>
                </a:solidFill>
                <a:effectLst/>
              </a:rPr>
              <a:t>2</a:t>
            </a:r>
            <a:r>
              <a:rPr lang="tr-TR" sz="1600" dirty="0" smtClean="0">
                <a:solidFill>
                  <a:schemeClr val="bg1"/>
                </a:solidFill>
                <a:effectLst/>
              </a:rPr>
              <a:t> ise </a:t>
            </a:r>
          </a:p>
          <a:p>
            <a:pPr>
              <a:buNone/>
            </a:pPr>
            <a:r>
              <a:rPr lang="tr-TR" sz="1600" dirty="0" smtClean="0">
                <a:solidFill>
                  <a:schemeClr val="bg1"/>
                </a:solidFill>
                <a:effectLst/>
              </a:rPr>
              <a:t>          </a:t>
            </a:r>
            <a:r>
              <a:rPr lang="tr-TR" sz="1600" b="1" dirty="0" smtClean="0">
                <a:solidFill>
                  <a:schemeClr val="bg1"/>
                </a:solidFill>
                <a:effectLst/>
              </a:rPr>
              <a:t>x</a:t>
            </a:r>
            <a:r>
              <a:rPr lang="tr-TR" sz="1600" b="1" baseline="-25000" dirty="0" smtClean="0">
                <a:solidFill>
                  <a:schemeClr val="bg1"/>
                </a:solidFill>
                <a:effectLst/>
              </a:rPr>
              <a:t>0</a:t>
            </a:r>
            <a:r>
              <a:rPr lang="tr-TR" sz="1600" b="1" dirty="0" smtClean="0">
                <a:solidFill>
                  <a:schemeClr val="bg1"/>
                </a:solidFill>
                <a:effectLst/>
              </a:rPr>
              <a:t>=0          y</a:t>
            </a:r>
            <a:r>
              <a:rPr lang="tr-TR" sz="1600" b="1" baseline="-25000" dirty="0" smtClean="0">
                <a:solidFill>
                  <a:schemeClr val="bg1"/>
                </a:solidFill>
                <a:effectLst/>
              </a:rPr>
              <a:t>0</a:t>
            </a:r>
            <a:r>
              <a:rPr lang="tr-TR" sz="1600" b="1" dirty="0" smtClean="0">
                <a:solidFill>
                  <a:schemeClr val="bg1"/>
                </a:solidFill>
                <a:effectLst/>
              </a:rPr>
              <a:t>=c</a:t>
            </a:r>
            <a:endParaRPr lang="tr-TR" sz="1600" dirty="0" smtClean="0">
              <a:solidFill>
                <a:schemeClr val="bg1"/>
              </a:solidFill>
              <a:effectLst/>
            </a:endParaRPr>
          </a:p>
          <a:p>
            <a:pPr marL="900113">
              <a:buNone/>
            </a:pPr>
            <a:r>
              <a:rPr lang="tr-TR" sz="1600" b="1" dirty="0" smtClean="0">
                <a:solidFill>
                  <a:schemeClr val="bg1"/>
                </a:solidFill>
                <a:effectLst/>
              </a:rPr>
              <a:t>x</a:t>
            </a:r>
            <a:r>
              <a:rPr lang="tr-TR" sz="1600" b="1" baseline="-25000" dirty="0" smtClean="0">
                <a:solidFill>
                  <a:schemeClr val="bg1"/>
                </a:solidFill>
                <a:effectLst/>
              </a:rPr>
              <a:t>1</a:t>
            </a:r>
            <a:r>
              <a:rPr lang="tr-TR" sz="1600" b="1" dirty="0" smtClean="0">
                <a:solidFill>
                  <a:schemeClr val="bg1"/>
                </a:solidFill>
                <a:effectLst/>
              </a:rPr>
              <a:t>=h          y</a:t>
            </a:r>
            <a:r>
              <a:rPr lang="tr-TR" sz="1600" b="1" baseline="-25000" dirty="0" smtClean="0">
                <a:solidFill>
                  <a:schemeClr val="bg1"/>
                </a:solidFill>
                <a:effectLst/>
              </a:rPr>
              <a:t>1</a:t>
            </a:r>
            <a:r>
              <a:rPr lang="tr-TR" sz="1600" b="1" dirty="0" smtClean="0">
                <a:solidFill>
                  <a:schemeClr val="bg1"/>
                </a:solidFill>
                <a:effectLst/>
              </a:rPr>
              <a:t>=Ah</a:t>
            </a:r>
            <a:r>
              <a:rPr lang="tr-TR" sz="1600" b="1" baseline="30000" dirty="0" smtClean="0">
                <a:solidFill>
                  <a:schemeClr val="bg1"/>
                </a:solidFill>
                <a:effectLst/>
              </a:rPr>
              <a:t>2</a:t>
            </a:r>
            <a:r>
              <a:rPr lang="tr-TR" sz="1600" b="1" dirty="0" smtClean="0">
                <a:solidFill>
                  <a:schemeClr val="bg1"/>
                </a:solidFill>
                <a:effectLst/>
              </a:rPr>
              <a:t>+</a:t>
            </a:r>
            <a:r>
              <a:rPr lang="tr-TR" sz="1600" b="1" dirty="0" err="1" smtClean="0">
                <a:solidFill>
                  <a:schemeClr val="bg1"/>
                </a:solidFill>
                <a:effectLst/>
              </a:rPr>
              <a:t>Bh</a:t>
            </a:r>
            <a:r>
              <a:rPr lang="tr-TR" sz="1600" b="1" dirty="0" smtClean="0">
                <a:solidFill>
                  <a:schemeClr val="bg1"/>
                </a:solidFill>
                <a:effectLst/>
              </a:rPr>
              <a:t>+c</a:t>
            </a:r>
            <a:endParaRPr lang="tr-TR" sz="1600" dirty="0" smtClean="0">
              <a:solidFill>
                <a:schemeClr val="bg1"/>
              </a:solidFill>
              <a:effectLst/>
            </a:endParaRPr>
          </a:p>
          <a:p>
            <a:pPr marL="900113">
              <a:buNone/>
            </a:pPr>
            <a:r>
              <a:rPr lang="tr-TR" sz="1600" b="1" dirty="0" smtClean="0">
                <a:solidFill>
                  <a:schemeClr val="bg1"/>
                </a:solidFill>
                <a:effectLst/>
              </a:rPr>
              <a:t>x</a:t>
            </a:r>
            <a:r>
              <a:rPr lang="tr-TR" sz="1600" b="1" baseline="-25000" dirty="0" smtClean="0">
                <a:solidFill>
                  <a:schemeClr val="bg1"/>
                </a:solidFill>
                <a:effectLst/>
              </a:rPr>
              <a:t>2</a:t>
            </a:r>
            <a:r>
              <a:rPr lang="tr-TR" sz="1600" b="1" dirty="0" smtClean="0">
                <a:solidFill>
                  <a:schemeClr val="bg1"/>
                </a:solidFill>
                <a:effectLst/>
              </a:rPr>
              <a:t>=2h        y</a:t>
            </a:r>
            <a:r>
              <a:rPr lang="tr-TR" sz="1600" b="1" baseline="-25000" dirty="0" smtClean="0">
                <a:solidFill>
                  <a:schemeClr val="bg1"/>
                </a:solidFill>
                <a:effectLst/>
              </a:rPr>
              <a:t>2</a:t>
            </a:r>
            <a:r>
              <a:rPr lang="tr-TR" sz="1600" b="1" dirty="0" smtClean="0">
                <a:solidFill>
                  <a:schemeClr val="bg1"/>
                </a:solidFill>
                <a:effectLst/>
              </a:rPr>
              <a:t>=4Ah</a:t>
            </a:r>
            <a:r>
              <a:rPr lang="tr-TR" sz="1600" b="1" baseline="30000" dirty="0" smtClean="0">
                <a:solidFill>
                  <a:schemeClr val="bg1"/>
                </a:solidFill>
                <a:effectLst/>
              </a:rPr>
              <a:t>2</a:t>
            </a:r>
            <a:r>
              <a:rPr lang="tr-TR" sz="1600" b="1" dirty="0" smtClean="0">
                <a:solidFill>
                  <a:schemeClr val="bg1"/>
                </a:solidFill>
                <a:effectLst/>
              </a:rPr>
              <a:t>+2Bh+c         </a:t>
            </a:r>
            <a:r>
              <a:rPr lang="tr-TR" sz="1600" dirty="0" smtClean="0">
                <a:solidFill>
                  <a:schemeClr val="bg1"/>
                </a:solidFill>
                <a:effectLst/>
              </a:rPr>
              <a:t>üç eşitlikten ;</a:t>
            </a:r>
          </a:p>
          <a:p>
            <a:pPr>
              <a:buNone/>
            </a:pPr>
            <a:r>
              <a:rPr lang="tr-TR" sz="1600" dirty="0" smtClean="0">
                <a:solidFill>
                  <a:schemeClr val="bg1"/>
                </a:solidFill>
                <a:effectLst/>
              </a:rPr>
              <a:t> </a:t>
            </a:r>
            <a:r>
              <a:rPr lang="tr-TR" sz="1600" b="1" dirty="0" smtClean="0">
                <a:solidFill>
                  <a:schemeClr val="bg1"/>
                </a:solidFill>
                <a:effectLst/>
              </a:rPr>
              <a:t>  </a:t>
            </a:r>
            <a:endParaRPr lang="tr-TR" sz="1600" dirty="0" smtClean="0">
              <a:solidFill>
                <a:schemeClr val="bg1"/>
              </a:solidFill>
              <a:effectLst/>
            </a:endParaRPr>
          </a:p>
          <a:p>
            <a:pPr>
              <a:buNone/>
            </a:pPr>
            <a:r>
              <a:rPr lang="tr-TR" sz="1600" b="1" dirty="0" smtClean="0">
                <a:solidFill>
                  <a:schemeClr val="bg1"/>
                </a:solidFill>
                <a:effectLst/>
              </a:rPr>
              <a:t> </a:t>
            </a:r>
            <a:r>
              <a:rPr lang="tr-TR" sz="1600" dirty="0" smtClean="0">
                <a:solidFill>
                  <a:schemeClr val="bg1"/>
                </a:solidFill>
                <a:effectLst/>
              </a:rPr>
              <a:t>elde edilir. Ayrıca </a:t>
            </a:r>
            <a:r>
              <a:rPr lang="tr-TR" sz="1600" b="1" dirty="0" smtClean="0">
                <a:solidFill>
                  <a:schemeClr val="bg1"/>
                </a:solidFill>
                <a:effectLst/>
              </a:rPr>
              <a:t>x=0</a:t>
            </a:r>
            <a:r>
              <a:rPr lang="tr-TR" sz="1600" dirty="0" smtClean="0">
                <a:solidFill>
                  <a:schemeClr val="bg1"/>
                </a:solidFill>
                <a:effectLst/>
              </a:rPr>
              <a:t> da </a:t>
            </a:r>
            <a:r>
              <a:rPr lang="tr-TR" sz="1600" b="1" dirty="0" smtClean="0">
                <a:solidFill>
                  <a:schemeClr val="bg1"/>
                </a:solidFill>
                <a:effectLst/>
              </a:rPr>
              <a:t>y’(0)=y’</a:t>
            </a:r>
            <a:r>
              <a:rPr lang="tr-TR" sz="1600" b="1" baseline="-25000" dirty="0" smtClean="0">
                <a:solidFill>
                  <a:schemeClr val="bg1"/>
                </a:solidFill>
                <a:effectLst/>
              </a:rPr>
              <a:t>0</a:t>
            </a:r>
            <a:r>
              <a:rPr lang="tr-TR" sz="1600" b="1" dirty="0" smtClean="0">
                <a:solidFill>
                  <a:schemeClr val="bg1"/>
                </a:solidFill>
                <a:effectLst/>
              </a:rPr>
              <a:t>=B </a:t>
            </a:r>
            <a:r>
              <a:rPr lang="tr-TR" sz="1600" dirty="0" smtClean="0">
                <a:solidFill>
                  <a:schemeClr val="bg1"/>
                </a:solidFill>
                <a:effectLst/>
              </a:rPr>
              <a:t>olduğundan    </a:t>
            </a:r>
          </a:p>
          <a:p>
            <a:pPr>
              <a:buNone/>
            </a:pPr>
            <a:r>
              <a:rPr lang="tr-TR" sz="1600" dirty="0" smtClean="0">
                <a:solidFill>
                  <a:schemeClr val="bg1"/>
                </a:solidFill>
                <a:effectLst/>
              </a:rPr>
              <a:t> sonlu farklar bağıntısı elde edilir. </a:t>
            </a:r>
          </a:p>
          <a:p>
            <a:pPr>
              <a:buNone/>
            </a:pPr>
            <a:r>
              <a:rPr lang="tr-TR" sz="1600" dirty="0" smtClean="0">
                <a:solidFill>
                  <a:schemeClr val="bg1"/>
                </a:solidFill>
                <a:effectLst/>
              </a:rPr>
              <a:t>Bu ise daha önce elde edilmiş olan yüksek mertebeden ileri yön sonlu fark bağıntısının aynıdır.</a:t>
            </a:r>
          </a:p>
          <a:p>
            <a:pPr>
              <a:buNone/>
            </a:pPr>
            <a:r>
              <a:rPr lang="tr-TR" sz="1600" dirty="0" smtClean="0">
                <a:solidFill>
                  <a:schemeClr val="bg1"/>
                </a:solidFill>
                <a:effectLst/>
              </a:rPr>
              <a:t> </a:t>
            </a:r>
          </a:p>
          <a:p>
            <a:pPr>
              <a:buNone/>
            </a:pPr>
            <a:r>
              <a:rPr lang="tr-TR" sz="1600" dirty="0" smtClean="0">
                <a:solidFill>
                  <a:schemeClr val="bg1"/>
                </a:solidFill>
                <a:effectLst/>
              </a:rPr>
              <a:t>Eğer </a:t>
            </a:r>
            <a:r>
              <a:rPr lang="tr-TR" sz="1600" b="1" dirty="0" smtClean="0">
                <a:solidFill>
                  <a:schemeClr val="bg1"/>
                </a:solidFill>
                <a:effectLst/>
              </a:rPr>
              <a:t>x</a:t>
            </a:r>
            <a:r>
              <a:rPr lang="tr-TR" sz="1500" b="1" baseline="-25000" dirty="0" smtClean="0">
                <a:solidFill>
                  <a:schemeClr val="bg1"/>
                </a:solidFill>
                <a:effectLst/>
              </a:rPr>
              <a:t>0</a:t>
            </a:r>
            <a:r>
              <a:rPr lang="tr-TR" sz="1600" b="1" dirty="0" smtClean="0">
                <a:solidFill>
                  <a:schemeClr val="bg1"/>
                </a:solidFill>
                <a:effectLst/>
              </a:rPr>
              <a:t>=0,x</a:t>
            </a:r>
            <a:r>
              <a:rPr lang="tr-TR" sz="1500" b="1" baseline="-25000" dirty="0" smtClean="0">
                <a:solidFill>
                  <a:schemeClr val="bg1"/>
                </a:solidFill>
                <a:effectLst/>
              </a:rPr>
              <a:t>1</a:t>
            </a:r>
            <a:r>
              <a:rPr lang="tr-TR" sz="1600" b="1" dirty="0" smtClean="0">
                <a:solidFill>
                  <a:schemeClr val="bg1"/>
                </a:solidFill>
                <a:effectLst/>
              </a:rPr>
              <a:t>=h, x</a:t>
            </a:r>
            <a:r>
              <a:rPr lang="tr-TR" sz="1500" b="1" baseline="-25000" dirty="0" smtClean="0">
                <a:solidFill>
                  <a:schemeClr val="bg1"/>
                </a:solidFill>
                <a:effectLst/>
              </a:rPr>
              <a:t>2</a:t>
            </a:r>
            <a:r>
              <a:rPr lang="tr-TR" sz="1600" b="1" dirty="0" smtClean="0">
                <a:solidFill>
                  <a:schemeClr val="bg1"/>
                </a:solidFill>
                <a:effectLst/>
              </a:rPr>
              <a:t>=3h </a:t>
            </a:r>
            <a:r>
              <a:rPr lang="tr-TR" sz="1600" dirty="0" smtClean="0">
                <a:solidFill>
                  <a:schemeClr val="bg1"/>
                </a:solidFill>
                <a:effectLst/>
              </a:rPr>
              <a:t>aralıkları için </a:t>
            </a:r>
            <a:r>
              <a:rPr lang="tr-TR" sz="1600" b="1" dirty="0" smtClean="0">
                <a:solidFill>
                  <a:schemeClr val="bg1"/>
                </a:solidFill>
                <a:effectLst/>
              </a:rPr>
              <a:t>y</a:t>
            </a:r>
            <a:r>
              <a:rPr lang="tr-TR" sz="1500" b="1" baseline="-25000" dirty="0" smtClean="0">
                <a:solidFill>
                  <a:schemeClr val="bg1"/>
                </a:solidFill>
                <a:effectLst/>
              </a:rPr>
              <a:t>0</a:t>
            </a:r>
            <a:r>
              <a:rPr lang="tr-TR" sz="1600" b="1" dirty="0" smtClean="0">
                <a:solidFill>
                  <a:schemeClr val="bg1"/>
                </a:solidFill>
                <a:effectLst/>
              </a:rPr>
              <a:t>,y</a:t>
            </a:r>
            <a:r>
              <a:rPr lang="tr-TR" sz="1500" b="1" baseline="-25000" dirty="0" smtClean="0">
                <a:solidFill>
                  <a:schemeClr val="bg1"/>
                </a:solidFill>
                <a:effectLst/>
              </a:rPr>
              <a:t>1</a:t>
            </a:r>
            <a:r>
              <a:rPr lang="tr-TR" sz="1600" b="1" dirty="0" smtClean="0">
                <a:solidFill>
                  <a:schemeClr val="bg1"/>
                </a:solidFill>
                <a:effectLst/>
              </a:rPr>
              <a:t> ve y</a:t>
            </a:r>
            <a:r>
              <a:rPr lang="tr-TR" sz="1500" b="1" baseline="-25000" dirty="0" smtClean="0">
                <a:solidFill>
                  <a:schemeClr val="bg1"/>
                </a:solidFill>
                <a:effectLst/>
              </a:rPr>
              <a:t>2</a:t>
            </a:r>
            <a:r>
              <a:rPr lang="tr-TR" sz="1600" dirty="0" smtClean="0">
                <a:solidFill>
                  <a:schemeClr val="bg1"/>
                </a:solidFill>
                <a:effectLst/>
              </a:rPr>
              <a:t> verilmiş olsaydı</a:t>
            </a:r>
          </a:p>
          <a:p>
            <a:pPr marL="817563">
              <a:buNone/>
            </a:pPr>
            <a:r>
              <a:rPr lang="tr-TR" sz="1600" b="1" dirty="0" smtClean="0">
                <a:solidFill>
                  <a:schemeClr val="bg1"/>
                </a:solidFill>
                <a:effectLst/>
              </a:rPr>
              <a:t>x</a:t>
            </a:r>
            <a:r>
              <a:rPr lang="tr-TR" sz="1600" b="1" baseline="-25000" dirty="0" smtClean="0">
                <a:solidFill>
                  <a:schemeClr val="bg1"/>
                </a:solidFill>
                <a:effectLst/>
              </a:rPr>
              <a:t>0</a:t>
            </a:r>
            <a:r>
              <a:rPr lang="tr-TR" sz="1600" b="1" dirty="0" smtClean="0">
                <a:solidFill>
                  <a:schemeClr val="bg1"/>
                </a:solidFill>
                <a:effectLst/>
              </a:rPr>
              <a:t>=0          y</a:t>
            </a:r>
            <a:r>
              <a:rPr lang="tr-TR" sz="1600" b="1" baseline="-25000" dirty="0" smtClean="0">
                <a:solidFill>
                  <a:schemeClr val="bg1"/>
                </a:solidFill>
                <a:effectLst/>
              </a:rPr>
              <a:t>0</a:t>
            </a:r>
            <a:r>
              <a:rPr lang="tr-TR" sz="1600" b="1" dirty="0" smtClean="0">
                <a:solidFill>
                  <a:schemeClr val="bg1"/>
                </a:solidFill>
                <a:effectLst/>
              </a:rPr>
              <a:t>=c</a:t>
            </a:r>
            <a:endParaRPr lang="tr-TR" sz="1600" dirty="0" smtClean="0">
              <a:solidFill>
                <a:schemeClr val="bg1"/>
              </a:solidFill>
              <a:effectLst/>
            </a:endParaRPr>
          </a:p>
          <a:p>
            <a:pPr marL="817563">
              <a:buNone/>
            </a:pPr>
            <a:r>
              <a:rPr lang="tr-TR" sz="1600" b="1" dirty="0" smtClean="0">
                <a:solidFill>
                  <a:schemeClr val="bg1"/>
                </a:solidFill>
                <a:effectLst/>
              </a:rPr>
              <a:t>x</a:t>
            </a:r>
            <a:r>
              <a:rPr lang="tr-TR" sz="1600" b="1" baseline="-25000" dirty="0" smtClean="0">
                <a:solidFill>
                  <a:schemeClr val="bg1"/>
                </a:solidFill>
                <a:effectLst/>
              </a:rPr>
              <a:t>1</a:t>
            </a:r>
            <a:r>
              <a:rPr lang="tr-TR" sz="1600" b="1" dirty="0" smtClean="0">
                <a:solidFill>
                  <a:schemeClr val="bg1"/>
                </a:solidFill>
                <a:effectLst/>
              </a:rPr>
              <a:t>=h          y</a:t>
            </a:r>
            <a:r>
              <a:rPr lang="tr-TR" sz="1600" b="1" baseline="-25000" dirty="0" smtClean="0">
                <a:solidFill>
                  <a:schemeClr val="bg1"/>
                </a:solidFill>
                <a:effectLst/>
              </a:rPr>
              <a:t>1</a:t>
            </a:r>
            <a:r>
              <a:rPr lang="tr-TR" sz="1600" b="1" dirty="0" smtClean="0">
                <a:solidFill>
                  <a:schemeClr val="bg1"/>
                </a:solidFill>
                <a:effectLst/>
              </a:rPr>
              <a:t>=Ah</a:t>
            </a:r>
            <a:r>
              <a:rPr lang="tr-TR" sz="1600" b="1" baseline="30000" dirty="0" smtClean="0">
                <a:solidFill>
                  <a:schemeClr val="bg1"/>
                </a:solidFill>
                <a:effectLst/>
              </a:rPr>
              <a:t>2</a:t>
            </a:r>
            <a:r>
              <a:rPr lang="tr-TR" sz="1600" b="1" dirty="0" smtClean="0">
                <a:solidFill>
                  <a:schemeClr val="bg1"/>
                </a:solidFill>
                <a:effectLst/>
              </a:rPr>
              <a:t>+</a:t>
            </a:r>
            <a:r>
              <a:rPr lang="tr-TR" sz="1600" b="1" dirty="0" err="1" smtClean="0">
                <a:solidFill>
                  <a:schemeClr val="bg1"/>
                </a:solidFill>
                <a:effectLst/>
              </a:rPr>
              <a:t>Bh</a:t>
            </a:r>
            <a:r>
              <a:rPr lang="tr-TR" sz="1600" b="1" dirty="0" smtClean="0">
                <a:solidFill>
                  <a:schemeClr val="bg1"/>
                </a:solidFill>
                <a:effectLst/>
              </a:rPr>
              <a:t>+c</a:t>
            </a:r>
            <a:endParaRPr lang="tr-TR" sz="1600" dirty="0" smtClean="0">
              <a:solidFill>
                <a:schemeClr val="bg1"/>
              </a:solidFill>
              <a:effectLst/>
            </a:endParaRPr>
          </a:p>
          <a:p>
            <a:pPr marL="817563">
              <a:buNone/>
            </a:pPr>
            <a:r>
              <a:rPr lang="tr-TR" sz="1600" b="1" dirty="0" smtClean="0">
                <a:solidFill>
                  <a:schemeClr val="bg1"/>
                </a:solidFill>
                <a:effectLst/>
              </a:rPr>
              <a:t>x</a:t>
            </a:r>
            <a:r>
              <a:rPr lang="tr-TR" sz="1600" b="1" baseline="-25000" dirty="0" smtClean="0">
                <a:solidFill>
                  <a:schemeClr val="bg1"/>
                </a:solidFill>
                <a:effectLst/>
              </a:rPr>
              <a:t>2</a:t>
            </a:r>
            <a:r>
              <a:rPr lang="tr-TR" sz="1600" b="1" dirty="0" smtClean="0">
                <a:solidFill>
                  <a:schemeClr val="bg1"/>
                </a:solidFill>
                <a:effectLst/>
              </a:rPr>
              <a:t>=3h        y</a:t>
            </a:r>
            <a:r>
              <a:rPr lang="tr-TR" sz="1600" b="1" baseline="-25000" dirty="0" smtClean="0">
                <a:solidFill>
                  <a:schemeClr val="bg1"/>
                </a:solidFill>
                <a:effectLst/>
              </a:rPr>
              <a:t>2</a:t>
            </a:r>
            <a:r>
              <a:rPr lang="tr-TR" sz="1600" b="1" dirty="0" smtClean="0">
                <a:solidFill>
                  <a:schemeClr val="bg1"/>
                </a:solidFill>
                <a:effectLst/>
              </a:rPr>
              <a:t>=9h</a:t>
            </a:r>
            <a:r>
              <a:rPr lang="tr-TR" sz="1600" b="1" baseline="30000" dirty="0" smtClean="0">
                <a:solidFill>
                  <a:schemeClr val="bg1"/>
                </a:solidFill>
                <a:effectLst/>
              </a:rPr>
              <a:t>3</a:t>
            </a:r>
            <a:r>
              <a:rPr lang="tr-TR" sz="1600" b="1" dirty="0" smtClean="0">
                <a:solidFill>
                  <a:schemeClr val="bg1"/>
                </a:solidFill>
                <a:effectLst/>
              </a:rPr>
              <a:t>+3Bh+c       </a:t>
            </a:r>
            <a:r>
              <a:rPr lang="tr-TR" sz="1600" dirty="0" smtClean="0">
                <a:solidFill>
                  <a:schemeClr val="bg1"/>
                </a:solidFill>
                <a:effectLst/>
              </a:rPr>
              <a:t>elde edilir ve bunlardan </a:t>
            </a:r>
          </a:p>
          <a:p>
            <a:pPr>
              <a:buNone/>
            </a:pPr>
            <a:r>
              <a:rPr lang="tr-TR" sz="1600" dirty="0" smtClean="0">
                <a:solidFill>
                  <a:schemeClr val="bg1"/>
                </a:solidFill>
                <a:effectLst/>
              </a:rPr>
              <a:t>   </a:t>
            </a:r>
          </a:p>
          <a:p>
            <a:pPr>
              <a:buNone/>
            </a:pPr>
            <a:r>
              <a:rPr lang="tr-TR" sz="1600" dirty="0" smtClean="0">
                <a:solidFill>
                  <a:schemeClr val="bg1"/>
                </a:solidFill>
                <a:effectLst/>
              </a:rPr>
              <a:t> elde edilirdi.</a:t>
            </a:r>
          </a:p>
          <a:p>
            <a:pPr>
              <a:buNone/>
            </a:pPr>
            <a:endParaRPr lang="tr-TR" sz="1400" dirty="0">
              <a:solidFill>
                <a:schemeClr val="bg1"/>
              </a:solidFill>
              <a:effectLst/>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915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69627" y="2682093"/>
            <a:ext cx="2082693" cy="530883"/>
          </a:xfrm>
          <a:prstGeom prst="rect">
            <a:avLst/>
          </a:prstGeom>
          <a:noFill/>
        </p:spPr>
      </p:pic>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915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84485" y="3315088"/>
            <a:ext cx="2267835" cy="545960"/>
          </a:xfrm>
          <a:prstGeom prst="rect">
            <a:avLst/>
          </a:prstGeom>
          <a:noFill/>
        </p:spPr>
      </p:pic>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915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012160" y="5517232"/>
            <a:ext cx="2808312" cy="529102"/>
          </a:xfrm>
          <a:prstGeom prst="rect">
            <a:avLst/>
          </a:prstGeom>
          <a:noFill/>
        </p:spPr>
      </p:pic>
    </p:spTree>
  </p:cSld>
  <p:clrMapOvr>
    <a:masterClrMapping/>
  </p:clrMapOvr>
  <p:transition>
    <p:cover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25</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smtClean="0"/>
              <a:t>Polinomlarla Sayısal Türev :</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6322" name="Picture 2"/>
          <p:cNvPicPr>
            <a:picLocks noGrp="1" noChangeAspect="1" noChangeArrowheads="1"/>
          </p:cNvPicPr>
          <p:nvPr>
            <p:ph idx="1"/>
          </p:nvPr>
        </p:nvPicPr>
        <p:blipFill>
          <a:blip r:embed="rId3" cstate="print"/>
          <a:srcRect b="13604"/>
          <a:stretch>
            <a:fillRect/>
          </a:stretch>
        </p:blipFill>
        <p:spPr bwMode="auto">
          <a:xfrm>
            <a:off x="214282" y="1500174"/>
            <a:ext cx="5933334" cy="3357586"/>
          </a:xfrm>
          <a:prstGeom prst="rect">
            <a:avLst/>
          </a:prstGeom>
          <a:noFill/>
          <a:ln w="9525">
            <a:noFill/>
            <a:miter lim="800000"/>
            <a:headEnd/>
            <a:tailEnd/>
          </a:ln>
        </p:spPr>
      </p:pic>
      <p:grpSp>
        <p:nvGrpSpPr>
          <p:cNvPr id="29" name="28 Grup"/>
          <p:cNvGrpSpPr/>
          <p:nvPr/>
        </p:nvGrpSpPr>
        <p:grpSpPr>
          <a:xfrm>
            <a:off x="214282" y="3429000"/>
            <a:ext cx="8929718" cy="3144042"/>
            <a:chOff x="214282" y="3429000"/>
            <a:chExt cx="8929718" cy="3144042"/>
          </a:xfrm>
        </p:grpSpPr>
        <p:grpSp>
          <p:nvGrpSpPr>
            <p:cNvPr id="26" name="25 Grup"/>
            <p:cNvGrpSpPr/>
            <p:nvPr/>
          </p:nvGrpSpPr>
          <p:grpSpPr>
            <a:xfrm>
              <a:off x="3356792" y="3429000"/>
              <a:ext cx="5287174" cy="3144042"/>
              <a:chOff x="3356760" y="3714752"/>
              <a:chExt cx="5787240" cy="3144042"/>
            </a:xfrm>
          </p:grpSpPr>
          <p:cxnSp>
            <p:nvCxnSpPr>
              <p:cNvPr id="22" name="21 Düz Bağlayıcı"/>
              <p:cNvCxnSpPr/>
              <p:nvPr/>
            </p:nvCxnSpPr>
            <p:spPr>
              <a:xfrm rot="5400000">
                <a:off x="1785930" y="5286376"/>
                <a:ext cx="314324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a:off x="3357554" y="3714752"/>
                <a:ext cx="5786446"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27 Grup"/>
            <p:cNvGrpSpPr/>
            <p:nvPr/>
          </p:nvGrpSpPr>
          <p:grpSpPr>
            <a:xfrm>
              <a:off x="214282" y="3786190"/>
              <a:ext cx="8929718" cy="2643206"/>
              <a:chOff x="214282" y="3786190"/>
              <a:chExt cx="8929718" cy="2643206"/>
            </a:xfrm>
          </p:grpSpPr>
          <p:pic>
            <p:nvPicPr>
              <p:cNvPr id="56324" name="Picture 4"/>
              <p:cNvPicPr>
                <a:picLocks noChangeAspect="1" noChangeArrowheads="1"/>
              </p:cNvPicPr>
              <p:nvPr/>
            </p:nvPicPr>
            <p:blipFill>
              <a:blip r:embed="rId4" cstate="print"/>
              <a:srcRect/>
              <a:stretch>
                <a:fillRect/>
              </a:stretch>
            </p:blipFill>
            <p:spPr bwMode="auto">
              <a:xfrm>
                <a:off x="214282" y="5072074"/>
                <a:ext cx="3143271" cy="785818"/>
              </a:xfrm>
              <a:prstGeom prst="rect">
                <a:avLst/>
              </a:prstGeom>
              <a:noFill/>
              <a:ln w="9525">
                <a:noFill/>
                <a:miter lim="800000"/>
                <a:headEnd/>
                <a:tailEnd/>
              </a:ln>
            </p:spPr>
          </p:pic>
          <p:grpSp>
            <p:nvGrpSpPr>
              <p:cNvPr id="23" name="22 Grup"/>
              <p:cNvGrpSpPr/>
              <p:nvPr/>
            </p:nvGrpSpPr>
            <p:grpSpPr>
              <a:xfrm>
                <a:off x="3524250" y="3786190"/>
                <a:ext cx="5619750" cy="2643206"/>
                <a:chOff x="3524250" y="3786190"/>
                <a:chExt cx="5619750" cy="2643206"/>
              </a:xfrm>
            </p:grpSpPr>
            <p:pic>
              <p:nvPicPr>
                <p:cNvPr id="56323" name="Picture 3"/>
                <p:cNvPicPr>
                  <a:picLocks noChangeAspect="1" noChangeArrowheads="1"/>
                </p:cNvPicPr>
                <p:nvPr/>
              </p:nvPicPr>
              <p:blipFill>
                <a:blip r:embed="rId5" cstate="print"/>
                <a:srcRect/>
                <a:stretch>
                  <a:fillRect/>
                </a:stretch>
              </p:blipFill>
              <p:spPr bwMode="auto">
                <a:xfrm>
                  <a:off x="3524250" y="3786190"/>
                  <a:ext cx="5619750" cy="2619375"/>
                </a:xfrm>
                <a:prstGeom prst="rect">
                  <a:avLst/>
                </a:prstGeom>
                <a:noFill/>
                <a:ln w="9525">
                  <a:noFill/>
                  <a:miter lim="800000"/>
                  <a:headEnd/>
                  <a:tailEnd/>
                </a:ln>
              </p:spPr>
            </p:pic>
            <p:sp>
              <p:nvSpPr>
                <p:cNvPr id="21" name="20 Dikdörtgen"/>
                <p:cNvSpPr/>
                <p:nvPr/>
              </p:nvSpPr>
              <p:spPr>
                <a:xfrm>
                  <a:off x="5643570" y="6072206"/>
                  <a:ext cx="1571636" cy="3571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grpSp>
    </p:spTree>
  </p:cSld>
  <p:clrMapOvr>
    <a:masterClrMapping/>
  </p:clrMapOvr>
  <p:transition>
    <p:cover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26</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smtClean="0"/>
              <a:t>Matlab</a:t>
            </a:r>
          </a:p>
          <a:p>
            <a:pPr lvl="1"/>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6" name="Picture 2"/>
          <p:cNvPicPr>
            <a:picLocks noChangeAspect="1" noChangeArrowheads="1"/>
          </p:cNvPicPr>
          <p:nvPr/>
        </p:nvPicPr>
        <p:blipFill>
          <a:blip r:embed="rId3" cstate="print"/>
          <a:srcRect/>
          <a:stretch>
            <a:fillRect/>
          </a:stretch>
        </p:blipFill>
        <p:spPr bwMode="auto">
          <a:xfrm>
            <a:off x="395536" y="1628800"/>
            <a:ext cx="8203712" cy="4680520"/>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27</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smtClean="0"/>
              <a:t>Matlab</a:t>
            </a:r>
          </a:p>
          <a:p>
            <a:pPr lvl="1"/>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074" name="Picture 2"/>
          <p:cNvPicPr>
            <a:picLocks noChangeAspect="1" noChangeArrowheads="1"/>
          </p:cNvPicPr>
          <p:nvPr/>
        </p:nvPicPr>
        <p:blipFill>
          <a:blip r:embed="rId3" cstate="print"/>
          <a:srcRect/>
          <a:stretch>
            <a:fillRect/>
          </a:stretch>
        </p:blipFill>
        <p:spPr bwMode="auto">
          <a:xfrm>
            <a:off x="611560" y="1556793"/>
            <a:ext cx="6848475" cy="3096344"/>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462236" y="4655393"/>
            <a:ext cx="6134100" cy="2085975"/>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28</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smtClean="0"/>
              <a:t>Matlab</a:t>
            </a:r>
          </a:p>
          <a:p>
            <a:pPr lvl="1"/>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099" name="Picture 3"/>
          <p:cNvPicPr>
            <a:picLocks noChangeAspect="1" noChangeArrowheads="1"/>
          </p:cNvPicPr>
          <p:nvPr/>
        </p:nvPicPr>
        <p:blipFill>
          <a:blip r:embed="rId3" cstate="print"/>
          <a:srcRect/>
          <a:stretch>
            <a:fillRect/>
          </a:stretch>
        </p:blipFill>
        <p:spPr bwMode="auto">
          <a:xfrm>
            <a:off x="179512" y="4752527"/>
            <a:ext cx="7060395" cy="1916833"/>
          </a:xfrm>
          <a:prstGeom prst="rect">
            <a:avLst/>
          </a:prstGeom>
          <a:noFill/>
          <a:ln w="9525">
            <a:noFill/>
            <a:miter lim="800000"/>
            <a:headEnd/>
            <a:tailEnd/>
          </a:ln>
        </p:spPr>
      </p:pic>
      <p:pic>
        <p:nvPicPr>
          <p:cNvPr id="2" name="Picture 2"/>
          <p:cNvPicPr>
            <a:picLocks noChangeAspect="1" noChangeArrowheads="1"/>
          </p:cNvPicPr>
          <p:nvPr/>
        </p:nvPicPr>
        <p:blipFill>
          <a:blip r:embed="rId4" cstate="print"/>
          <a:srcRect/>
          <a:stretch>
            <a:fillRect/>
          </a:stretch>
        </p:blipFill>
        <p:spPr bwMode="auto">
          <a:xfrm>
            <a:off x="179512" y="1484784"/>
            <a:ext cx="8934450" cy="3219450"/>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323528" y="1916832"/>
            <a:ext cx="6127034" cy="1872208"/>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p:cNvSpPr>
          <p:nvPr/>
        </p:nvSpPr>
        <p:spPr>
          <a:xfrm>
            <a:off x="428596" y="500042"/>
            <a:ext cx="7772400" cy="723888"/>
          </a:xfrm>
          <a:prstGeom prst="rect">
            <a:avLst/>
          </a:prstGeom>
        </p:spPr>
        <p:txBody>
          <a:bodyPr vert="horz" rtlCol="0" anchor="t">
            <a:normAutofit/>
          </a:bodyPr>
          <a:lstStyle/>
          <a:p>
            <a:pPr marL="0" marR="0" lvl="0" indent="0" algn="l" defTabSz="914400" rtl="0" eaLnBrk="1" fontAlgn="auto" latinLnBrk="0" hangingPunct="1">
              <a:lnSpc>
                <a:spcPct val="100000"/>
              </a:lnSpc>
              <a:spcBef>
                <a:spcPct val="0"/>
              </a:spcBef>
              <a:spcAft>
                <a:spcPts val="400"/>
              </a:spcAft>
              <a:buClrTx/>
              <a:buSzTx/>
              <a:buFontTx/>
              <a:buNone/>
              <a:tabLst/>
              <a:defRPr/>
            </a:pPr>
            <a:r>
              <a:rPr kumimoji="0" lang="tr-TR" sz="32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Kaynaklar :</a:t>
            </a: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4" name="Rectangle 1"/>
          <p:cNvSpPr txBox="1">
            <a:spLocks/>
          </p:cNvSpPr>
          <p:nvPr/>
        </p:nvSpPr>
        <p:spPr>
          <a:xfrm>
            <a:off x="642910" y="1142984"/>
            <a:ext cx="7772400" cy="2928958"/>
          </a:xfrm>
          <a:prstGeom prst="rect">
            <a:avLst/>
          </a:prstGeom>
        </p:spPr>
        <p:txBody>
          <a:bodyPr vert="horz" rtlCol="0" anchor="t">
            <a:normAutofit/>
          </a:bodyPr>
          <a:lstStyle/>
          <a:p>
            <a:r>
              <a:rPr lang="tr-TR" sz="2000" smtClean="0">
                <a:latin typeface="Brush Script MT" pitchFamily="66" charset="0"/>
              </a:rPr>
              <a:t>Sayısal Analiz </a:t>
            </a:r>
          </a:p>
          <a:p>
            <a:r>
              <a:rPr lang="tr-TR" sz="2000" smtClean="0">
                <a:latin typeface="Brush Script MT" pitchFamily="66" charset="0"/>
              </a:rPr>
              <a:t>S.Akpınar</a:t>
            </a:r>
          </a:p>
          <a:p>
            <a:endParaRPr lang="tr-TR" sz="2000" smtClean="0">
              <a:latin typeface="Brush Script MT" pitchFamily="66" charset="0"/>
            </a:endParaRPr>
          </a:p>
          <a:p>
            <a:r>
              <a:rPr lang="tr-TR" sz="2000" smtClean="0">
                <a:latin typeface="Brush Script MT" pitchFamily="66" charset="0"/>
              </a:rPr>
              <a:t>Mühendisler için Sayısal Yöntemler</a:t>
            </a:r>
          </a:p>
          <a:p>
            <a:r>
              <a:rPr lang="tr-TR" sz="2000" smtClean="0">
                <a:latin typeface="Brush Script MT" pitchFamily="66" charset="0"/>
              </a:rPr>
              <a:t>(Steven C.Chapra&amp;RaymontP.Canale)</a:t>
            </a: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smtClean="0">
              <a:ln>
                <a:noFill/>
              </a:ln>
              <a:solidFill>
                <a:schemeClr val="tx1"/>
              </a:solidFill>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lang="tr-TR" sz="2000" smtClean="0">
              <a:effectLst>
                <a:outerShdw blurRad="38100" dist="38100" dir="2700000" algn="tl">
                  <a:srgbClr val="000000">
                    <a:alpha val="43137"/>
                  </a:srgbClr>
                </a:outerShdw>
              </a:effectLst>
              <a:latin typeface="Brush Script MT" pitchFamily="66" charset="0"/>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lang="tr-TR" sz="2000" smtClean="0">
              <a:effectLst>
                <a:outerShdw blurRad="38100" dist="38100" dir="2700000" algn="tl">
                  <a:srgbClr val="000000">
                    <a:alpha val="43137"/>
                  </a:srgbClr>
                </a:outerShdw>
              </a:effectLst>
              <a:latin typeface="Brush Script MT" pitchFamily="66" charset="0"/>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pic>
        <p:nvPicPr>
          <p:cNvPr id="5" name="4 Resim"/>
          <p:cNvPicPr/>
          <p:nvPr/>
        </p:nvPicPr>
        <p:blipFill>
          <a:blip r:embed="rId3" cstate="print"/>
          <a:srcRect l="437"/>
          <a:stretch>
            <a:fillRect/>
          </a:stretch>
        </p:blipFill>
        <p:spPr bwMode="auto">
          <a:xfrm rot="1333662">
            <a:off x="4913715" y="2850470"/>
            <a:ext cx="3157643" cy="2804623"/>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6715140" y="1785926"/>
            <a:ext cx="1811838" cy="1357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0" y="2060848"/>
            <a:ext cx="4932040" cy="4824536"/>
          </a:xfrm>
        </p:spPr>
        <p:txBody>
          <a:bodyPr>
            <a:normAutofit/>
          </a:bodyPr>
          <a:lstStyle/>
          <a:p>
            <a:pPr algn="just">
              <a:buFont typeface="Wingdings" pitchFamily="2" charset="2"/>
              <a:buChar char="q"/>
            </a:pPr>
            <a:r>
              <a:rPr lang="tr-TR" sz="1600" dirty="0" smtClean="0">
                <a:solidFill>
                  <a:schemeClr val="bg1"/>
                </a:solidFill>
                <a:effectLst/>
              </a:rPr>
              <a:t>Matematikte fonksiyonların analitik türev ve integral işlemleri fonksiyonuna bağlı hesaplanabilir, ancak analitik olarak integral veya türev almak mümkün olamadığı durumlarda sayısal türev ve sayısal integral işlemleri kullanılması gereklidir. Dolayısıyla birçok mühendislik probleminde değişim oranları kullanılır. </a:t>
            </a:r>
          </a:p>
          <a:p>
            <a:pPr algn="just">
              <a:buFont typeface="Wingdings" pitchFamily="2" charset="2"/>
              <a:buChar char="q"/>
            </a:pPr>
            <a:endParaRPr lang="tr-TR" sz="1600" dirty="0" smtClean="0">
              <a:solidFill>
                <a:schemeClr val="bg1"/>
              </a:solidFill>
              <a:effectLst/>
            </a:endParaRPr>
          </a:p>
          <a:p>
            <a:pPr algn="just">
              <a:buFont typeface="Wingdings" pitchFamily="2" charset="2"/>
              <a:buChar char="q"/>
            </a:pPr>
            <a:r>
              <a:rPr lang="tr-TR" sz="1600" dirty="0" smtClean="0">
                <a:solidFill>
                  <a:schemeClr val="bg1"/>
                </a:solidFill>
                <a:effectLst/>
              </a:rPr>
              <a:t>Örnek olarak bir arabanın bir saatte aldığı yol veya bir akarsuda bir saniyede akan su miktarı, bir ülkenin yıllık nüfus artış hızı gibi. Bu örneklerde görüldüğü gibi iki farklı değişken arasında bir oran aranmaktadır. </a:t>
            </a: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3</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0" y="692696"/>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dirty="0" smtClean="0">
                <a:effectLst>
                  <a:outerShdw blurRad="38100" dist="38100" dir="2700000" algn="tl">
                    <a:srgbClr val="000000">
                      <a:alpha val="43137"/>
                    </a:srgbClr>
                  </a:outerShdw>
                </a:effectLst>
              </a:rPr>
              <a:t>Tanım</a:t>
            </a:r>
            <a:r>
              <a:rPr lang="tr-TR" sz="1600" b="1" dirty="0" smtClean="0">
                <a:latin typeface="Arial Narrow" pitchFamily="34" charset="0"/>
              </a:rPr>
              <a:t> :</a:t>
            </a:r>
          </a:p>
        </p:txBody>
      </p:sp>
      <p:pic>
        <p:nvPicPr>
          <p:cNvPr id="12" name="11 Resim"/>
          <p:cNvPicPr/>
          <p:nvPr/>
        </p:nvPicPr>
        <p:blipFill>
          <a:blip r:embed="rId3" cstate="print"/>
          <a:srcRect/>
          <a:stretch>
            <a:fillRect/>
          </a:stretch>
        </p:blipFill>
        <p:spPr bwMode="auto">
          <a:xfrm>
            <a:off x="4965600" y="2132856"/>
            <a:ext cx="3816424" cy="3312368"/>
          </a:xfrm>
          <a:prstGeom prst="rect">
            <a:avLst/>
          </a:prstGeom>
          <a:ln>
            <a:noFill/>
          </a:ln>
          <a:effectLst>
            <a:outerShdw blurRad="292100" dist="139700" dir="2700000" algn="tl" rotWithShape="0">
              <a:srgbClr val="333333">
                <a:alpha val="65000"/>
              </a:srgbClr>
            </a:outerShdw>
          </a:effectLst>
        </p:spPr>
      </p:pic>
      <p:sp>
        <p:nvSpPr>
          <p:cNvPr id="8" name="7 Dikdörtgen"/>
          <p:cNvSpPr/>
          <p:nvPr/>
        </p:nvSpPr>
        <p:spPr>
          <a:xfrm>
            <a:off x="899592" y="749206"/>
            <a:ext cx="7128792" cy="646331"/>
          </a:xfrm>
          <a:prstGeom prst="rect">
            <a:avLst/>
          </a:prstGeom>
        </p:spPr>
        <p:txBody>
          <a:bodyPr wrap="square">
            <a:spAutoFit/>
          </a:bodyPr>
          <a:lstStyle/>
          <a:p>
            <a:r>
              <a:rPr lang="tr-TR" dirty="0" smtClean="0">
                <a:effectLst>
                  <a:outerShdw blurRad="38100" dist="38100" dir="2700000" algn="tl">
                    <a:srgbClr val="000000">
                      <a:alpha val="43137"/>
                    </a:srgbClr>
                  </a:outerShdw>
                </a:effectLst>
              </a:rPr>
              <a:t>Bir takım ayrık noktalarda değeri bilinen bir f(x) fonksiyonunun bir noktadaki türevini yaklaşık olarak bulma işlemidir.</a:t>
            </a:r>
            <a:endParaRPr lang="tr-TR" dirty="0">
              <a:effectLst>
                <a:outerShdw blurRad="38100" dist="38100" dir="2700000" algn="tl">
                  <a:srgbClr val="000000">
                    <a:alpha val="43137"/>
                  </a:srgbClr>
                </a:outerShdw>
              </a:effectLst>
            </a:endParaRPr>
          </a:p>
        </p:txBody>
      </p:sp>
    </p:spTree>
  </p:cSld>
  <p:clrMapOvr>
    <a:masterClrMapping/>
  </p:clrMapOvr>
  <p:transition>
    <p:cover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5143536" cy="5096608"/>
          </a:xfrm>
        </p:spPr>
        <p:txBody>
          <a:bodyPr>
            <a:normAutofit/>
          </a:bodyPr>
          <a:lstStyle/>
          <a:p>
            <a:pPr algn="just">
              <a:buNone/>
            </a:pPr>
            <a:endParaRPr lang="tr-TR" sz="1600" dirty="0" smtClean="0">
              <a:solidFill>
                <a:schemeClr val="bg1"/>
              </a:solidFill>
              <a:effectLst/>
            </a:endParaRPr>
          </a:p>
          <a:p>
            <a:pPr algn="just">
              <a:buNone/>
            </a:pPr>
            <a:r>
              <a:rPr lang="tr-TR" sz="1600" dirty="0" smtClean="0">
                <a:solidFill>
                  <a:schemeClr val="bg1"/>
                </a:solidFill>
                <a:effectLst/>
              </a:rPr>
              <a:t>Türev’ e geometrik açıdan bakıldığında bir fonksiyona ilişkin eğrinin her hangi bir x noktasındaki yatayla yaptığı açı yada diğer bir ifadeyle x noktasındaki teğetinin eğimi olarak görülebilir. </a:t>
            </a:r>
          </a:p>
          <a:p>
            <a:pPr algn="just">
              <a:buNone/>
            </a:pPr>
            <a:r>
              <a:rPr lang="tr-TR" sz="1600" dirty="0" smtClean="0">
                <a:solidFill>
                  <a:schemeClr val="bg1"/>
                </a:solidFill>
                <a:effectLst/>
              </a:rPr>
              <a:t>Diğer yandan türev, bir gözlemler veya ölçümler değerinin türevi ile, ölçülen veya gözlenen değerlerin uzaklığa veya zamana bağlı değişimini yansıtır.</a:t>
            </a:r>
          </a:p>
          <a:p>
            <a:pPr algn="just">
              <a:buNone/>
            </a:pPr>
            <a:endParaRPr lang="tr-TR" sz="1600" noProof="0" dirty="0" smtClean="0">
              <a:solidFill>
                <a:schemeClr val="bg1"/>
              </a:solidFill>
              <a:effectLst/>
              <a:latin typeface="Arial Narrow" pitchFamily="34" charset="0"/>
            </a:endParaRPr>
          </a:p>
          <a:p>
            <a:pPr indent="-252413">
              <a:buNone/>
            </a:pPr>
            <a:r>
              <a:rPr lang="tr-TR" sz="1600" dirty="0" smtClean="0">
                <a:solidFill>
                  <a:schemeClr val="bg1"/>
                </a:solidFill>
                <a:effectLst/>
              </a:rPr>
              <a:t>Şekil ‘de gösterildiği gibi   y=f(x)   fonksiyonunda,</a:t>
            </a:r>
          </a:p>
          <a:p>
            <a:pPr indent="-252413">
              <a:buNone/>
            </a:pPr>
            <a:r>
              <a:rPr lang="tr-TR" sz="1600" dirty="0" smtClean="0">
                <a:solidFill>
                  <a:schemeClr val="bg1"/>
                </a:solidFill>
                <a:effectLst/>
              </a:rPr>
              <a:t> </a:t>
            </a:r>
          </a:p>
          <a:p>
            <a:pPr indent="-252413">
              <a:buNone/>
            </a:pPr>
            <a:r>
              <a:rPr lang="tr-TR" sz="1600" dirty="0" smtClean="0">
                <a:solidFill>
                  <a:schemeClr val="bg1"/>
                </a:solidFill>
                <a:effectLst/>
              </a:rPr>
              <a:t> </a:t>
            </a:r>
          </a:p>
          <a:p>
            <a:pPr indent="-252413">
              <a:buNone/>
            </a:pPr>
            <a:endParaRPr lang="tr-TR" sz="1600" dirty="0" smtClean="0">
              <a:solidFill>
                <a:schemeClr val="bg1"/>
              </a:solidFill>
              <a:effectLst/>
            </a:endParaRPr>
          </a:p>
          <a:p>
            <a:pPr indent="-252413">
              <a:buNone/>
            </a:pPr>
            <a:endParaRPr lang="tr-TR" sz="1600" dirty="0" smtClean="0">
              <a:solidFill>
                <a:schemeClr val="bg1"/>
              </a:solidFill>
              <a:effectLst/>
            </a:endParaRPr>
          </a:p>
          <a:p>
            <a:pPr indent="-252413">
              <a:buNone/>
            </a:pPr>
            <a:r>
              <a:rPr lang="tr-TR" sz="1600" dirty="0" smtClean="0">
                <a:solidFill>
                  <a:schemeClr val="bg1"/>
                </a:solidFill>
                <a:effectLst/>
              </a:rPr>
              <a:t>Limit değeri türevi ifade eder.</a:t>
            </a: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4</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1600" b="1" smtClean="0">
                <a:latin typeface="Arial Narrow" pitchFamily="34" charset="0"/>
              </a:rPr>
              <a:t>Tanım</a:t>
            </a:r>
            <a:endParaRPr lang="tr-TR" sz="1600" b="1" dirty="0" smtClean="0">
              <a:latin typeface="Arial Narrow" pitchFamily="34" charset="0"/>
            </a:endParaRPr>
          </a:p>
        </p:txBody>
      </p:sp>
      <p:pic>
        <p:nvPicPr>
          <p:cNvPr id="12" name="11 Resim"/>
          <p:cNvPicPr/>
          <p:nvPr/>
        </p:nvPicPr>
        <p:blipFill>
          <a:blip r:embed="rId3" cstate="print"/>
          <a:srcRect/>
          <a:stretch>
            <a:fillRect/>
          </a:stretch>
        </p:blipFill>
        <p:spPr bwMode="auto">
          <a:xfrm>
            <a:off x="5429256" y="2500306"/>
            <a:ext cx="3475391" cy="3214710"/>
          </a:xfrm>
          <a:prstGeom prst="rect">
            <a:avLst/>
          </a:prstGeom>
          <a:ln>
            <a:noFill/>
          </a:ln>
          <a:effectLst>
            <a:outerShdw blurRad="292100" dist="139700" dir="2700000" algn="tl" rotWithShape="0">
              <a:srgbClr val="333333">
                <a:alpha val="65000"/>
              </a:srgbClr>
            </a:outerShdw>
          </a:effectLst>
        </p:spPr>
      </p:pic>
      <p:pic>
        <p:nvPicPr>
          <p:cNvPr id="13" name="12 Resim"/>
          <p:cNvPicPr/>
          <p:nvPr/>
        </p:nvPicPr>
        <p:blipFill>
          <a:blip r:embed="rId4" cstate="print"/>
          <a:srcRect/>
          <a:stretch>
            <a:fillRect/>
          </a:stretch>
        </p:blipFill>
        <p:spPr bwMode="auto">
          <a:xfrm>
            <a:off x="1928794" y="4857760"/>
            <a:ext cx="2214578" cy="928694"/>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smtClean="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5</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Geri Fark ile sayısal türev</a:t>
            </a:r>
            <a:endParaRPr lang="tr-TR" sz="1600"/>
          </a:p>
        </p:txBody>
      </p:sp>
      <p:pic>
        <p:nvPicPr>
          <p:cNvPr id="12" name="11 Resim"/>
          <p:cNvPicPr/>
          <p:nvPr/>
        </p:nvPicPr>
        <p:blipFill>
          <a:blip r:embed="rId3" cstate="print"/>
          <a:srcRect/>
          <a:stretch>
            <a:fillRect/>
          </a:stretch>
        </p:blipFill>
        <p:spPr bwMode="auto">
          <a:xfrm>
            <a:off x="251520" y="2732290"/>
            <a:ext cx="5472608" cy="2928958"/>
          </a:xfrm>
          <a:prstGeom prst="rect">
            <a:avLst/>
          </a:prstGeom>
          <a:noFill/>
          <a:ln w="9525">
            <a:noFill/>
            <a:miter lim="800000"/>
            <a:headEnd/>
            <a:tailEnd/>
          </a:ln>
        </p:spPr>
      </p:pic>
      <p:pic>
        <p:nvPicPr>
          <p:cNvPr id="13" name="12 Resim"/>
          <p:cNvPicPr/>
          <p:nvPr/>
        </p:nvPicPr>
        <p:blipFill>
          <a:blip r:embed="rId4" cstate="print"/>
          <a:srcRect/>
          <a:stretch>
            <a:fillRect/>
          </a:stretch>
        </p:blipFill>
        <p:spPr bwMode="auto">
          <a:xfrm>
            <a:off x="5715008" y="3714752"/>
            <a:ext cx="3189639" cy="2857520"/>
          </a:xfrm>
          <a:prstGeom prst="rect">
            <a:avLst/>
          </a:prstGeom>
          <a:ln>
            <a:noFill/>
          </a:ln>
          <a:effectLst>
            <a:outerShdw blurRad="292100" dist="139700" dir="2700000" algn="tl" rotWithShape="0">
              <a:srgbClr val="333333">
                <a:alpha val="65000"/>
              </a:srgbClr>
            </a:outerShdw>
          </a:effectLst>
        </p:spPr>
      </p:pic>
      <p:sp>
        <p:nvSpPr>
          <p:cNvPr id="15" name="14 Metin kutusu"/>
          <p:cNvSpPr txBox="1"/>
          <p:nvPr/>
        </p:nvSpPr>
        <p:spPr>
          <a:xfrm>
            <a:off x="251520" y="1700808"/>
            <a:ext cx="8640960" cy="1200329"/>
          </a:xfrm>
          <a:prstGeom prst="rect">
            <a:avLst/>
          </a:prstGeom>
          <a:noFill/>
        </p:spPr>
        <p:txBody>
          <a:bodyPr wrap="square" rtlCol="0">
            <a:spAutoFit/>
          </a:bodyPr>
          <a:lstStyle/>
          <a:p>
            <a:r>
              <a:rPr lang="tr-TR" dirty="0" smtClean="0">
                <a:solidFill>
                  <a:schemeClr val="bg1"/>
                </a:solidFill>
              </a:rPr>
              <a:t>Sonlu fark tablolarının elde edilmesinde incelediğimiz ileri, geri ve merkezi farkları kullanarak bir fonksiyonun gözlem veya ölçüm değerlerinin (sayısal türevlerinin) hesaplanışı kolaylıkla yapılabilir</a:t>
            </a:r>
          </a:p>
          <a:p>
            <a:endParaRPr lang="tr-TR" dirty="0">
              <a:solidFill>
                <a:schemeClr val="bg1"/>
              </a:solidFill>
            </a:endParaRPr>
          </a:p>
        </p:txBody>
      </p:sp>
      <p:sp>
        <p:nvSpPr>
          <p:cNvPr id="10" name="9 Yuvarlatılmış Dikdörtgen"/>
          <p:cNvSpPr/>
          <p:nvPr/>
        </p:nvSpPr>
        <p:spPr>
          <a:xfrm>
            <a:off x="4821395" y="4653136"/>
            <a:ext cx="792088" cy="1008112"/>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a:xfrm>
            <a:off x="-16531" y="97315"/>
            <a:ext cx="8229600" cy="324272"/>
          </a:xfrm>
        </p:spPr>
        <p:txBody>
          <a:bodyPr>
            <a:noAutofit/>
          </a:bodyPr>
          <a:lstStyle/>
          <a:p>
            <a:r>
              <a:rPr lang="tr-TR" sz="2400" dirty="0" smtClean="0"/>
              <a:t>Geri </a:t>
            </a:r>
            <a:r>
              <a:rPr lang="tr-TR" sz="2400" dirty="0"/>
              <a:t>doğru sonlu farklar ile sayısal türevler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144000" cy="638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065022"/>
      </p:ext>
    </p:extLst>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smtClean="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7</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İleri  Fark ile sayısal türev</a:t>
            </a:r>
            <a:endParaRPr lang="tr-TR" sz="1600"/>
          </a:p>
        </p:txBody>
      </p:sp>
      <p:pic>
        <p:nvPicPr>
          <p:cNvPr id="13" name="12 Resim"/>
          <p:cNvPicPr/>
          <p:nvPr/>
        </p:nvPicPr>
        <p:blipFill>
          <a:blip r:embed="rId3" cstate="print"/>
          <a:srcRect/>
          <a:stretch>
            <a:fillRect/>
          </a:stretch>
        </p:blipFill>
        <p:spPr bwMode="auto">
          <a:xfrm>
            <a:off x="149684" y="2443688"/>
            <a:ext cx="5286412" cy="2857520"/>
          </a:xfrm>
          <a:prstGeom prst="rect">
            <a:avLst/>
          </a:prstGeom>
          <a:noFill/>
          <a:ln w="9525">
            <a:noFill/>
            <a:miter lim="800000"/>
            <a:headEnd/>
            <a:tailEnd/>
          </a:ln>
        </p:spPr>
      </p:pic>
      <p:pic>
        <p:nvPicPr>
          <p:cNvPr id="12" name="11 Resim"/>
          <p:cNvPicPr/>
          <p:nvPr/>
        </p:nvPicPr>
        <p:blipFill>
          <a:blip r:embed="rId4" cstate="print"/>
          <a:srcRect/>
          <a:stretch>
            <a:fillRect/>
          </a:stretch>
        </p:blipFill>
        <p:spPr bwMode="auto">
          <a:xfrm>
            <a:off x="5429256" y="2780928"/>
            <a:ext cx="3432122" cy="3214710"/>
          </a:xfrm>
          <a:prstGeom prst="rect">
            <a:avLst/>
          </a:prstGeom>
          <a:ln>
            <a:noFill/>
          </a:ln>
          <a:effectLst>
            <a:outerShdw blurRad="292100" dist="139700" dir="2700000" algn="tl" rotWithShape="0">
              <a:srgbClr val="333333">
                <a:alpha val="65000"/>
              </a:srgbClr>
            </a:outerShdw>
          </a:effectLst>
        </p:spPr>
      </p:pic>
      <p:sp>
        <p:nvSpPr>
          <p:cNvPr id="10" name="9 Yuvarlatılmış Dikdörtgen"/>
          <p:cNvSpPr/>
          <p:nvPr/>
        </p:nvSpPr>
        <p:spPr>
          <a:xfrm>
            <a:off x="2051720" y="4437112"/>
            <a:ext cx="792088" cy="1008112"/>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a:xfrm>
            <a:off x="-36512" y="116632"/>
            <a:ext cx="8229600" cy="324272"/>
          </a:xfrm>
        </p:spPr>
        <p:txBody>
          <a:bodyPr>
            <a:noAutofit/>
          </a:bodyPr>
          <a:lstStyle/>
          <a:p>
            <a:r>
              <a:rPr lang="tr-TR" sz="2400" dirty="0" smtClean="0"/>
              <a:t>İleri doğru sonlu farklar ile sayısal türevler</a:t>
            </a:r>
            <a:endParaRPr lang="tr-TR"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144000" cy="638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504736"/>
      </p:ext>
    </p:extLst>
  </p:cSld>
  <p:clrMapOvr>
    <a:masterClrMapping/>
  </p:clrMapOvr>
  <p:transition>
    <p:cover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smtClean="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endPar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smtClean="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9</a:t>
            </a:fld>
            <a:r>
              <a:rPr lang="tr-TR" sz="1200" smtClean="0">
                <a:solidFill>
                  <a:schemeClr val="bg1"/>
                </a:solidFill>
              </a:rPr>
              <a:t>. Sayfa</a:t>
            </a:r>
            <a:endParaRPr lang="tr-TR" sz="1200">
              <a:solidFill>
                <a:schemeClr val="bg1"/>
              </a:solidFill>
            </a:endParaRP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smtClean="0"/>
              <a:t>Merkezi farklarla sayısal türev</a:t>
            </a:r>
            <a:endParaRPr lang="tr-TR" sz="1600"/>
          </a:p>
        </p:txBody>
      </p:sp>
      <p:pic>
        <p:nvPicPr>
          <p:cNvPr id="13" name="12 Resim"/>
          <p:cNvPicPr/>
          <p:nvPr/>
        </p:nvPicPr>
        <p:blipFill>
          <a:blip r:embed="rId3" cstate="print"/>
          <a:srcRect/>
          <a:stretch>
            <a:fillRect/>
          </a:stretch>
        </p:blipFill>
        <p:spPr bwMode="auto">
          <a:xfrm>
            <a:off x="539552" y="1556792"/>
            <a:ext cx="3384376" cy="2664296"/>
          </a:xfrm>
          <a:prstGeom prst="rect">
            <a:avLst/>
          </a:prstGeom>
          <a:noFill/>
          <a:ln w="9525">
            <a:noFill/>
            <a:miter lim="800000"/>
            <a:headEnd/>
            <a:tailEnd/>
          </a:ln>
        </p:spPr>
      </p:pic>
      <p:pic>
        <p:nvPicPr>
          <p:cNvPr id="15" name="14 Resim"/>
          <p:cNvPicPr/>
          <p:nvPr/>
        </p:nvPicPr>
        <p:blipFill>
          <a:blip r:embed="rId4" cstate="print"/>
          <a:srcRect/>
          <a:stretch>
            <a:fillRect/>
          </a:stretch>
        </p:blipFill>
        <p:spPr bwMode="auto">
          <a:xfrm>
            <a:off x="5214943" y="1643050"/>
            <a:ext cx="3317498" cy="2506030"/>
          </a:xfrm>
          <a:prstGeom prst="rect">
            <a:avLst/>
          </a:prstGeom>
          <a:ln>
            <a:noFill/>
          </a:ln>
          <a:effectLst>
            <a:outerShdw blurRad="292100" dist="139700" dir="2700000" algn="tl" rotWithShape="0">
              <a:srgbClr val="333333">
                <a:alpha val="65000"/>
              </a:srgbClr>
            </a:outerShdw>
          </a:effectLst>
        </p:spPr>
      </p:pic>
      <p:pic>
        <p:nvPicPr>
          <p:cNvPr id="16" name="15 Resim"/>
          <p:cNvPicPr/>
          <p:nvPr/>
        </p:nvPicPr>
        <p:blipFill>
          <a:blip r:embed="rId5" cstate="print"/>
          <a:srcRect/>
          <a:stretch>
            <a:fillRect/>
          </a:stretch>
        </p:blipFill>
        <p:spPr bwMode="auto">
          <a:xfrm>
            <a:off x="500034" y="5524642"/>
            <a:ext cx="8358246" cy="928694"/>
          </a:xfrm>
          <a:prstGeom prst="rect">
            <a:avLst/>
          </a:prstGeom>
          <a:noFill/>
          <a:ln w="9525">
            <a:noFill/>
            <a:miter lim="800000"/>
            <a:headEnd/>
            <a:tailEnd/>
          </a:ln>
        </p:spPr>
      </p:pic>
      <p:sp>
        <p:nvSpPr>
          <p:cNvPr id="17" name="16 Metin kutusu"/>
          <p:cNvSpPr txBox="1"/>
          <p:nvPr/>
        </p:nvSpPr>
        <p:spPr>
          <a:xfrm>
            <a:off x="251520" y="4365104"/>
            <a:ext cx="8820473" cy="1323439"/>
          </a:xfrm>
          <a:prstGeom prst="rect">
            <a:avLst/>
          </a:prstGeom>
          <a:noFill/>
        </p:spPr>
        <p:txBody>
          <a:bodyPr wrap="square" rtlCol="0">
            <a:spAutoFit/>
          </a:bodyPr>
          <a:lstStyle/>
          <a:p>
            <a:r>
              <a:rPr lang="tr-TR" sz="1600" dirty="0" smtClean="0">
                <a:solidFill>
                  <a:schemeClr val="bg1"/>
                </a:solidFill>
              </a:rPr>
              <a:t>Üst mertebeden türevlerin hesaplanmasında, örneğin ikinci mertebe türevlerin sonlu farklara göre hesaplanmasında, birinci mertebe türevlerin tekrar türevleri hesaplanarak elde edilir.</a:t>
            </a:r>
          </a:p>
          <a:p>
            <a:endParaRPr lang="tr-TR" sz="1600" dirty="0" smtClean="0">
              <a:solidFill>
                <a:schemeClr val="bg1"/>
              </a:solidFill>
            </a:endParaRPr>
          </a:p>
          <a:p>
            <a:r>
              <a:rPr lang="tr-TR" sz="1600" dirty="0" smtClean="0">
                <a:solidFill>
                  <a:schemeClr val="bg1"/>
                </a:solidFill>
              </a:rPr>
              <a:t>İkinci Mertebe türevin geri farklarla hesaplanmasında,</a:t>
            </a:r>
          </a:p>
          <a:p>
            <a:endParaRPr lang="tr-TR" sz="1600" dirty="0">
              <a:solidFill>
                <a:schemeClr val="bg1"/>
              </a:solidFill>
            </a:endParaRPr>
          </a:p>
        </p:txBody>
      </p:sp>
      <p:sp>
        <p:nvSpPr>
          <p:cNvPr id="12" name="11 Yuvarlatılmış Dikdörtgen"/>
          <p:cNvSpPr/>
          <p:nvPr/>
        </p:nvSpPr>
        <p:spPr>
          <a:xfrm>
            <a:off x="7478078" y="5445224"/>
            <a:ext cx="1368152"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17 Yuvarlatılmış Dikdörtgen"/>
          <p:cNvSpPr/>
          <p:nvPr/>
        </p:nvSpPr>
        <p:spPr>
          <a:xfrm>
            <a:off x="2627784" y="3284984"/>
            <a:ext cx="792088" cy="1008112"/>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timing>
    <p:tnLst>
      <p:par>
        <p:cTn id="1" dur="indefinite" restart="never" nodeType="tmRoot"/>
      </p:par>
    </p:tnLst>
  </p:timing>
</p:sld>
</file>

<file path=ppt/theme/theme1.xml><?xml version="1.0" encoding="utf-8"?>
<a:theme xmlns:a="http://schemas.openxmlformats.org/drawingml/2006/main" name="Back-to-school presentatio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Back-to-school presentation</Template>
  <TotalTime>0</TotalTime>
  <Words>1417</Words>
  <Application>Microsoft Office PowerPoint</Application>
  <PresentationFormat>Ekran Gösterisi (4:3)</PresentationFormat>
  <Paragraphs>329</Paragraphs>
  <Slides>29</Slides>
  <Notes>26</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29</vt:i4>
      </vt:variant>
    </vt:vector>
  </HeadingPairs>
  <TitlesOfParts>
    <vt:vector size="38" baseType="lpstr">
      <vt:lpstr>Arial</vt:lpstr>
      <vt:lpstr>Arial Narrow</vt:lpstr>
      <vt:lpstr>Bookman Old Style</vt:lpstr>
      <vt:lpstr>Brush Script MT</vt:lpstr>
      <vt:lpstr>Calibri</vt:lpstr>
      <vt:lpstr>Segoe Condensed</vt:lpstr>
      <vt:lpstr>Symbol</vt:lpstr>
      <vt:lpstr>Wingdings</vt:lpstr>
      <vt:lpstr>Back-to-school presentation</vt:lpstr>
      <vt:lpstr>PowerPoint Sunusu</vt:lpstr>
      <vt:lpstr>PowerPoint Sunusu</vt:lpstr>
      <vt:lpstr>PowerPoint Sunusu</vt:lpstr>
      <vt:lpstr>PowerPoint Sunusu</vt:lpstr>
      <vt:lpstr>PowerPoint Sunusu</vt:lpstr>
      <vt:lpstr>Geri doğru sonlu farklar ile sayısal türevler</vt:lpstr>
      <vt:lpstr>PowerPoint Sunusu</vt:lpstr>
      <vt:lpstr>İleri doğru sonlu farklar ile sayısal türevler</vt:lpstr>
      <vt:lpstr>PowerPoint Sunusu</vt:lpstr>
      <vt:lpstr>PowerPoint Sunusu</vt:lpstr>
      <vt:lpstr>Merkezi Farklar ile sayısal türevler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2009-11-24T22:02:56Z</dcterms:created>
  <dcterms:modified xsi:type="dcterms:W3CDTF">2021-09-15T07:10:56Z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TC101659611055</vt:lpwstr>
  </property>
</Properties>
</file>