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slide6.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3.xml.rels" ContentType="application/vnd.openxmlformats-package.relationships+xml"/>
  <Override PartName="/ppt/slides/_rels/slide41.xml.rels" ContentType="application/vnd.openxmlformats-package.relationships+xml"/>
  <Override PartName="/ppt/slides/_rels/slide35.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21.xml.rels" ContentType="application/vnd.openxmlformats-package.relationships+xml"/>
  <Override PartName="/ppt/slides/_rels/slide39.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8.xml.rels" ContentType="application/vnd.openxmlformats-package.relationships+xml"/>
  <Override PartName="/ppt/slides/_rels/slide20.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42.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37.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9.xml.rels" ContentType="application/vnd.openxmlformats-package.relationships+xml"/>
  <Override PartName="/ppt/slides/_rels/slide47.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23.xml.rels" ContentType="application/vnd.openxmlformats-package.relationships+xml"/>
  <Override PartName="/ppt/slides/_rels/slide44.xml.rels" ContentType="application/vnd.openxmlformats-package.relationships+xml"/>
  <Override PartName="/ppt/slides/_rels/slide38.xml.rels" ContentType="application/vnd.openxmlformats-package.relationships+xml"/>
  <Override PartName="/ppt/slides/_rels/slide7.xml.rels" ContentType="application/vnd.openxmlformats-package.relationships+xml"/>
  <Override PartName="/ppt/slides/_rels/slide40.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slide4.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3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slide46.xml" ContentType="application/vnd.openxmlformats-officedocument.presentationml.slide+xml"/>
  <Override PartName="/ppt/slides/slide43.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3.png" ContentType="image/png"/>
  <Override PartName="/ppt/media/image2.png" ContentType="image/png"/>
  <Override PartName="/ppt/media/image1.gif" ContentType="image/gif"/>
  <Override PartName="/ppt/notesSlides/_rels/notesSlide47.xml.rels" ContentType="application/vnd.openxmlformats-package.relationships+xml"/>
  <Override PartName="/ppt/notesSlides/_rels/notesSlide38.xml.rels" ContentType="application/vnd.openxmlformats-package.relationships+xml"/>
  <Override PartName="/ppt/notesSlides/_rels/notesSlide13.xml.rels" ContentType="application/vnd.openxmlformats-package.relationships+xml"/>
  <Override PartName="/ppt/notesSlides/_rels/notesSlide41.xml.rels" ContentType="application/vnd.openxmlformats-package.relationships+xml"/>
  <Override PartName="/ppt/notesSlides/_rels/notesSlide37.xml.rels" ContentType="application/vnd.openxmlformats-package.relationships+xml"/>
  <Override PartName="/ppt/notesSlides/_rels/notesSlide12.xml.rels" ContentType="application/vnd.openxmlformats-package.relationships+xml"/>
  <Override PartName="/ppt/notesSlides/_rels/notesSlide40.xml.rels" ContentType="application/vnd.openxmlformats-package.relationships+xml"/>
  <Override PartName="/ppt/notesSlides/_rels/notesSlide9.xml.rels" ContentType="application/vnd.openxmlformats-package.relationships+xml"/>
  <Override PartName="/ppt/notesSlides/_rels/notesSlide36.xml.rels" ContentType="application/vnd.openxmlformats-package.relationships+xml"/>
  <Override PartName="/ppt/notesSlides/_rels/notesSlide15.xml.rels" ContentType="application/vnd.openxmlformats-package.relationships+xml"/>
  <Override PartName="/ppt/notesSlides/_rels/notesSlide21.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3.xml.rels" ContentType="application/vnd.openxmlformats-package.relationships+xml"/>
  <Override PartName="/ppt/notesSlides/_rels/notesSlide30.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27.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7.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26.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8.xml.rels" ContentType="application/vnd.openxmlformats-package.relationships+xml"/>
  <Override PartName="/ppt/notesSlides/_rels/notesSlide19.xml.rels" ContentType="application/vnd.openxmlformats-package.relationships+xml"/>
  <Override PartName="/ppt/notesSlides/_rels/notesSlide25.xml.rels" ContentType="application/vnd.openxmlformats-package.relationships+xml"/>
  <Override PartName="/ppt/notesSlides/_rels/notesSlide6.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14.xml.rels" ContentType="application/vnd.openxmlformats-package.relationships+xml"/>
  <Override PartName="/ppt/notesSlides/_rels/notesSlide42.xml.rels" ContentType="application/vnd.openxmlformats-package.relationships+xml"/>
  <Override PartName="/ppt/notesSlides/_rels/notesSlide20.xml.rels" ContentType="application/vnd.openxmlformats-package.relationships+xml"/>
  <Override PartName="/ppt/notesSlides/_rels/notesSlide39.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notesSlide8.xml" ContentType="application/vnd.openxmlformats-officedocument.presentationml.notesSlide+xml"/>
  <Override PartName="/ppt/notesSlides/notesSlide27.xml" ContentType="application/vnd.openxmlformats-officedocument.presentationml.notesSlide+xml"/>
  <Override PartName="/ppt/notesSlides/notesSlide7.xml" ContentType="application/vnd.openxmlformats-officedocument.presentationml.notesSlide+xml"/>
  <Override PartName="/ppt/notesSlides/notesSlide26.xml" ContentType="application/vnd.openxmlformats-officedocument.presentationml.notesSlide+xml"/>
  <Override PartName="/ppt/notesSlides/notesSlide6.xml" ContentType="application/vnd.openxmlformats-officedocument.presentationml.notesSlide+xml"/>
  <Override PartName="/ppt/notesSlides/notesSlide25.xml" ContentType="application/vnd.openxmlformats-officedocument.presentationml.notesSlide+xml"/>
  <Override PartName="/ppt/notesSlides/notesSlide5.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45.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19.xml" ContentType="application/vnd.openxmlformats-officedocument.presentationml.notesSlide+xml"/>
  <Override PartName="/ppt/notesSlides/notesSlide40.xml" ContentType="application/vnd.openxmlformats-officedocument.presentationml.notesSlide+xml"/>
  <Override PartName="/ppt/notesSlides/notesSlide21.xml" ContentType="application/vnd.openxmlformats-officedocument.presentationml.notesSlide+xml"/>
  <Override PartName="/ppt/notesSlides/notesSlide46.xml" ContentType="application/vnd.openxmlformats-officedocument.presentationml.notesSlide+xml"/>
  <Override PartName="/ppt/notesSlides/notesSlide14.xml" ContentType="application/vnd.openxmlformats-officedocument.presentationml.notesSlide+xml"/>
  <Override PartName="/ppt/notesSlides/notesSlide39.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12.xml" ContentType="application/vnd.openxmlformats-officedocument.presentationml.notesSlide+xml"/>
  <Override PartName="/ppt/notesSlides/notesSlide37.xml" ContentType="application/vnd.openxmlformats-officedocument.presentationml.notesSlide+xml"/>
  <Override PartName="/ppt/notesSlides/notesSlide13.xml" ContentType="application/vnd.openxmlformats-officedocument.presentationml.notesSlide+xml"/>
  <Override PartName="/ppt/notesSlides/notesSlide38.xml" ContentType="application/vnd.openxmlformats-officedocument.presentationml.notesSlide+xml"/>
  <Override PartName="/ppt/notesSlides/notesSlide3.xml" ContentType="application/vnd.openxmlformats-officedocument.presentationml.notesSlide+xml"/>
  <Override PartName="/ppt/notesSlides/notesSlide47.xml" ContentType="application/vnd.openxmlformats-officedocument.presentationml.notesSlide+xml"/>
  <Override PartName="/ppt/notesSlides/notesSlide22.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tr-TR" sz="1800" spc="-1" strike="noStrike">
                <a:solidFill>
                  <a:srgbClr val="000000"/>
                </a:solidFill>
                <a:latin typeface="Gill Sans MT"/>
              </a:rPr>
              <a:t>Click to move the slide</a:t>
            </a:r>
            <a:endParaRPr b="0" lang="tr-TR" sz="1800" spc="-1" strike="noStrike">
              <a:solidFill>
                <a:srgbClr val="000000"/>
              </a:solidFill>
              <a:latin typeface="Gill Sans MT"/>
            </a:endParaRPr>
          </a:p>
        </p:txBody>
      </p:sp>
      <p:sp>
        <p:nvSpPr>
          <p:cNvPr id="9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D8C40A5-BB3D-4A2F-9228-230483763DF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143000" y="685800"/>
            <a:ext cx="4571640" cy="3428640"/>
          </a:xfrm>
          <a:prstGeom prst="rect">
            <a:avLst/>
          </a:prstGeom>
        </p:spPr>
      </p:sp>
      <p:sp>
        <p:nvSpPr>
          <p:cNvPr id="329"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3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67CBB19-9BF2-408C-A6C6-29800F406197}"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1143000" y="685800"/>
            <a:ext cx="4571640" cy="3428640"/>
          </a:xfrm>
          <a:prstGeom prst="rect">
            <a:avLst/>
          </a:prstGeom>
        </p:spPr>
      </p:sp>
      <p:sp>
        <p:nvSpPr>
          <p:cNvPr id="33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3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28F3172-4E66-4241-9565-60D42CF93751}"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1143000" y="685800"/>
            <a:ext cx="4571640" cy="3428640"/>
          </a:xfrm>
          <a:prstGeom prst="rect">
            <a:avLst/>
          </a:prstGeom>
        </p:spPr>
      </p:sp>
      <p:sp>
        <p:nvSpPr>
          <p:cNvPr id="33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3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58E7DB0-3054-4357-8172-497EA13EF9D9}"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1143000" y="685800"/>
            <a:ext cx="4571640" cy="3428640"/>
          </a:xfrm>
          <a:prstGeom prst="rect">
            <a:avLst/>
          </a:prstGeom>
        </p:spPr>
      </p:sp>
      <p:sp>
        <p:nvSpPr>
          <p:cNvPr id="33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3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5DAE9E0-76EA-4C51-B472-5D172615848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143000" y="685800"/>
            <a:ext cx="4571640" cy="3428640"/>
          </a:xfrm>
          <a:prstGeom prst="rect">
            <a:avLst/>
          </a:prstGeom>
        </p:spPr>
      </p:sp>
      <p:sp>
        <p:nvSpPr>
          <p:cNvPr id="34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4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DB09FE0-F88C-4BE9-A2DC-5798B9907A5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1143000" y="685800"/>
            <a:ext cx="4571640" cy="3428640"/>
          </a:xfrm>
          <a:prstGeom prst="rect">
            <a:avLst/>
          </a:prstGeom>
        </p:spPr>
      </p:sp>
      <p:sp>
        <p:nvSpPr>
          <p:cNvPr id="34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4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B1609D2-0B12-44C9-A238-90E573EF1EB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143000" y="685800"/>
            <a:ext cx="4571640" cy="3428640"/>
          </a:xfrm>
          <a:prstGeom prst="rect">
            <a:avLst/>
          </a:prstGeom>
        </p:spPr>
      </p:sp>
      <p:sp>
        <p:nvSpPr>
          <p:cNvPr id="34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4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E8A77FF-F060-4E1D-BB47-E08B702C9DC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1143000" y="685800"/>
            <a:ext cx="4571640" cy="3428640"/>
          </a:xfrm>
          <a:prstGeom prst="rect">
            <a:avLst/>
          </a:prstGeom>
        </p:spPr>
      </p:sp>
      <p:sp>
        <p:nvSpPr>
          <p:cNvPr id="35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5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74D2C26-ADF9-48F5-B2E1-27F31413CDB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1143000" y="685800"/>
            <a:ext cx="4571640" cy="3428640"/>
          </a:xfrm>
          <a:prstGeom prst="rect">
            <a:avLst/>
          </a:prstGeom>
        </p:spPr>
      </p:sp>
      <p:sp>
        <p:nvSpPr>
          <p:cNvPr id="35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5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A77D418-F6E4-4C4A-A923-C937A422A44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1143000" y="685800"/>
            <a:ext cx="4571640" cy="3428640"/>
          </a:xfrm>
          <a:prstGeom prst="rect">
            <a:avLst/>
          </a:prstGeom>
        </p:spPr>
      </p:sp>
      <p:sp>
        <p:nvSpPr>
          <p:cNvPr id="35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5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2D19B2E-84AA-404A-91BB-84E07E618F1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1143000" y="685800"/>
            <a:ext cx="4571640" cy="3428640"/>
          </a:xfrm>
          <a:prstGeom prst="rect">
            <a:avLst/>
          </a:prstGeom>
        </p:spPr>
      </p:sp>
      <p:sp>
        <p:nvSpPr>
          <p:cNvPr id="359"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6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8757185-9039-48C1-92CE-AB77294EBF9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1143000" y="685800"/>
            <a:ext cx="4571640" cy="3428640"/>
          </a:xfrm>
          <a:prstGeom prst="rect">
            <a:avLst/>
          </a:prstGeom>
        </p:spPr>
      </p:sp>
      <p:sp>
        <p:nvSpPr>
          <p:cNvPr id="36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6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2BC45DC-7911-4849-B387-8FC14800DB7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1143000" y="685800"/>
            <a:ext cx="4571640" cy="3428640"/>
          </a:xfrm>
          <a:prstGeom prst="rect">
            <a:avLst/>
          </a:prstGeom>
        </p:spPr>
      </p:sp>
      <p:sp>
        <p:nvSpPr>
          <p:cNvPr id="36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6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3202B42-D87D-4B53-9254-87FA6CD5E3C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1143000" y="685800"/>
            <a:ext cx="4571640" cy="3428640"/>
          </a:xfrm>
          <a:prstGeom prst="rect">
            <a:avLst/>
          </a:prstGeom>
        </p:spPr>
      </p:sp>
      <p:sp>
        <p:nvSpPr>
          <p:cNvPr id="36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6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80034EE-ED4F-44DB-A9AA-B787CB4355A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1143000" y="685800"/>
            <a:ext cx="4571640" cy="3428640"/>
          </a:xfrm>
          <a:prstGeom prst="rect">
            <a:avLst/>
          </a:prstGeom>
        </p:spPr>
      </p:sp>
      <p:sp>
        <p:nvSpPr>
          <p:cNvPr id="37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7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1CF2496-510B-4047-BA68-0B9F652937C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1143000" y="685800"/>
            <a:ext cx="4571640" cy="3428640"/>
          </a:xfrm>
          <a:prstGeom prst="rect">
            <a:avLst/>
          </a:prstGeom>
        </p:spPr>
      </p:sp>
      <p:sp>
        <p:nvSpPr>
          <p:cNvPr id="37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7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7E3F1AD-AE34-4B8E-8FDC-328A85A17A1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1143000" y="685800"/>
            <a:ext cx="4571640" cy="3428640"/>
          </a:xfrm>
          <a:prstGeom prst="rect">
            <a:avLst/>
          </a:prstGeom>
        </p:spPr>
      </p:sp>
      <p:sp>
        <p:nvSpPr>
          <p:cNvPr id="37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7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DF4F83E-D124-4149-A382-C2CCF899302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1143000" y="685800"/>
            <a:ext cx="4571640" cy="3428640"/>
          </a:xfrm>
          <a:prstGeom prst="rect">
            <a:avLst/>
          </a:prstGeom>
        </p:spPr>
      </p:sp>
      <p:sp>
        <p:nvSpPr>
          <p:cNvPr id="38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8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55B629A-6B3F-41FB-9484-811C0F19623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1143000" y="685800"/>
            <a:ext cx="4571640" cy="3428640"/>
          </a:xfrm>
          <a:prstGeom prst="rect">
            <a:avLst/>
          </a:prstGeom>
        </p:spPr>
      </p:sp>
      <p:sp>
        <p:nvSpPr>
          <p:cNvPr id="38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8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888D194-178D-4565-849A-45FE52B1E12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1143000" y="685800"/>
            <a:ext cx="4571640" cy="3428640"/>
          </a:xfrm>
          <a:prstGeom prst="rect">
            <a:avLst/>
          </a:prstGeom>
        </p:spPr>
      </p:sp>
      <p:sp>
        <p:nvSpPr>
          <p:cNvPr id="38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8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1A8D7A7-252B-497F-9453-D56409BAEFB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1143000" y="685800"/>
            <a:ext cx="4571640" cy="3428640"/>
          </a:xfrm>
          <a:prstGeom prst="rect">
            <a:avLst/>
          </a:prstGeom>
        </p:spPr>
      </p:sp>
      <p:sp>
        <p:nvSpPr>
          <p:cNvPr id="30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0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5F5DBAE-4DCA-49DD-916A-CDE3C6AD2A80}"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1143000" y="685800"/>
            <a:ext cx="4571640" cy="3428640"/>
          </a:xfrm>
          <a:prstGeom prst="rect">
            <a:avLst/>
          </a:prstGeom>
        </p:spPr>
      </p:sp>
      <p:sp>
        <p:nvSpPr>
          <p:cNvPr id="389"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9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5ACD577-5203-4884-BE68-C985E1FECAA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1143000" y="685800"/>
            <a:ext cx="4571640" cy="3428640"/>
          </a:xfrm>
          <a:prstGeom prst="rect">
            <a:avLst/>
          </a:prstGeom>
        </p:spPr>
      </p:sp>
      <p:sp>
        <p:nvSpPr>
          <p:cNvPr id="39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9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7B293E9-36DF-4F88-AD84-21BE834799B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1143000" y="685800"/>
            <a:ext cx="4571640" cy="3428640"/>
          </a:xfrm>
          <a:prstGeom prst="rect">
            <a:avLst/>
          </a:prstGeom>
        </p:spPr>
      </p:sp>
      <p:sp>
        <p:nvSpPr>
          <p:cNvPr id="39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9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ABE95BA-4165-4A13-90A1-5E29BEC21DE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1143000" y="685800"/>
            <a:ext cx="4571640" cy="3428640"/>
          </a:xfrm>
          <a:prstGeom prst="rect">
            <a:avLst/>
          </a:prstGeom>
        </p:spPr>
      </p:sp>
      <p:sp>
        <p:nvSpPr>
          <p:cNvPr id="39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9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5C2A600-842F-4C00-95B5-C1EEE3BCDE7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1143000" y="685800"/>
            <a:ext cx="4571640" cy="3428640"/>
          </a:xfrm>
          <a:prstGeom prst="rect">
            <a:avLst/>
          </a:prstGeom>
        </p:spPr>
      </p:sp>
      <p:sp>
        <p:nvSpPr>
          <p:cNvPr id="40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0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9578CE8-ECE5-4D43-8AB6-07F1D622DE0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1143000" y="685800"/>
            <a:ext cx="4571640" cy="3428640"/>
          </a:xfrm>
          <a:prstGeom prst="rect">
            <a:avLst/>
          </a:prstGeom>
        </p:spPr>
      </p:sp>
      <p:sp>
        <p:nvSpPr>
          <p:cNvPr id="40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0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51B0B07-3D37-4E39-BF4E-1C0970D9966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1143000" y="685800"/>
            <a:ext cx="4571640" cy="3428640"/>
          </a:xfrm>
          <a:prstGeom prst="rect">
            <a:avLst/>
          </a:prstGeom>
        </p:spPr>
      </p:sp>
      <p:sp>
        <p:nvSpPr>
          <p:cNvPr id="40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0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C4D4338-5CFE-4FC3-AE4B-CBBF82538C0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1143000" y="685800"/>
            <a:ext cx="4571640" cy="3428640"/>
          </a:xfrm>
          <a:prstGeom prst="rect">
            <a:avLst/>
          </a:prstGeom>
        </p:spPr>
      </p:sp>
      <p:sp>
        <p:nvSpPr>
          <p:cNvPr id="41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1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371EC61-7AEA-459A-B7F7-0BE37F746C4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1143000" y="685800"/>
            <a:ext cx="4571640" cy="3428640"/>
          </a:xfrm>
          <a:prstGeom prst="rect">
            <a:avLst/>
          </a:prstGeom>
        </p:spPr>
      </p:sp>
      <p:sp>
        <p:nvSpPr>
          <p:cNvPr id="41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1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8779EF6-EA20-49C6-841B-4BB8707E9C3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1143000" y="685800"/>
            <a:ext cx="4571640" cy="3428640"/>
          </a:xfrm>
          <a:prstGeom prst="rect">
            <a:avLst/>
          </a:prstGeom>
        </p:spPr>
      </p:sp>
      <p:sp>
        <p:nvSpPr>
          <p:cNvPr id="41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1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914B481-F4F6-466F-9196-C3D85889487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1143000" y="685800"/>
            <a:ext cx="4571640" cy="3428640"/>
          </a:xfrm>
          <a:prstGeom prst="rect">
            <a:avLst/>
          </a:prstGeom>
        </p:spPr>
      </p:sp>
      <p:sp>
        <p:nvSpPr>
          <p:cNvPr id="31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1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2DDA23A-139B-4791-8C2A-6F5700E7163A}"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1143000" y="685800"/>
            <a:ext cx="4571640" cy="3428640"/>
          </a:xfrm>
          <a:prstGeom prst="rect">
            <a:avLst/>
          </a:prstGeom>
        </p:spPr>
      </p:sp>
      <p:sp>
        <p:nvSpPr>
          <p:cNvPr id="419"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2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77A4DF4-9C51-4476-A36D-C69938DA2F7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1143000" y="685800"/>
            <a:ext cx="4571640" cy="3428640"/>
          </a:xfrm>
          <a:prstGeom prst="rect">
            <a:avLst/>
          </a:prstGeom>
        </p:spPr>
      </p:sp>
      <p:sp>
        <p:nvSpPr>
          <p:cNvPr id="42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2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25E300C-BB39-4182-9556-74E98FDED2E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1143000" y="685800"/>
            <a:ext cx="4571640" cy="3428640"/>
          </a:xfrm>
          <a:prstGeom prst="rect">
            <a:avLst/>
          </a:prstGeom>
        </p:spPr>
      </p:sp>
      <p:sp>
        <p:nvSpPr>
          <p:cNvPr id="42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2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E560271-D9D2-4A42-8B0B-1E6EE682356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1143000" y="685800"/>
            <a:ext cx="4571640" cy="3428640"/>
          </a:xfrm>
          <a:prstGeom prst="rect">
            <a:avLst/>
          </a:prstGeom>
        </p:spPr>
      </p:sp>
      <p:sp>
        <p:nvSpPr>
          <p:cNvPr id="42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2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4FBB5C2-BD87-4830-8E5E-CDB3CC46B91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1143000" y="685800"/>
            <a:ext cx="4571640" cy="3428640"/>
          </a:xfrm>
          <a:prstGeom prst="rect">
            <a:avLst/>
          </a:prstGeom>
        </p:spPr>
      </p:sp>
      <p:sp>
        <p:nvSpPr>
          <p:cNvPr id="43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3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B71DA6E-A8F2-4218-80B1-B47573F575B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1143000" y="685800"/>
            <a:ext cx="4571640" cy="3428640"/>
          </a:xfrm>
          <a:prstGeom prst="rect">
            <a:avLst/>
          </a:prstGeom>
        </p:spPr>
      </p:sp>
      <p:sp>
        <p:nvSpPr>
          <p:cNvPr id="43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3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D794801-7CD2-4F47-8F1E-4210043EC7C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1143000" y="685800"/>
            <a:ext cx="4571640" cy="3428640"/>
          </a:xfrm>
          <a:prstGeom prst="rect">
            <a:avLst/>
          </a:prstGeom>
        </p:spPr>
      </p:sp>
      <p:sp>
        <p:nvSpPr>
          <p:cNvPr id="43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3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0EFD4FA-71E2-4BE4-BF10-0C88E0EB55C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1143000" y="685800"/>
            <a:ext cx="4571640" cy="3428640"/>
          </a:xfrm>
          <a:prstGeom prst="rect">
            <a:avLst/>
          </a:prstGeom>
        </p:spPr>
      </p:sp>
      <p:sp>
        <p:nvSpPr>
          <p:cNvPr id="44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4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462CA6E-302C-4357-9E2F-81235582DD0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1143000" y="685800"/>
            <a:ext cx="4571640" cy="3428640"/>
          </a:xfrm>
          <a:prstGeom prst="rect">
            <a:avLst/>
          </a:prstGeom>
        </p:spPr>
      </p:sp>
      <p:sp>
        <p:nvSpPr>
          <p:cNvPr id="31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1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FA6820A-29C9-41A0-ACD2-B24665124963}"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43000" y="685800"/>
            <a:ext cx="4571640" cy="3428640"/>
          </a:xfrm>
          <a:prstGeom prst="rect">
            <a:avLst/>
          </a:prstGeom>
        </p:spPr>
      </p:sp>
      <p:sp>
        <p:nvSpPr>
          <p:cNvPr id="31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1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474AD9F-186D-4B08-BB5D-72E066C2E582}"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1143000" y="685800"/>
            <a:ext cx="4571640" cy="3428640"/>
          </a:xfrm>
          <a:prstGeom prst="rect">
            <a:avLst/>
          </a:prstGeom>
        </p:spPr>
      </p:sp>
      <p:sp>
        <p:nvSpPr>
          <p:cNvPr id="32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2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B44BBDE-1B1E-424F-9CED-1BFEBBF420E5}"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143000" y="685800"/>
            <a:ext cx="4571640" cy="3428640"/>
          </a:xfrm>
          <a:prstGeom prst="rect">
            <a:avLst/>
          </a:prstGeom>
        </p:spPr>
      </p:sp>
      <p:sp>
        <p:nvSpPr>
          <p:cNvPr id="32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2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3C2F2EB-5343-4BC9-AC76-5A33E046AC6E}"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143000" y="685800"/>
            <a:ext cx="4571640" cy="3428640"/>
          </a:xfrm>
          <a:prstGeom prst="rect">
            <a:avLst/>
          </a:prstGeom>
        </p:spPr>
      </p:sp>
      <p:sp>
        <p:nvSpPr>
          <p:cNvPr id="32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2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F132754-85D7-4725-ABD2-991574A03444}" type="slidenum">
              <a:rPr b="0" lang="en-US" sz="1200" spc="-1" strike="noStrike">
                <a:solidFill>
                  <a:srgbClr val="000000"/>
                </a:solidFill>
                <a:latin typeface="+mn-lt"/>
                <a:ea typeface="+mn-ea"/>
              </a:rPr>
              <a:t>19</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34" name="PlaceHolder 2"/>
          <p:cNvSpPr>
            <a:spLocks noGrp="1"/>
          </p:cNvSpPr>
          <p:nvPr>
            <p:ph type="body"/>
          </p:nvPr>
        </p:nvSpPr>
        <p:spPr>
          <a:xfrm>
            <a:off x="457200" y="12193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5" name="PlaceHolder 3"/>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37"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8"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9"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0" name="PlaceHolder 5"/>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42" name="PlaceHolder 2"/>
          <p:cNvSpPr>
            <a:spLocks noGrp="1"/>
          </p:cNvSpPr>
          <p:nvPr>
            <p:ph type="body"/>
          </p:nvPr>
        </p:nvSpPr>
        <p:spPr>
          <a:xfrm>
            <a:off x="45720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3" name="PlaceHolder 3"/>
          <p:cNvSpPr>
            <a:spLocks noGrp="1"/>
          </p:cNvSpPr>
          <p:nvPr>
            <p:ph type="body"/>
          </p:nvPr>
        </p:nvSpPr>
        <p:spPr>
          <a:xfrm>
            <a:off x="323964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4" name="PlaceHolder 4"/>
          <p:cNvSpPr>
            <a:spLocks noGrp="1"/>
          </p:cNvSpPr>
          <p:nvPr>
            <p:ph type="body"/>
          </p:nvPr>
        </p:nvSpPr>
        <p:spPr>
          <a:xfrm>
            <a:off x="602208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5" name="PlaceHolder 5"/>
          <p:cNvSpPr>
            <a:spLocks noGrp="1"/>
          </p:cNvSpPr>
          <p:nvPr>
            <p:ph type="body"/>
          </p:nvPr>
        </p:nvSpPr>
        <p:spPr>
          <a:xfrm>
            <a:off x="45720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6" name="PlaceHolder 6"/>
          <p:cNvSpPr>
            <a:spLocks noGrp="1"/>
          </p:cNvSpPr>
          <p:nvPr>
            <p:ph type="body"/>
          </p:nvPr>
        </p:nvSpPr>
        <p:spPr>
          <a:xfrm>
            <a:off x="323964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7" name="PlaceHolder 7"/>
          <p:cNvSpPr>
            <a:spLocks noGrp="1"/>
          </p:cNvSpPr>
          <p:nvPr>
            <p:ph type="body"/>
          </p:nvPr>
        </p:nvSpPr>
        <p:spPr>
          <a:xfrm>
            <a:off x="602208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57" name="PlaceHolder 2"/>
          <p:cNvSpPr>
            <a:spLocks noGrp="1"/>
          </p:cNvSpPr>
          <p:nvPr>
            <p:ph type="subTitle"/>
          </p:nvPr>
        </p:nvSpPr>
        <p:spPr>
          <a:xfrm>
            <a:off x="457200" y="1219320"/>
            <a:ext cx="8229240" cy="4937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59" name="PlaceHolder 2"/>
          <p:cNvSpPr>
            <a:spLocks noGrp="1"/>
          </p:cNvSpPr>
          <p:nvPr>
            <p:ph type="body"/>
          </p:nvPr>
        </p:nvSpPr>
        <p:spPr>
          <a:xfrm>
            <a:off x="457200" y="1219320"/>
            <a:ext cx="822924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61"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62"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152280"/>
            <a:ext cx="8229240" cy="4592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66"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67"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68"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13" name="PlaceHolder 2"/>
          <p:cNvSpPr>
            <a:spLocks noGrp="1"/>
          </p:cNvSpPr>
          <p:nvPr>
            <p:ph type="subTitle"/>
          </p:nvPr>
        </p:nvSpPr>
        <p:spPr>
          <a:xfrm>
            <a:off x="457200" y="1219320"/>
            <a:ext cx="8229240" cy="4937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70"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1"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2" name="PlaceHolder 4"/>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74"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5"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6" name="PlaceHolder 4"/>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78" name="PlaceHolder 2"/>
          <p:cNvSpPr>
            <a:spLocks noGrp="1"/>
          </p:cNvSpPr>
          <p:nvPr>
            <p:ph type="body"/>
          </p:nvPr>
        </p:nvSpPr>
        <p:spPr>
          <a:xfrm>
            <a:off x="457200" y="12193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9" name="PlaceHolder 3"/>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81"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2"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3"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4" name="PlaceHolder 5"/>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86" name="PlaceHolder 2"/>
          <p:cNvSpPr>
            <a:spLocks noGrp="1"/>
          </p:cNvSpPr>
          <p:nvPr>
            <p:ph type="body"/>
          </p:nvPr>
        </p:nvSpPr>
        <p:spPr>
          <a:xfrm>
            <a:off x="45720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7" name="PlaceHolder 3"/>
          <p:cNvSpPr>
            <a:spLocks noGrp="1"/>
          </p:cNvSpPr>
          <p:nvPr>
            <p:ph type="body"/>
          </p:nvPr>
        </p:nvSpPr>
        <p:spPr>
          <a:xfrm>
            <a:off x="323964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8" name="PlaceHolder 4"/>
          <p:cNvSpPr>
            <a:spLocks noGrp="1"/>
          </p:cNvSpPr>
          <p:nvPr>
            <p:ph type="body"/>
          </p:nvPr>
        </p:nvSpPr>
        <p:spPr>
          <a:xfrm>
            <a:off x="602208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9" name="PlaceHolder 5"/>
          <p:cNvSpPr>
            <a:spLocks noGrp="1"/>
          </p:cNvSpPr>
          <p:nvPr>
            <p:ph type="body"/>
          </p:nvPr>
        </p:nvSpPr>
        <p:spPr>
          <a:xfrm>
            <a:off x="45720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90" name="PlaceHolder 6"/>
          <p:cNvSpPr>
            <a:spLocks noGrp="1"/>
          </p:cNvSpPr>
          <p:nvPr>
            <p:ph type="body"/>
          </p:nvPr>
        </p:nvSpPr>
        <p:spPr>
          <a:xfrm>
            <a:off x="323964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91" name="PlaceHolder 7"/>
          <p:cNvSpPr>
            <a:spLocks noGrp="1"/>
          </p:cNvSpPr>
          <p:nvPr>
            <p:ph type="body"/>
          </p:nvPr>
        </p:nvSpPr>
        <p:spPr>
          <a:xfrm>
            <a:off x="602208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15" name="PlaceHolder 2"/>
          <p:cNvSpPr>
            <a:spLocks noGrp="1"/>
          </p:cNvSpPr>
          <p:nvPr>
            <p:ph type="body"/>
          </p:nvPr>
        </p:nvSpPr>
        <p:spPr>
          <a:xfrm>
            <a:off x="457200" y="1219320"/>
            <a:ext cx="822924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17"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8"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152280"/>
            <a:ext cx="8229240" cy="4592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22"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23"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24"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26"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27"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28" name="PlaceHolder 4"/>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tr-TR" sz="1800" spc="-1" strike="noStrike">
              <a:solidFill>
                <a:srgbClr val="000000"/>
              </a:solidFill>
              <a:latin typeface="Gill Sans MT"/>
            </a:endParaRPr>
          </a:p>
        </p:txBody>
      </p:sp>
      <p:sp>
        <p:nvSpPr>
          <p:cNvPr id="30"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1"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2" name="PlaceHolder 4"/>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6352920"/>
            <a:ext cx="82296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457200" y="1143000"/>
            <a:ext cx="82296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PlaceHolder 4"/>
          <p:cNvSpPr>
            <a:spLocks noGrp="1"/>
          </p:cNvSpPr>
          <p:nvPr>
            <p:ph type="title"/>
          </p:nvPr>
        </p:nvSpPr>
        <p:spPr>
          <a:xfrm>
            <a:off x="1219320" y="3886200"/>
            <a:ext cx="6857640" cy="990360"/>
          </a:xfrm>
          <a:prstGeom prst="rect">
            <a:avLst/>
          </a:prstGeom>
        </p:spPr>
        <p:txBody>
          <a:bodyPr lIns="90000" rIns="90000" tIns="45000" bIns="45000">
            <a:noAutofit/>
          </a:bodyPr>
          <a:p>
            <a:pPr algn="r">
              <a:lnSpc>
                <a:spcPct val="100000"/>
              </a:lnSpc>
            </a:pPr>
            <a:r>
              <a:rPr b="0" lang="tr-TR" sz="3200" spc="-1" strike="noStrike">
                <a:solidFill>
                  <a:srgbClr val="000000"/>
                </a:solidFill>
                <a:latin typeface="Bookman Old Style"/>
              </a:rPr>
              <a:t>Asıl başlık stili için tıklatın</a:t>
            </a:r>
            <a:endParaRPr b="0" lang="tr-TR" sz="3200" spc="-1" strike="noStrike">
              <a:solidFill>
                <a:srgbClr val="000000"/>
              </a:solidFill>
              <a:latin typeface="Gill Sans MT"/>
            </a:endParaRPr>
          </a:p>
        </p:txBody>
      </p:sp>
      <p:sp>
        <p:nvSpPr>
          <p:cNvPr id="4" name="PlaceHolder 5"/>
          <p:cNvSpPr>
            <a:spLocks noGrp="1"/>
          </p:cNvSpPr>
          <p:nvPr>
            <p:ph type="dt"/>
          </p:nvPr>
        </p:nvSpPr>
        <p:spPr>
          <a:xfrm>
            <a:off x="6400800" y="6355080"/>
            <a:ext cx="2285640" cy="365400"/>
          </a:xfrm>
          <a:prstGeom prst="rect">
            <a:avLst/>
          </a:prstGeom>
        </p:spPr>
        <p:txBody>
          <a:bodyPr lIns="90000" rIns="90000" tIns="45000" bIns="45000">
            <a:noAutofit/>
          </a:bodyPr>
          <a:p>
            <a:pPr>
              <a:lnSpc>
                <a:spcPct val="100000"/>
              </a:lnSpc>
            </a:pPr>
            <a:fld id="{9BD70F6D-3C9A-4341-9B93-854187CAF53F}" type="datetime1">
              <a:rPr b="0" lang="en-US" sz="1400" spc="-1" strike="noStrike">
                <a:solidFill>
                  <a:srgbClr val="464653"/>
                </a:solidFill>
                <a:latin typeface="Gill Sans MT"/>
              </a:rPr>
              <a:t>04/05/2020</a:t>
            </a:fld>
            <a:endParaRPr b="0" lang="en-US" sz="1400" spc="-1" strike="noStrike">
              <a:latin typeface="Times New Roman"/>
            </a:endParaRPr>
          </a:p>
        </p:txBody>
      </p:sp>
      <p:sp>
        <p:nvSpPr>
          <p:cNvPr id="5" name="PlaceHolder 6"/>
          <p:cNvSpPr>
            <a:spLocks noGrp="1"/>
          </p:cNvSpPr>
          <p:nvPr>
            <p:ph type="ftr"/>
          </p:nvPr>
        </p:nvSpPr>
        <p:spPr>
          <a:xfrm>
            <a:off x="2898720" y="6355080"/>
            <a:ext cx="3474360" cy="365400"/>
          </a:xfrm>
          <a:prstGeom prst="rect">
            <a:avLst/>
          </a:prstGeom>
        </p:spPr>
        <p:txBody>
          <a:bodyPr lIns="90000" rIns="90000" tIns="45000" bIns="45000">
            <a:noAutofit/>
          </a:bodyPr>
          <a:p>
            <a:endParaRPr b="0" lang="en-US" sz="2400" spc="-1" strike="noStrike">
              <a:latin typeface="Times New Roman"/>
            </a:endParaRPr>
          </a:p>
        </p:txBody>
      </p:sp>
      <p:sp>
        <p:nvSpPr>
          <p:cNvPr id="6" name="PlaceHolder 7"/>
          <p:cNvSpPr>
            <a:spLocks noGrp="1"/>
          </p:cNvSpPr>
          <p:nvPr>
            <p:ph type="sldNum"/>
          </p:nvPr>
        </p:nvSpPr>
        <p:spPr>
          <a:xfrm>
            <a:off x="1216080" y="6355080"/>
            <a:ext cx="1218960" cy="365400"/>
          </a:xfrm>
          <a:prstGeom prst="rect">
            <a:avLst/>
          </a:prstGeom>
        </p:spPr>
        <p:txBody>
          <a:bodyPr lIns="90000" rIns="90000" tIns="45000" bIns="45000">
            <a:noAutofit/>
          </a:bodyPr>
          <a:p>
            <a:pPr>
              <a:lnSpc>
                <a:spcPct val="100000"/>
              </a:lnSpc>
            </a:pPr>
            <a:fld id="{E3607F9A-D042-45B9-BA82-DC9E12947365}" type="slidenum">
              <a:rPr b="0" lang="en-US" sz="1400" spc="-1" strike="noStrike">
                <a:solidFill>
                  <a:srgbClr val="464653"/>
                </a:solidFill>
                <a:latin typeface="Gill Sans MT"/>
              </a:rPr>
              <a:t>&lt;number&gt;</a:t>
            </a:fld>
            <a:endParaRPr b="0" lang="en-US" sz="1400" spc="-1" strike="noStrike">
              <a:latin typeface="Times New Roman"/>
            </a:endParaRPr>
          </a:p>
        </p:txBody>
      </p:sp>
      <p:sp>
        <p:nvSpPr>
          <p:cNvPr id="7" name="CustomShape 8"/>
          <p:cNvSpPr/>
          <p:nvPr/>
        </p:nvSpPr>
        <p:spPr>
          <a:xfrm>
            <a:off x="905040" y="3648240"/>
            <a:ext cx="7314840" cy="12798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914400" y="5048280"/>
            <a:ext cx="7314840" cy="6854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905040" y="3648240"/>
            <a:ext cx="228240" cy="1279800"/>
          </a:xfrm>
          <a:prstGeom prst="rect">
            <a:avLst/>
          </a:prstGeom>
          <a:solidFill>
            <a:schemeClr val="accent1"/>
          </a:solid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914400" y="5048280"/>
            <a:ext cx="228240" cy="685440"/>
          </a:xfrm>
          <a:prstGeom prst="rect">
            <a:avLst/>
          </a:prstGeom>
          <a:solidFill>
            <a:schemeClr val="accent2"/>
          </a:solid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2600" spc="-1" strike="noStrike">
                <a:solidFill>
                  <a:srgbClr val="000000"/>
                </a:solidFill>
                <a:latin typeface="Gill Sans MT"/>
              </a:rPr>
              <a:t>Click to edit the outline text format</a:t>
            </a:r>
            <a:endParaRPr b="0" lang="tr-TR" sz="26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tr-TR" sz="2000" spc="-1" strike="noStrike">
                <a:solidFill>
                  <a:srgbClr val="000000"/>
                </a:solidFill>
                <a:latin typeface="Gill Sans MT"/>
              </a:rPr>
              <a:t>Second Outline Level</a:t>
            </a:r>
            <a:endParaRPr b="0" lang="tr-TR" sz="20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Gill Sans MT"/>
              </a:rPr>
              <a:t>Third Outline Level</a:t>
            </a:r>
            <a:endParaRPr b="0" lang="tr-TR"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tr-TR" sz="1600" spc="-1" strike="noStrike">
                <a:solidFill>
                  <a:srgbClr val="000000"/>
                </a:solidFill>
                <a:latin typeface="Gill Sans MT"/>
              </a:rPr>
              <a:t>Fourth Outline Level</a:t>
            </a:r>
            <a:endParaRPr b="0" lang="tr-TR" sz="16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Gill Sans MT"/>
              </a:rPr>
              <a:t>Fifth Outline Level</a:t>
            </a:r>
            <a:endParaRPr b="0" lang="tr-TR"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Gill Sans MT"/>
              </a:rPr>
              <a:t>Sixth Outline Level</a:t>
            </a:r>
            <a:endParaRPr b="0" lang="tr-TR"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Gill Sans MT"/>
              </a:rPr>
              <a:t>Seventh Outline Level</a:t>
            </a:r>
            <a:endParaRPr b="0" lang="tr-TR"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Line 1"/>
          <p:cNvSpPr/>
          <p:nvPr/>
        </p:nvSpPr>
        <p:spPr>
          <a:xfrm>
            <a:off x="457200" y="6352920"/>
            <a:ext cx="8229600" cy="0"/>
          </a:xfrm>
          <a:prstGeom prst="line">
            <a:avLst/>
          </a:prstGeom>
          <a:ln w="9360">
            <a:solidFill>
              <a:schemeClr val="accent2"/>
            </a:solidFill>
            <a:prstDash val="dash"/>
            <a:round/>
          </a:ln>
        </p:spPr>
        <p:style>
          <a:lnRef idx="0"/>
          <a:fillRef idx="0"/>
          <a:effectRef idx="0"/>
          <a:fontRef idx="minor"/>
        </p:style>
      </p:sp>
      <p:sp>
        <p:nvSpPr>
          <p:cNvPr id="49" name="Line 2"/>
          <p:cNvSpPr/>
          <p:nvPr/>
        </p:nvSpPr>
        <p:spPr>
          <a:xfrm>
            <a:off x="457200" y="1143000"/>
            <a:ext cx="8229600" cy="0"/>
          </a:xfrm>
          <a:prstGeom prst="line">
            <a:avLst/>
          </a:prstGeom>
          <a:ln w="9360">
            <a:solidFill>
              <a:schemeClr val="accent2"/>
            </a:solidFill>
            <a:prstDash val="dash"/>
            <a:round/>
          </a:ln>
        </p:spPr>
        <p:style>
          <a:lnRef idx="0"/>
          <a:fillRef idx="0"/>
          <a:effectRef idx="0"/>
          <a:fontRef idx="minor"/>
        </p:style>
      </p:sp>
      <p:sp>
        <p:nvSpPr>
          <p:cNvPr id="50" name="CustomShape 3"/>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1" name="PlaceHolder 4"/>
          <p:cNvSpPr>
            <a:spLocks noGrp="1"/>
          </p:cNvSpPr>
          <p:nvPr>
            <p:ph type="title"/>
          </p:nvPr>
        </p:nvSpPr>
        <p:spPr>
          <a:xfrm>
            <a:off x="457200" y="152280"/>
            <a:ext cx="8229240" cy="990360"/>
          </a:xfrm>
          <a:prstGeom prst="rect">
            <a:avLst/>
          </a:prstGeom>
        </p:spPr>
        <p:txBody>
          <a:bodyPr lIns="90000" rIns="90000" tIns="45000" bIns="45000" anchor="b">
            <a:noAutofit/>
          </a:bodyPr>
          <a:p>
            <a:pPr>
              <a:lnSpc>
                <a:spcPct val="100000"/>
              </a:lnSpc>
            </a:pPr>
            <a:r>
              <a:rPr b="0" lang="tr-TR" sz="3200" spc="-1" strike="noStrike">
                <a:solidFill>
                  <a:srgbClr val="464653"/>
                </a:solidFill>
                <a:latin typeface="Bookman Old Style"/>
              </a:rPr>
              <a:t>Asıl başlık stili için tıklatın</a:t>
            </a:r>
            <a:endParaRPr b="0" lang="tr-TR" sz="3200" spc="-1" strike="noStrike">
              <a:solidFill>
                <a:srgbClr val="000000"/>
              </a:solidFill>
              <a:latin typeface="Gill Sans MT"/>
            </a:endParaRPr>
          </a:p>
        </p:txBody>
      </p:sp>
      <p:sp>
        <p:nvSpPr>
          <p:cNvPr id="52" name="PlaceHolder 5"/>
          <p:cNvSpPr>
            <a:spLocks noGrp="1"/>
          </p:cNvSpPr>
          <p:nvPr>
            <p:ph type="dt"/>
          </p:nvPr>
        </p:nvSpPr>
        <p:spPr>
          <a:xfrm>
            <a:off x="6400800" y="6356520"/>
            <a:ext cx="2288520" cy="365400"/>
          </a:xfrm>
          <a:prstGeom prst="rect">
            <a:avLst/>
          </a:prstGeom>
        </p:spPr>
        <p:txBody>
          <a:bodyPr lIns="90000" rIns="90000" tIns="45000" bIns="45000">
            <a:noAutofit/>
          </a:bodyPr>
          <a:p>
            <a:pPr>
              <a:lnSpc>
                <a:spcPct val="100000"/>
              </a:lnSpc>
            </a:pPr>
            <a:fld id="{27D4D171-27C9-4E1D-B6C9-25D0B2C503D8}" type="datetime1">
              <a:rPr b="0" lang="en-US" sz="1400" spc="-1" strike="noStrike">
                <a:solidFill>
                  <a:srgbClr val="464653"/>
                </a:solidFill>
                <a:latin typeface="Gill Sans MT"/>
              </a:rPr>
              <a:t>04/05/2020</a:t>
            </a:fld>
            <a:endParaRPr b="0" lang="en-US" sz="1400" spc="-1" strike="noStrike">
              <a:latin typeface="Times New Roman"/>
            </a:endParaRPr>
          </a:p>
        </p:txBody>
      </p:sp>
      <p:sp>
        <p:nvSpPr>
          <p:cNvPr id="53" name="PlaceHolder 6"/>
          <p:cNvSpPr>
            <a:spLocks noGrp="1"/>
          </p:cNvSpPr>
          <p:nvPr>
            <p:ph type="ftr"/>
          </p:nvPr>
        </p:nvSpPr>
        <p:spPr>
          <a:xfrm>
            <a:off x="2898720" y="6356520"/>
            <a:ext cx="3504960" cy="365400"/>
          </a:xfrm>
          <a:prstGeom prst="rect">
            <a:avLst/>
          </a:prstGeom>
        </p:spPr>
        <p:txBody>
          <a:bodyPr lIns="90000" rIns="90000" tIns="45000" bIns="45000">
            <a:noAutofit/>
          </a:bodyPr>
          <a:p>
            <a:endParaRPr b="0" lang="en-US" sz="2400" spc="-1" strike="noStrike">
              <a:latin typeface="Times New Roman"/>
            </a:endParaRPr>
          </a:p>
        </p:txBody>
      </p:sp>
      <p:sp>
        <p:nvSpPr>
          <p:cNvPr id="54" name="PlaceHolder 7"/>
          <p:cNvSpPr>
            <a:spLocks noGrp="1"/>
          </p:cNvSpPr>
          <p:nvPr>
            <p:ph type="sldNum"/>
          </p:nvPr>
        </p:nvSpPr>
        <p:spPr>
          <a:xfrm>
            <a:off x="612720" y="6356520"/>
            <a:ext cx="1980720" cy="365400"/>
          </a:xfrm>
          <a:prstGeom prst="rect">
            <a:avLst/>
          </a:prstGeom>
        </p:spPr>
        <p:txBody>
          <a:bodyPr lIns="90000" rIns="90000" tIns="45000" bIns="45000">
            <a:noAutofit/>
          </a:bodyPr>
          <a:p>
            <a:pPr>
              <a:lnSpc>
                <a:spcPct val="100000"/>
              </a:lnSpc>
            </a:pPr>
            <a:fld id="{6966D1AA-7743-49AB-8988-88AE906904EB}" type="slidenum">
              <a:rPr b="0" lang="en-US" sz="1400" spc="-1" strike="noStrike">
                <a:solidFill>
                  <a:srgbClr val="464653"/>
                </a:solidFill>
                <a:latin typeface="Gill Sans MT"/>
              </a:rPr>
              <a:t>&lt;number&gt;</a:t>
            </a:fld>
            <a:endParaRPr b="0" lang="en-US" sz="1400" spc="-1" strike="noStrike">
              <a:latin typeface="Times New Roman"/>
            </a:endParaRPr>
          </a:p>
        </p:txBody>
      </p:sp>
      <p:sp>
        <p:nvSpPr>
          <p:cNvPr id="55" name="PlaceHolder 8"/>
          <p:cNvSpPr>
            <a:spLocks noGrp="1"/>
          </p:cNvSpPr>
          <p:nvPr>
            <p:ph type="body"/>
          </p:nvPr>
        </p:nvSpPr>
        <p:spPr>
          <a:xfrm>
            <a:off x="457200" y="1219320"/>
            <a:ext cx="8229240" cy="4937400"/>
          </a:xfrm>
          <a:prstGeom prst="rect">
            <a:avLst/>
          </a:prstGeom>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Asıl metin stillerini düzenlemek için tıklatın</a:t>
            </a:r>
            <a:endParaRPr b="0" lang="tr-TR"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İkinci düzey</a:t>
            </a:r>
            <a:endParaRPr b="0" lang="tr-TR"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tr-TR" sz="2000" spc="-1" strike="noStrike">
                <a:solidFill>
                  <a:srgbClr val="000000"/>
                </a:solidFill>
                <a:latin typeface="Gill Sans MT"/>
              </a:rPr>
              <a:t>Üçüncü düzey</a:t>
            </a:r>
            <a:endParaRPr b="0" lang="tr-TR"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tr-TR" sz="1800" spc="-1" strike="noStrike">
                <a:solidFill>
                  <a:srgbClr val="000000"/>
                </a:solidFill>
                <a:latin typeface="Gill Sans MT"/>
              </a:rPr>
              <a:t>Dördüncü düzey</a:t>
            </a:r>
            <a:endParaRPr b="0" lang="tr-TR"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tr-TR" sz="1600" spc="-1" strike="noStrike">
                <a:solidFill>
                  <a:srgbClr val="000000"/>
                </a:solidFill>
                <a:latin typeface="Gill Sans MT"/>
              </a:rPr>
              <a:t>Beşinci düzey</a:t>
            </a:r>
            <a:endParaRPr b="0" lang="tr-TR" sz="16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219320" y="3886200"/>
            <a:ext cx="6857640" cy="990360"/>
          </a:xfrm>
          <a:prstGeom prst="rect">
            <a:avLst/>
          </a:prstGeom>
          <a:noFill/>
          <a:ln>
            <a:noFill/>
          </a:ln>
        </p:spPr>
        <p:txBody>
          <a:bodyPr lIns="90000" rIns="90000" tIns="45000" bIns="45000">
            <a:noAutofit/>
          </a:bodyPr>
          <a:p>
            <a:pPr algn="r">
              <a:lnSpc>
                <a:spcPct val="100000"/>
              </a:lnSpc>
            </a:pPr>
            <a:r>
              <a:rPr b="0" lang="tr-TR" sz="3200" spc="-1" strike="noStrike">
                <a:solidFill>
                  <a:srgbClr val="000000"/>
                </a:solidFill>
                <a:latin typeface="Bookman Old Style"/>
              </a:rPr>
              <a:t>Web Teknolojileri</a:t>
            </a:r>
            <a:endParaRPr b="0" lang="tr-TR" sz="3200" spc="-1" strike="noStrike">
              <a:solidFill>
                <a:srgbClr val="000000"/>
              </a:solidFill>
              <a:latin typeface="Gill Sans MT"/>
            </a:endParaRPr>
          </a:p>
        </p:txBody>
      </p:sp>
      <p:sp>
        <p:nvSpPr>
          <p:cNvPr id="99" name="TextShape 2"/>
          <p:cNvSpPr txBox="1"/>
          <p:nvPr/>
        </p:nvSpPr>
        <p:spPr>
          <a:xfrm>
            <a:off x="1219320" y="5124600"/>
            <a:ext cx="6857640" cy="533160"/>
          </a:xfrm>
          <a:prstGeom prst="rect">
            <a:avLst/>
          </a:prstGeom>
          <a:noFill/>
          <a:ln>
            <a:noFill/>
          </a:ln>
        </p:spPr>
        <p:txBody>
          <a:bodyPr lIns="90000" rIns="90000" tIns="45000" bIns="45000">
            <a:noAutofit/>
          </a:bodyPr>
          <a:p>
            <a:pPr algn="r">
              <a:lnSpc>
                <a:spcPct val="100000"/>
              </a:lnSpc>
              <a:spcBef>
                <a:spcPts val="601"/>
              </a:spcBef>
            </a:pPr>
            <a:r>
              <a:rPr b="0" lang="en-US" sz="2000" spc="-1" strike="noStrike">
                <a:solidFill>
                  <a:srgbClr val="464653"/>
                </a:solidFill>
                <a:latin typeface="Bookman Old Style"/>
              </a:rPr>
              <a:t>Hafta10 </a:t>
            </a:r>
            <a:endParaRPr b="0" lang="en-US" sz="2000" spc="-1" strike="noStrike">
              <a:latin typeface="Arial"/>
            </a:endParaRPr>
          </a:p>
        </p:txBody>
      </p:sp>
      <p:sp>
        <p:nvSpPr>
          <p:cNvPr id="100" name="TextShape 3"/>
          <p:cNvSpPr txBox="1"/>
          <p:nvPr/>
        </p:nvSpPr>
        <p:spPr>
          <a:xfrm>
            <a:off x="1216080" y="6355080"/>
            <a:ext cx="1218960" cy="365400"/>
          </a:xfrm>
          <a:prstGeom prst="rect">
            <a:avLst/>
          </a:prstGeom>
          <a:noFill/>
          <a:ln>
            <a:noFill/>
          </a:ln>
        </p:spPr>
        <p:txBody>
          <a:bodyPr lIns="90000" rIns="90000" tIns="45000" bIns="45000">
            <a:noAutofit/>
          </a:bodyPr>
          <a:p>
            <a:pPr>
              <a:lnSpc>
                <a:spcPct val="100000"/>
              </a:lnSpc>
            </a:pPr>
            <a:fld id="{E141F4A0-4752-42B1-9808-727ECDC3CDAF}" type="slidenum">
              <a:rPr b="0" lang="en-US" sz="1400" spc="-1" strike="noStrike">
                <a:solidFill>
                  <a:srgbClr val="464653"/>
                </a:solidFill>
                <a:latin typeface="Gill Sans MT"/>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Değişkenlerin Yaşam Alanları</a:t>
            </a:r>
            <a:endParaRPr b="0" lang="tr-TR" sz="3200" spc="-1" strike="noStrike">
              <a:solidFill>
                <a:srgbClr val="000000"/>
              </a:solidFill>
              <a:latin typeface="Gill Sans MT"/>
            </a:endParaRPr>
          </a:p>
        </p:txBody>
      </p:sp>
      <p:sp>
        <p:nvSpPr>
          <p:cNvPr id="145"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E8CB28DD-DA6B-44A2-B369-CFAFB9FDD01D}" type="slidenum">
              <a:rPr b="0" lang="en-US" sz="1400" spc="-1" strike="noStrike">
                <a:solidFill>
                  <a:srgbClr val="464653"/>
                </a:solidFill>
                <a:latin typeface="Gill Sans MT"/>
              </a:rPr>
              <a:t>10</a:t>
            </a:fld>
            <a:endParaRPr b="0" lang="en-US" sz="1400" spc="-1" strike="noStrike">
              <a:latin typeface="Times New Roman"/>
            </a:endParaRPr>
          </a:p>
        </p:txBody>
      </p:sp>
      <p:sp>
        <p:nvSpPr>
          <p:cNvPr id="146" name="CustomShape 3"/>
          <p:cNvSpPr/>
          <p:nvPr/>
        </p:nvSpPr>
        <p:spPr>
          <a:xfrm>
            <a:off x="612720" y="1484640"/>
            <a:ext cx="7847280" cy="37936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Verdana"/>
                <a:ea typeface="Verdana"/>
              </a:rPr>
              <a:t>Değişkenler yaşam alanlarına göre iki türdedir.</a:t>
            </a:r>
            <a:endParaRPr b="0" lang="en-US" sz="1800" spc="-1" strike="noStrike">
              <a:latin typeface="Arial"/>
            </a:endParaRPr>
          </a:p>
          <a:p>
            <a:pPr>
              <a:lnSpc>
                <a:spcPct val="150000"/>
              </a:lnSpc>
            </a:pPr>
            <a:r>
              <a:rPr b="0" lang="en-US" sz="1800" spc="-1" strike="noStrike">
                <a:solidFill>
                  <a:srgbClr val="000000"/>
                </a:solidFill>
                <a:latin typeface="Verdana"/>
                <a:ea typeface="Verdana"/>
              </a:rPr>
              <a:t>1-Global değişkenler</a:t>
            </a:r>
            <a:endParaRPr b="0" lang="en-US" sz="1800" spc="-1" strike="noStrike">
              <a:latin typeface="Arial"/>
            </a:endParaRPr>
          </a:p>
          <a:p>
            <a:pPr>
              <a:lnSpc>
                <a:spcPct val="150000"/>
              </a:lnSpc>
            </a:pPr>
            <a:r>
              <a:rPr b="0" lang="en-US" sz="1800" spc="-1" strike="noStrike">
                <a:solidFill>
                  <a:srgbClr val="000000"/>
                </a:solidFill>
                <a:latin typeface="Verdana"/>
                <a:ea typeface="Verdana"/>
              </a:rPr>
              <a:t>2-Lokal değişkenler</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Verdana"/>
                <a:ea typeface="Verdana"/>
              </a:rPr>
              <a:t>Global değişkenlere javascript kodunda her yerden ulaşılabilir ve yaşam alanları tüm javascript kodu kadardır.</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Verdana"/>
                <a:ea typeface="Verdana"/>
              </a:rPr>
              <a:t>Lokal değişkenler ise sadece tanımlandığı bloktan erişilebilir ve yaşam alanları blok içindedir. Bloğun dışına çıkılınca ölürler.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Global Değişkenler</a:t>
            </a:r>
            <a:endParaRPr b="0" lang="tr-TR" sz="3200" spc="-1" strike="noStrike">
              <a:solidFill>
                <a:srgbClr val="000000"/>
              </a:solidFill>
              <a:latin typeface="Gill Sans MT"/>
            </a:endParaRPr>
          </a:p>
        </p:txBody>
      </p:sp>
      <p:sp>
        <p:nvSpPr>
          <p:cNvPr id="148"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447834C2-A6F7-4696-9A08-73639CFF81FC}" type="slidenum">
              <a:rPr b="0" lang="en-US" sz="1400" spc="-1" strike="noStrike">
                <a:solidFill>
                  <a:srgbClr val="464653"/>
                </a:solidFill>
                <a:latin typeface="Gill Sans MT"/>
              </a:rPr>
              <a:t>11</a:t>
            </a:fld>
            <a:endParaRPr b="0" lang="en-US" sz="1400" spc="-1" strike="noStrike">
              <a:latin typeface="Times New Roman"/>
            </a:endParaRPr>
          </a:p>
        </p:txBody>
      </p:sp>
      <p:sp>
        <p:nvSpPr>
          <p:cNvPr id="149" name="CustomShape 3"/>
          <p:cNvSpPr/>
          <p:nvPr/>
        </p:nvSpPr>
        <p:spPr>
          <a:xfrm>
            <a:off x="612720" y="1484640"/>
            <a:ext cx="7847280" cy="5011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Verdana"/>
                <a:ea typeface="Verdana"/>
              </a:rPr>
              <a:t>Global Değişken örneği</a:t>
            </a:r>
            <a:endParaRPr b="0" lang="en-US" sz="1800" spc="-1" strike="noStrike">
              <a:latin typeface="Arial"/>
            </a:endParaRPr>
          </a:p>
        </p:txBody>
      </p:sp>
      <p:sp>
        <p:nvSpPr>
          <p:cNvPr id="150" name="CustomShape 4"/>
          <p:cNvSpPr/>
          <p:nvPr/>
        </p:nvSpPr>
        <p:spPr>
          <a:xfrm>
            <a:off x="792000" y="2269440"/>
            <a:ext cx="7894440" cy="2559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araba = </a:t>
            </a:r>
            <a:r>
              <a:rPr b="0" lang="en-US" sz="1800" spc="-1" strike="noStrike">
                <a:solidFill>
                  <a:srgbClr val="0000cd"/>
                </a:solidFill>
                <a:latin typeface="Consolas"/>
              </a:rPr>
              <a:t>" Volvo"</a:t>
            </a:r>
            <a:r>
              <a:rPr b="0" lang="en-US" sz="1800" spc="-1" strike="noStrike">
                <a:solidFill>
                  <a:srgbClr val="000000"/>
                </a:solidFill>
                <a:latin typeface="Consolas"/>
              </a:rPr>
              <a:t>;</a:t>
            </a:r>
            <a:br/>
            <a:br/>
            <a:r>
              <a:rPr b="0" lang="en-US" sz="1800" spc="-1" strike="noStrike">
                <a:solidFill>
                  <a:srgbClr val="008000"/>
                </a:solidFill>
                <a:latin typeface="Consolas"/>
              </a:rPr>
              <a:t>// araba değişkenine buradan erişilebilir.</a:t>
            </a:r>
            <a:br/>
            <a:br/>
            <a:r>
              <a:rPr b="0" lang="en-US" sz="1800" spc="-1" strike="noStrike">
                <a:solidFill>
                  <a:srgbClr val="a52a2a"/>
                </a:solidFill>
                <a:latin typeface="Consolas"/>
              </a:rPr>
              <a:t>function</a:t>
            </a:r>
            <a:r>
              <a:rPr b="0" lang="en-US" sz="1800" spc="-1" strike="noStrike">
                <a:solidFill>
                  <a:srgbClr val="000000"/>
                </a:solidFill>
                <a:latin typeface="Consolas"/>
              </a:rPr>
              <a:t> myFunction() {</a:t>
            </a:r>
            <a:br/>
            <a:br/>
            <a:r>
              <a:rPr b="0" lang="en-US" sz="1800" spc="-1" strike="noStrike">
                <a:solidFill>
                  <a:srgbClr val="000000"/>
                </a:solidFill>
                <a:latin typeface="Consolas"/>
              </a:rPr>
              <a:t>    </a:t>
            </a:r>
            <a:r>
              <a:rPr b="0" lang="en-US" sz="1800" spc="-1" strike="noStrike">
                <a:solidFill>
                  <a:srgbClr val="008000"/>
                </a:solidFill>
                <a:latin typeface="Consolas"/>
              </a:rPr>
              <a:t>// araba değişkenine buradan da erişilebilir</a:t>
            </a:r>
            <a:b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Global Değişken Örneği</a:t>
            </a:r>
            <a:endParaRPr b="0" lang="tr-TR" sz="3200" spc="-1" strike="noStrike">
              <a:solidFill>
                <a:srgbClr val="000000"/>
              </a:solidFill>
              <a:latin typeface="Gill Sans MT"/>
            </a:endParaRPr>
          </a:p>
        </p:txBody>
      </p:sp>
      <p:sp>
        <p:nvSpPr>
          <p:cNvPr id="152"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5ECDBD55-3398-47F3-AD71-DB307780ED7B}" type="slidenum">
              <a:rPr b="0" lang="en-US" sz="1400" spc="-1" strike="noStrike">
                <a:solidFill>
                  <a:srgbClr val="464653"/>
                </a:solidFill>
                <a:latin typeface="Gill Sans MT"/>
              </a:rPr>
              <a:t>12</a:t>
            </a:fld>
            <a:endParaRPr b="0" lang="en-US" sz="1400" spc="-1" strike="noStrike">
              <a:latin typeface="Times New Roman"/>
            </a:endParaRPr>
          </a:p>
        </p:txBody>
      </p:sp>
      <p:sp>
        <p:nvSpPr>
          <p:cNvPr id="153" name="CustomShape 3"/>
          <p:cNvSpPr/>
          <p:nvPr/>
        </p:nvSpPr>
        <p:spPr>
          <a:xfrm>
            <a:off x="637560" y="1196640"/>
            <a:ext cx="7894440" cy="5302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&lt;!DOCTYPE html&gt;</a:t>
            </a:r>
            <a:endParaRPr b="0" lang="en-US" sz="1800" spc="-1" strike="noStrike">
              <a:latin typeface="Arial"/>
            </a:endParaRPr>
          </a:p>
          <a:p>
            <a:pPr>
              <a:lnSpc>
                <a:spcPct val="100000"/>
              </a:lnSpc>
            </a:pPr>
            <a:r>
              <a:rPr b="0" lang="en-US" sz="1800" spc="-1" strike="noStrike">
                <a:solidFill>
                  <a:srgbClr val="a52a2a"/>
                </a:solidFill>
                <a:latin typeface="Consolas"/>
              </a:rPr>
              <a:t>&lt;html&gt;</a:t>
            </a:r>
            <a:endParaRPr b="0" lang="en-US" sz="1800" spc="-1" strike="noStrike">
              <a:latin typeface="Arial"/>
            </a:endParaRPr>
          </a:p>
          <a:p>
            <a:pPr>
              <a:lnSpc>
                <a:spcPct val="100000"/>
              </a:lnSpc>
            </a:pPr>
            <a:r>
              <a:rPr b="0" lang="en-US" sz="1800" spc="-1" strike="noStrike">
                <a:solidFill>
                  <a:srgbClr val="a52a2a"/>
                </a:solidFill>
                <a:latin typeface="Consolas"/>
              </a:rPr>
              <a:t>&lt;body&gt;</a:t>
            </a:r>
            <a:endParaRPr b="0" lang="en-US" sz="1800" spc="-1" strike="noStrike">
              <a:latin typeface="Arial"/>
            </a:endParaRPr>
          </a:p>
          <a:p>
            <a:pPr>
              <a:lnSpc>
                <a:spcPct val="100000"/>
              </a:lnSpc>
            </a:pPr>
            <a:r>
              <a:rPr b="0" lang="en-US" sz="1800" spc="-1" strike="noStrike">
                <a:solidFill>
                  <a:srgbClr val="a52a2a"/>
                </a:solidFill>
                <a:latin typeface="Consolas"/>
              </a:rPr>
              <a:t>&lt;p&gt;Bir GLOBAL herhangi script veya fonksiyonda kullanılabilir.&lt;/p&gt;</a:t>
            </a:r>
            <a:endParaRPr b="0" lang="en-US" sz="1800" spc="-1" strike="noStrike">
              <a:latin typeface="Arial"/>
            </a:endParaRPr>
          </a:p>
          <a:p>
            <a:pPr>
              <a:lnSpc>
                <a:spcPct val="100000"/>
              </a:lnSpc>
            </a:pPr>
            <a:r>
              <a:rPr b="0" lang="en-US" sz="1800" spc="-1" strike="noStrike">
                <a:solidFill>
                  <a:srgbClr val="a52a2a"/>
                </a:solidFill>
                <a:latin typeface="Consolas"/>
              </a:rPr>
              <a:t>&lt;p id="demo"&gt;&lt;/p&gt;</a:t>
            </a:r>
            <a:endParaRPr b="0" lang="en-US" sz="1800" spc="-1" strike="noStrike">
              <a:latin typeface="Arial"/>
            </a:endParaRPr>
          </a:p>
          <a:p>
            <a:pPr>
              <a:lnSpc>
                <a:spcPct val="100000"/>
              </a:lnSpc>
            </a:pPr>
            <a:r>
              <a:rPr b="0" lang="en-US" sz="1800" spc="-1" strike="noStrike">
                <a:solidFill>
                  <a:srgbClr val="000000"/>
                </a:solidFill>
                <a:latin typeface="Consolas"/>
              </a:rPr>
              <a:t>&lt;script&gt;</a:t>
            </a:r>
            <a:endParaRPr b="0" lang="en-US" sz="1800" spc="-1" strike="noStrike">
              <a:latin typeface="Arial"/>
            </a:endParaRPr>
          </a:p>
          <a:p>
            <a:pPr>
              <a:lnSpc>
                <a:spcPct val="100000"/>
              </a:lnSpc>
            </a:pPr>
            <a:r>
              <a:rPr b="0" lang="en-US" sz="1800" spc="-1" strike="noStrike">
                <a:solidFill>
                  <a:srgbClr val="000000"/>
                </a:solidFill>
                <a:latin typeface="Consolas"/>
              </a:rPr>
              <a:t>var araba = "Volvo";</a:t>
            </a:r>
            <a:endParaRPr b="0" lang="en-US" sz="1800" spc="-1" strike="noStrike">
              <a:latin typeface="Arial"/>
            </a:endParaRPr>
          </a:p>
          <a:p>
            <a:pPr>
              <a:lnSpc>
                <a:spcPct val="100000"/>
              </a:lnSpc>
            </a:pPr>
            <a:r>
              <a:rPr b="0" lang="en-US" sz="1800" spc="-1" strike="noStrike">
                <a:solidFill>
                  <a:srgbClr val="000000"/>
                </a:solidFill>
                <a:latin typeface="Consolas"/>
              </a:rPr>
              <a:t>myFunction();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function myFunction()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document.getElementById("demo").innerHTML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"Bu araba " + carName;</a:t>
            </a:r>
            <a:endParaRPr b="0" lang="en-US" sz="1800" spc="-1" strike="noStrike">
              <a:latin typeface="Arial"/>
            </a:endParaRPr>
          </a:p>
          <a:p>
            <a:pPr>
              <a:lnSpc>
                <a:spcPct val="100000"/>
              </a:lnSpc>
            </a:pPr>
            <a:r>
              <a:rPr b="0" lang="en-US" sz="1800" spc="-1" strike="noStrike">
                <a:solidFill>
                  <a:srgbClr val="000000"/>
                </a:solidFill>
                <a:latin typeface="Consolas"/>
              </a:rPr>
              <a:t>}</a:t>
            </a:r>
            <a:endParaRPr b="0" lang="en-US" sz="1800" spc="-1" strike="noStrike">
              <a:latin typeface="Arial"/>
            </a:endParaRPr>
          </a:p>
          <a:p>
            <a:pPr>
              <a:lnSpc>
                <a:spcPct val="100000"/>
              </a:lnSpc>
            </a:pPr>
            <a:r>
              <a:rPr b="0" lang="en-US" sz="1800" spc="-1" strike="noStrike">
                <a:solidFill>
                  <a:srgbClr val="000000"/>
                </a:solidFill>
                <a:latin typeface="Consolas"/>
              </a:rPr>
              <a:t>&lt;/script&gt;</a:t>
            </a:r>
            <a:endParaRPr b="0" lang="en-US" sz="1800" spc="-1" strike="noStrike">
              <a:latin typeface="Arial"/>
            </a:endParaRPr>
          </a:p>
          <a:p>
            <a:pPr>
              <a:lnSpc>
                <a:spcPct val="100000"/>
              </a:lnSpc>
            </a:pPr>
            <a:r>
              <a:rPr b="0" lang="en-US" sz="1800" spc="-1" strike="noStrike">
                <a:solidFill>
                  <a:srgbClr val="a52a2a"/>
                </a:solidFill>
                <a:latin typeface="Consolas"/>
              </a:rPr>
              <a:t>&lt;/body&gt;</a:t>
            </a:r>
            <a:endParaRPr b="0" lang="en-US" sz="1800" spc="-1" strike="noStrike">
              <a:latin typeface="Arial"/>
            </a:endParaRPr>
          </a:p>
          <a:p>
            <a:pPr>
              <a:lnSpc>
                <a:spcPct val="100000"/>
              </a:lnSpc>
            </a:pPr>
            <a:r>
              <a:rPr b="0" lang="en-US" sz="1800" spc="-1" strike="noStrike">
                <a:solidFill>
                  <a:srgbClr val="a52a2a"/>
                </a:solidFill>
                <a:latin typeface="Consolas"/>
              </a:rPr>
              <a:t>&lt;/html&gt;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Lokal Değişkenler</a:t>
            </a:r>
            <a:endParaRPr b="0" lang="tr-TR" sz="3200" spc="-1" strike="noStrike">
              <a:solidFill>
                <a:srgbClr val="000000"/>
              </a:solidFill>
              <a:latin typeface="Gill Sans MT"/>
            </a:endParaRPr>
          </a:p>
        </p:txBody>
      </p:sp>
      <p:sp>
        <p:nvSpPr>
          <p:cNvPr id="155"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68BC7750-74F8-4291-BAB4-62FCAFDB3728}" type="slidenum">
              <a:rPr b="0" lang="en-US" sz="1400" spc="-1" strike="noStrike">
                <a:solidFill>
                  <a:srgbClr val="464653"/>
                </a:solidFill>
                <a:latin typeface="Gill Sans MT"/>
              </a:rPr>
              <a:t>13</a:t>
            </a:fld>
            <a:endParaRPr b="0" lang="en-US" sz="1400" spc="-1" strike="noStrike">
              <a:latin typeface="Times New Roman"/>
            </a:endParaRPr>
          </a:p>
        </p:txBody>
      </p:sp>
      <p:sp>
        <p:nvSpPr>
          <p:cNvPr id="156" name="CustomShape 3"/>
          <p:cNvSpPr/>
          <p:nvPr/>
        </p:nvSpPr>
        <p:spPr>
          <a:xfrm>
            <a:off x="612720" y="1484640"/>
            <a:ext cx="7847280" cy="5011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Verdana"/>
                <a:ea typeface="Verdana"/>
              </a:rPr>
              <a:t>Lokal Değişken örneği</a:t>
            </a:r>
            <a:endParaRPr b="0" lang="en-US" sz="1800" spc="-1" strike="noStrike">
              <a:latin typeface="Arial"/>
            </a:endParaRPr>
          </a:p>
        </p:txBody>
      </p:sp>
      <p:sp>
        <p:nvSpPr>
          <p:cNvPr id="157" name="CustomShape 4"/>
          <p:cNvSpPr/>
          <p:nvPr/>
        </p:nvSpPr>
        <p:spPr>
          <a:xfrm>
            <a:off x="763560" y="2089800"/>
            <a:ext cx="7922880" cy="338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8000"/>
                </a:solidFill>
                <a:latin typeface="Consolas"/>
              </a:rPr>
              <a:t>// araba değişkenine buradan ulaşılamaz. </a:t>
            </a:r>
            <a:endParaRPr b="0" lang="en-US" sz="1800" spc="-1" strike="noStrike">
              <a:latin typeface="Arial"/>
            </a:endParaRPr>
          </a:p>
          <a:p>
            <a:pPr>
              <a:lnSpc>
                <a:spcPct val="100000"/>
              </a:lnSpc>
            </a:pPr>
            <a:r>
              <a:rPr b="0" lang="en-US" sz="1800" spc="-1" strike="noStrike">
                <a:solidFill>
                  <a:srgbClr val="008000"/>
                </a:solidFill>
                <a:latin typeface="Consolas"/>
              </a:rPr>
              <a:t>// Burada yaşamamaktadır.</a:t>
            </a:r>
            <a:br/>
            <a:r>
              <a:rPr b="0" lang="en-US" sz="1800" spc="-1" strike="noStrike">
                <a:solidFill>
                  <a:srgbClr val="a52a2a"/>
                </a:solidFill>
                <a:latin typeface="Consolas"/>
              </a:rPr>
              <a:t>function</a:t>
            </a:r>
            <a:r>
              <a:rPr b="0" lang="en-US" sz="1800" spc="-1" strike="noStrike">
                <a:solidFill>
                  <a:srgbClr val="000000"/>
                </a:solidFill>
                <a:latin typeface="Consolas"/>
              </a:rPr>
              <a:t> myFunction() {</a:t>
            </a:r>
            <a:br/>
            <a:r>
              <a:rPr b="0" lang="en-US" sz="1800" spc="-1" strike="noStrike">
                <a:solidFill>
                  <a:srgbClr val="000000"/>
                </a:solidFill>
                <a:latin typeface="Consolas"/>
              </a:rPr>
              <a:t>    </a:t>
            </a:r>
            <a:r>
              <a:rPr b="0" lang="en-US" sz="1800" spc="-1" strike="noStrike">
                <a:solidFill>
                  <a:srgbClr val="a52a2a"/>
                </a:solidFill>
                <a:latin typeface="Consolas"/>
              </a:rPr>
              <a:t>var</a:t>
            </a:r>
            <a:r>
              <a:rPr b="0" lang="en-US" sz="1800" spc="-1" strike="noStrike">
                <a:solidFill>
                  <a:srgbClr val="000000"/>
                </a:solidFill>
                <a:latin typeface="Consolas"/>
              </a:rPr>
              <a:t> araba = </a:t>
            </a:r>
            <a:r>
              <a:rPr b="0" lang="en-US" sz="1800" spc="-1" strike="noStrike">
                <a:solidFill>
                  <a:srgbClr val="0000cd"/>
                </a:solidFill>
                <a:latin typeface="Consolas"/>
              </a:rPr>
              <a:t>"Volvo"</a:t>
            </a:r>
            <a:r>
              <a:rPr b="0" lang="en-US" sz="1800" spc="-1" strike="noStrike">
                <a:solidFill>
                  <a:srgbClr val="000000"/>
                </a:solidFill>
                <a:latin typeface="Consolas"/>
              </a:rPr>
              <a:t>;</a:t>
            </a:r>
            <a:br/>
            <a:br/>
            <a:r>
              <a:rPr b="0" lang="en-US" sz="1800" spc="-1" strike="noStrike">
                <a:solidFill>
                  <a:srgbClr val="000000"/>
                </a:solidFill>
                <a:latin typeface="Consolas"/>
              </a:rPr>
              <a:t>    </a:t>
            </a:r>
            <a:r>
              <a:rPr b="0" lang="en-US" sz="1800" spc="-1" strike="noStrike">
                <a:solidFill>
                  <a:srgbClr val="008000"/>
                </a:solidFill>
                <a:latin typeface="Consolas"/>
              </a:rPr>
              <a:t>// araba değişkenine buradan erişilebilir. </a:t>
            </a:r>
            <a:endParaRPr b="0" lang="en-US" sz="1800" spc="-1" strike="noStrike">
              <a:latin typeface="Arial"/>
            </a:endParaRPr>
          </a:p>
          <a:p>
            <a:pPr>
              <a:lnSpc>
                <a:spcPct val="100000"/>
              </a:lnSpc>
            </a:pPr>
            <a:r>
              <a:rPr b="0" lang="en-US" sz="1800" spc="-1" strike="noStrike">
                <a:solidFill>
                  <a:srgbClr val="008000"/>
                </a:solidFill>
                <a:latin typeface="Consolas"/>
              </a:rPr>
              <a:t>    </a:t>
            </a:r>
            <a:r>
              <a:rPr b="0" lang="en-US" sz="1800" spc="-1" strike="noStrike">
                <a:solidFill>
                  <a:srgbClr val="008000"/>
                </a:solidFill>
                <a:latin typeface="Consolas"/>
              </a:rPr>
              <a:t>// Değişken bu blok için yaşar.</a:t>
            </a:r>
            <a:br/>
            <a:br/>
            <a:r>
              <a:rPr b="0" lang="en-US" sz="1800" spc="-1" strike="noStrike">
                <a:solidFill>
                  <a:srgbClr val="000000"/>
                </a:solidFill>
                <a:latin typeface="Consolas"/>
              </a:rPr>
              <a:t>}</a:t>
            </a:r>
            <a:endParaRPr b="0" lang="en-US" sz="1800" spc="-1" strike="noStrike">
              <a:latin typeface="Arial"/>
            </a:endParaRPr>
          </a:p>
          <a:p>
            <a:pPr>
              <a:lnSpc>
                <a:spcPct val="100000"/>
              </a:lnSpc>
            </a:pPr>
            <a:r>
              <a:rPr b="0" lang="en-US" sz="1800" spc="-1" strike="noStrike">
                <a:solidFill>
                  <a:srgbClr val="ffffff"/>
                </a:solidFill>
                <a:latin typeface="Verdana"/>
              </a:rPr>
              <a:t>Try it Yourself </a:t>
            </a:r>
            <a:endParaRPr b="0" lang="en-US" sz="1800" spc="-1" strike="noStrike">
              <a:latin typeface="Arial"/>
            </a:endParaRPr>
          </a:p>
          <a:p>
            <a:pPr>
              <a:lnSpc>
                <a:spcPct val="100000"/>
              </a:lnSpc>
            </a:pP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Lokal Değişken Örneği</a:t>
            </a:r>
            <a:endParaRPr b="0" lang="tr-TR" sz="3200" spc="-1" strike="noStrike">
              <a:solidFill>
                <a:srgbClr val="000000"/>
              </a:solidFill>
              <a:latin typeface="Gill Sans MT"/>
            </a:endParaRPr>
          </a:p>
        </p:txBody>
      </p:sp>
      <p:sp>
        <p:nvSpPr>
          <p:cNvPr id="159"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7BBC706E-CF29-4D28-A4FB-19818BF33BA6}" type="slidenum">
              <a:rPr b="0" lang="en-US" sz="1400" spc="-1" strike="noStrike">
                <a:solidFill>
                  <a:srgbClr val="464653"/>
                </a:solidFill>
                <a:latin typeface="Gill Sans MT"/>
              </a:rPr>
              <a:t>14</a:t>
            </a:fld>
            <a:endParaRPr b="0" lang="en-US" sz="1400" spc="-1" strike="noStrike">
              <a:latin typeface="Times New Roman"/>
            </a:endParaRPr>
          </a:p>
        </p:txBody>
      </p:sp>
      <p:sp>
        <p:nvSpPr>
          <p:cNvPr id="160" name="CustomShape 3"/>
          <p:cNvSpPr/>
          <p:nvPr/>
        </p:nvSpPr>
        <p:spPr>
          <a:xfrm>
            <a:off x="637560" y="1196640"/>
            <a:ext cx="7894440" cy="612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&lt;!DOCTYPE html&gt;</a:t>
            </a:r>
            <a:endParaRPr b="0" lang="en-US" sz="1800" spc="-1" strike="noStrike">
              <a:latin typeface="Arial"/>
            </a:endParaRPr>
          </a:p>
          <a:p>
            <a:pPr>
              <a:lnSpc>
                <a:spcPct val="100000"/>
              </a:lnSpc>
            </a:pPr>
            <a:r>
              <a:rPr b="0" lang="en-US" sz="1800" spc="-1" strike="noStrike">
                <a:solidFill>
                  <a:srgbClr val="a52a2a"/>
                </a:solidFill>
                <a:latin typeface="Consolas"/>
              </a:rPr>
              <a:t>&lt;html&gt;</a:t>
            </a:r>
            <a:endParaRPr b="0" lang="en-US" sz="1800" spc="-1" strike="noStrike">
              <a:latin typeface="Arial"/>
            </a:endParaRPr>
          </a:p>
          <a:p>
            <a:pPr>
              <a:lnSpc>
                <a:spcPct val="100000"/>
              </a:lnSpc>
            </a:pPr>
            <a:r>
              <a:rPr b="0" lang="en-US" sz="1800" spc="-1" strike="noStrike">
                <a:solidFill>
                  <a:srgbClr val="a52a2a"/>
                </a:solidFill>
                <a:latin typeface="Consolas"/>
              </a:rPr>
              <a:t>&lt;body&gt;</a:t>
            </a:r>
            <a:endParaRPr b="0" lang="en-US" sz="1800" spc="-1" strike="noStrike">
              <a:latin typeface="Arial"/>
            </a:endParaRPr>
          </a:p>
          <a:p>
            <a:pPr>
              <a:lnSpc>
                <a:spcPct val="100000"/>
              </a:lnSpc>
            </a:pPr>
            <a:r>
              <a:rPr b="0" lang="en-US" sz="1800" spc="-1" strike="noStrike">
                <a:solidFill>
                  <a:srgbClr val="a52a2a"/>
                </a:solidFill>
                <a:latin typeface="Consolas"/>
              </a:rPr>
              <a:t>&lt;p&gt;Bir LOCAL değişkene sadece tanımlandığı fonksiyon içerisinden erişilebilmektedir. &lt;/p&gt;</a:t>
            </a:r>
            <a:endParaRPr b="0" lang="en-US" sz="1800" spc="-1" strike="noStrike">
              <a:latin typeface="Arial"/>
            </a:endParaRPr>
          </a:p>
          <a:p>
            <a:pPr>
              <a:lnSpc>
                <a:spcPct val="100000"/>
              </a:lnSpc>
            </a:pPr>
            <a:r>
              <a:rPr b="0" lang="en-US" sz="1800" spc="-1" strike="noStrike">
                <a:solidFill>
                  <a:srgbClr val="a52a2a"/>
                </a:solidFill>
                <a:latin typeface="Consolas"/>
              </a:rPr>
              <a:t>&lt;p id="demo"&gt;&lt;/p&gt;</a:t>
            </a:r>
            <a:endParaRPr b="0" lang="en-US" sz="1800" spc="-1" strike="noStrike">
              <a:latin typeface="Arial"/>
            </a:endParaRPr>
          </a:p>
          <a:p>
            <a:pPr>
              <a:lnSpc>
                <a:spcPct val="100000"/>
              </a:lnSpc>
            </a:pPr>
            <a:r>
              <a:rPr b="0" lang="en-US" sz="1800" spc="-1" strike="noStrike">
                <a:solidFill>
                  <a:srgbClr val="000000"/>
                </a:solidFill>
                <a:latin typeface="Consolas"/>
              </a:rPr>
              <a:t>&lt;script&gt;</a:t>
            </a:r>
            <a:endParaRPr b="0" lang="en-US" sz="1800" spc="-1" strike="noStrike">
              <a:latin typeface="Arial"/>
            </a:endParaRPr>
          </a:p>
          <a:p>
            <a:pPr>
              <a:lnSpc>
                <a:spcPct val="100000"/>
              </a:lnSpc>
            </a:pPr>
            <a:r>
              <a:rPr b="0" lang="en-US" sz="1800" spc="-1" strike="noStrike">
                <a:solidFill>
                  <a:srgbClr val="000000"/>
                </a:solidFill>
                <a:latin typeface="Consolas"/>
              </a:rPr>
              <a:t>myFunction();</a:t>
            </a:r>
            <a:endParaRPr b="0" lang="en-US" sz="1800" spc="-1" strike="noStrike">
              <a:latin typeface="Arial"/>
            </a:endParaRPr>
          </a:p>
          <a:p>
            <a:pPr>
              <a:lnSpc>
                <a:spcPct val="100000"/>
              </a:lnSpc>
            </a:pPr>
            <a:r>
              <a:rPr b="0" lang="en-US" sz="1800" spc="-1" strike="noStrike">
                <a:solidFill>
                  <a:srgbClr val="000000"/>
                </a:solidFill>
                <a:latin typeface="Consolas"/>
              </a:rPr>
              <a:t>document.getElementById("demo").innerHTML =</a:t>
            </a:r>
            <a:endParaRPr b="0" lang="en-US" sz="1800" spc="-1" strike="noStrike">
              <a:latin typeface="Arial"/>
            </a:endParaRPr>
          </a:p>
          <a:p>
            <a:pPr>
              <a:lnSpc>
                <a:spcPct val="100000"/>
              </a:lnSpc>
            </a:pPr>
            <a:r>
              <a:rPr b="0" lang="en-US" sz="1800" spc="-1" strike="noStrike">
                <a:solidFill>
                  <a:srgbClr val="000000"/>
                </a:solidFill>
                <a:latin typeface="Consolas"/>
              </a:rPr>
              <a:t>"Bu araba " + typeof araba;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function myFunction()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var araba = "Volvo";</a:t>
            </a:r>
            <a:endParaRPr b="0" lang="en-US" sz="1800" spc="-1" strike="noStrike">
              <a:latin typeface="Arial"/>
            </a:endParaRPr>
          </a:p>
          <a:p>
            <a:pPr>
              <a:lnSpc>
                <a:spcPct val="100000"/>
              </a:lnSpc>
            </a:pPr>
            <a:r>
              <a:rPr b="0" lang="en-US" sz="1800" spc="-1" strike="noStrike">
                <a:solidFill>
                  <a:srgbClr val="000000"/>
                </a:solidFill>
                <a:latin typeface="Consolas"/>
              </a:rPr>
              <a:t>}</a:t>
            </a:r>
            <a:endParaRPr b="0" lang="en-US" sz="1800" spc="-1" strike="noStrike">
              <a:latin typeface="Arial"/>
            </a:endParaRPr>
          </a:p>
          <a:p>
            <a:pPr>
              <a:lnSpc>
                <a:spcPct val="100000"/>
              </a:lnSpc>
            </a:pPr>
            <a:r>
              <a:rPr b="0" lang="en-US" sz="1800" spc="-1" strike="noStrike">
                <a:solidFill>
                  <a:srgbClr val="000000"/>
                </a:solidFill>
                <a:latin typeface="Consolas"/>
              </a:rPr>
              <a:t>&lt;/script&gt;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a52a2a"/>
                </a:solidFill>
                <a:latin typeface="Consolas"/>
              </a:rPr>
              <a:t>&lt;/body&gt;</a:t>
            </a:r>
            <a:endParaRPr b="0" lang="en-US" sz="1800" spc="-1" strike="noStrike">
              <a:latin typeface="Arial"/>
            </a:endParaRPr>
          </a:p>
          <a:p>
            <a:pPr>
              <a:lnSpc>
                <a:spcPct val="100000"/>
              </a:lnSpc>
            </a:pPr>
            <a:r>
              <a:rPr b="0" lang="en-US" sz="1800" spc="-1" strike="noStrike">
                <a:solidFill>
                  <a:srgbClr val="a52a2a"/>
                </a:solidFill>
                <a:latin typeface="Consolas"/>
              </a:rPr>
              <a:t>&lt;/html&gt;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String Özellikleri</a:t>
            </a:r>
            <a:endParaRPr b="0" lang="tr-TR" sz="3200" spc="-1" strike="noStrike">
              <a:solidFill>
                <a:srgbClr val="000000"/>
              </a:solidFill>
              <a:latin typeface="Gill Sans MT"/>
            </a:endParaRPr>
          </a:p>
        </p:txBody>
      </p:sp>
      <p:sp>
        <p:nvSpPr>
          <p:cNvPr id="162"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A90652DC-961F-41C8-BEB5-3064B611F0A2}" type="slidenum">
              <a:rPr b="0" lang="en-US" sz="1400" spc="-1" strike="noStrike">
                <a:solidFill>
                  <a:srgbClr val="464653"/>
                </a:solidFill>
                <a:latin typeface="Gill Sans MT"/>
              </a:rPr>
              <a:t>15</a:t>
            </a:fld>
            <a:endParaRPr b="0" lang="en-US" sz="1400" spc="-1" strike="noStrike">
              <a:latin typeface="Times New Roman"/>
            </a:endParaRPr>
          </a:p>
        </p:txBody>
      </p:sp>
      <p:sp>
        <p:nvSpPr>
          <p:cNvPr id="163" name="CustomShape 3"/>
          <p:cNvSpPr/>
          <p:nvPr/>
        </p:nvSpPr>
        <p:spPr>
          <a:xfrm>
            <a:off x="611640" y="1268640"/>
            <a:ext cx="8208720" cy="9133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Verdana"/>
              </a:rPr>
              <a:t>Stringler metinsel bilgileri saklayan değişken tipleridir.</a:t>
            </a:r>
            <a:br/>
            <a:r>
              <a:rPr b="0" lang="en-US" sz="1800" spc="-1" strike="noStrike">
                <a:solidFill>
                  <a:srgbClr val="000000"/>
                </a:solidFill>
                <a:latin typeface="Verdana"/>
              </a:rPr>
              <a:t>İki şekilde tanımlanabilir; tek tırnak veya çift tırnak içinde.</a:t>
            </a:r>
            <a:endParaRPr b="0" lang="en-US" sz="1800" spc="-1" strike="noStrike">
              <a:latin typeface="Arial"/>
            </a:endParaRPr>
          </a:p>
        </p:txBody>
      </p:sp>
      <p:sp>
        <p:nvSpPr>
          <p:cNvPr id="164" name="CustomShape 4"/>
          <p:cNvSpPr/>
          <p:nvPr/>
        </p:nvSpPr>
        <p:spPr>
          <a:xfrm>
            <a:off x="1296000" y="2134440"/>
            <a:ext cx="45716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araba = </a:t>
            </a:r>
            <a:r>
              <a:rPr b="0" lang="en-US" sz="1800" spc="-1" strike="noStrike">
                <a:solidFill>
                  <a:srgbClr val="0000cd"/>
                </a:solidFill>
                <a:latin typeface="Consolas"/>
              </a:rPr>
              <a:t>"Volvo XC60"</a:t>
            </a:r>
            <a:r>
              <a:rPr b="0" lang="en-US" sz="1800" spc="-1" strike="noStrike">
                <a:solidFill>
                  <a:srgbClr val="000000"/>
                </a:solidFill>
                <a:latin typeface="Consolas"/>
              </a:rPr>
              <a:t>;</a:t>
            </a:r>
            <a:br/>
            <a:r>
              <a:rPr b="0" lang="en-US" sz="1800" spc="-1" strike="noStrike">
                <a:solidFill>
                  <a:srgbClr val="a52a2a"/>
                </a:solidFill>
                <a:latin typeface="Consolas"/>
              </a:rPr>
              <a:t>var</a:t>
            </a:r>
            <a:r>
              <a:rPr b="0" lang="en-US" sz="1800" spc="-1" strike="noStrike">
                <a:solidFill>
                  <a:srgbClr val="000000"/>
                </a:solidFill>
                <a:latin typeface="Consolas"/>
              </a:rPr>
              <a:t>  araba = </a:t>
            </a:r>
            <a:r>
              <a:rPr b="0" lang="en-US" sz="1800" spc="-1" strike="noStrike">
                <a:solidFill>
                  <a:srgbClr val="0000cd"/>
                </a:solidFill>
                <a:latin typeface="Consolas"/>
              </a:rPr>
              <a:t>'Volvo XC60'</a:t>
            </a:r>
            <a:r>
              <a:rPr b="0" lang="en-US" sz="1800" spc="-1" strike="noStrike">
                <a:solidFill>
                  <a:srgbClr val="000000"/>
                </a:solidFill>
                <a:latin typeface="Consolas"/>
              </a:rPr>
              <a:t>;</a:t>
            </a:r>
            <a:endParaRPr b="0" lang="en-US" sz="1800" spc="-1" strike="noStrike">
              <a:latin typeface="Arial"/>
            </a:endParaRPr>
          </a:p>
        </p:txBody>
      </p:sp>
      <p:sp>
        <p:nvSpPr>
          <p:cNvPr id="165" name="CustomShape 5"/>
          <p:cNvSpPr/>
          <p:nvPr/>
        </p:nvSpPr>
        <p:spPr>
          <a:xfrm>
            <a:off x="683640" y="2772000"/>
            <a:ext cx="8208720" cy="5011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Verdana"/>
              </a:rPr>
              <a:t>String uzunluğu length özelliği ile bulunur.</a:t>
            </a:r>
            <a:endParaRPr b="0" lang="en-US" sz="1800" spc="-1" strike="noStrike">
              <a:latin typeface="Arial"/>
            </a:endParaRPr>
          </a:p>
        </p:txBody>
      </p:sp>
      <p:sp>
        <p:nvSpPr>
          <p:cNvPr id="166" name="CustomShape 6"/>
          <p:cNvSpPr/>
          <p:nvPr/>
        </p:nvSpPr>
        <p:spPr>
          <a:xfrm>
            <a:off x="1331640" y="3297600"/>
            <a:ext cx="68403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metin = </a:t>
            </a:r>
            <a:r>
              <a:rPr b="0" lang="en-US" sz="1800" spc="-1" strike="noStrike">
                <a:solidFill>
                  <a:srgbClr val="0000cd"/>
                </a:solidFill>
                <a:latin typeface="Consolas"/>
              </a:rPr>
              <a:t>"ABCDEFGHIJKLMNOPQRSTUVWXYZ"</a:t>
            </a:r>
            <a:r>
              <a:rPr b="0" lang="en-US" sz="1800" spc="-1" strike="noStrike">
                <a:solidFill>
                  <a:srgbClr val="000000"/>
                </a:solidFill>
                <a:latin typeface="Consolas"/>
              </a:rPr>
              <a:t>;</a:t>
            </a:r>
            <a:br/>
            <a:r>
              <a:rPr b="0" lang="en-US" sz="1800" spc="-1" strike="noStrike">
                <a:solidFill>
                  <a:srgbClr val="a52a2a"/>
                </a:solidFill>
                <a:latin typeface="Consolas"/>
              </a:rPr>
              <a:t>var</a:t>
            </a:r>
            <a:r>
              <a:rPr b="0" lang="en-US" sz="1800" spc="-1" strike="noStrike">
                <a:solidFill>
                  <a:srgbClr val="000000"/>
                </a:solidFill>
                <a:latin typeface="Consolas"/>
              </a:rPr>
              <a:t> sln = metin.length;</a:t>
            </a:r>
            <a:endParaRPr b="0" lang="en-US" sz="1800" spc="-1" strike="noStrike">
              <a:latin typeface="Arial"/>
            </a:endParaRPr>
          </a:p>
        </p:txBody>
      </p:sp>
      <p:sp>
        <p:nvSpPr>
          <p:cNvPr id="167" name="CustomShape 7"/>
          <p:cNvSpPr/>
          <p:nvPr/>
        </p:nvSpPr>
        <p:spPr>
          <a:xfrm>
            <a:off x="755640" y="4165200"/>
            <a:ext cx="8208720" cy="5011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Verdana"/>
              </a:rPr>
              <a:t>String özel karekterleri escape karetkeri ile yazdırabilirsiniz.</a:t>
            </a:r>
            <a:endParaRPr b="0" lang="en-US" sz="1800" spc="-1" strike="noStrike">
              <a:latin typeface="Arial"/>
            </a:endParaRPr>
          </a:p>
        </p:txBody>
      </p:sp>
      <p:sp>
        <p:nvSpPr>
          <p:cNvPr id="168" name="CustomShape 8"/>
          <p:cNvSpPr/>
          <p:nvPr/>
        </p:nvSpPr>
        <p:spPr>
          <a:xfrm>
            <a:off x="827640" y="4879800"/>
            <a:ext cx="79923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x = </a:t>
            </a:r>
            <a:r>
              <a:rPr b="0" lang="en-US" sz="1800" spc="-1" strike="noStrike">
                <a:solidFill>
                  <a:srgbClr val="0000cd"/>
                </a:solidFill>
                <a:latin typeface="Consolas"/>
              </a:rPr>
              <a:t>'It\'s alright';</a:t>
            </a:r>
            <a:br/>
            <a:r>
              <a:rPr b="0" lang="en-US" sz="1800" spc="-1" strike="noStrike">
                <a:solidFill>
                  <a:srgbClr val="a52a2a"/>
                </a:solidFill>
                <a:latin typeface="Consolas"/>
              </a:rPr>
              <a:t>var</a:t>
            </a:r>
            <a:r>
              <a:rPr b="0" lang="en-US" sz="1800" spc="-1" strike="noStrike">
                <a:solidFill>
                  <a:srgbClr val="000000"/>
                </a:solidFill>
                <a:latin typeface="Consolas"/>
              </a:rPr>
              <a:t> y = </a:t>
            </a:r>
            <a:r>
              <a:rPr b="0" lang="en-US" sz="1800" spc="-1" strike="noStrike">
                <a:solidFill>
                  <a:srgbClr val="0000cd"/>
                </a:solidFill>
                <a:latin typeface="Consolas"/>
              </a:rPr>
              <a:t>"\"Sakarya Üniversitesi\"ne Hoşgeldiniz."</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String  Özel Karekterler</a:t>
            </a:r>
            <a:endParaRPr b="0" lang="tr-TR" sz="3200" spc="-1" strike="noStrike">
              <a:solidFill>
                <a:srgbClr val="000000"/>
              </a:solidFill>
              <a:latin typeface="Gill Sans MT"/>
            </a:endParaRPr>
          </a:p>
        </p:txBody>
      </p:sp>
      <p:sp>
        <p:nvSpPr>
          <p:cNvPr id="170"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1F1D419E-356C-4DE5-AFD8-8C660A9FEC57}" type="slidenum">
              <a:rPr b="0" lang="en-US" sz="1400" spc="-1" strike="noStrike">
                <a:solidFill>
                  <a:srgbClr val="464653"/>
                </a:solidFill>
                <a:latin typeface="Gill Sans MT"/>
              </a:rPr>
              <a:t>16</a:t>
            </a:fld>
            <a:endParaRPr b="0" lang="en-US" sz="1400" spc="-1" strike="noStrike">
              <a:latin typeface="Times New Roman"/>
            </a:endParaRPr>
          </a:p>
        </p:txBody>
      </p:sp>
      <p:graphicFrame>
        <p:nvGraphicFramePr>
          <p:cNvPr id="171" name="Table 3"/>
          <p:cNvGraphicFramePr/>
          <p:nvPr/>
        </p:nvGraphicFramePr>
        <p:xfrm>
          <a:off x="539640" y="1700640"/>
          <a:ext cx="7920360" cy="4104000"/>
        </p:xfrm>
        <a:graphic>
          <a:graphicData uri="http://schemas.openxmlformats.org/drawingml/2006/table">
            <a:tbl>
              <a:tblPr/>
              <a:tblGrid>
                <a:gridCol w="3960360"/>
                <a:gridCol w="3960360"/>
              </a:tblGrid>
              <a:tr h="455760">
                <a:tc>
                  <a:txBody>
                    <a:bodyPr lIns="50760" rIns="50760" tIns="50760" bIns="50760">
                      <a:noAutofit/>
                    </a:bodyPr>
                    <a:p>
                      <a:pPr>
                        <a:lnSpc>
                          <a:spcPct val="100000"/>
                        </a:lnSpc>
                      </a:pPr>
                      <a:r>
                        <a:rPr b="0" lang="en-US" sz="1800" spc="-1" strike="noStrike">
                          <a:solidFill>
                            <a:srgbClr val="000000"/>
                          </a:solidFill>
                          <a:latin typeface="Gill Sans MT"/>
                        </a:rPr>
                        <a:t>Code</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800" spc="-1" strike="noStrike">
                          <a:solidFill>
                            <a:srgbClr val="000000"/>
                          </a:solidFill>
                          <a:latin typeface="Gill Sans MT"/>
                        </a:rPr>
                        <a:t>Outputs</a:t>
                      </a:r>
                      <a:endParaRPr b="0" lang="en-US" sz="1800" spc="-1" strike="noStrike">
                        <a:latin typeface="Arial"/>
                      </a:endParaRPr>
                    </a:p>
                  </a:txBody>
                  <a:tcPr marL="50760" marR="50760">
                    <a:solidFill>
                      <a:srgbClr val="ffffff"/>
                    </a:solidFill>
                  </a:tcPr>
                </a:tc>
              </a:tr>
              <a:tr h="455760">
                <a:tc>
                  <a:txBody>
                    <a:bodyPr lIns="50760" rIns="50760" tIns="50760" bIns="50760">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50760" marR="50760">
                    <a:solidFill>
                      <a:srgbClr val="f1f1f1"/>
                    </a:solidFill>
                  </a:tcPr>
                </a:tc>
                <a:tc>
                  <a:txBody>
                    <a:bodyPr lIns="50760" rIns="50760" tIns="50760" bIns="50760">
                      <a:noAutofit/>
                    </a:bodyPr>
                    <a:p>
                      <a:pPr>
                        <a:lnSpc>
                          <a:spcPct val="100000"/>
                        </a:lnSpc>
                      </a:pPr>
                      <a:r>
                        <a:rPr b="0" lang="en-US" sz="1800" spc="-1" strike="noStrike">
                          <a:solidFill>
                            <a:srgbClr val="000000"/>
                          </a:solidFill>
                          <a:latin typeface="Gill Sans MT"/>
                        </a:rPr>
                        <a:t>Tek tırnak</a:t>
                      </a:r>
                      <a:endParaRPr b="0" lang="en-US" sz="1800" spc="-1" strike="noStrike">
                        <a:latin typeface="Arial"/>
                      </a:endParaRPr>
                    </a:p>
                  </a:txBody>
                  <a:tcPr marL="50760" marR="50760">
                    <a:solidFill>
                      <a:srgbClr val="f1f1f1"/>
                    </a:solidFill>
                  </a:tcPr>
                </a:tc>
              </a:tr>
              <a:tr h="455760">
                <a:tc>
                  <a:txBody>
                    <a:bodyPr lIns="50760" rIns="50760" tIns="50760" bIns="50760">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800" spc="-1" strike="noStrike">
                          <a:solidFill>
                            <a:srgbClr val="000000"/>
                          </a:solidFill>
                          <a:latin typeface="Gill Sans MT"/>
                        </a:rPr>
                        <a:t>Çift tırnak</a:t>
                      </a:r>
                      <a:endParaRPr b="0" lang="en-US" sz="1800" spc="-1" strike="noStrike">
                        <a:latin typeface="Arial"/>
                      </a:endParaRPr>
                    </a:p>
                  </a:txBody>
                  <a:tcPr marL="50760" marR="50760">
                    <a:solidFill>
                      <a:srgbClr val="ffffff"/>
                    </a:solidFill>
                  </a:tcPr>
                </a:tc>
              </a:tr>
              <a:tr h="455760">
                <a:tc>
                  <a:txBody>
                    <a:bodyPr lIns="50760" rIns="50760" tIns="50760" bIns="50760">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50760" marR="50760">
                    <a:solidFill>
                      <a:srgbClr val="f1f1f1"/>
                    </a:solidFill>
                  </a:tcPr>
                </a:tc>
                <a:tc>
                  <a:txBody>
                    <a:bodyPr lIns="50760" rIns="50760" tIns="50760" bIns="50760">
                      <a:noAutofit/>
                    </a:bodyPr>
                    <a:p>
                      <a:pPr>
                        <a:lnSpc>
                          <a:spcPct val="100000"/>
                        </a:lnSpc>
                      </a:pPr>
                      <a:r>
                        <a:rPr b="0" lang="en-US" sz="1800" spc="-1" strike="noStrike">
                          <a:solidFill>
                            <a:srgbClr val="000000"/>
                          </a:solidFill>
                          <a:latin typeface="Gill Sans MT"/>
                        </a:rPr>
                        <a:t>backslash</a:t>
                      </a:r>
                      <a:endParaRPr b="0" lang="en-US" sz="1800" spc="-1" strike="noStrike">
                        <a:latin typeface="Arial"/>
                      </a:endParaRPr>
                    </a:p>
                  </a:txBody>
                  <a:tcPr marL="50760" marR="50760">
                    <a:solidFill>
                      <a:srgbClr val="f1f1f1"/>
                    </a:solidFill>
                  </a:tcPr>
                </a:tc>
              </a:tr>
              <a:tr h="455760">
                <a:tc>
                  <a:txBody>
                    <a:bodyPr lIns="50760" rIns="50760" tIns="50760" bIns="50760">
                      <a:noAutofit/>
                    </a:bodyPr>
                    <a:p>
                      <a:pPr>
                        <a:lnSpc>
                          <a:spcPct val="100000"/>
                        </a:lnSpc>
                      </a:pPr>
                      <a:r>
                        <a:rPr b="0" lang="en-US" sz="1800" spc="-1" strike="noStrike">
                          <a:solidFill>
                            <a:srgbClr val="000000"/>
                          </a:solidFill>
                          <a:latin typeface="Gill Sans MT"/>
                        </a:rPr>
                        <a:t>\n</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800" spc="-1" strike="noStrike">
                          <a:solidFill>
                            <a:srgbClr val="000000"/>
                          </a:solidFill>
                          <a:latin typeface="Gill Sans MT"/>
                        </a:rPr>
                        <a:t>Yeni satır</a:t>
                      </a:r>
                      <a:endParaRPr b="0" lang="en-US" sz="1800" spc="-1" strike="noStrike">
                        <a:latin typeface="Arial"/>
                      </a:endParaRPr>
                    </a:p>
                  </a:txBody>
                  <a:tcPr marL="50760" marR="50760">
                    <a:solidFill>
                      <a:srgbClr val="ffffff"/>
                    </a:solidFill>
                  </a:tcPr>
                </a:tc>
              </a:tr>
              <a:tr h="455760">
                <a:tc>
                  <a:txBody>
                    <a:bodyPr lIns="50760" rIns="50760" tIns="50760" bIns="50760">
                      <a:noAutofit/>
                    </a:bodyPr>
                    <a:p>
                      <a:pPr>
                        <a:lnSpc>
                          <a:spcPct val="100000"/>
                        </a:lnSpc>
                      </a:pPr>
                      <a:r>
                        <a:rPr b="0" lang="en-US" sz="1800" spc="-1" strike="noStrike">
                          <a:solidFill>
                            <a:srgbClr val="000000"/>
                          </a:solidFill>
                          <a:latin typeface="Gill Sans MT"/>
                        </a:rPr>
                        <a:t>\r</a:t>
                      </a:r>
                      <a:endParaRPr b="0" lang="en-US" sz="1800" spc="-1" strike="noStrike">
                        <a:latin typeface="Arial"/>
                      </a:endParaRPr>
                    </a:p>
                  </a:txBody>
                  <a:tcPr marL="50760" marR="50760">
                    <a:solidFill>
                      <a:srgbClr val="f1f1f1"/>
                    </a:solidFill>
                  </a:tcPr>
                </a:tc>
                <a:tc>
                  <a:txBody>
                    <a:bodyPr lIns="50760" rIns="50760" tIns="50760" bIns="50760">
                      <a:noAutofit/>
                    </a:bodyPr>
                    <a:p>
                      <a:pPr>
                        <a:lnSpc>
                          <a:spcPct val="100000"/>
                        </a:lnSpc>
                      </a:pPr>
                      <a:r>
                        <a:rPr b="0" lang="en-US" sz="1800" spc="-1" strike="noStrike">
                          <a:solidFill>
                            <a:srgbClr val="000000"/>
                          </a:solidFill>
                          <a:latin typeface="Gill Sans MT"/>
                        </a:rPr>
                        <a:t>Satır başı</a:t>
                      </a:r>
                      <a:endParaRPr b="0" lang="en-US" sz="1800" spc="-1" strike="noStrike">
                        <a:latin typeface="Arial"/>
                      </a:endParaRPr>
                    </a:p>
                  </a:txBody>
                  <a:tcPr marL="50760" marR="50760">
                    <a:solidFill>
                      <a:srgbClr val="f1f1f1"/>
                    </a:solidFill>
                  </a:tcPr>
                </a:tc>
              </a:tr>
              <a:tr h="455760">
                <a:tc>
                  <a:txBody>
                    <a:bodyPr lIns="50760" rIns="50760" tIns="50760" bIns="50760">
                      <a:noAutofit/>
                    </a:bodyPr>
                    <a:p>
                      <a:pPr>
                        <a:lnSpc>
                          <a:spcPct val="100000"/>
                        </a:lnSpc>
                      </a:pPr>
                      <a:r>
                        <a:rPr b="0" lang="en-US" sz="1800" spc="-1" strike="noStrike">
                          <a:solidFill>
                            <a:srgbClr val="000000"/>
                          </a:solidFill>
                          <a:latin typeface="Gill Sans MT"/>
                        </a:rPr>
                        <a:t>\t</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800" spc="-1" strike="noStrike">
                          <a:solidFill>
                            <a:srgbClr val="000000"/>
                          </a:solidFill>
                          <a:latin typeface="Gill Sans MT"/>
                        </a:rPr>
                        <a:t>tab</a:t>
                      </a:r>
                      <a:endParaRPr b="0" lang="en-US" sz="1800" spc="-1" strike="noStrike">
                        <a:latin typeface="Arial"/>
                      </a:endParaRPr>
                    </a:p>
                  </a:txBody>
                  <a:tcPr marL="50760" marR="50760">
                    <a:solidFill>
                      <a:srgbClr val="ffffff"/>
                    </a:solidFill>
                  </a:tcPr>
                </a:tc>
              </a:tr>
              <a:tr h="455760">
                <a:tc>
                  <a:txBody>
                    <a:bodyPr lIns="50760" rIns="50760" tIns="50760" bIns="50760">
                      <a:noAutofit/>
                    </a:bodyPr>
                    <a:p>
                      <a:pPr>
                        <a:lnSpc>
                          <a:spcPct val="100000"/>
                        </a:lnSpc>
                      </a:pPr>
                      <a:r>
                        <a:rPr b="0" lang="en-US" sz="1800" spc="-1" strike="noStrike">
                          <a:solidFill>
                            <a:srgbClr val="000000"/>
                          </a:solidFill>
                          <a:latin typeface="Gill Sans MT"/>
                        </a:rPr>
                        <a:t>\b</a:t>
                      </a:r>
                      <a:endParaRPr b="0" lang="en-US" sz="1800" spc="-1" strike="noStrike">
                        <a:latin typeface="Arial"/>
                      </a:endParaRPr>
                    </a:p>
                  </a:txBody>
                  <a:tcPr marL="50760" marR="50760">
                    <a:solidFill>
                      <a:srgbClr val="f1f1f1"/>
                    </a:solidFill>
                  </a:tcPr>
                </a:tc>
                <a:tc>
                  <a:txBody>
                    <a:bodyPr lIns="50760" rIns="50760" tIns="50760" bIns="50760">
                      <a:noAutofit/>
                    </a:bodyPr>
                    <a:p>
                      <a:pPr>
                        <a:lnSpc>
                          <a:spcPct val="100000"/>
                        </a:lnSpc>
                      </a:pPr>
                      <a:r>
                        <a:rPr b="0" lang="en-US" sz="1800" spc="-1" strike="noStrike">
                          <a:solidFill>
                            <a:srgbClr val="000000"/>
                          </a:solidFill>
                          <a:latin typeface="Gill Sans MT"/>
                        </a:rPr>
                        <a:t>backspace</a:t>
                      </a:r>
                      <a:endParaRPr b="0" lang="en-US" sz="1800" spc="-1" strike="noStrike">
                        <a:latin typeface="Arial"/>
                      </a:endParaRPr>
                    </a:p>
                  </a:txBody>
                  <a:tcPr marL="50760" marR="50760">
                    <a:solidFill>
                      <a:srgbClr val="f1f1f1"/>
                    </a:solidFill>
                  </a:tcPr>
                </a:tc>
              </a:tr>
              <a:tr h="457920">
                <a:tc>
                  <a:txBody>
                    <a:bodyPr lIns="50760" rIns="50760" tIns="50760" bIns="50760">
                      <a:noAutofit/>
                    </a:bodyPr>
                    <a:p>
                      <a:pPr>
                        <a:lnSpc>
                          <a:spcPct val="100000"/>
                        </a:lnSpc>
                      </a:pPr>
                      <a:r>
                        <a:rPr b="0" lang="en-US" sz="1800" spc="-1" strike="noStrike">
                          <a:solidFill>
                            <a:srgbClr val="000000"/>
                          </a:solidFill>
                          <a:latin typeface="Gill Sans MT"/>
                        </a:rPr>
                        <a:t>\f</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800" spc="-1" strike="noStrike">
                          <a:solidFill>
                            <a:srgbClr val="000000"/>
                          </a:solidFill>
                          <a:latin typeface="Gill Sans MT"/>
                        </a:rPr>
                        <a:t>Sayfa başı</a:t>
                      </a:r>
                      <a:endParaRPr b="0" lang="en-US" sz="1800" spc="-1" strike="noStrike">
                        <a:latin typeface="Arial"/>
                      </a:endParaRPr>
                    </a:p>
                  </a:txBody>
                  <a:tcPr marL="50760" marR="50760">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String Metodlar</a:t>
            </a:r>
            <a:endParaRPr b="0" lang="tr-TR" sz="3200" spc="-1" strike="noStrike">
              <a:solidFill>
                <a:srgbClr val="000000"/>
              </a:solidFill>
              <a:latin typeface="Gill Sans MT"/>
            </a:endParaRPr>
          </a:p>
        </p:txBody>
      </p:sp>
      <p:sp>
        <p:nvSpPr>
          <p:cNvPr id="173"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AB64EC4A-BE2C-4A52-8CE3-91C5871640CF}" type="slidenum">
              <a:rPr b="0" lang="en-US" sz="1400" spc="-1" strike="noStrike">
                <a:solidFill>
                  <a:srgbClr val="464653"/>
                </a:solidFill>
                <a:latin typeface="Gill Sans MT"/>
              </a:rPr>
              <a:t>17</a:t>
            </a:fld>
            <a:endParaRPr b="0" lang="en-US" sz="1400" spc="-1" strike="noStrike">
              <a:latin typeface="Times New Roman"/>
            </a:endParaRPr>
          </a:p>
        </p:txBody>
      </p:sp>
      <p:graphicFrame>
        <p:nvGraphicFramePr>
          <p:cNvPr id="174" name="Table 3"/>
          <p:cNvGraphicFramePr/>
          <p:nvPr/>
        </p:nvGraphicFramePr>
        <p:xfrm>
          <a:off x="612720" y="1219320"/>
          <a:ext cx="8135280" cy="2001240"/>
        </p:xfrm>
        <a:graphic>
          <a:graphicData uri="http://schemas.openxmlformats.org/drawingml/2006/table">
            <a:tbl>
              <a:tblPr/>
              <a:tblGrid>
                <a:gridCol w="1380600"/>
                <a:gridCol w="6755040"/>
              </a:tblGrid>
              <a:tr h="297720">
                <a:tc>
                  <a:txBody>
                    <a:bodyPr lIns="39960" rIns="39960" tIns="39960" bIns="39960">
                      <a:noAutofit/>
                    </a:bodyPr>
                    <a:p>
                      <a:pPr>
                        <a:lnSpc>
                          <a:spcPct val="100000"/>
                        </a:lnSpc>
                      </a:pPr>
                      <a:r>
                        <a:rPr b="0" lang="en-US" sz="1400" spc="-1" strike="noStrike">
                          <a:solidFill>
                            <a:srgbClr val="000000"/>
                          </a:solidFill>
                          <a:latin typeface="Gill Sans MT"/>
                        </a:rPr>
                        <a:t>Method</a:t>
                      </a:r>
                      <a:endParaRPr b="0" lang="en-US" sz="1400" spc="-1" strike="noStrike">
                        <a:latin typeface="Arial"/>
                      </a:endParaRPr>
                    </a:p>
                  </a:txBody>
                  <a:tcPr marL="39960" marR="39960">
                    <a:solidFill>
                      <a:srgbClr val="ffffff"/>
                    </a:solidFill>
                  </a:tcPr>
                </a:tc>
                <a:tc>
                  <a:txBody>
                    <a:bodyPr lIns="39960" rIns="39960" tIns="39960" bIns="39960">
                      <a:noAutofit/>
                    </a:bodyPr>
                    <a:p>
                      <a:pPr>
                        <a:lnSpc>
                          <a:spcPct val="100000"/>
                        </a:lnSpc>
                      </a:pPr>
                      <a:r>
                        <a:rPr b="0" lang="en-US" sz="1400" spc="-1" strike="noStrike">
                          <a:solidFill>
                            <a:srgbClr val="000000"/>
                          </a:solidFill>
                          <a:latin typeface="Gill Sans MT"/>
                        </a:rPr>
                        <a:t>Tanımlama</a:t>
                      </a:r>
                      <a:endParaRPr b="0" lang="en-US" sz="1400" spc="-1" strike="noStrike">
                        <a:latin typeface="Arial"/>
                      </a:endParaRPr>
                    </a:p>
                  </a:txBody>
                  <a:tcPr marL="39960" marR="39960">
                    <a:solidFill>
                      <a:srgbClr val="ffffff"/>
                    </a:solidFill>
                  </a:tcPr>
                </a:tc>
              </a:tr>
              <a:tr h="399600">
                <a:tc>
                  <a:txBody>
                    <a:bodyPr lIns="39960" rIns="39960" tIns="39960" bIns="39960">
                      <a:noAutofit/>
                    </a:bodyPr>
                    <a:p>
                      <a:pPr>
                        <a:lnSpc>
                          <a:spcPct val="100000"/>
                        </a:lnSpc>
                      </a:pPr>
                      <a:r>
                        <a:rPr b="0" lang="en-US" sz="1400" spc="-1" strike="noStrike">
                          <a:solidFill>
                            <a:srgbClr val="000000"/>
                          </a:solidFill>
                          <a:latin typeface="Gill Sans MT"/>
                        </a:rPr>
                        <a:t>charAt()</a:t>
                      </a:r>
                      <a:endParaRPr b="0" lang="en-US" sz="1400" spc="-1" strike="noStrike">
                        <a:latin typeface="Arial"/>
                      </a:endParaRPr>
                    </a:p>
                  </a:txBody>
                  <a:tcPr marL="39960" marR="39960">
                    <a:solidFill>
                      <a:srgbClr val="f1f1f1"/>
                    </a:solidFill>
                  </a:tcPr>
                </a:tc>
                <a:tc>
                  <a:txBody>
                    <a:bodyPr lIns="39960" rIns="39960" tIns="39960" bIns="39960">
                      <a:noAutofit/>
                    </a:bodyPr>
                    <a:p>
                      <a:pPr>
                        <a:lnSpc>
                          <a:spcPct val="100000"/>
                        </a:lnSpc>
                      </a:pPr>
                      <a:r>
                        <a:rPr b="0" lang="en-US" sz="1400" spc="-1" strike="noStrike">
                          <a:solidFill>
                            <a:srgbClr val="000000"/>
                          </a:solidFill>
                          <a:latin typeface="Gill Sans MT"/>
                        </a:rPr>
                        <a:t>İndeksi verilen karakteri döndürür(pozisyon)</a:t>
                      </a:r>
                      <a:endParaRPr b="0" lang="en-US" sz="1400" spc="-1" strike="noStrike">
                        <a:latin typeface="Arial"/>
                      </a:endParaRPr>
                    </a:p>
                  </a:txBody>
                  <a:tcPr marL="39960" marR="39960">
                    <a:solidFill>
                      <a:srgbClr val="f1f1f1"/>
                    </a:solidFill>
                  </a:tcPr>
                </a:tc>
              </a:tr>
              <a:tr h="360000">
                <a:tc>
                  <a:txBody>
                    <a:bodyPr lIns="39960" rIns="39960" tIns="39960" bIns="39960">
                      <a:noAutofit/>
                    </a:bodyPr>
                    <a:p>
                      <a:pPr>
                        <a:lnSpc>
                          <a:spcPct val="100000"/>
                        </a:lnSpc>
                      </a:pPr>
                      <a:r>
                        <a:rPr b="0" lang="en-US" sz="1400" spc="-1" strike="noStrike">
                          <a:solidFill>
                            <a:srgbClr val="000000"/>
                          </a:solidFill>
                          <a:latin typeface="Gill Sans MT"/>
                        </a:rPr>
                        <a:t>indexOf()</a:t>
                      </a:r>
                      <a:endParaRPr b="0" lang="en-US" sz="1400" spc="-1" strike="noStrike">
                        <a:latin typeface="Arial"/>
                      </a:endParaRPr>
                    </a:p>
                  </a:txBody>
                  <a:tcPr marL="39960" marR="39960">
                    <a:solidFill>
                      <a:srgbClr val="ffffff"/>
                    </a:solidFill>
                  </a:tcPr>
                </a:tc>
                <a:tc>
                  <a:txBody>
                    <a:bodyPr lIns="39960" rIns="39960" tIns="39960" bIns="39960">
                      <a:noAutofit/>
                    </a:bodyPr>
                    <a:p>
                      <a:pPr>
                        <a:lnSpc>
                          <a:spcPct val="100000"/>
                        </a:lnSpc>
                      </a:pPr>
                      <a:r>
                        <a:rPr b="0" lang="en-US" sz="1400" spc="-1" strike="noStrike">
                          <a:solidFill>
                            <a:srgbClr val="000000"/>
                          </a:solidFill>
                          <a:latin typeface="Gill Sans MT"/>
                        </a:rPr>
                        <a:t>Stringte verilen değerin ilk bulunduğu indisi döndürür</a:t>
                      </a:r>
                      <a:endParaRPr b="0" lang="en-US" sz="1400" spc="-1" strike="noStrike">
                        <a:latin typeface="Arial"/>
                      </a:endParaRPr>
                    </a:p>
                  </a:txBody>
                  <a:tcPr marL="39960" marR="39960">
                    <a:solidFill>
                      <a:srgbClr val="ffffff"/>
                    </a:solidFill>
                  </a:tcPr>
                </a:tc>
              </a:tr>
              <a:tr h="428760">
                <a:tc>
                  <a:txBody>
                    <a:bodyPr lIns="39960" rIns="39960" tIns="39960" bIns="39960">
                      <a:noAutofit/>
                    </a:bodyPr>
                    <a:p>
                      <a:pPr>
                        <a:lnSpc>
                          <a:spcPct val="100000"/>
                        </a:lnSpc>
                      </a:pPr>
                      <a:r>
                        <a:rPr b="0" lang="en-US" sz="1400" spc="-1" strike="noStrike">
                          <a:solidFill>
                            <a:srgbClr val="000000"/>
                          </a:solidFill>
                          <a:latin typeface="Gill Sans MT"/>
                        </a:rPr>
                        <a:t>concat()</a:t>
                      </a:r>
                      <a:endParaRPr b="0" lang="en-US" sz="1400" spc="-1" strike="noStrike">
                        <a:latin typeface="Arial"/>
                      </a:endParaRPr>
                    </a:p>
                  </a:txBody>
                  <a:tcPr marL="39960" marR="39960">
                    <a:solidFill>
                      <a:srgbClr val="f1f1f1"/>
                    </a:solidFill>
                  </a:tcPr>
                </a:tc>
                <a:tc>
                  <a:txBody>
                    <a:bodyPr lIns="39960" rIns="39960" tIns="39960" bIns="39960">
                      <a:noAutofit/>
                    </a:bodyPr>
                    <a:p>
                      <a:pPr>
                        <a:lnSpc>
                          <a:spcPct val="100000"/>
                        </a:lnSpc>
                      </a:pPr>
                      <a:r>
                        <a:rPr b="0" lang="en-US" sz="1400" spc="-1" strike="noStrike">
                          <a:solidFill>
                            <a:srgbClr val="000000"/>
                          </a:solidFill>
                          <a:latin typeface="Gill Sans MT"/>
                        </a:rPr>
                        <a:t>İki veya daha fazla stringi birleştirir ve birleşmiş stringi döndürür</a:t>
                      </a:r>
                      <a:endParaRPr b="0" lang="en-US" sz="1400" spc="-1" strike="noStrike">
                        <a:latin typeface="Arial"/>
                      </a:endParaRPr>
                    </a:p>
                  </a:txBody>
                  <a:tcPr marL="39960" marR="39960">
                    <a:solidFill>
                      <a:srgbClr val="f1f1f1"/>
                    </a:solidFill>
                  </a:tcPr>
                </a:tc>
              </a:tr>
              <a:tr h="515160">
                <a:tc>
                  <a:txBody>
                    <a:bodyPr lIns="39960" rIns="39960" tIns="39960" bIns="39960">
                      <a:noAutofit/>
                    </a:bodyPr>
                    <a:p>
                      <a:pPr>
                        <a:lnSpc>
                          <a:spcPct val="100000"/>
                        </a:lnSpc>
                      </a:pPr>
                      <a:r>
                        <a:rPr b="0" lang="en-US" sz="1400" spc="-1" strike="noStrike">
                          <a:solidFill>
                            <a:srgbClr val="000000"/>
                          </a:solidFill>
                          <a:latin typeface="Gill Sans MT"/>
                        </a:rPr>
                        <a:t>lastIndexOf()</a:t>
                      </a:r>
                      <a:endParaRPr b="0" lang="en-US" sz="1400" spc="-1" strike="noStrike">
                        <a:latin typeface="Arial"/>
                      </a:endParaRPr>
                    </a:p>
                  </a:txBody>
                  <a:tcPr marL="39960" marR="39960">
                    <a:solidFill>
                      <a:srgbClr val="ffffff"/>
                    </a:solidFill>
                  </a:tcPr>
                </a:tc>
                <a:tc>
                  <a:txBody>
                    <a:bodyPr lIns="39960" rIns="39960" tIns="39960" bIns="39960">
                      <a:noAutofit/>
                    </a:bodyPr>
                    <a:p>
                      <a:pPr>
                        <a:lnSpc>
                          <a:spcPct val="100000"/>
                        </a:lnSpc>
                      </a:pPr>
                      <a:r>
                        <a:rPr b="0" lang="en-US" sz="1400" spc="-1" strike="noStrike">
                          <a:solidFill>
                            <a:srgbClr val="000000"/>
                          </a:solidFill>
                          <a:latin typeface="Gill Sans MT"/>
                        </a:rPr>
                        <a:t>Stringte verilen değerin son bulunduğu indisi döndürür</a:t>
                      </a:r>
                      <a:endParaRPr b="0" lang="en-US" sz="1400" spc="-1" strike="noStrike">
                        <a:latin typeface="Arial"/>
                      </a:endParaRPr>
                    </a:p>
                  </a:txBody>
                  <a:tcPr marL="39960" marR="39960">
                    <a:solidFill>
                      <a:srgbClr val="ffffff"/>
                    </a:solidFill>
                  </a:tcPr>
                </a:tc>
              </a:tr>
            </a:tbl>
          </a:graphicData>
        </a:graphic>
      </p:graphicFrame>
      <p:graphicFrame>
        <p:nvGraphicFramePr>
          <p:cNvPr id="175" name="Table 4"/>
          <p:cNvGraphicFramePr/>
          <p:nvPr/>
        </p:nvGraphicFramePr>
        <p:xfrm>
          <a:off x="612720" y="3160080"/>
          <a:ext cx="8073720" cy="1901520"/>
        </p:xfrm>
        <a:graphic>
          <a:graphicData uri="http://schemas.openxmlformats.org/drawingml/2006/table">
            <a:tbl>
              <a:tblPr/>
              <a:tblGrid>
                <a:gridCol w="1366920"/>
                <a:gridCol w="6706800"/>
              </a:tblGrid>
              <a:tr h="463680">
                <a:tc>
                  <a:txBody>
                    <a:bodyPr lIns="37800" rIns="37800" tIns="37800" bIns="37800">
                      <a:noAutofit/>
                    </a:bodyPr>
                    <a:p>
                      <a:pPr>
                        <a:lnSpc>
                          <a:spcPct val="100000"/>
                        </a:lnSpc>
                      </a:pPr>
                      <a:r>
                        <a:rPr b="0" lang="en-US" sz="1400" spc="-1" strike="noStrike">
                          <a:solidFill>
                            <a:srgbClr val="000000"/>
                          </a:solidFill>
                          <a:latin typeface="Gill Sans MT"/>
                        </a:rPr>
                        <a:t>replace()</a:t>
                      </a:r>
                      <a:endParaRPr b="0" lang="en-US" sz="1400" spc="-1" strike="noStrike">
                        <a:latin typeface="Arial"/>
                      </a:endParaRPr>
                    </a:p>
                  </a:txBody>
                  <a:tcPr marL="37800" marR="37800">
                    <a:solidFill>
                      <a:srgbClr val="f1f1f1"/>
                    </a:solidFill>
                  </a:tcPr>
                </a:tc>
                <a:tc>
                  <a:txBody>
                    <a:bodyPr lIns="37800" rIns="37800" tIns="37800" bIns="37800">
                      <a:noAutofit/>
                    </a:bodyPr>
                    <a:p>
                      <a:pPr>
                        <a:lnSpc>
                          <a:spcPct val="100000"/>
                        </a:lnSpc>
                      </a:pPr>
                      <a:r>
                        <a:rPr b="0" lang="en-US" sz="1400" spc="-1" strike="noStrike">
                          <a:solidFill>
                            <a:srgbClr val="000000"/>
                          </a:solidFill>
                          <a:latin typeface="Gill Sans MT"/>
                        </a:rPr>
                        <a:t>Stringte yer bir metni bulup değiştirmek için kullanılır</a:t>
                      </a:r>
                      <a:endParaRPr b="0" lang="en-US" sz="1400" spc="-1" strike="noStrike">
                        <a:latin typeface="Arial"/>
                      </a:endParaRPr>
                    </a:p>
                  </a:txBody>
                  <a:tcPr marL="37800" marR="37800">
                    <a:solidFill>
                      <a:srgbClr val="f1f1f1"/>
                    </a:solidFill>
                  </a:tcPr>
                </a:tc>
              </a:tr>
              <a:tr h="373680">
                <a:tc>
                  <a:txBody>
                    <a:bodyPr lIns="37800" rIns="37800" tIns="37800" bIns="37800">
                      <a:noAutofit/>
                    </a:bodyPr>
                    <a:p>
                      <a:pPr>
                        <a:lnSpc>
                          <a:spcPct val="100000"/>
                        </a:lnSpc>
                      </a:pPr>
                      <a:r>
                        <a:rPr b="0" lang="en-US" sz="1400" spc="-1" strike="noStrike">
                          <a:solidFill>
                            <a:srgbClr val="000000"/>
                          </a:solidFill>
                          <a:latin typeface="Gill Sans MT"/>
                        </a:rPr>
                        <a:t>search()</a:t>
                      </a:r>
                      <a:endParaRPr b="0" lang="en-US" sz="1400" spc="-1" strike="noStrike">
                        <a:latin typeface="Arial"/>
                      </a:endParaRPr>
                    </a:p>
                  </a:txBody>
                  <a:tcPr marL="37800" marR="37800">
                    <a:solidFill>
                      <a:srgbClr val="ffffff"/>
                    </a:solidFill>
                  </a:tcPr>
                </a:tc>
                <a:tc>
                  <a:txBody>
                    <a:bodyPr lIns="37800" rIns="37800" tIns="37800" bIns="37800">
                      <a:noAutofit/>
                    </a:bodyPr>
                    <a:p>
                      <a:pPr>
                        <a:lnSpc>
                          <a:spcPct val="100000"/>
                        </a:lnSpc>
                      </a:pPr>
                      <a:r>
                        <a:rPr b="0" lang="en-US" sz="1400" spc="-1" strike="noStrike">
                          <a:solidFill>
                            <a:srgbClr val="000000"/>
                          </a:solidFill>
                          <a:latin typeface="Gill Sans MT"/>
                        </a:rPr>
                        <a:t>String içinde bir metnin pozisyonunu döndürür</a:t>
                      </a:r>
                      <a:endParaRPr b="0" lang="en-US" sz="1400" spc="-1" strike="noStrike">
                        <a:latin typeface="Arial"/>
                      </a:endParaRPr>
                    </a:p>
                  </a:txBody>
                  <a:tcPr marL="37800" marR="37800">
                    <a:solidFill>
                      <a:srgbClr val="ffffff"/>
                    </a:solidFill>
                  </a:tcPr>
                </a:tc>
              </a:tr>
              <a:tr h="316440">
                <a:tc>
                  <a:txBody>
                    <a:bodyPr lIns="37800" rIns="37800" tIns="37800" bIns="37800">
                      <a:noAutofit/>
                    </a:bodyPr>
                    <a:p>
                      <a:pPr>
                        <a:lnSpc>
                          <a:spcPct val="100000"/>
                        </a:lnSpc>
                      </a:pPr>
                      <a:r>
                        <a:rPr b="0" lang="en-US" sz="1400" spc="-1" strike="noStrike">
                          <a:solidFill>
                            <a:srgbClr val="000000"/>
                          </a:solidFill>
                          <a:latin typeface="Gill Sans MT"/>
                        </a:rPr>
                        <a:t>slice()</a:t>
                      </a:r>
                      <a:endParaRPr b="0" lang="en-US" sz="1400" spc="-1" strike="noStrike">
                        <a:latin typeface="Arial"/>
                      </a:endParaRPr>
                    </a:p>
                  </a:txBody>
                  <a:tcPr marL="37800" marR="37800">
                    <a:solidFill>
                      <a:srgbClr val="f1f1f1"/>
                    </a:solidFill>
                  </a:tcPr>
                </a:tc>
                <a:tc>
                  <a:txBody>
                    <a:bodyPr lIns="37800" rIns="37800" tIns="37800" bIns="37800">
                      <a:noAutofit/>
                    </a:bodyPr>
                    <a:p>
                      <a:pPr>
                        <a:lnSpc>
                          <a:spcPct val="100000"/>
                        </a:lnSpc>
                      </a:pPr>
                      <a:r>
                        <a:rPr b="0" lang="en-US" sz="1400" spc="-1" strike="noStrike">
                          <a:solidFill>
                            <a:srgbClr val="000000"/>
                          </a:solidFill>
                          <a:latin typeface="Gill Sans MT"/>
                        </a:rPr>
                        <a:t>Metinde Başlangıç ve bitiş değeri verilen aralıktaki metni döndürür</a:t>
                      </a:r>
                      <a:endParaRPr b="0" lang="en-US" sz="1400" spc="-1" strike="noStrike">
                        <a:latin typeface="Arial"/>
                      </a:endParaRPr>
                    </a:p>
                  </a:txBody>
                  <a:tcPr marL="37800" marR="37800">
                    <a:solidFill>
                      <a:srgbClr val="f1f1f1"/>
                    </a:solidFill>
                  </a:tcPr>
                </a:tc>
              </a:tr>
              <a:tr h="284760">
                <a:tc>
                  <a:txBody>
                    <a:bodyPr lIns="37800" rIns="37800" tIns="37800" bIns="37800">
                      <a:noAutofit/>
                    </a:bodyPr>
                    <a:p>
                      <a:pPr>
                        <a:lnSpc>
                          <a:spcPct val="100000"/>
                        </a:lnSpc>
                      </a:pPr>
                      <a:r>
                        <a:rPr b="0" lang="en-US" sz="1400" spc="-1" strike="noStrike">
                          <a:solidFill>
                            <a:srgbClr val="000000"/>
                          </a:solidFill>
                          <a:latin typeface="Gill Sans MT"/>
                        </a:rPr>
                        <a:t>split()</a:t>
                      </a:r>
                      <a:endParaRPr b="0" lang="en-US" sz="1400" spc="-1" strike="noStrike">
                        <a:latin typeface="Arial"/>
                      </a:endParaRPr>
                    </a:p>
                  </a:txBody>
                  <a:tcPr marL="37800" marR="37800">
                    <a:solidFill>
                      <a:srgbClr val="ffffff"/>
                    </a:solidFill>
                  </a:tcPr>
                </a:tc>
                <a:tc>
                  <a:txBody>
                    <a:bodyPr lIns="37800" rIns="37800" tIns="37800" bIns="37800">
                      <a:noAutofit/>
                    </a:bodyPr>
                    <a:p>
                      <a:pPr>
                        <a:lnSpc>
                          <a:spcPct val="100000"/>
                        </a:lnSpc>
                      </a:pPr>
                      <a:r>
                        <a:rPr b="0" lang="en-US" sz="1400" spc="-1" strike="noStrike">
                          <a:solidFill>
                            <a:srgbClr val="000000"/>
                          </a:solidFill>
                          <a:latin typeface="Gill Sans MT"/>
                        </a:rPr>
                        <a:t>verilen karaktere göre metni bölerek diziye dönüştürür</a:t>
                      </a:r>
                      <a:endParaRPr b="0" lang="en-US" sz="1400" spc="-1" strike="noStrike">
                        <a:latin typeface="Arial"/>
                      </a:endParaRPr>
                    </a:p>
                  </a:txBody>
                  <a:tcPr marL="37800" marR="37800">
                    <a:solidFill>
                      <a:srgbClr val="ffffff"/>
                    </a:solidFill>
                  </a:tcPr>
                </a:tc>
              </a:tr>
              <a:tr h="462960">
                <a:tc>
                  <a:txBody>
                    <a:bodyPr lIns="37800" rIns="37800" tIns="37800" bIns="37800">
                      <a:noAutofit/>
                    </a:bodyPr>
                    <a:p>
                      <a:pPr>
                        <a:lnSpc>
                          <a:spcPct val="100000"/>
                        </a:lnSpc>
                      </a:pPr>
                      <a:r>
                        <a:rPr b="0" lang="en-US" sz="1400" spc="-1" strike="noStrike">
                          <a:solidFill>
                            <a:srgbClr val="000000"/>
                          </a:solidFill>
                          <a:latin typeface="Gill Sans MT"/>
                        </a:rPr>
                        <a:t>substr()</a:t>
                      </a:r>
                      <a:endParaRPr b="0" lang="en-US" sz="1400" spc="-1" strike="noStrike">
                        <a:latin typeface="Arial"/>
                      </a:endParaRPr>
                    </a:p>
                  </a:txBody>
                  <a:tcPr marL="37800" marR="37800">
                    <a:solidFill>
                      <a:srgbClr val="f1f1f1"/>
                    </a:solidFill>
                  </a:tcPr>
                </a:tc>
                <a:tc>
                  <a:txBody>
                    <a:bodyPr lIns="37800" rIns="37800" tIns="37800" bIns="37800">
                      <a:noAutofit/>
                    </a:bodyPr>
                    <a:p>
                      <a:pPr>
                        <a:lnSpc>
                          <a:spcPct val="100000"/>
                        </a:lnSpc>
                      </a:pPr>
                      <a:r>
                        <a:rPr b="0" lang="en-US" sz="1400" spc="-1" strike="noStrike">
                          <a:solidFill>
                            <a:srgbClr val="000000"/>
                          </a:solidFill>
                          <a:latin typeface="Gill Sans MT"/>
                        </a:rPr>
                        <a:t>Metinde Başlangıç ve uzunluğu verilen aralıktaki metni döndürür</a:t>
                      </a:r>
                      <a:endParaRPr b="0" lang="en-US" sz="1400" spc="-1" strike="noStrike">
                        <a:latin typeface="Arial"/>
                      </a:endParaRPr>
                    </a:p>
                  </a:txBody>
                  <a:tcPr marL="37800" marR="37800">
                    <a:solidFill>
                      <a:srgbClr val="f1f1f1"/>
                    </a:solidFill>
                  </a:tcPr>
                </a:tc>
              </a:tr>
            </a:tbl>
          </a:graphicData>
        </a:graphic>
      </p:graphicFrame>
      <p:graphicFrame>
        <p:nvGraphicFramePr>
          <p:cNvPr id="176" name="Table 5"/>
          <p:cNvGraphicFramePr/>
          <p:nvPr/>
        </p:nvGraphicFramePr>
        <p:xfrm>
          <a:off x="612720" y="4997160"/>
          <a:ext cx="8073720" cy="359640"/>
        </p:xfrm>
        <a:graphic>
          <a:graphicData uri="http://schemas.openxmlformats.org/drawingml/2006/table">
            <a:tbl>
              <a:tblPr/>
              <a:tblGrid>
                <a:gridCol w="1366920"/>
                <a:gridCol w="6706800"/>
              </a:tblGrid>
              <a:tr h="360000">
                <a:tc>
                  <a:txBody>
                    <a:bodyPr lIns="50760" rIns="50760" tIns="50760" bIns="50760">
                      <a:noAutofit/>
                    </a:bodyPr>
                    <a:p>
                      <a:pPr>
                        <a:lnSpc>
                          <a:spcPct val="100000"/>
                        </a:lnSpc>
                      </a:pPr>
                      <a:r>
                        <a:rPr b="0" lang="en-US" sz="1400" spc="-1" strike="noStrike">
                          <a:solidFill>
                            <a:srgbClr val="000000"/>
                          </a:solidFill>
                          <a:latin typeface="Gill Sans MT"/>
                        </a:rPr>
                        <a:t>substring</a:t>
                      </a:r>
                      <a:r>
                        <a:rPr b="0" lang="en-US" sz="1800" spc="-1" strike="noStrike">
                          <a:solidFill>
                            <a:srgbClr val="000000"/>
                          </a:solidFill>
                          <a:latin typeface="Gill Sans MT"/>
                        </a:rPr>
                        <a:t>()</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400" spc="-1" strike="noStrike">
                          <a:solidFill>
                            <a:srgbClr val="000000"/>
                          </a:solidFill>
                          <a:latin typeface="Gill Sans MT"/>
                        </a:rPr>
                        <a:t>Metinde Başlangıç ve bitiş değeri verilen aralıktaki metni döndürür</a:t>
                      </a:r>
                      <a:endParaRPr b="0" lang="en-US" sz="1400" spc="-1" strike="noStrike">
                        <a:latin typeface="Arial"/>
                      </a:endParaRPr>
                    </a:p>
                  </a:txBody>
                  <a:tcPr marL="50760" marR="50760">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String Metodlar</a:t>
            </a:r>
            <a:endParaRPr b="0" lang="tr-TR" sz="3200" spc="-1" strike="noStrike">
              <a:solidFill>
                <a:srgbClr val="000000"/>
              </a:solidFill>
              <a:latin typeface="Gill Sans MT"/>
            </a:endParaRPr>
          </a:p>
        </p:txBody>
      </p:sp>
      <p:sp>
        <p:nvSpPr>
          <p:cNvPr id="178"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613331B0-E3BD-43F7-8EDB-283410DBC247}" type="slidenum">
              <a:rPr b="0" lang="en-US" sz="1400" spc="-1" strike="noStrike">
                <a:solidFill>
                  <a:srgbClr val="464653"/>
                </a:solidFill>
                <a:latin typeface="Gill Sans MT"/>
              </a:rPr>
              <a:t>18</a:t>
            </a:fld>
            <a:endParaRPr b="0" lang="en-US" sz="1400" spc="-1" strike="noStrike">
              <a:latin typeface="Times New Roman"/>
            </a:endParaRPr>
          </a:p>
        </p:txBody>
      </p:sp>
      <p:graphicFrame>
        <p:nvGraphicFramePr>
          <p:cNvPr id="179" name="Table 3"/>
          <p:cNvGraphicFramePr/>
          <p:nvPr/>
        </p:nvGraphicFramePr>
        <p:xfrm>
          <a:off x="457200" y="1484640"/>
          <a:ext cx="8146800" cy="3384000"/>
        </p:xfrm>
        <a:graphic>
          <a:graphicData uri="http://schemas.openxmlformats.org/drawingml/2006/table">
            <a:tbl>
              <a:tblPr/>
              <a:tblGrid>
                <a:gridCol w="1954440"/>
                <a:gridCol w="6192360"/>
              </a:tblGrid>
              <a:tr h="513000">
                <a:tc>
                  <a:txBody>
                    <a:bodyPr lIns="35280" rIns="35280" tIns="35280" bIns="35280">
                      <a:noAutofit/>
                    </a:bodyPr>
                    <a:p>
                      <a:pPr>
                        <a:lnSpc>
                          <a:spcPct val="100000"/>
                        </a:lnSpc>
                      </a:pPr>
                      <a:r>
                        <a:rPr b="0" lang="en-US" sz="1500" spc="-1" strike="noStrike">
                          <a:solidFill>
                            <a:srgbClr val="000000"/>
                          </a:solidFill>
                          <a:latin typeface="Gill Sans MT"/>
                        </a:rPr>
                        <a:t>toLocaleLowerCase()</a:t>
                      </a:r>
                      <a:endParaRPr b="0" lang="en-US" sz="1500" spc="-1" strike="noStrike">
                        <a:latin typeface="Arial"/>
                      </a:endParaRPr>
                    </a:p>
                  </a:txBody>
                  <a:tcPr marL="35280" marR="35280">
                    <a:solidFill>
                      <a:srgbClr val="f1f1f1"/>
                    </a:solidFill>
                  </a:tcPr>
                </a:tc>
                <a:tc>
                  <a:txBody>
                    <a:bodyPr lIns="35280" rIns="35280" tIns="35280" bIns="35280">
                      <a:noAutofit/>
                    </a:bodyPr>
                    <a:p>
                      <a:pPr>
                        <a:lnSpc>
                          <a:spcPct val="100000"/>
                        </a:lnSpc>
                      </a:pPr>
                      <a:r>
                        <a:rPr b="0" lang="en-US" sz="1500" spc="-1" strike="noStrike">
                          <a:solidFill>
                            <a:srgbClr val="000000"/>
                          </a:solidFill>
                          <a:latin typeface="Gill Sans MT"/>
                        </a:rPr>
                        <a:t>Sunucunun bölge ayarlarına referans alarak metni küçük harfe çevirir</a:t>
                      </a:r>
                      <a:endParaRPr b="0" lang="en-US" sz="1500" spc="-1" strike="noStrike">
                        <a:latin typeface="Arial"/>
                      </a:endParaRPr>
                    </a:p>
                  </a:txBody>
                  <a:tcPr marL="35280" marR="35280">
                    <a:solidFill>
                      <a:srgbClr val="f1f1f1"/>
                    </a:solidFill>
                  </a:tcPr>
                </a:tc>
              </a:tr>
              <a:tr h="546840">
                <a:tc>
                  <a:txBody>
                    <a:bodyPr lIns="35280" rIns="35280" tIns="35280" bIns="35280">
                      <a:noAutofit/>
                    </a:bodyPr>
                    <a:p>
                      <a:pPr>
                        <a:lnSpc>
                          <a:spcPct val="100000"/>
                        </a:lnSpc>
                      </a:pPr>
                      <a:r>
                        <a:rPr b="0" lang="en-US" sz="1500" spc="-1" strike="noStrike">
                          <a:solidFill>
                            <a:srgbClr val="000000"/>
                          </a:solidFill>
                          <a:latin typeface="Gill Sans MT"/>
                        </a:rPr>
                        <a:t>toLocaleUpperCase()</a:t>
                      </a:r>
                      <a:endParaRPr b="0" lang="en-US" sz="1500" spc="-1" strike="noStrike">
                        <a:latin typeface="Arial"/>
                      </a:endParaRPr>
                    </a:p>
                  </a:txBody>
                  <a:tcPr marL="35280" marR="35280">
                    <a:solidFill>
                      <a:srgbClr val="ffffff"/>
                    </a:solidFill>
                  </a:tcPr>
                </a:tc>
                <a:tc>
                  <a:txBody>
                    <a:bodyPr lIns="35280" rIns="35280" tIns="35280" bIns="35280">
                      <a:noAutofit/>
                    </a:bodyPr>
                    <a:p>
                      <a:pPr>
                        <a:lnSpc>
                          <a:spcPct val="100000"/>
                        </a:lnSpc>
                      </a:pPr>
                      <a:r>
                        <a:rPr b="0" lang="en-US" sz="1500" spc="-1" strike="noStrike">
                          <a:solidFill>
                            <a:srgbClr val="000000"/>
                          </a:solidFill>
                          <a:latin typeface="Gill Sans MT"/>
                        </a:rPr>
                        <a:t>Sunucunun bölge ayarlarına referans alarak metni büyük harfe çevirir</a:t>
                      </a:r>
                      <a:endParaRPr b="0" lang="en-US" sz="1500" spc="-1" strike="noStrike">
                        <a:latin typeface="Arial"/>
                      </a:endParaRPr>
                    </a:p>
                  </a:txBody>
                  <a:tcPr marL="35280" marR="35280">
                    <a:solidFill>
                      <a:srgbClr val="ffffff"/>
                    </a:solidFill>
                  </a:tcPr>
                </a:tc>
              </a:tr>
              <a:tr h="342000">
                <a:tc>
                  <a:txBody>
                    <a:bodyPr lIns="35280" rIns="35280" tIns="35280" bIns="35280">
                      <a:noAutofit/>
                    </a:bodyPr>
                    <a:p>
                      <a:pPr>
                        <a:lnSpc>
                          <a:spcPct val="100000"/>
                        </a:lnSpc>
                      </a:pPr>
                      <a:r>
                        <a:rPr b="0" lang="en-US" sz="1500" spc="-1" strike="noStrike">
                          <a:solidFill>
                            <a:srgbClr val="000000"/>
                          </a:solidFill>
                          <a:latin typeface="Gill Sans MT"/>
                        </a:rPr>
                        <a:t>toLowerCase()</a:t>
                      </a:r>
                      <a:endParaRPr b="0" lang="en-US" sz="1500" spc="-1" strike="noStrike">
                        <a:latin typeface="Arial"/>
                      </a:endParaRPr>
                    </a:p>
                  </a:txBody>
                  <a:tcPr marL="35280" marR="35280">
                    <a:solidFill>
                      <a:srgbClr val="f1f1f1"/>
                    </a:solidFill>
                  </a:tcPr>
                </a:tc>
                <a:tc>
                  <a:txBody>
                    <a:bodyPr lIns="35280" rIns="35280" tIns="35280" bIns="35280">
                      <a:noAutofit/>
                    </a:bodyPr>
                    <a:p>
                      <a:pPr>
                        <a:lnSpc>
                          <a:spcPct val="100000"/>
                        </a:lnSpc>
                      </a:pPr>
                      <a:r>
                        <a:rPr b="0" lang="en-US" sz="1500" spc="-1" strike="noStrike">
                          <a:solidFill>
                            <a:srgbClr val="000000"/>
                          </a:solidFill>
                          <a:latin typeface="Gill Sans MT"/>
                        </a:rPr>
                        <a:t>Metni küçük harfe çevirir</a:t>
                      </a:r>
                      <a:endParaRPr b="0" lang="en-US" sz="1500" spc="-1" strike="noStrike">
                        <a:latin typeface="Arial"/>
                      </a:endParaRPr>
                    </a:p>
                  </a:txBody>
                  <a:tcPr marL="35280" marR="35280">
                    <a:solidFill>
                      <a:srgbClr val="f1f1f1"/>
                    </a:solidFill>
                  </a:tcPr>
                </a:tc>
              </a:tr>
              <a:tr h="384840">
                <a:tc>
                  <a:txBody>
                    <a:bodyPr lIns="35280" rIns="35280" tIns="35280" bIns="35280">
                      <a:noAutofit/>
                    </a:bodyPr>
                    <a:p>
                      <a:pPr>
                        <a:lnSpc>
                          <a:spcPct val="100000"/>
                        </a:lnSpc>
                      </a:pPr>
                      <a:r>
                        <a:rPr b="0" lang="en-US" sz="1500" spc="-1" strike="noStrike">
                          <a:solidFill>
                            <a:srgbClr val="000000"/>
                          </a:solidFill>
                          <a:latin typeface="Gill Sans MT"/>
                        </a:rPr>
                        <a:t>toString()</a:t>
                      </a:r>
                      <a:endParaRPr b="0" lang="en-US" sz="1500" spc="-1" strike="noStrike">
                        <a:latin typeface="Arial"/>
                      </a:endParaRPr>
                    </a:p>
                  </a:txBody>
                  <a:tcPr marL="35280" marR="35280">
                    <a:solidFill>
                      <a:srgbClr val="ffffff"/>
                    </a:solidFill>
                  </a:tcPr>
                </a:tc>
                <a:tc>
                  <a:txBody>
                    <a:bodyPr lIns="35280" rIns="35280" tIns="35280" bIns="35280">
                      <a:noAutofit/>
                    </a:bodyPr>
                    <a:p>
                      <a:pPr>
                        <a:lnSpc>
                          <a:spcPct val="100000"/>
                        </a:lnSpc>
                      </a:pPr>
                      <a:r>
                        <a:rPr b="0" lang="en-US" sz="1500" spc="-1" strike="noStrike">
                          <a:solidFill>
                            <a:srgbClr val="000000"/>
                          </a:solidFill>
                          <a:latin typeface="Gill Sans MT"/>
                        </a:rPr>
                        <a:t>Nesneyi string ifadeye dönüştürür</a:t>
                      </a:r>
                      <a:endParaRPr b="0" lang="en-US" sz="1500" spc="-1" strike="noStrike">
                        <a:latin typeface="Arial"/>
                      </a:endParaRPr>
                    </a:p>
                  </a:txBody>
                  <a:tcPr marL="35280" marR="35280">
                    <a:solidFill>
                      <a:srgbClr val="ffffff"/>
                    </a:solidFill>
                  </a:tcPr>
                </a:tc>
              </a:tr>
              <a:tr h="546840">
                <a:tc>
                  <a:txBody>
                    <a:bodyPr lIns="35280" rIns="35280" tIns="35280" bIns="35280">
                      <a:noAutofit/>
                    </a:bodyPr>
                    <a:p>
                      <a:pPr>
                        <a:lnSpc>
                          <a:spcPct val="100000"/>
                        </a:lnSpc>
                      </a:pPr>
                      <a:r>
                        <a:rPr b="0" lang="en-US" sz="1500" spc="-1" strike="noStrike">
                          <a:solidFill>
                            <a:srgbClr val="000000"/>
                          </a:solidFill>
                          <a:latin typeface="Gill Sans MT"/>
                        </a:rPr>
                        <a:t>toUpperCase()</a:t>
                      </a:r>
                      <a:endParaRPr b="0" lang="en-US" sz="1500" spc="-1" strike="noStrike">
                        <a:latin typeface="Arial"/>
                      </a:endParaRPr>
                    </a:p>
                  </a:txBody>
                  <a:tcPr marL="35280" marR="35280">
                    <a:solidFill>
                      <a:srgbClr val="f1f1f1"/>
                    </a:solidFill>
                  </a:tcPr>
                </a:tc>
                <a:tc>
                  <a:txBody>
                    <a:bodyPr lIns="35280" rIns="35280" tIns="35280" bIns="35280">
                      <a:noAutofit/>
                    </a:bodyPr>
                    <a:p>
                      <a:pPr>
                        <a:lnSpc>
                          <a:spcPct val="100000"/>
                        </a:lnSpc>
                      </a:pPr>
                      <a:r>
                        <a:rPr b="0" lang="en-US" sz="1500" spc="-1" strike="noStrike">
                          <a:solidFill>
                            <a:srgbClr val="000000"/>
                          </a:solidFill>
                          <a:latin typeface="Gill Sans MT"/>
                        </a:rPr>
                        <a:t>Metni büyük harfe çevirir</a:t>
                      </a:r>
                      <a:endParaRPr b="0" lang="en-US" sz="1500" spc="-1" strike="noStrike">
                        <a:latin typeface="Arial"/>
                      </a:endParaRPr>
                    </a:p>
                  </a:txBody>
                  <a:tcPr marL="35280" marR="35280">
                    <a:solidFill>
                      <a:srgbClr val="f1f1f1"/>
                    </a:solidFill>
                  </a:tcPr>
                </a:tc>
              </a:tr>
              <a:tr h="504360">
                <a:tc>
                  <a:txBody>
                    <a:bodyPr lIns="35280" rIns="35280" tIns="35280" bIns="35280">
                      <a:noAutofit/>
                    </a:bodyPr>
                    <a:p>
                      <a:pPr>
                        <a:lnSpc>
                          <a:spcPct val="100000"/>
                        </a:lnSpc>
                      </a:pPr>
                      <a:r>
                        <a:rPr b="0" lang="en-US" sz="1500" spc="-1" strike="noStrike">
                          <a:solidFill>
                            <a:srgbClr val="000000"/>
                          </a:solidFill>
                          <a:latin typeface="Gill Sans MT"/>
                        </a:rPr>
                        <a:t>trim()</a:t>
                      </a:r>
                      <a:endParaRPr b="0" lang="en-US" sz="1500" spc="-1" strike="noStrike">
                        <a:latin typeface="Arial"/>
                      </a:endParaRPr>
                    </a:p>
                  </a:txBody>
                  <a:tcPr marL="35280" marR="35280">
                    <a:solidFill>
                      <a:srgbClr val="ffffff"/>
                    </a:solidFill>
                  </a:tcPr>
                </a:tc>
                <a:tc>
                  <a:txBody>
                    <a:bodyPr lIns="35280" rIns="35280" tIns="35280" bIns="35280">
                      <a:noAutofit/>
                    </a:bodyPr>
                    <a:p>
                      <a:pPr>
                        <a:lnSpc>
                          <a:spcPct val="100000"/>
                        </a:lnSpc>
                      </a:pPr>
                      <a:r>
                        <a:rPr b="0" lang="en-US" sz="1500" spc="-1" strike="noStrike">
                          <a:solidFill>
                            <a:srgbClr val="000000"/>
                          </a:solidFill>
                          <a:latin typeface="Gill Sans MT"/>
                        </a:rPr>
                        <a:t>Metnin başındaki ve sonundaki boşlukları siler</a:t>
                      </a:r>
                      <a:endParaRPr b="0" lang="en-US" sz="1500" spc="-1" strike="noStrike">
                        <a:latin typeface="Arial"/>
                      </a:endParaRPr>
                    </a:p>
                  </a:txBody>
                  <a:tcPr marL="35280" marR="35280">
                    <a:solidFill>
                      <a:srgbClr val="ffffff"/>
                    </a:solidFill>
                  </a:tcPr>
                </a:tc>
              </a:tr>
              <a:tr h="546120">
                <a:tc>
                  <a:txBody>
                    <a:bodyPr lIns="35280" rIns="35280" tIns="35280" bIns="35280">
                      <a:noAutofit/>
                    </a:bodyPr>
                    <a:p>
                      <a:pPr>
                        <a:lnSpc>
                          <a:spcPct val="100000"/>
                        </a:lnSpc>
                      </a:pPr>
                      <a:r>
                        <a:rPr b="0" lang="en-US" sz="1500" spc="-1" strike="noStrike">
                          <a:solidFill>
                            <a:srgbClr val="000000"/>
                          </a:solidFill>
                          <a:latin typeface="Gill Sans MT"/>
                        </a:rPr>
                        <a:t>valueOf()</a:t>
                      </a:r>
                      <a:endParaRPr b="0" lang="en-US" sz="1500" spc="-1" strike="noStrike">
                        <a:latin typeface="Arial"/>
                      </a:endParaRPr>
                    </a:p>
                  </a:txBody>
                  <a:tcPr marL="35280" marR="35280">
                    <a:solidFill>
                      <a:srgbClr val="f1f1f1"/>
                    </a:solidFill>
                  </a:tcPr>
                </a:tc>
                <a:tc>
                  <a:txBody>
                    <a:bodyPr lIns="35280" rIns="35280" tIns="35280" bIns="35280">
                      <a:noAutofit/>
                    </a:bodyPr>
                    <a:p>
                      <a:pPr>
                        <a:lnSpc>
                          <a:spcPct val="100000"/>
                        </a:lnSpc>
                      </a:pPr>
                      <a:r>
                        <a:rPr b="0" lang="en-US" sz="1500" spc="-1" strike="noStrike">
                          <a:solidFill>
                            <a:srgbClr val="000000"/>
                          </a:solidFill>
                          <a:latin typeface="Gill Sans MT"/>
                        </a:rPr>
                        <a:t>Nesnenin string değerini döndürür</a:t>
                      </a:r>
                      <a:endParaRPr b="0" lang="en-US" sz="1500" spc="-1" strike="noStrike">
                        <a:latin typeface="Arial"/>
                      </a:endParaRPr>
                    </a:p>
                  </a:txBody>
                  <a:tcPr marL="35280" marR="35280">
                    <a:solidFill>
                      <a:srgbClr val="f1f1f1"/>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String Örnekler (indexOf)</a:t>
            </a:r>
            <a:endParaRPr b="0" lang="tr-TR" sz="3200" spc="-1" strike="noStrike">
              <a:solidFill>
                <a:srgbClr val="000000"/>
              </a:solidFill>
              <a:latin typeface="Gill Sans MT"/>
            </a:endParaRPr>
          </a:p>
        </p:txBody>
      </p:sp>
      <p:sp>
        <p:nvSpPr>
          <p:cNvPr id="181"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AFE6ADCE-7BEA-451D-ADD4-3270A6078411}" type="slidenum">
              <a:rPr b="0" lang="en-US" sz="1400" spc="-1" strike="noStrike">
                <a:solidFill>
                  <a:srgbClr val="464653"/>
                </a:solidFill>
                <a:latin typeface="Gill Sans MT"/>
              </a:rPr>
              <a:t>19</a:t>
            </a:fld>
            <a:endParaRPr b="0" lang="en-US" sz="1400" spc="-1" strike="noStrike">
              <a:latin typeface="Times New Roman"/>
            </a:endParaRPr>
          </a:p>
        </p:txBody>
      </p:sp>
      <p:sp>
        <p:nvSpPr>
          <p:cNvPr id="182" name="CustomShape 3"/>
          <p:cNvSpPr/>
          <p:nvPr/>
        </p:nvSpPr>
        <p:spPr>
          <a:xfrm>
            <a:off x="323640" y="1125720"/>
            <a:ext cx="835272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Gill Sans MT"/>
              </a:rPr>
              <a:t>&lt;!DOCTYPE html&gt;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r>
              <a:rPr b="0" lang="en-US" sz="1800" spc="-1" strike="noStrike">
                <a:solidFill>
                  <a:srgbClr val="000000"/>
                </a:solidFill>
                <a:latin typeface="Gill Sans MT"/>
              </a:rPr>
              <a:t>&lt;p id="p1"&gt;Bu köşe kış köşesi, bu köşe yaz köşesi…&lt;/p&gt;</a:t>
            </a:r>
            <a:endParaRPr b="0" lang="en-US" sz="1800" spc="-1" strike="noStrike">
              <a:latin typeface="Arial"/>
            </a:endParaRPr>
          </a:p>
          <a:p>
            <a:pPr>
              <a:lnSpc>
                <a:spcPct val="100000"/>
              </a:lnSpc>
            </a:pPr>
            <a:r>
              <a:rPr b="0" lang="en-US" sz="1800" spc="-1" strike="noStrike">
                <a:solidFill>
                  <a:srgbClr val="000000"/>
                </a:solidFill>
                <a:latin typeface="Gill Sans MT"/>
              </a:rPr>
              <a:t>&lt;button onclick="myFunction()"&gt;DENE&lt;/button&gt;</a:t>
            </a:r>
            <a:endParaRPr b="0" lang="en-US" sz="1800" spc="-1" strike="noStrike">
              <a:latin typeface="Arial"/>
            </a:endParaRPr>
          </a:p>
          <a:p>
            <a:pPr>
              <a:lnSpc>
                <a:spcPct val="100000"/>
              </a:lnSpc>
            </a:pPr>
            <a:r>
              <a:rPr b="0" lang="en-US" sz="1800" spc="-1" strike="noStrike">
                <a:solidFill>
                  <a:srgbClr val="000000"/>
                </a:solidFill>
                <a:latin typeface="Gill Sans MT"/>
              </a:rPr>
              <a:t>&lt;p id="demo"&gt;&lt;/p&gt;</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function myFunction()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var str = document.getElementById("p1").innerHTML;</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var pos = str.indexOf("köşe");</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document.getElementById("demo").innerHTML = pos;</a:t>
            </a:r>
            <a:endParaRPr b="0" lang="en-US" sz="1800" spc="-1" strike="noStrike">
              <a:latin typeface="Arial"/>
            </a:endParaRPr>
          </a:p>
          <a:p>
            <a:pPr>
              <a:lnSpc>
                <a:spcPct val="100000"/>
              </a:lnSpc>
            </a:pPr>
            <a:r>
              <a:rPr b="0" lang="en-US" sz="1800" spc="-1" strike="noStrike">
                <a:solidFill>
                  <a:srgbClr val="000000"/>
                </a:solidFill>
                <a:latin typeface="Gill Sans MT"/>
              </a:rPr>
              <a:t>}</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İçerik</a:t>
            </a:r>
            <a:endParaRPr b="0" lang="tr-TR" sz="3200" spc="-1" strike="noStrike">
              <a:solidFill>
                <a:srgbClr val="000000"/>
              </a:solidFill>
              <a:latin typeface="Gill Sans MT"/>
            </a:endParaRPr>
          </a:p>
        </p:txBody>
      </p:sp>
      <p:sp>
        <p:nvSpPr>
          <p:cNvPr id="102" name="TextShape 2"/>
          <p:cNvSpPr txBox="1"/>
          <p:nvPr/>
        </p:nvSpPr>
        <p:spPr>
          <a:xfrm>
            <a:off x="457200" y="1219320"/>
            <a:ext cx="8229240" cy="4937400"/>
          </a:xfrm>
          <a:prstGeom prst="rect">
            <a:avLst/>
          </a:prstGeom>
          <a:noFill/>
          <a:ln>
            <a:noFill/>
          </a:ln>
        </p:spPr>
        <p:txBody>
          <a:bodyPr lIns="90000" rIns="90000" tIns="45000" bIns="45000">
            <a:normAutofit/>
          </a:bodyPr>
          <a:p>
            <a:pPr>
              <a:lnSpc>
                <a:spcPct val="100000"/>
              </a:lnSpc>
              <a:spcBef>
                <a:spcPts val="601"/>
              </a:spcBef>
            </a:pP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  </a:t>
            </a:r>
            <a:r>
              <a:rPr b="0" lang="tr-TR" sz="2800" spc="-1" strike="noStrike">
                <a:solidFill>
                  <a:srgbClr val="000000"/>
                </a:solidFill>
                <a:latin typeface="Gill Sans MT"/>
              </a:rPr>
              <a:t>Javascript 2.Kısım</a:t>
            </a:r>
            <a:endParaRPr b="0" lang="tr-TR" sz="2800" spc="-1" strike="noStrike">
              <a:solidFill>
                <a:srgbClr val="000000"/>
              </a:solidFill>
              <a:latin typeface="Gill Sans MT"/>
            </a:endParaRPr>
          </a:p>
          <a:p>
            <a:endParaRPr b="0" lang="tr-TR" sz="2800" spc="-1" strike="noStrike">
              <a:solidFill>
                <a:srgbClr val="000000"/>
              </a:solidFill>
              <a:latin typeface="Gill Sans MT"/>
            </a:endParaRPr>
          </a:p>
        </p:txBody>
      </p:sp>
      <p:sp>
        <p:nvSpPr>
          <p:cNvPr id="103"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24C1C8CB-BFED-4A5C-B474-1D6B4A0BC4F0}" type="slidenum">
              <a:rPr b="0" lang="en-US" sz="1400" spc="-1" strike="noStrike">
                <a:solidFill>
                  <a:srgbClr val="464653"/>
                </a:solidFill>
                <a:latin typeface="Gill Sans MT"/>
              </a:rPr>
              <a:t>2</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String Örnekler(substring)</a:t>
            </a:r>
            <a:endParaRPr b="0" lang="tr-TR" sz="3200" spc="-1" strike="noStrike">
              <a:solidFill>
                <a:srgbClr val="000000"/>
              </a:solidFill>
              <a:latin typeface="Gill Sans MT"/>
            </a:endParaRPr>
          </a:p>
        </p:txBody>
      </p:sp>
      <p:sp>
        <p:nvSpPr>
          <p:cNvPr id="184"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D9D5609A-20EA-4327-8346-5E86F89A6419}" type="slidenum">
              <a:rPr b="0" lang="en-US" sz="1400" spc="-1" strike="noStrike">
                <a:solidFill>
                  <a:srgbClr val="464653"/>
                </a:solidFill>
                <a:latin typeface="Gill Sans MT"/>
              </a:rPr>
              <a:t>19</a:t>
            </a:fld>
            <a:endParaRPr b="0" lang="en-US" sz="1400" spc="-1" strike="noStrike">
              <a:latin typeface="Times New Roman"/>
            </a:endParaRPr>
          </a:p>
        </p:txBody>
      </p:sp>
      <p:sp>
        <p:nvSpPr>
          <p:cNvPr id="185" name="CustomShape 3"/>
          <p:cNvSpPr/>
          <p:nvPr/>
        </p:nvSpPr>
        <p:spPr>
          <a:xfrm>
            <a:off x="457200" y="1162440"/>
            <a:ext cx="814680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Gill Sans MT"/>
              </a:rPr>
              <a:t>&lt;!DOCTYPE html&gt;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&lt;p&gt;substr() metodu, bir karakter katarının bir parçasını çıkartır ve</a:t>
            </a:r>
            <a:endParaRPr b="0" lang="en-US" sz="1800" spc="-1" strike="noStrike">
              <a:latin typeface="Arial"/>
            </a:endParaRPr>
          </a:p>
          <a:p>
            <a:pPr>
              <a:lnSpc>
                <a:spcPct val="100000"/>
              </a:lnSpc>
            </a:pPr>
            <a:r>
              <a:rPr b="0" lang="en-US" sz="1800" spc="-1" strike="noStrike">
                <a:solidFill>
                  <a:srgbClr val="000000"/>
                </a:solidFill>
                <a:latin typeface="Gill Sans MT"/>
              </a:rPr>
              <a:t>çıkartılan parçayı yeni bir karakter katarında döndürür:&lt;/p&gt;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&lt;p id="demo"&gt;&lt;/p&gt;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r>
              <a:rPr b="0" lang="en-US" sz="1800" spc="-1" strike="noStrike">
                <a:solidFill>
                  <a:srgbClr val="000000"/>
                </a:solidFill>
                <a:latin typeface="Gill Sans MT"/>
              </a:rPr>
              <a:t>var str = "Elma, Muz, Kivi";</a:t>
            </a:r>
            <a:endParaRPr b="0" lang="en-US" sz="1800" spc="-1" strike="noStrike">
              <a:latin typeface="Arial"/>
            </a:endParaRPr>
          </a:p>
          <a:p>
            <a:pPr>
              <a:lnSpc>
                <a:spcPct val="100000"/>
              </a:lnSpc>
            </a:pPr>
            <a:r>
              <a:rPr b="0" lang="en-US" sz="1800" spc="-1" strike="noStrike">
                <a:solidFill>
                  <a:srgbClr val="000000"/>
                </a:solidFill>
                <a:latin typeface="Gill Sans MT"/>
              </a:rPr>
              <a:t>document.getElementById("demo").innerHTML = str.substring(6,10);</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Number Metodları</a:t>
            </a:r>
            <a:endParaRPr b="0" lang="tr-TR" sz="3200" spc="-1" strike="noStrike">
              <a:solidFill>
                <a:srgbClr val="000000"/>
              </a:solidFill>
              <a:latin typeface="Gill Sans MT"/>
            </a:endParaRPr>
          </a:p>
        </p:txBody>
      </p:sp>
      <p:sp>
        <p:nvSpPr>
          <p:cNvPr id="187"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9EAFD561-B44E-4745-A601-49D0FE86EA3C}" type="slidenum">
              <a:rPr b="0" lang="en-US" sz="1400" spc="-1" strike="noStrike">
                <a:solidFill>
                  <a:srgbClr val="464653"/>
                </a:solidFill>
                <a:latin typeface="Gill Sans MT"/>
              </a:rPr>
              <a:t>19</a:t>
            </a:fld>
            <a:endParaRPr b="0" lang="en-US" sz="1400" spc="-1" strike="noStrike">
              <a:latin typeface="Times New Roman"/>
            </a:endParaRPr>
          </a:p>
        </p:txBody>
      </p:sp>
      <p:sp>
        <p:nvSpPr>
          <p:cNvPr id="188" name="CustomShape 3"/>
          <p:cNvSpPr/>
          <p:nvPr/>
        </p:nvSpPr>
        <p:spPr>
          <a:xfrm>
            <a:off x="457920" y="1268640"/>
            <a:ext cx="4379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Verdana"/>
              </a:rPr>
              <a:t>parseInt </a:t>
            </a:r>
            <a:r>
              <a:rPr b="0" lang="en-US" sz="1800" spc="-1" strike="noStrike">
                <a:solidFill>
                  <a:srgbClr val="000000"/>
                </a:solidFill>
                <a:latin typeface="Verdana"/>
              </a:rPr>
              <a:t>tamsayı tipine dönüştürür.</a:t>
            </a:r>
            <a:endParaRPr b="0" lang="en-US" sz="1800" spc="-1" strike="noStrike">
              <a:latin typeface="Arial"/>
            </a:endParaRPr>
          </a:p>
        </p:txBody>
      </p:sp>
      <p:sp>
        <p:nvSpPr>
          <p:cNvPr id="189" name="CustomShape 4"/>
          <p:cNvSpPr/>
          <p:nvPr/>
        </p:nvSpPr>
        <p:spPr>
          <a:xfrm>
            <a:off x="702000" y="1700640"/>
            <a:ext cx="603000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parseInt(</a:t>
            </a:r>
            <a:r>
              <a:rPr b="0" lang="en-US" sz="1800" spc="-1" strike="noStrike">
                <a:solidFill>
                  <a:srgbClr val="0000cd"/>
                </a:solidFill>
                <a:latin typeface="Consolas"/>
              </a:rPr>
              <a:t>"10"</a:t>
            </a:r>
            <a:r>
              <a:rPr b="0" lang="en-US" sz="1800" spc="-1" strike="noStrike">
                <a:solidFill>
                  <a:srgbClr val="000000"/>
                </a:solidFill>
                <a:latin typeface="Consolas"/>
              </a:rPr>
              <a:t>);         </a:t>
            </a:r>
            <a:r>
              <a:rPr b="0" lang="en-US" sz="1800" spc="-1" strike="noStrike">
                <a:solidFill>
                  <a:srgbClr val="008000"/>
                </a:solidFill>
                <a:latin typeface="Consolas"/>
              </a:rPr>
              <a:t>// 10 döndürür</a:t>
            </a:r>
            <a:br/>
            <a:r>
              <a:rPr b="0" lang="en-US" sz="1800" spc="-1" strike="noStrike">
                <a:solidFill>
                  <a:srgbClr val="000000"/>
                </a:solidFill>
                <a:latin typeface="Consolas"/>
              </a:rPr>
              <a:t>parseInt(</a:t>
            </a:r>
            <a:r>
              <a:rPr b="0" lang="en-US" sz="1800" spc="-1" strike="noStrike">
                <a:solidFill>
                  <a:srgbClr val="0000cd"/>
                </a:solidFill>
                <a:latin typeface="Consolas"/>
              </a:rPr>
              <a:t>"10.33"</a:t>
            </a:r>
            <a:r>
              <a:rPr b="0" lang="en-US" sz="1800" spc="-1" strike="noStrike">
                <a:solidFill>
                  <a:srgbClr val="000000"/>
                </a:solidFill>
                <a:latin typeface="Consolas"/>
              </a:rPr>
              <a:t>);      </a:t>
            </a:r>
            <a:r>
              <a:rPr b="0" lang="en-US" sz="1800" spc="-1" strike="noStrike">
                <a:solidFill>
                  <a:srgbClr val="008000"/>
                </a:solidFill>
                <a:latin typeface="Consolas"/>
              </a:rPr>
              <a:t>// 10 döndürür </a:t>
            </a:r>
            <a:r>
              <a:rPr b="0" lang="en-US" sz="1800" spc="-1" strike="noStrike">
                <a:solidFill>
                  <a:srgbClr val="000000"/>
                </a:solidFill>
                <a:latin typeface="Consolas"/>
              </a:rPr>
              <a:t>parseInt(</a:t>
            </a:r>
            <a:r>
              <a:rPr b="0" lang="en-US" sz="1800" spc="-1" strike="noStrike">
                <a:solidFill>
                  <a:srgbClr val="0000cd"/>
                </a:solidFill>
                <a:latin typeface="Consolas"/>
              </a:rPr>
              <a:t>"10 20 30"</a:t>
            </a:r>
            <a:r>
              <a:rPr b="0" lang="en-US" sz="1800" spc="-1" strike="noStrike">
                <a:solidFill>
                  <a:srgbClr val="000000"/>
                </a:solidFill>
                <a:latin typeface="Consolas"/>
              </a:rPr>
              <a:t>);   </a:t>
            </a:r>
            <a:r>
              <a:rPr b="0" lang="en-US" sz="1800" spc="-1" strike="noStrike">
                <a:solidFill>
                  <a:srgbClr val="008000"/>
                </a:solidFill>
                <a:latin typeface="Consolas"/>
              </a:rPr>
              <a:t>// 10 döndürür</a:t>
            </a:r>
            <a:br/>
            <a:r>
              <a:rPr b="0" lang="en-US" sz="1800" spc="-1" strike="noStrike">
                <a:solidFill>
                  <a:srgbClr val="000000"/>
                </a:solidFill>
                <a:latin typeface="Consolas"/>
              </a:rPr>
              <a:t>parseInt(</a:t>
            </a:r>
            <a:r>
              <a:rPr b="0" lang="en-US" sz="1800" spc="-1" strike="noStrike">
                <a:solidFill>
                  <a:srgbClr val="0000cd"/>
                </a:solidFill>
                <a:latin typeface="Consolas"/>
              </a:rPr>
              <a:t>"10 yıl"</a:t>
            </a:r>
            <a:r>
              <a:rPr b="0" lang="en-US" sz="1800" spc="-1" strike="noStrike">
                <a:solidFill>
                  <a:srgbClr val="000000"/>
                </a:solidFill>
                <a:latin typeface="Consolas"/>
              </a:rPr>
              <a:t>);     </a:t>
            </a:r>
            <a:r>
              <a:rPr b="0" lang="en-US" sz="1800" spc="-1" strike="noStrike">
                <a:solidFill>
                  <a:srgbClr val="008000"/>
                </a:solidFill>
                <a:latin typeface="Consolas"/>
              </a:rPr>
              <a:t>// 10 döndürür </a:t>
            </a:r>
            <a:r>
              <a:rPr b="0" lang="en-US" sz="1800" spc="-1" strike="noStrike">
                <a:solidFill>
                  <a:srgbClr val="000000"/>
                </a:solidFill>
                <a:latin typeface="Consolas"/>
              </a:rPr>
              <a:t>parseInt(</a:t>
            </a:r>
            <a:r>
              <a:rPr b="0" lang="en-US" sz="1800" spc="-1" strike="noStrike">
                <a:solidFill>
                  <a:srgbClr val="0000cd"/>
                </a:solidFill>
                <a:latin typeface="Consolas"/>
              </a:rPr>
              <a:t>"yıl 10"</a:t>
            </a:r>
            <a:r>
              <a:rPr b="0" lang="en-US" sz="1800" spc="-1" strike="noStrike">
                <a:solidFill>
                  <a:srgbClr val="000000"/>
                </a:solidFill>
                <a:latin typeface="Consolas"/>
              </a:rPr>
              <a:t>);     </a:t>
            </a:r>
            <a:r>
              <a:rPr b="0" lang="en-US" sz="1800" spc="-1" strike="noStrike">
                <a:solidFill>
                  <a:srgbClr val="008000"/>
                </a:solidFill>
                <a:latin typeface="Consolas"/>
              </a:rPr>
              <a:t>// NaN döndürür  </a:t>
            </a:r>
            <a:endParaRPr b="0" lang="en-US" sz="1800" spc="-1" strike="noStrike">
              <a:latin typeface="Arial"/>
            </a:endParaRPr>
          </a:p>
        </p:txBody>
      </p:sp>
      <p:sp>
        <p:nvSpPr>
          <p:cNvPr id="190" name="CustomShape 5"/>
          <p:cNvSpPr/>
          <p:nvPr/>
        </p:nvSpPr>
        <p:spPr>
          <a:xfrm>
            <a:off x="437040" y="3425760"/>
            <a:ext cx="5412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Verdana"/>
              </a:rPr>
              <a:t>parseFloat() </a:t>
            </a:r>
            <a:r>
              <a:rPr b="0" lang="en-US" sz="1800" spc="-1" strike="noStrike">
                <a:solidFill>
                  <a:srgbClr val="000000"/>
                </a:solidFill>
                <a:latin typeface="Verdana"/>
              </a:rPr>
              <a:t>ondalık sayı tipine dönüştürür. </a:t>
            </a:r>
            <a:endParaRPr b="0" lang="en-US" sz="1800" spc="-1" strike="noStrike">
              <a:latin typeface="Arial"/>
            </a:endParaRPr>
          </a:p>
        </p:txBody>
      </p:sp>
      <p:sp>
        <p:nvSpPr>
          <p:cNvPr id="191" name="CustomShape 6"/>
          <p:cNvSpPr/>
          <p:nvPr/>
        </p:nvSpPr>
        <p:spPr>
          <a:xfrm>
            <a:off x="745200" y="4011480"/>
            <a:ext cx="649080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parseFloat(</a:t>
            </a:r>
            <a:r>
              <a:rPr b="0" lang="en-US" sz="1800" spc="-1" strike="noStrike">
                <a:solidFill>
                  <a:srgbClr val="0000cd"/>
                </a:solidFill>
                <a:latin typeface="Consolas"/>
              </a:rPr>
              <a:t>"10"</a:t>
            </a:r>
            <a:r>
              <a:rPr b="0" lang="en-US" sz="1800" spc="-1" strike="noStrike">
                <a:solidFill>
                  <a:srgbClr val="000000"/>
                </a:solidFill>
                <a:latin typeface="Consolas"/>
              </a:rPr>
              <a:t>);        </a:t>
            </a:r>
            <a:r>
              <a:rPr b="0" lang="en-US" sz="1800" spc="-1" strike="noStrike">
                <a:solidFill>
                  <a:srgbClr val="008000"/>
                </a:solidFill>
                <a:latin typeface="Consolas"/>
              </a:rPr>
              <a:t>// 10 döndürür </a:t>
            </a:r>
            <a:r>
              <a:rPr b="0" lang="en-US" sz="1800" spc="-1" strike="noStrike">
                <a:solidFill>
                  <a:srgbClr val="000000"/>
                </a:solidFill>
                <a:latin typeface="Consolas"/>
              </a:rPr>
              <a:t>parseFloat(</a:t>
            </a:r>
            <a:r>
              <a:rPr b="0" lang="en-US" sz="1800" spc="-1" strike="noStrike">
                <a:solidFill>
                  <a:srgbClr val="0000cd"/>
                </a:solidFill>
                <a:latin typeface="Consolas"/>
              </a:rPr>
              <a:t>"10.33"</a:t>
            </a:r>
            <a:r>
              <a:rPr b="0" lang="en-US" sz="1800" spc="-1" strike="noStrike">
                <a:solidFill>
                  <a:srgbClr val="000000"/>
                </a:solidFill>
                <a:latin typeface="Consolas"/>
              </a:rPr>
              <a:t>);     </a:t>
            </a:r>
            <a:r>
              <a:rPr b="0" lang="en-US" sz="1800" spc="-1" strike="noStrike">
                <a:solidFill>
                  <a:srgbClr val="008000"/>
                </a:solidFill>
                <a:latin typeface="Consolas"/>
              </a:rPr>
              <a:t>// 10.33 döndürür </a:t>
            </a:r>
            <a:r>
              <a:rPr b="0" lang="en-US" sz="1800" spc="-1" strike="noStrike">
                <a:solidFill>
                  <a:srgbClr val="000000"/>
                </a:solidFill>
                <a:latin typeface="Consolas"/>
              </a:rPr>
              <a:t>parseFloat(</a:t>
            </a:r>
            <a:r>
              <a:rPr b="0" lang="en-US" sz="1800" spc="-1" strike="noStrike">
                <a:solidFill>
                  <a:srgbClr val="0000cd"/>
                </a:solidFill>
                <a:latin typeface="Consolas"/>
              </a:rPr>
              <a:t>"10 20 30"</a:t>
            </a:r>
            <a:r>
              <a:rPr b="0" lang="en-US" sz="1800" spc="-1" strike="noStrike">
                <a:solidFill>
                  <a:srgbClr val="000000"/>
                </a:solidFill>
                <a:latin typeface="Consolas"/>
              </a:rPr>
              <a:t>);  </a:t>
            </a:r>
            <a:r>
              <a:rPr b="0" lang="en-US" sz="1800" spc="-1" strike="noStrike">
                <a:solidFill>
                  <a:srgbClr val="008000"/>
                </a:solidFill>
                <a:latin typeface="Consolas"/>
              </a:rPr>
              <a:t>// 10 döndürür </a:t>
            </a:r>
            <a:r>
              <a:rPr b="0" lang="en-US" sz="1800" spc="-1" strike="noStrike">
                <a:solidFill>
                  <a:srgbClr val="000000"/>
                </a:solidFill>
                <a:latin typeface="Consolas"/>
              </a:rPr>
              <a:t>parseFloat(</a:t>
            </a:r>
            <a:r>
              <a:rPr b="0" lang="en-US" sz="1800" spc="-1" strike="noStrike">
                <a:solidFill>
                  <a:srgbClr val="0000cd"/>
                </a:solidFill>
                <a:latin typeface="Consolas"/>
              </a:rPr>
              <a:t>"10 yıl"</a:t>
            </a:r>
            <a:r>
              <a:rPr b="0" lang="en-US" sz="1800" spc="-1" strike="noStrike">
                <a:solidFill>
                  <a:srgbClr val="000000"/>
                </a:solidFill>
                <a:latin typeface="Consolas"/>
              </a:rPr>
              <a:t>);    </a:t>
            </a:r>
            <a:r>
              <a:rPr b="0" lang="en-US" sz="1800" spc="-1" strike="noStrike">
                <a:solidFill>
                  <a:srgbClr val="008000"/>
                </a:solidFill>
                <a:latin typeface="Consolas"/>
              </a:rPr>
              <a:t>// 10 döndürür </a:t>
            </a:r>
            <a:br/>
            <a:r>
              <a:rPr b="0" lang="en-US" sz="1800" spc="-1" strike="noStrike">
                <a:solidFill>
                  <a:srgbClr val="000000"/>
                </a:solidFill>
                <a:latin typeface="Consolas"/>
              </a:rPr>
              <a:t>parseFloat(</a:t>
            </a:r>
            <a:r>
              <a:rPr b="0" lang="en-US" sz="1800" spc="-1" strike="noStrike">
                <a:solidFill>
                  <a:srgbClr val="0000cd"/>
                </a:solidFill>
                <a:latin typeface="Consolas"/>
              </a:rPr>
              <a:t>"yıl 10"</a:t>
            </a:r>
            <a:r>
              <a:rPr b="0" lang="en-US" sz="1800" spc="-1" strike="noStrike">
                <a:solidFill>
                  <a:srgbClr val="000000"/>
                </a:solidFill>
                <a:latin typeface="Consolas"/>
              </a:rPr>
              <a:t>);    </a:t>
            </a:r>
            <a:r>
              <a:rPr b="0" lang="en-US" sz="1800" spc="-1" strike="noStrike">
                <a:solidFill>
                  <a:srgbClr val="008000"/>
                </a:solidFill>
                <a:latin typeface="Consolas"/>
              </a:rPr>
              <a:t>// NaN döndürür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Number Metodları</a:t>
            </a:r>
            <a:endParaRPr b="0" lang="tr-TR" sz="3200" spc="-1" strike="noStrike">
              <a:solidFill>
                <a:srgbClr val="000000"/>
              </a:solidFill>
              <a:latin typeface="Gill Sans MT"/>
            </a:endParaRPr>
          </a:p>
        </p:txBody>
      </p:sp>
      <p:sp>
        <p:nvSpPr>
          <p:cNvPr id="193"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6572F77E-E027-4C2D-97BC-75D6E9740F14}" type="slidenum">
              <a:rPr b="0" lang="en-US" sz="1400" spc="-1" strike="noStrike">
                <a:solidFill>
                  <a:srgbClr val="464653"/>
                </a:solidFill>
                <a:latin typeface="Gill Sans MT"/>
              </a:rPr>
              <a:t>19</a:t>
            </a:fld>
            <a:endParaRPr b="0" lang="en-US" sz="1400" spc="-1" strike="noStrike">
              <a:latin typeface="Times New Roman"/>
            </a:endParaRPr>
          </a:p>
        </p:txBody>
      </p:sp>
      <p:sp>
        <p:nvSpPr>
          <p:cNvPr id="194" name="CustomShape 3"/>
          <p:cNvSpPr/>
          <p:nvPr/>
        </p:nvSpPr>
        <p:spPr>
          <a:xfrm>
            <a:off x="462960" y="1268640"/>
            <a:ext cx="4876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Verdana"/>
              </a:rPr>
              <a:t>valueOf() </a:t>
            </a:r>
            <a:r>
              <a:rPr b="0" lang="en-US" sz="1800" spc="-1" strike="noStrike">
                <a:solidFill>
                  <a:srgbClr val="000000"/>
                </a:solidFill>
                <a:latin typeface="Verdana"/>
              </a:rPr>
              <a:t>sayısal değerini geri gönderir.</a:t>
            </a:r>
            <a:endParaRPr b="0" lang="en-US" sz="1800" spc="-1" strike="noStrike">
              <a:latin typeface="Arial"/>
            </a:endParaRPr>
          </a:p>
        </p:txBody>
      </p:sp>
      <p:sp>
        <p:nvSpPr>
          <p:cNvPr id="195" name="CustomShape 4"/>
          <p:cNvSpPr/>
          <p:nvPr/>
        </p:nvSpPr>
        <p:spPr>
          <a:xfrm>
            <a:off x="507600" y="1747440"/>
            <a:ext cx="824076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x = </a:t>
            </a:r>
            <a:r>
              <a:rPr b="0" lang="en-US" sz="1800" spc="-1" strike="noStrike">
                <a:solidFill>
                  <a:srgbClr val="0000cd"/>
                </a:solidFill>
                <a:latin typeface="Consolas"/>
              </a:rPr>
              <a:t>123</a:t>
            </a:r>
            <a:r>
              <a:rPr b="0" lang="en-US" sz="1800" spc="-1" strike="noStrike">
                <a:solidFill>
                  <a:srgbClr val="000000"/>
                </a:solidFill>
                <a:latin typeface="Consolas"/>
              </a:rPr>
              <a:t>;</a:t>
            </a:r>
            <a:br/>
            <a:r>
              <a:rPr b="0" lang="en-US" sz="1800" spc="-1" strike="noStrike">
                <a:solidFill>
                  <a:srgbClr val="000000"/>
                </a:solidFill>
                <a:latin typeface="Consolas"/>
              </a:rPr>
              <a:t>x.valueOf();            </a:t>
            </a:r>
            <a:r>
              <a:rPr b="0" lang="en-US" sz="1800" spc="-1" strike="noStrike">
                <a:solidFill>
                  <a:srgbClr val="008000"/>
                </a:solidFill>
                <a:latin typeface="Consolas"/>
              </a:rPr>
              <a:t>// returns 123 from variable x</a:t>
            </a:r>
            <a:br/>
            <a:r>
              <a:rPr b="0" lang="en-US" sz="1800" spc="-1" strike="noStrike">
                <a:solidFill>
                  <a:srgbClr val="000000"/>
                </a:solidFill>
                <a:latin typeface="Consolas"/>
              </a:rPr>
              <a:t>(</a:t>
            </a:r>
            <a:r>
              <a:rPr b="0" lang="en-US" sz="1800" spc="-1" strike="noStrike">
                <a:solidFill>
                  <a:srgbClr val="0000cd"/>
                </a:solidFill>
                <a:latin typeface="Consolas"/>
              </a:rPr>
              <a:t>123</a:t>
            </a:r>
            <a:r>
              <a:rPr b="0" lang="en-US" sz="1800" spc="-1" strike="noStrike">
                <a:solidFill>
                  <a:srgbClr val="000000"/>
                </a:solidFill>
                <a:latin typeface="Consolas"/>
              </a:rPr>
              <a:t>).valueOf();        </a:t>
            </a:r>
            <a:r>
              <a:rPr b="0" lang="en-US" sz="1800" spc="-1" strike="noStrike">
                <a:solidFill>
                  <a:srgbClr val="008000"/>
                </a:solidFill>
                <a:latin typeface="Consolas"/>
              </a:rPr>
              <a:t>// returns 123 from literal 123</a:t>
            </a:r>
            <a:br/>
            <a:r>
              <a:rPr b="0" lang="en-US" sz="1800" spc="-1" strike="noStrike">
                <a:solidFill>
                  <a:srgbClr val="000000"/>
                </a:solidFill>
                <a:latin typeface="Consolas"/>
              </a:rPr>
              <a:t>(</a:t>
            </a:r>
            <a:r>
              <a:rPr b="0" lang="en-US" sz="1800" spc="-1" strike="noStrike">
                <a:solidFill>
                  <a:srgbClr val="0000cd"/>
                </a:solidFill>
                <a:latin typeface="Consolas"/>
              </a:rPr>
              <a:t>100</a:t>
            </a:r>
            <a:r>
              <a:rPr b="0" lang="en-US" sz="1800" spc="-1" strike="noStrike">
                <a:solidFill>
                  <a:srgbClr val="000000"/>
                </a:solidFill>
                <a:latin typeface="Consolas"/>
              </a:rPr>
              <a:t> + </a:t>
            </a:r>
            <a:r>
              <a:rPr b="0" lang="en-US" sz="1800" spc="-1" strike="noStrike">
                <a:solidFill>
                  <a:srgbClr val="0000cd"/>
                </a:solidFill>
                <a:latin typeface="Consolas"/>
              </a:rPr>
              <a:t>23</a:t>
            </a:r>
            <a:r>
              <a:rPr b="0" lang="en-US" sz="1800" spc="-1" strike="noStrike">
                <a:solidFill>
                  <a:srgbClr val="000000"/>
                </a:solidFill>
                <a:latin typeface="Consolas"/>
              </a:rPr>
              <a:t>).valueOf();   </a:t>
            </a:r>
            <a:r>
              <a:rPr b="0" lang="en-US" sz="1800" spc="-1" strike="noStrike">
                <a:solidFill>
                  <a:srgbClr val="008000"/>
                </a:solidFill>
                <a:latin typeface="Consolas"/>
              </a:rPr>
              <a:t>// returns 123 from expression 100 + 23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Tarih Saat Metodları</a:t>
            </a:r>
            <a:endParaRPr b="0" lang="tr-TR" sz="3200" spc="-1" strike="noStrike">
              <a:solidFill>
                <a:srgbClr val="000000"/>
              </a:solidFill>
              <a:latin typeface="Gill Sans MT"/>
            </a:endParaRPr>
          </a:p>
        </p:txBody>
      </p:sp>
      <p:sp>
        <p:nvSpPr>
          <p:cNvPr id="197"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56A13F15-FA21-46F7-9F92-38E1AE77526B}" type="slidenum">
              <a:rPr b="0" lang="en-US" sz="1400" spc="-1" strike="noStrike">
                <a:solidFill>
                  <a:srgbClr val="464653"/>
                </a:solidFill>
                <a:latin typeface="Gill Sans MT"/>
              </a:rPr>
              <a:t>19</a:t>
            </a:fld>
            <a:endParaRPr b="0" lang="en-US" sz="1400" spc="-1" strike="noStrike">
              <a:latin typeface="Times New Roman"/>
            </a:endParaRPr>
          </a:p>
        </p:txBody>
      </p:sp>
      <p:sp>
        <p:nvSpPr>
          <p:cNvPr id="198" name="CustomShape 3"/>
          <p:cNvSpPr/>
          <p:nvPr/>
        </p:nvSpPr>
        <p:spPr>
          <a:xfrm>
            <a:off x="491040" y="1340640"/>
            <a:ext cx="84009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new</a:t>
            </a:r>
            <a:r>
              <a:rPr b="0" lang="en-US" sz="1800" spc="-1" strike="noStrike">
                <a:solidFill>
                  <a:srgbClr val="000000"/>
                </a:solidFill>
                <a:latin typeface="Consolas"/>
              </a:rPr>
              <a:t> Date()</a:t>
            </a:r>
            <a:br/>
            <a:r>
              <a:rPr b="0" lang="en-US" sz="1800" spc="-1" strike="noStrike">
                <a:solidFill>
                  <a:srgbClr val="a52a2a"/>
                </a:solidFill>
                <a:latin typeface="Consolas"/>
              </a:rPr>
              <a:t>new</a:t>
            </a:r>
            <a:r>
              <a:rPr b="0" lang="en-US" sz="1800" spc="-1" strike="noStrike">
                <a:solidFill>
                  <a:srgbClr val="000000"/>
                </a:solidFill>
                <a:latin typeface="Consolas"/>
              </a:rPr>
              <a:t> Date(milliseconds)  //</a:t>
            </a:r>
            <a:r>
              <a:rPr b="0" lang="en-US" sz="1800" spc="-1" strike="noStrike">
                <a:solidFill>
                  <a:srgbClr val="000000"/>
                </a:solidFill>
                <a:latin typeface="Gill Sans MT"/>
              </a:rPr>
              <a:t>86400000</a:t>
            </a:r>
            <a:br/>
            <a:r>
              <a:rPr b="0" lang="en-US" sz="1800" spc="-1" strike="noStrike">
                <a:solidFill>
                  <a:srgbClr val="a52a2a"/>
                </a:solidFill>
                <a:latin typeface="Consolas"/>
              </a:rPr>
              <a:t>new</a:t>
            </a:r>
            <a:r>
              <a:rPr b="0" lang="en-US" sz="1800" spc="-1" strike="noStrike">
                <a:solidFill>
                  <a:srgbClr val="000000"/>
                </a:solidFill>
                <a:latin typeface="Consolas"/>
              </a:rPr>
              <a:t> Date(dateString)  //</a:t>
            </a:r>
            <a:r>
              <a:rPr b="0" lang="en-US" sz="1800" spc="-1" strike="noStrike">
                <a:solidFill>
                  <a:srgbClr val="000000"/>
                </a:solidFill>
                <a:latin typeface="Gill Sans MT"/>
              </a:rPr>
              <a:t>"October 13, 2014 11:13:00"</a:t>
            </a:r>
            <a:br/>
            <a:r>
              <a:rPr b="0" lang="en-US" sz="1800" spc="-1" strike="noStrike">
                <a:solidFill>
                  <a:srgbClr val="a52a2a"/>
                </a:solidFill>
                <a:latin typeface="Consolas"/>
              </a:rPr>
              <a:t>new</a:t>
            </a:r>
            <a:r>
              <a:rPr b="0" lang="en-US" sz="1800" spc="-1" strike="noStrike">
                <a:solidFill>
                  <a:srgbClr val="000000"/>
                </a:solidFill>
                <a:latin typeface="Consolas"/>
              </a:rPr>
              <a:t> Date(year, month, day, hours, minutes, seconds, milliseconds)</a:t>
            </a:r>
            <a:endParaRPr b="0" lang="en-US" sz="1800" spc="-1" strike="noStrike">
              <a:latin typeface="Arial"/>
            </a:endParaRPr>
          </a:p>
          <a:p>
            <a:pPr>
              <a:lnSpc>
                <a:spcPct val="100000"/>
              </a:lnSpc>
            </a:pPr>
            <a:r>
              <a:rPr b="0" lang="en-US" sz="1800" spc="-1" strike="noStrike">
                <a:solidFill>
                  <a:srgbClr val="000000"/>
                </a:solidFill>
                <a:latin typeface="Consolas"/>
              </a:rPr>
              <a:t>//</a:t>
            </a:r>
            <a:r>
              <a:rPr b="0" lang="en-US" sz="1800" spc="-1" strike="noStrike">
                <a:solidFill>
                  <a:srgbClr val="000000"/>
                </a:solidFill>
                <a:latin typeface="Gill Sans MT"/>
              </a:rPr>
              <a:t>99, 5, 24, 11, 33, 30, 0</a:t>
            </a:r>
            <a:endParaRPr b="0" lang="en-US" sz="1800" spc="-1" strike="noStrike">
              <a:latin typeface="Arial"/>
            </a:endParaRPr>
          </a:p>
        </p:txBody>
      </p:sp>
      <p:sp>
        <p:nvSpPr>
          <p:cNvPr id="199" name="CustomShape 4"/>
          <p:cNvSpPr/>
          <p:nvPr/>
        </p:nvSpPr>
        <p:spPr>
          <a:xfrm>
            <a:off x="755640" y="3357000"/>
            <a:ext cx="676836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script</a:t>
            </a:r>
            <a:r>
              <a:rPr b="0" lang="en-US" sz="1800" spc="-1" strike="noStrike">
                <a:solidFill>
                  <a:srgbClr val="0000ff"/>
                </a:solidFill>
                <a:latin typeface="Consolas"/>
              </a:rPr>
              <a:t>&gt;</a:t>
            </a:r>
            <a:br/>
            <a:r>
              <a:rPr b="0" lang="en-US" sz="1800" spc="-1" strike="noStrike">
                <a:solidFill>
                  <a:srgbClr val="000000"/>
                </a:solidFill>
                <a:latin typeface="Gill Sans MT"/>
              </a:rPr>
              <a:t>   </a:t>
            </a:r>
            <a:r>
              <a:rPr b="0" lang="en-US" sz="1800" spc="-1" strike="noStrike">
                <a:solidFill>
                  <a:srgbClr val="000000"/>
                </a:solidFill>
                <a:latin typeface="Consolas"/>
              </a:rPr>
              <a:t>var d = new Date();</a:t>
            </a:r>
            <a:br/>
            <a:r>
              <a:rPr b="0" lang="en-US" sz="1800" spc="-1" strike="noStrike">
                <a:solidFill>
                  <a:srgbClr val="000000"/>
                </a:solidFill>
                <a:latin typeface="Gill Sans MT"/>
              </a:rPr>
              <a:t>   </a:t>
            </a:r>
            <a:r>
              <a:rPr b="0" lang="en-US" sz="1800" spc="-1" strike="noStrike">
                <a:solidFill>
                  <a:srgbClr val="000000"/>
                </a:solidFill>
                <a:latin typeface="Consolas"/>
              </a:rPr>
              <a:t>document.getElementById("demo").innerHTML = d;</a:t>
            </a:r>
            <a:br/>
            <a:r>
              <a:rPr b="0" lang="en-US" sz="1800" spc="-1" strike="noStrike">
                <a:solidFill>
                  <a:srgbClr val="0000ff"/>
                </a:solidFill>
                <a:latin typeface="Consolas"/>
              </a:rPr>
              <a:t>&lt;</a:t>
            </a:r>
            <a:r>
              <a:rPr b="0" lang="en-US" sz="1800" spc="-1" strike="noStrike">
                <a:solidFill>
                  <a:srgbClr val="a52a2a"/>
                </a:solidFill>
                <a:latin typeface="Consolas"/>
              </a:rPr>
              <a:t>/script</a:t>
            </a:r>
            <a:r>
              <a:rPr b="0" lang="en-US" sz="1800" spc="-1" strike="noStrike">
                <a:solidFill>
                  <a:srgbClr val="0000ff"/>
                </a:solidFill>
                <a:latin typeface="Consolas"/>
              </a:rPr>
              <a: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Tue Mar 14 2017 14:23:44 GMT+0300</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Dizileri Kullanma</a:t>
            </a:r>
            <a:endParaRPr b="0" lang="tr-TR" sz="3200" spc="-1" strike="noStrike">
              <a:solidFill>
                <a:srgbClr val="000000"/>
              </a:solidFill>
              <a:latin typeface="Gill Sans MT"/>
            </a:endParaRPr>
          </a:p>
        </p:txBody>
      </p:sp>
      <p:sp>
        <p:nvSpPr>
          <p:cNvPr id="201"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5FC33131-EE9E-4A13-BD04-1B61C5412422}" type="slidenum">
              <a:rPr b="0" lang="en-US" sz="1400" spc="-1" strike="noStrike">
                <a:solidFill>
                  <a:srgbClr val="464653"/>
                </a:solidFill>
                <a:latin typeface="Gill Sans MT"/>
              </a:rPr>
              <a:t>19</a:t>
            </a:fld>
            <a:endParaRPr b="0" lang="en-US" sz="1400" spc="-1" strike="noStrike">
              <a:latin typeface="Times New Roman"/>
            </a:endParaRPr>
          </a:p>
        </p:txBody>
      </p:sp>
      <p:sp>
        <p:nvSpPr>
          <p:cNvPr id="202" name="CustomShape 3"/>
          <p:cNvSpPr/>
          <p:nvPr/>
        </p:nvSpPr>
        <p:spPr>
          <a:xfrm>
            <a:off x="457200" y="4030920"/>
            <a:ext cx="822924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00"/>
                </a:solidFill>
                <a:latin typeface="Consolas"/>
              </a:rPr>
              <a:t> </a:t>
            </a:r>
            <a:r>
              <a:rPr b="0" lang="en-US" sz="1800" spc="-1" strike="noStrike">
                <a:solidFill>
                  <a:srgbClr val="ff0000"/>
                </a:solidFill>
                <a:latin typeface="Consolas"/>
              </a:rPr>
              <a:t>id=</a:t>
            </a:r>
            <a:r>
              <a:rPr b="0" lang="en-US" sz="1800" spc="-1" strike="noStrike">
                <a:solidFill>
                  <a:srgbClr val="0000cd"/>
                </a:solidFill>
                <a:latin typeface="Consolas"/>
              </a:rPr>
              <a:t>"demo"</a:t>
            </a:r>
            <a:r>
              <a:rPr b="0" lang="en-US" sz="1800" spc="-1" strike="noStrike">
                <a:solidFill>
                  <a:srgbClr val="0000ff"/>
                </a:solidFill>
                <a:latin typeface="Consolas"/>
              </a:rPr>
              <a:t>&gt;&lt;</a:t>
            </a:r>
            <a:r>
              <a:rPr b="0" lang="en-US" sz="1800" spc="-1" strike="noStrike">
                <a:solidFill>
                  <a:srgbClr val="a52a2a"/>
                </a:solidFill>
                <a:latin typeface="Consolas"/>
              </a:rPr>
              <a:t>/p</a:t>
            </a:r>
            <a:r>
              <a:rPr b="0" lang="en-US" sz="1800" spc="-1" strike="noStrike">
                <a:solidFill>
                  <a:srgbClr val="0000ff"/>
                </a:solidFill>
                <a:latin typeface="Consolas"/>
              </a:rPr>
              <a:t>&gt;</a:t>
            </a:r>
            <a:br/>
            <a:br/>
            <a:r>
              <a:rPr b="0" lang="en-US" sz="1800" spc="-1" strike="noStrike">
                <a:solidFill>
                  <a:srgbClr val="0000ff"/>
                </a:solidFill>
                <a:latin typeface="Consolas"/>
              </a:rPr>
              <a:t>&lt;</a:t>
            </a:r>
            <a:r>
              <a:rPr b="0" lang="en-US" sz="1800" spc="-1" strike="noStrike">
                <a:solidFill>
                  <a:srgbClr val="a52a2a"/>
                </a:solidFill>
                <a:latin typeface="Consolas"/>
              </a:rPr>
              <a:t>script</a:t>
            </a:r>
            <a:r>
              <a:rPr b="0" lang="en-US" sz="1800" spc="-1" strike="noStrike">
                <a:solidFill>
                  <a:srgbClr val="0000ff"/>
                </a:solidFill>
                <a:latin typeface="Consolas"/>
              </a:rPr>
              <a:t>&gt;</a:t>
            </a:r>
            <a:br/>
            <a:r>
              <a:rPr b="0" lang="en-US" sz="1800" spc="-1" strike="noStrike">
                <a:solidFill>
                  <a:srgbClr val="000000"/>
                </a:solidFill>
                <a:latin typeface="Gill Sans MT"/>
              </a:rPr>
              <a:t>   </a:t>
            </a:r>
            <a:r>
              <a:rPr b="0" lang="en-US" sz="1800" spc="-1" strike="noStrike">
                <a:solidFill>
                  <a:srgbClr val="000000"/>
                </a:solidFill>
                <a:latin typeface="Consolas"/>
              </a:rPr>
              <a:t>var arabalar = ["Ford", "Volvo", "BMW"];</a:t>
            </a:r>
            <a:br/>
            <a:r>
              <a:rPr b="0" lang="en-US" sz="1800" spc="-1" strike="noStrike">
                <a:solidFill>
                  <a:srgbClr val="000000"/>
                </a:solidFill>
                <a:latin typeface="Gill Sans MT"/>
              </a:rPr>
              <a:t>   </a:t>
            </a:r>
            <a:r>
              <a:rPr b="0" lang="en-US" sz="1800" spc="-1" strike="noStrike">
                <a:solidFill>
                  <a:srgbClr val="000000"/>
                </a:solidFill>
                <a:latin typeface="Consolas"/>
              </a:rPr>
              <a:t>document.getElementById("demo").innerHTML = arabalar[0];</a:t>
            </a:r>
            <a:br/>
            <a:r>
              <a:rPr b="0" lang="en-US" sz="1800" spc="-1" strike="noStrike">
                <a:solidFill>
                  <a:srgbClr val="0000ff"/>
                </a:solidFill>
                <a:latin typeface="Consolas"/>
              </a:rPr>
              <a:t>&lt;</a:t>
            </a:r>
            <a:r>
              <a:rPr b="0" lang="en-US" sz="1800" spc="-1" strike="noStrike">
                <a:solidFill>
                  <a:srgbClr val="a52a2a"/>
                </a:solidFill>
                <a:latin typeface="Consolas"/>
              </a:rPr>
              <a:t>/script</a:t>
            </a:r>
            <a:r>
              <a:rPr b="0" lang="en-US" sz="1800" spc="-1" strike="noStrike">
                <a:solidFill>
                  <a:srgbClr val="0000ff"/>
                </a:solidFill>
                <a:latin typeface="Consolas"/>
              </a:rPr>
              <a:t>&gt;</a:t>
            </a:r>
            <a:endParaRPr b="0" lang="en-US" sz="1800" spc="-1" strike="noStrike">
              <a:latin typeface="Arial"/>
            </a:endParaRPr>
          </a:p>
        </p:txBody>
      </p:sp>
      <p:sp>
        <p:nvSpPr>
          <p:cNvPr id="203" name="CustomShape 4"/>
          <p:cNvSpPr/>
          <p:nvPr/>
        </p:nvSpPr>
        <p:spPr>
          <a:xfrm>
            <a:off x="323640" y="1556640"/>
            <a:ext cx="728820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Söz Dizimi (Syntax):</a:t>
            </a:r>
            <a:endParaRPr b="0" lang="en-US" sz="1800" spc="-1" strike="noStrike">
              <a:latin typeface="Arial"/>
            </a:endParaRPr>
          </a:p>
          <a:p>
            <a:pPr>
              <a:lnSpc>
                <a:spcPct val="100000"/>
              </a:lnSpc>
            </a:pPr>
            <a:r>
              <a:rPr b="0" lang="en-US" sz="1800" spc="-1" strike="noStrike">
                <a:solidFill>
                  <a:srgbClr val="000000"/>
                </a:solidFill>
                <a:latin typeface="Consolas"/>
              </a:rPr>
              <a:t>var </a:t>
            </a:r>
            <a:r>
              <a:rPr b="0" i="1" lang="en-US" sz="1800" spc="-1" strike="noStrike">
                <a:solidFill>
                  <a:srgbClr val="000000"/>
                </a:solidFill>
                <a:latin typeface="Consolas"/>
              </a:rPr>
              <a:t>dizi-adi</a:t>
            </a:r>
            <a:r>
              <a:rPr b="0" lang="en-US" sz="1800" spc="-1" strike="noStrike">
                <a:solidFill>
                  <a:srgbClr val="000000"/>
                </a:solidFill>
                <a:latin typeface="Consolas"/>
              </a:rPr>
              <a:t> = [</a:t>
            </a:r>
            <a:r>
              <a:rPr b="0" i="1" lang="en-US" sz="1800" spc="-1" strike="noStrike">
                <a:solidFill>
                  <a:srgbClr val="000000"/>
                </a:solidFill>
                <a:latin typeface="Consolas"/>
              </a:rPr>
              <a:t>item1</a:t>
            </a:r>
            <a:r>
              <a:rPr b="0" lang="en-US" sz="1800" spc="-1" strike="noStrike">
                <a:solidFill>
                  <a:srgbClr val="000000"/>
                </a:solidFill>
                <a:latin typeface="Consolas"/>
              </a:rPr>
              <a:t>, </a:t>
            </a:r>
            <a:r>
              <a:rPr b="0" i="1" lang="en-US" sz="1800" spc="-1" strike="noStrike">
                <a:solidFill>
                  <a:srgbClr val="000000"/>
                </a:solidFill>
                <a:latin typeface="Consolas"/>
              </a:rPr>
              <a:t>item2</a:t>
            </a:r>
            <a:r>
              <a:rPr b="0" lang="en-US" sz="1800" spc="-1" strike="noStrike">
                <a:solidFill>
                  <a:srgbClr val="000000"/>
                </a:solidFill>
                <a:latin typeface="Consolas"/>
              </a:rPr>
              <a:t>, ...];       </a:t>
            </a:r>
            <a:br/>
            <a:endParaRPr b="0" lang="en-US" sz="1800" spc="-1" strike="noStrike">
              <a:latin typeface="Arial"/>
            </a:endParaRPr>
          </a:p>
          <a:p>
            <a:pPr>
              <a:lnSpc>
                <a:spcPct val="100000"/>
              </a:lnSpc>
            </a:pPr>
            <a:r>
              <a:rPr b="0" lang="en-US" sz="1800" spc="-1" strike="noStrike">
                <a:solidFill>
                  <a:srgbClr val="000000"/>
                </a:solidFill>
                <a:latin typeface="Verdana"/>
              </a:rPr>
              <a:t>Örnek:</a:t>
            </a:r>
            <a:endParaRPr b="0" lang="en-US" sz="1800" spc="-1" strike="noStrike">
              <a:latin typeface="Arial"/>
            </a:endParaRPr>
          </a:p>
          <a:p>
            <a:pPr>
              <a:lnSpc>
                <a:spcPct val="100000"/>
              </a:lnSpc>
            </a:pPr>
            <a:r>
              <a:rPr b="0" lang="en-US" sz="1800" spc="-1" strike="noStrike">
                <a:solidFill>
                  <a:srgbClr val="000000"/>
                </a:solidFill>
                <a:latin typeface="Consolas"/>
              </a:rPr>
              <a:t>var arabalar = ["Ford", "Volvo", "BMW"];</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Dizilerde Farklı Tipleri Barındırma</a:t>
            </a:r>
            <a:endParaRPr b="0" lang="tr-TR" sz="3200" spc="-1" strike="noStrike">
              <a:solidFill>
                <a:srgbClr val="000000"/>
              </a:solidFill>
              <a:latin typeface="Gill Sans MT"/>
            </a:endParaRPr>
          </a:p>
        </p:txBody>
      </p:sp>
      <p:sp>
        <p:nvSpPr>
          <p:cNvPr id="205"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E334DEAB-9B6D-4A60-817B-21D343521C4C}" type="slidenum">
              <a:rPr b="0" lang="en-US" sz="1400" spc="-1" strike="noStrike">
                <a:solidFill>
                  <a:srgbClr val="464653"/>
                </a:solidFill>
                <a:latin typeface="Gill Sans MT"/>
              </a:rPr>
              <a:t>19</a:t>
            </a:fld>
            <a:endParaRPr b="0" lang="en-US" sz="1400" spc="-1" strike="noStrike">
              <a:latin typeface="Times New Roman"/>
            </a:endParaRPr>
          </a:p>
        </p:txBody>
      </p:sp>
      <p:sp>
        <p:nvSpPr>
          <p:cNvPr id="206" name="CustomShape 3"/>
          <p:cNvSpPr/>
          <p:nvPr/>
        </p:nvSpPr>
        <p:spPr>
          <a:xfrm>
            <a:off x="307800" y="1571400"/>
            <a:ext cx="865620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Dizilerde farklı tipler tek bir dizide barındırılabilir.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Verdana"/>
              </a:rPr>
              <a:t>Aşağıdaki örnekte string ve integer tipdeki değerler aynı dizide barınmaktadır.</a:t>
            </a:r>
            <a:endParaRPr b="0" lang="en-US" sz="1800" spc="-1" strike="noStrike">
              <a:latin typeface="Arial"/>
            </a:endParaRPr>
          </a:p>
        </p:txBody>
      </p:sp>
      <p:sp>
        <p:nvSpPr>
          <p:cNvPr id="207" name="CustomShape 4"/>
          <p:cNvSpPr/>
          <p:nvPr/>
        </p:nvSpPr>
        <p:spPr>
          <a:xfrm>
            <a:off x="235440" y="2915640"/>
            <a:ext cx="4843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kisi = [</a:t>
            </a:r>
            <a:r>
              <a:rPr b="0" lang="en-US" sz="1800" spc="-1" strike="noStrike">
                <a:solidFill>
                  <a:srgbClr val="0000cd"/>
                </a:solidFill>
                <a:latin typeface="Consolas"/>
              </a:rPr>
              <a:t>"Ayşe"</a:t>
            </a:r>
            <a:r>
              <a:rPr b="0" lang="en-US" sz="1800" spc="-1" strike="noStrike">
                <a:solidFill>
                  <a:srgbClr val="000000"/>
                </a:solidFill>
                <a:latin typeface="Consolas"/>
              </a:rPr>
              <a:t>, </a:t>
            </a:r>
            <a:r>
              <a:rPr b="0" lang="en-US" sz="1800" spc="-1" strike="noStrike">
                <a:solidFill>
                  <a:srgbClr val="0000cd"/>
                </a:solidFill>
                <a:latin typeface="Consolas"/>
              </a:rPr>
              <a:t>"Yılmaz"</a:t>
            </a:r>
            <a:r>
              <a:rPr b="0" lang="en-US" sz="1800" spc="-1" strike="noStrike">
                <a:solidFill>
                  <a:srgbClr val="000000"/>
                </a:solidFill>
                <a:latin typeface="Consolas"/>
              </a:rPr>
              <a:t>, </a:t>
            </a:r>
            <a:r>
              <a:rPr b="0" lang="en-US" sz="1800" spc="-1" strike="noStrike">
                <a:solidFill>
                  <a:srgbClr val="0000cd"/>
                </a:solidFill>
                <a:latin typeface="Consolas"/>
              </a:rPr>
              <a:t>46</a:t>
            </a:r>
            <a:r>
              <a:rPr b="0" lang="en-US" sz="1800" spc="-1" strike="noStrike">
                <a:solidFill>
                  <a:srgbClr val="000000"/>
                </a:solidFill>
                <a:latin typeface="Consolas"/>
              </a:rPr>
              <a:t>];</a:t>
            </a:r>
            <a:endParaRPr b="0" lang="en-US" sz="1800" spc="-1" strike="noStrike">
              <a:latin typeface="Arial"/>
            </a:endParaRPr>
          </a:p>
        </p:txBody>
      </p:sp>
      <p:sp>
        <p:nvSpPr>
          <p:cNvPr id="208" name="CustomShape 5"/>
          <p:cNvSpPr/>
          <p:nvPr/>
        </p:nvSpPr>
        <p:spPr>
          <a:xfrm>
            <a:off x="307800" y="3687120"/>
            <a:ext cx="8656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Verdana"/>
              </a:rPr>
              <a:t>length()</a:t>
            </a:r>
            <a:r>
              <a:rPr b="0" lang="en-US" sz="1800" spc="-1" strike="noStrike">
                <a:solidFill>
                  <a:srgbClr val="000000"/>
                </a:solidFill>
                <a:latin typeface="Verdana"/>
              </a:rPr>
              <a:t> özelliği ile dizinin uzunluğu bulunabilir.</a:t>
            </a:r>
            <a:endParaRPr b="0" lang="en-US" sz="1800" spc="-1" strike="noStrike">
              <a:latin typeface="Arial"/>
            </a:endParaRPr>
          </a:p>
        </p:txBody>
      </p:sp>
      <p:sp>
        <p:nvSpPr>
          <p:cNvPr id="209" name="CustomShape 6"/>
          <p:cNvSpPr/>
          <p:nvPr/>
        </p:nvSpPr>
        <p:spPr>
          <a:xfrm>
            <a:off x="307800" y="4448520"/>
            <a:ext cx="85122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meyveler = [</a:t>
            </a:r>
            <a:r>
              <a:rPr b="0" lang="en-US" sz="1800" spc="-1" strike="noStrike">
                <a:solidFill>
                  <a:srgbClr val="0000cd"/>
                </a:solidFill>
                <a:latin typeface="Consolas"/>
              </a:rPr>
              <a:t>"Muz"</a:t>
            </a:r>
            <a:r>
              <a:rPr b="0" lang="en-US" sz="1800" spc="-1" strike="noStrike">
                <a:solidFill>
                  <a:srgbClr val="000000"/>
                </a:solidFill>
                <a:latin typeface="Consolas"/>
              </a:rPr>
              <a:t>, </a:t>
            </a:r>
            <a:r>
              <a:rPr b="0" lang="en-US" sz="1800" spc="-1" strike="noStrike">
                <a:solidFill>
                  <a:srgbClr val="0000cd"/>
                </a:solidFill>
                <a:latin typeface="Consolas"/>
              </a:rPr>
              <a:t>"Portakal"</a:t>
            </a:r>
            <a:r>
              <a:rPr b="0" lang="en-US" sz="1800" spc="-1" strike="noStrike">
                <a:solidFill>
                  <a:srgbClr val="000000"/>
                </a:solidFill>
                <a:latin typeface="Consolas"/>
              </a:rPr>
              <a:t>, </a:t>
            </a:r>
            <a:r>
              <a:rPr b="0" lang="en-US" sz="1800" spc="-1" strike="noStrike">
                <a:solidFill>
                  <a:srgbClr val="0000cd"/>
                </a:solidFill>
                <a:latin typeface="Consolas"/>
              </a:rPr>
              <a:t>"Elma"</a:t>
            </a:r>
            <a:r>
              <a:rPr b="0" lang="en-US" sz="1800" spc="-1" strike="noStrike">
                <a:solidFill>
                  <a:srgbClr val="000000"/>
                </a:solidFill>
                <a:latin typeface="Consolas"/>
              </a:rPr>
              <a:t>, </a:t>
            </a:r>
            <a:r>
              <a:rPr b="0" lang="en-US" sz="1800" spc="-1" strike="noStrike">
                <a:solidFill>
                  <a:srgbClr val="0000cd"/>
                </a:solidFill>
                <a:latin typeface="Consolas"/>
              </a:rPr>
              <a:t>"Mango"</a:t>
            </a:r>
            <a:r>
              <a:rPr b="0" lang="en-US" sz="1800" spc="-1" strike="noStrike">
                <a:solidFill>
                  <a:srgbClr val="000000"/>
                </a:solidFill>
                <a:latin typeface="Consolas"/>
              </a:rPr>
              <a:t>];</a:t>
            </a:r>
            <a:br/>
            <a:r>
              <a:rPr b="0" lang="en-US" sz="1800" spc="-1" strike="noStrike">
                <a:solidFill>
                  <a:srgbClr val="000000"/>
                </a:solidFill>
                <a:latin typeface="Consolas"/>
              </a:rPr>
              <a:t>meyveler.length;    </a:t>
            </a:r>
            <a:r>
              <a:rPr b="0" lang="en-US" sz="1800" spc="-1" strike="noStrike">
                <a:solidFill>
                  <a:srgbClr val="008000"/>
                </a:solidFill>
                <a:latin typeface="Consolas"/>
              </a:rPr>
              <a:t>// meyveler dizisinin uzunluğu:4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Dizi Elemanlarında Dolaşma</a:t>
            </a:r>
            <a:endParaRPr b="0" lang="tr-TR" sz="3200" spc="-1" strike="noStrike">
              <a:solidFill>
                <a:srgbClr val="000000"/>
              </a:solidFill>
              <a:latin typeface="Gill Sans MT"/>
            </a:endParaRPr>
          </a:p>
        </p:txBody>
      </p:sp>
      <p:sp>
        <p:nvSpPr>
          <p:cNvPr id="211"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D3F68A07-F5F5-4224-86E2-FF2E36D23F2B}" type="slidenum">
              <a:rPr b="0" lang="en-US" sz="1400" spc="-1" strike="noStrike">
                <a:solidFill>
                  <a:srgbClr val="464653"/>
                </a:solidFill>
                <a:latin typeface="Gill Sans MT"/>
              </a:rPr>
              <a:t>19</a:t>
            </a:fld>
            <a:endParaRPr b="0" lang="en-US" sz="1400" spc="-1" strike="noStrike">
              <a:latin typeface="Times New Roman"/>
            </a:endParaRPr>
          </a:p>
        </p:txBody>
      </p:sp>
      <p:sp>
        <p:nvSpPr>
          <p:cNvPr id="212" name="CustomShape 3"/>
          <p:cNvSpPr/>
          <p:nvPr/>
        </p:nvSpPr>
        <p:spPr>
          <a:xfrm>
            <a:off x="323640" y="1412640"/>
            <a:ext cx="8656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Dizi elemanlarında döngü yardımıyla dolaşılabilir.</a:t>
            </a:r>
            <a:endParaRPr b="0" lang="en-US" sz="1800" spc="-1" strike="noStrike">
              <a:latin typeface="Arial"/>
            </a:endParaRPr>
          </a:p>
        </p:txBody>
      </p:sp>
      <p:sp>
        <p:nvSpPr>
          <p:cNvPr id="213" name="CustomShape 4"/>
          <p:cNvSpPr/>
          <p:nvPr/>
        </p:nvSpPr>
        <p:spPr>
          <a:xfrm>
            <a:off x="473040" y="2046240"/>
            <a:ext cx="778680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index;</a:t>
            </a:r>
            <a:br/>
            <a:r>
              <a:rPr b="0" lang="en-US" sz="1800" spc="-1" strike="noStrike">
                <a:solidFill>
                  <a:srgbClr val="a52a2a"/>
                </a:solidFill>
                <a:latin typeface="Consolas"/>
              </a:rPr>
              <a:t>var</a:t>
            </a:r>
            <a:r>
              <a:rPr b="0" lang="en-US" sz="1800" spc="-1" strike="noStrike">
                <a:solidFill>
                  <a:srgbClr val="000000"/>
                </a:solidFill>
                <a:latin typeface="Consolas"/>
              </a:rPr>
              <a:t> meyveler = [</a:t>
            </a:r>
            <a:r>
              <a:rPr b="0" lang="en-US" sz="1800" spc="-1" strike="noStrike">
                <a:solidFill>
                  <a:srgbClr val="0000cd"/>
                </a:solidFill>
                <a:latin typeface="Consolas"/>
              </a:rPr>
              <a:t>"Muz"</a:t>
            </a:r>
            <a:r>
              <a:rPr b="0" lang="en-US" sz="1800" spc="-1" strike="noStrike">
                <a:solidFill>
                  <a:srgbClr val="000000"/>
                </a:solidFill>
                <a:latin typeface="Consolas"/>
              </a:rPr>
              <a:t>, </a:t>
            </a:r>
            <a:r>
              <a:rPr b="0" lang="en-US" sz="1800" spc="-1" strike="noStrike">
                <a:solidFill>
                  <a:srgbClr val="0000cd"/>
                </a:solidFill>
                <a:latin typeface="Consolas"/>
              </a:rPr>
              <a:t>"Portakal"</a:t>
            </a:r>
            <a:r>
              <a:rPr b="0" lang="en-US" sz="1800" spc="-1" strike="noStrike">
                <a:solidFill>
                  <a:srgbClr val="000000"/>
                </a:solidFill>
                <a:latin typeface="Consolas"/>
              </a:rPr>
              <a:t>, </a:t>
            </a:r>
            <a:r>
              <a:rPr b="0" lang="en-US" sz="1800" spc="-1" strike="noStrike">
                <a:solidFill>
                  <a:srgbClr val="0000cd"/>
                </a:solidFill>
                <a:latin typeface="Consolas"/>
              </a:rPr>
              <a:t>"Elma"</a:t>
            </a:r>
            <a:r>
              <a:rPr b="0" lang="en-US" sz="1800" spc="-1" strike="noStrike">
                <a:solidFill>
                  <a:srgbClr val="000000"/>
                </a:solidFill>
                <a:latin typeface="Consolas"/>
              </a:rPr>
              <a:t>, </a:t>
            </a:r>
            <a:r>
              <a:rPr b="0" lang="en-US" sz="1800" spc="-1" strike="noStrike">
                <a:solidFill>
                  <a:srgbClr val="0000cd"/>
                </a:solidFill>
                <a:latin typeface="Consolas"/>
              </a:rPr>
              <a:t>"Mango"</a:t>
            </a:r>
            <a:r>
              <a:rPr b="0" lang="en-US" sz="1800" spc="-1" strike="noStrike">
                <a:solidFill>
                  <a:srgbClr val="000000"/>
                </a:solidFill>
                <a:latin typeface="Consolas"/>
              </a:rPr>
              <a:t>];</a:t>
            </a:r>
            <a:br/>
            <a:r>
              <a:rPr b="0" lang="en-US" sz="1800" spc="-1" strike="noStrike">
                <a:solidFill>
                  <a:srgbClr val="a52a2a"/>
                </a:solidFill>
                <a:latin typeface="Consolas"/>
              </a:rPr>
              <a:t>for</a:t>
            </a:r>
            <a:r>
              <a:rPr b="0" lang="en-US" sz="1800" spc="-1" strike="noStrike">
                <a:solidFill>
                  <a:srgbClr val="000000"/>
                </a:solidFill>
                <a:latin typeface="Consolas"/>
              </a:rPr>
              <a:t> (index = </a:t>
            </a:r>
            <a:r>
              <a:rPr b="0" lang="en-US" sz="1800" spc="-1" strike="noStrike">
                <a:solidFill>
                  <a:srgbClr val="0000cd"/>
                </a:solidFill>
                <a:latin typeface="Consolas"/>
              </a:rPr>
              <a:t>0</a:t>
            </a:r>
            <a:r>
              <a:rPr b="0" lang="en-US" sz="1800" spc="-1" strike="noStrike">
                <a:solidFill>
                  <a:srgbClr val="000000"/>
                </a:solidFill>
                <a:latin typeface="Consolas"/>
              </a:rPr>
              <a:t>; index &lt; meyveler.length; index++) {</a:t>
            </a:r>
            <a:br/>
            <a:r>
              <a:rPr b="0" lang="en-US" sz="1800" spc="-1" strike="noStrike">
                <a:solidFill>
                  <a:srgbClr val="000000"/>
                </a:solidFill>
                <a:latin typeface="Consolas"/>
              </a:rPr>
              <a:t>    metin += meyveler[index];</a:t>
            </a: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Diziye Eleman Ekleme</a:t>
            </a:r>
            <a:endParaRPr b="0" lang="tr-TR" sz="3200" spc="-1" strike="noStrike">
              <a:solidFill>
                <a:srgbClr val="000000"/>
              </a:solidFill>
              <a:latin typeface="Gill Sans MT"/>
            </a:endParaRPr>
          </a:p>
        </p:txBody>
      </p:sp>
      <p:sp>
        <p:nvSpPr>
          <p:cNvPr id="215"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E09A5AFE-70B1-4957-8589-50CAA48B36B1}" type="slidenum">
              <a:rPr b="0" lang="en-US" sz="1400" spc="-1" strike="noStrike">
                <a:solidFill>
                  <a:srgbClr val="464653"/>
                </a:solidFill>
                <a:latin typeface="Gill Sans MT"/>
              </a:rPr>
              <a:t>19</a:t>
            </a:fld>
            <a:endParaRPr b="0" lang="en-US" sz="1400" spc="-1" strike="noStrike">
              <a:latin typeface="Times New Roman"/>
            </a:endParaRPr>
          </a:p>
        </p:txBody>
      </p:sp>
      <p:sp>
        <p:nvSpPr>
          <p:cNvPr id="216" name="CustomShape 3"/>
          <p:cNvSpPr/>
          <p:nvPr/>
        </p:nvSpPr>
        <p:spPr>
          <a:xfrm>
            <a:off x="323640" y="1412640"/>
            <a:ext cx="8656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Diziye eleman iki yolla eklenebilir.</a:t>
            </a:r>
            <a:endParaRPr b="0" lang="en-US" sz="1800" spc="-1" strike="noStrike">
              <a:latin typeface="Arial"/>
            </a:endParaRPr>
          </a:p>
        </p:txBody>
      </p:sp>
      <p:sp>
        <p:nvSpPr>
          <p:cNvPr id="217" name="CustomShape 4"/>
          <p:cNvSpPr/>
          <p:nvPr/>
        </p:nvSpPr>
        <p:spPr>
          <a:xfrm>
            <a:off x="375480" y="2442960"/>
            <a:ext cx="851652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meyveler = [</a:t>
            </a:r>
            <a:r>
              <a:rPr b="0" lang="en-US" sz="1800" spc="-1" strike="noStrike">
                <a:solidFill>
                  <a:srgbClr val="0000cd"/>
                </a:solidFill>
                <a:latin typeface="Consolas"/>
              </a:rPr>
              <a:t>"Muz"</a:t>
            </a:r>
            <a:r>
              <a:rPr b="0" lang="en-US" sz="1800" spc="-1" strike="noStrike">
                <a:solidFill>
                  <a:srgbClr val="000000"/>
                </a:solidFill>
                <a:latin typeface="Consolas"/>
              </a:rPr>
              <a:t>, </a:t>
            </a:r>
            <a:r>
              <a:rPr b="0" lang="en-US" sz="1800" spc="-1" strike="noStrike">
                <a:solidFill>
                  <a:srgbClr val="0000cd"/>
                </a:solidFill>
                <a:latin typeface="Consolas"/>
              </a:rPr>
              <a:t>"Portakal"</a:t>
            </a:r>
            <a:r>
              <a:rPr b="0" lang="en-US" sz="1800" spc="-1" strike="noStrike">
                <a:solidFill>
                  <a:srgbClr val="000000"/>
                </a:solidFill>
                <a:latin typeface="Consolas"/>
              </a:rPr>
              <a:t>, </a:t>
            </a:r>
            <a:r>
              <a:rPr b="0" lang="en-US" sz="1800" spc="-1" strike="noStrike">
                <a:solidFill>
                  <a:srgbClr val="0000cd"/>
                </a:solidFill>
                <a:latin typeface="Consolas"/>
              </a:rPr>
              <a:t>"Elma"</a:t>
            </a:r>
            <a:r>
              <a:rPr b="0" lang="en-US" sz="1800" spc="-1" strike="noStrike">
                <a:solidFill>
                  <a:srgbClr val="000000"/>
                </a:solidFill>
                <a:latin typeface="Consolas"/>
              </a:rPr>
              <a:t>, </a:t>
            </a:r>
            <a:r>
              <a:rPr b="0" lang="en-US" sz="1800" spc="-1" strike="noStrike">
                <a:solidFill>
                  <a:srgbClr val="0000cd"/>
                </a:solidFill>
                <a:latin typeface="Consolas"/>
              </a:rPr>
              <a:t>"Mango"</a:t>
            </a:r>
            <a:r>
              <a:rPr b="0" lang="en-US" sz="1800" spc="-1" strike="noStrike">
                <a:solidFill>
                  <a:srgbClr val="000000"/>
                </a:solidFill>
                <a:latin typeface="Consolas"/>
              </a:rPr>
              <a:t>];</a:t>
            </a:r>
            <a:br/>
            <a:r>
              <a:rPr b="0" lang="en-US" sz="1800" spc="-1" strike="noStrike">
                <a:solidFill>
                  <a:srgbClr val="000000"/>
                </a:solidFill>
                <a:latin typeface="Consolas"/>
              </a:rPr>
              <a:t>meyveler[meyveler.length] = </a:t>
            </a:r>
            <a:r>
              <a:rPr b="0" lang="en-US" sz="1800" spc="-1" strike="noStrike">
                <a:solidFill>
                  <a:srgbClr val="0000cd"/>
                </a:solidFill>
                <a:latin typeface="Consolas"/>
              </a:rPr>
              <a:t>"Limon"</a:t>
            </a:r>
            <a:r>
              <a:rPr b="0" lang="en-US" sz="1800" spc="-1" strike="noStrike">
                <a:solidFill>
                  <a:srgbClr val="000000"/>
                </a:solidFill>
                <a:latin typeface="Consolas"/>
              </a:rPr>
              <a:t>; </a:t>
            </a:r>
            <a:r>
              <a:rPr b="0" lang="en-US" sz="1800" spc="-1" strike="noStrike">
                <a:solidFill>
                  <a:srgbClr val="008000"/>
                </a:solidFill>
                <a:latin typeface="Consolas"/>
              </a:rPr>
              <a:t>//meyveler dizisine (Limon) </a:t>
            </a:r>
            <a:r>
              <a:rPr b="0" lang="en-US" sz="1800" spc="-1" strike="noStrike">
                <a:solidFill>
                  <a:srgbClr val="008000"/>
                </a:solidFill>
                <a:latin typeface="Consolas"/>
              </a:rPr>
              <a:t>	</a:t>
            </a:r>
            <a:r>
              <a:rPr b="0" lang="en-US" sz="1800" spc="-1" strike="noStrike">
                <a:solidFill>
                  <a:srgbClr val="008000"/>
                </a:solidFill>
                <a:latin typeface="Consolas"/>
              </a:rPr>
              <a:t>	</a:t>
            </a:r>
            <a:r>
              <a:rPr b="0" lang="en-US" sz="1800" spc="-1" strike="noStrike">
                <a:solidFill>
                  <a:srgbClr val="008000"/>
                </a:solidFill>
                <a:latin typeface="Consolas"/>
              </a:rPr>
              <a:t>	</a:t>
            </a:r>
            <a:r>
              <a:rPr b="0" lang="en-US" sz="1800" spc="-1" strike="noStrike">
                <a:solidFill>
                  <a:srgbClr val="008000"/>
                </a:solidFill>
                <a:latin typeface="Consolas"/>
              </a:rPr>
              <a:t>	</a:t>
            </a:r>
            <a:r>
              <a:rPr b="0" lang="en-US" sz="1800" spc="-1" strike="noStrike">
                <a:solidFill>
                  <a:srgbClr val="008000"/>
                </a:solidFill>
                <a:latin typeface="Consolas"/>
              </a:rPr>
              <a:t>	</a:t>
            </a:r>
            <a:r>
              <a:rPr b="0" lang="en-US" sz="1800" spc="-1" strike="noStrike">
                <a:solidFill>
                  <a:srgbClr val="008000"/>
                </a:solidFill>
                <a:latin typeface="Consolas"/>
              </a:rPr>
              <a:t>	</a:t>
            </a:r>
            <a:r>
              <a:rPr b="0" lang="en-US" sz="1800" spc="-1" strike="noStrike">
                <a:solidFill>
                  <a:srgbClr val="008000"/>
                </a:solidFill>
                <a:latin typeface="Consolas"/>
              </a:rPr>
              <a:t> //ekleme</a:t>
            </a:r>
            <a:endParaRPr b="0" lang="en-US" sz="1800" spc="-1" strike="noStrike">
              <a:latin typeface="Arial"/>
            </a:endParaRPr>
          </a:p>
        </p:txBody>
      </p:sp>
      <p:sp>
        <p:nvSpPr>
          <p:cNvPr id="218" name="CustomShape 5"/>
          <p:cNvSpPr/>
          <p:nvPr/>
        </p:nvSpPr>
        <p:spPr>
          <a:xfrm>
            <a:off x="369360" y="4305960"/>
            <a:ext cx="80748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meyveler = [</a:t>
            </a:r>
            <a:r>
              <a:rPr b="0" lang="en-US" sz="1800" spc="-1" strike="noStrike">
                <a:solidFill>
                  <a:srgbClr val="0000cd"/>
                </a:solidFill>
                <a:latin typeface="Consolas"/>
              </a:rPr>
              <a:t>"Muz"</a:t>
            </a:r>
            <a:r>
              <a:rPr b="0" lang="en-US" sz="1800" spc="-1" strike="noStrike">
                <a:solidFill>
                  <a:srgbClr val="000000"/>
                </a:solidFill>
                <a:latin typeface="Consolas"/>
              </a:rPr>
              <a:t>, </a:t>
            </a:r>
            <a:r>
              <a:rPr b="0" lang="en-US" sz="1800" spc="-1" strike="noStrike">
                <a:solidFill>
                  <a:srgbClr val="0000cd"/>
                </a:solidFill>
                <a:latin typeface="Consolas"/>
              </a:rPr>
              <a:t>"Portakal"</a:t>
            </a:r>
            <a:r>
              <a:rPr b="0" lang="en-US" sz="1800" spc="-1" strike="noStrike">
                <a:solidFill>
                  <a:srgbClr val="000000"/>
                </a:solidFill>
                <a:latin typeface="Consolas"/>
              </a:rPr>
              <a:t>, </a:t>
            </a:r>
            <a:r>
              <a:rPr b="0" lang="en-US" sz="1800" spc="-1" strike="noStrike">
                <a:solidFill>
                  <a:srgbClr val="0000cd"/>
                </a:solidFill>
                <a:latin typeface="Consolas"/>
              </a:rPr>
              <a:t>"Elma"</a:t>
            </a:r>
            <a:r>
              <a:rPr b="0" lang="en-US" sz="1800" spc="-1" strike="noStrike">
                <a:solidFill>
                  <a:srgbClr val="000000"/>
                </a:solidFill>
                <a:latin typeface="Consolas"/>
              </a:rPr>
              <a:t>, </a:t>
            </a:r>
            <a:r>
              <a:rPr b="0" lang="en-US" sz="1800" spc="-1" strike="noStrike">
                <a:solidFill>
                  <a:srgbClr val="0000cd"/>
                </a:solidFill>
                <a:latin typeface="Consolas"/>
              </a:rPr>
              <a:t>"Mango"</a:t>
            </a:r>
            <a:r>
              <a:rPr b="0" lang="en-US" sz="1800" spc="-1" strike="noStrike">
                <a:solidFill>
                  <a:srgbClr val="000000"/>
                </a:solidFill>
                <a:latin typeface="Consolas"/>
              </a:rPr>
              <a:t>];</a:t>
            </a:r>
            <a:br/>
            <a:r>
              <a:rPr b="0" lang="en-US" sz="1800" spc="-1" strike="noStrike">
                <a:solidFill>
                  <a:srgbClr val="000000"/>
                </a:solidFill>
                <a:latin typeface="Consolas"/>
              </a:rPr>
              <a:t>fruits.push(</a:t>
            </a:r>
            <a:r>
              <a:rPr b="0" lang="en-US" sz="1800" spc="-1" strike="noStrike">
                <a:solidFill>
                  <a:srgbClr val="0000cd"/>
                </a:solidFill>
                <a:latin typeface="Consolas"/>
              </a:rPr>
              <a:t>"Limon"</a:t>
            </a:r>
            <a:r>
              <a:rPr b="0" lang="en-US" sz="1800" spc="-1" strike="noStrike">
                <a:solidFill>
                  <a:srgbClr val="000000"/>
                </a:solidFill>
                <a:latin typeface="Consolas"/>
              </a:rPr>
              <a:t>);  </a:t>
            </a:r>
            <a:r>
              <a:rPr b="0" lang="en-US" sz="1800" spc="-1" strike="noStrike">
                <a:solidFill>
                  <a:srgbClr val="008000"/>
                </a:solidFill>
                <a:latin typeface="Consolas"/>
              </a:rPr>
              <a:t> //meyveler dizisine (Limon) ekleme</a:t>
            </a:r>
            <a:endParaRPr b="0" lang="en-US" sz="1800" spc="-1" strike="noStrike">
              <a:latin typeface="Arial"/>
            </a:endParaRPr>
          </a:p>
        </p:txBody>
      </p:sp>
      <p:sp>
        <p:nvSpPr>
          <p:cNvPr id="219" name="CustomShape 6"/>
          <p:cNvSpPr/>
          <p:nvPr/>
        </p:nvSpPr>
        <p:spPr>
          <a:xfrm>
            <a:off x="323640" y="1989000"/>
            <a:ext cx="8656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Son eleman olarak ekleme</a:t>
            </a:r>
            <a:endParaRPr b="0" lang="en-US" sz="1800" spc="-1" strike="noStrike">
              <a:latin typeface="Arial"/>
            </a:endParaRPr>
          </a:p>
        </p:txBody>
      </p:sp>
      <p:sp>
        <p:nvSpPr>
          <p:cNvPr id="220" name="CustomShape 7"/>
          <p:cNvSpPr/>
          <p:nvPr/>
        </p:nvSpPr>
        <p:spPr>
          <a:xfrm>
            <a:off x="395640" y="3936600"/>
            <a:ext cx="8656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Push metoduyla ekleme</a:t>
            </a:r>
            <a:endParaRPr b="0" lang="en-US" sz="1800" spc="-1" strike="noStrike">
              <a:latin typeface="Arial"/>
            </a:endParaRPr>
          </a:p>
        </p:txBody>
      </p:sp>
      <p:pic>
        <p:nvPicPr>
          <p:cNvPr id="221" name="Resim 3" descr=""/>
          <p:cNvPicPr/>
          <p:nvPr/>
        </p:nvPicPr>
        <p:blipFill>
          <a:blip r:embed="rId1"/>
          <a:stretch/>
        </p:blipFill>
        <p:spPr>
          <a:xfrm>
            <a:off x="3928680" y="3182040"/>
            <a:ext cx="1285920" cy="4935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Boolean Değerler</a:t>
            </a:r>
            <a:endParaRPr b="0" lang="tr-TR" sz="3200" spc="-1" strike="noStrike">
              <a:solidFill>
                <a:srgbClr val="000000"/>
              </a:solidFill>
              <a:latin typeface="Gill Sans MT"/>
            </a:endParaRPr>
          </a:p>
        </p:txBody>
      </p:sp>
      <p:sp>
        <p:nvSpPr>
          <p:cNvPr id="223"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52D9EC98-2E63-489E-A9C4-F2C5C1C8C08A}" type="slidenum">
              <a:rPr b="0" lang="en-US" sz="1400" spc="-1" strike="noStrike">
                <a:solidFill>
                  <a:srgbClr val="464653"/>
                </a:solidFill>
                <a:latin typeface="Gill Sans MT"/>
              </a:rPr>
              <a:t>19</a:t>
            </a:fld>
            <a:endParaRPr b="0" lang="en-US" sz="1400" spc="-1" strike="noStrike">
              <a:latin typeface="Times New Roman"/>
            </a:endParaRPr>
          </a:p>
        </p:txBody>
      </p:sp>
      <p:sp>
        <p:nvSpPr>
          <p:cNvPr id="224" name="CustomShape 3"/>
          <p:cNvSpPr/>
          <p:nvPr/>
        </p:nvSpPr>
        <p:spPr>
          <a:xfrm>
            <a:off x="323640" y="1412640"/>
            <a:ext cx="8656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İki değere sahip olan programlamada sıklıkla kullanılan değişken tipidir.</a:t>
            </a:r>
            <a:endParaRPr b="0" lang="en-US" sz="1800" spc="-1" strike="noStrike">
              <a:latin typeface="Arial"/>
            </a:endParaRPr>
          </a:p>
        </p:txBody>
      </p:sp>
      <p:sp>
        <p:nvSpPr>
          <p:cNvPr id="225" name="CustomShape 4"/>
          <p:cNvSpPr/>
          <p:nvPr/>
        </p:nvSpPr>
        <p:spPr>
          <a:xfrm>
            <a:off x="323640" y="1989000"/>
            <a:ext cx="865620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Gill Sans MT"/>
              </a:rPr>
              <a:t>YES / NO</a:t>
            </a:r>
            <a:endParaRPr b="0" lang="en-US" sz="1800" spc="-1" strike="noStrike">
              <a:latin typeface="Arial"/>
            </a:endParaRPr>
          </a:p>
          <a:p>
            <a:pPr>
              <a:lnSpc>
                <a:spcPct val="100000"/>
              </a:lnSpc>
            </a:pPr>
            <a:r>
              <a:rPr b="0" lang="en-US" sz="1800" spc="-1" strike="noStrike">
                <a:solidFill>
                  <a:srgbClr val="000000"/>
                </a:solidFill>
                <a:latin typeface="Gill Sans MT"/>
              </a:rPr>
              <a:t>ON / OFF</a:t>
            </a:r>
            <a:endParaRPr b="0" lang="en-US" sz="1800" spc="-1" strike="noStrike">
              <a:latin typeface="Arial"/>
            </a:endParaRPr>
          </a:p>
          <a:p>
            <a:pPr>
              <a:lnSpc>
                <a:spcPct val="100000"/>
              </a:lnSpc>
            </a:pPr>
            <a:r>
              <a:rPr b="0" lang="en-US" sz="1800" spc="-1" strike="noStrike">
                <a:solidFill>
                  <a:srgbClr val="000000"/>
                </a:solidFill>
                <a:latin typeface="Gill Sans MT"/>
              </a:rPr>
              <a:t>TRUE / FALSE</a:t>
            </a:r>
            <a:endParaRPr b="0" lang="en-US" sz="1800" spc="-1" strike="noStrike">
              <a:latin typeface="Arial"/>
            </a:endParaRPr>
          </a:p>
        </p:txBody>
      </p:sp>
      <p:sp>
        <p:nvSpPr>
          <p:cNvPr id="226" name="CustomShape 5"/>
          <p:cNvSpPr/>
          <p:nvPr/>
        </p:nvSpPr>
        <p:spPr>
          <a:xfrm>
            <a:off x="395640" y="3285000"/>
            <a:ext cx="8656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Boolean() fonksiyonu karşılaştırmanın sonucunu verir.</a:t>
            </a:r>
            <a:endParaRPr b="0" lang="en-US" sz="1800" spc="-1" strike="noStrike">
              <a:latin typeface="Arial"/>
            </a:endParaRPr>
          </a:p>
        </p:txBody>
      </p:sp>
      <p:sp>
        <p:nvSpPr>
          <p:cNvPr id="227" name="CustomShape 6"/>
          <p:cNvSpPr/>
          <p:nvPr/>
        </p:nvSpPr>
        <p:spPr>
          <a:xfrm>
            <a:off x="457200" y="3789000"/>
            <a:ext cx="64908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Boolean(</a:t>
            </a:r>
            <a:r>
              <a:rPr b="0" lang="en-US" sz="1800" spc="-1" strike="noStrike">
                <a:solidFill>
                  <a:srgbClr val="0000cd"/>
                </a:solidFill>
                <a:latin typeface="Consolas"/>
              </a:rPr>
              <a:t>10</a:t>
            </a:r>
            <a:r>
              <a:rPr b="0" lang="en-US" sz="1800" spc="-1" strike="noStrike">
                <a:solidFill>
                  <a:srgbClr val="000000"/>
                </a:solidFill>
                <a:latin typeface="Consolas"/>
              </a:rPr>
              <a:t> &gt; </a:t>
            </a:r>
            <a:r>
              <a:rPr b="0" lang="en-US" sz="1800" spc="-1" strike="noStrike">
                <a:solidFill>
                  <a:srgbClr val="0000cd"/>
                </a:solidFill>
                <a:latin typeface="Consolas"/>
              </a:rPr>
              <a:t>9</a:t>
            </a:r>
            <a:r>
              <a:rPr b="0" lang="en-US" sz="1800" spc="-1" strike="noStrike">
                <a:solidFill>
                  <a:srgbClr val="000000"/>
                </a:solidFill>
                <a:latin typeface="Consolas"/>
              </a:rPr>
              <a:t>)        </a:t>
            </a:r>
            <a:r>
              <a:rPr b="0" lang="en-US" sz="1800" spc="-1" strike="noStrike">
                <a:solidFill>
                  <a:srgbClr val="008000"/>
                </a:solidFill>
                <a:latin typeface="Consolas"/>
              </a:rPr>
              <a:t>// true döndürür</a:t>
            </a:r>
            <a:endParaRPr b="0" lang="en-US" sz="1800" spc="-1" strike="noStrike">
              <a:latin typeface="Arial"/>
            </a:endParaRPr>
          </a:p>
        </p:txBody>
      </p:sp>
      <p:sp>
        <p:nvSpPr>
          <p:cNvPr id="228" name="CustomShape 7"/>
          <p:cNvSpPr/>
          <p:nvPr/>
        </p:nvSpPr>
        <p:spPr>
          <a:xfrm>
            <a:off x="539640" y="4934160"/>
            <a:ext cx="75603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x = </a:t>
            </a:r>
            <a:r>
              <a:rPr b="0" lang="en-US" sz="1800" spc="-1" strike="noStrike">
                <a:solidFill>
                  <a:srgbClr val="0000cd"/>
                </a:solidFill>
                <a:latin typeface="Consolas"/>
              </a:rPr>
              <a:t>0</a:t>
            </a:r>
            <a:r>
              <a:rPr b="0" lang="en-US" sz="1800" spc="-1" strike="noStrike">
                <a:solidFill>
                  <a:srgbClr val="000000"/>
                </a:solidFill>
                <a:latin typeface="Consolas"/>
              </a:rPr>
              <a:t>;</a:t>
            </a:r>
            <a:br/>
            <a:r>
              <a:rPr b="0" lang="en-US" sz="1800" spc="-1" strike="noStrike">
                <a:solidFill>
                  <a:srgbClr val="000000"/>
                </a:solidFill>
                <a:latin typeface="Consolas"/>
              </a:rPr>
              <a:t>Boolean(x);       </a:t>
            </a:r>
            <a:r>
              <a:rPr b="0" lang="en-US" sz="1800" spc="-1" strike="noStrike">
                <a:solidFill>
                  <a:srgbClr val="008000"/>
                </a:solidFill>
                <a:latin typeface="Consolas"/>
              </a:rPr>
              <a:t>// false döndürür</a:t>
            </a:r>
            <a:endParaRPr b="0" lang="en-US" sz="1800" spc="-1" strike="noStrike">
              <a:latin typeface="Arial"/>
            </a:endParaRPr>
          </a:p>
        </p:txBody>
      </p:sp>
      <p:sp>
        <p:nvSpPr>
          <p:cNvPr id="229" name="CustomShape 8"/>
          <p:cNvSpPr/>
          <p:nvPr/>
        </p:nvSpPr>
        <p:spPr>
          <a:xfrm>
            <a:off x="547920" y="4500000"/>
            <a:ext cx="86562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0 değeri false olarak değerlendirilir.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Karşılaştırma Operatörleri</a:t>
            </a:r>
            <a:endParaRPr b="0" lang="tr-TR" sz="3200" spc="-1" strike="noStrike">
              <a:solidFill>
                <a:srgbClr val="000000"/>
              </a:solidFill>
              <a:latin typeface="Gill Sans MT"/>
            </a:endParaRPr>
          </a:p>
        </p:txBody>
      </p:sp>
      <p:sp>
        <p:nvSpPr>
          <p:cNvPr id="231"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4A7CFF4C-A309-495B-AE4C-94044C30CDAD}" type="slidenum">
              <a:rPr b="0" lang="en-US" sz="1400" spc="-1" strike="noStrike">
                <a:solidFill>
                  <a:srgbClr val="464653"/>
                </a:solidFill>
                <a:latin typeface="Gill Sans MT"/>
              </a:rPr>
              <a:t>19</a:t>
            </a:fld>
            <a:endParaRPr b="0" lang="en-US" sz="1400" spc="-1" strike="noStrike">
              <a:latin typeface="Times New Roman"/>
            </a:endParaRPr>
          </a:p>
        </p:txBody>
      </p:sp>
      <p:graphicFrame>
        <p:nvGraphicFramePr>
          <p:cNvPr id="232" name="Table 3"/>
          <p:cNvGraphicFramePr/>
          <p:nvPr/>
        </p:nvGraphicFramePr>
        <p:xfrm>
          <a:off x="395640" y="1340640"/>
          <a:ext cx="8280720" cy="4909680"/>
        </p:xfrm>
        <a:graphic>
          <a:graphicData uri="http://schemas.openxmlformats.org/drawingml/2006/table">
            <a:tbl>
              <a:tblPr/>
              <a:tblGrid>
                <a:gridCol w="1590840"/>
                <a:gridCol w="2229840"/>
                <a:gridCol w="2229840"/>
                <a:gridCol w="2230200"/>
              </a:tblGrid>
              <a:tr h="313200">
                <a:tc>
                  <a:txBody>
                    <a:bodyPr lIns="23760" rIns="23760" tIns="23760" bIns="23760">
                      <a:noAutofit/>
                    </a:bodyPr>
                    <a:p>
                      <a:pPr>
                        <a:lnSpc>
                          <a:spcPct val="100000"/>
                        </a:lnSpc>
                      </a:pPr>
                      <a:r>
                        <a:rPr b="0" lang="en-US" sz="1800" spc="-1" strike="noStrike">
                          <a:solidFill>
                            <a:srgbClr val="000000"/>
                          </a:solidFill>
                          <a:latin typeface="Gill Sans MT"/>
                        </a:rPr>
                        <a:t>Operator</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Açıklama</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Karşılaştırma</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Dönen Değer</a:t>
                      </a:r>
                      <a:endParaRPr b="0" lang="en-US" sz="1800" spc="-1" strike="noStrike">
                        <a:latin typeface="Arial"/>
                      </a:endParaRPr>
                    </a:p>
                  </a:txBody>
                  <a:tcPr marL="23760" marR="23760">
                    <a:solidFill>
                      <a:srgbClr val="ffffff"/>
                    </a:solidFill>
                  </a:tcPr>
                </a:tc>
              </a:tr>
              <a:tr h="313200">
                <a:tc rowSpan="3">
                  <a:txBody>
                    <a:bodyPr lIns="23760" rIns="23760" tIns="23760" bIns="23760">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23760" marR="23760">
                    <a:solidFill>
                      <a:srgbClr val="f5f5f5"/>
                    </a:solidFill>
                  </a:tcPr>
                </a:tc>
                <a:tc rowSpan="3">
                  <a:txBody>
                    <a:bodyPr lIns="23760" rIns="23760" tIns="23760" bIns="23760">
                      <a:noAutofit/>
                    </a:bodyPr>
                    <a:p>
                      <a:pPr>
                        <a:lnSpc>
                          <a:spcPct val="100000"/>
                        </a:lnSpc>
                      </a:pPr>
                      <a:r>
                        <a:rPr b="0" lang="en-US" sz="1800" spc="-1" strike="noStrike">
                          <a:solidFill>
                            <a:srgbClr val="000000"/>
                          </a:solidFill>
                          <a:latin typeface="Gill Sans MT"/>
                        </a:rPr>
                        <a:t>eşit</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x == 8</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false</a:t>
                      </a:r>
                      <a:endParaRPr b="0" lang="en-US" sz="1800" spc="-1" strike="noStrike">
                        <a:latin typeface="Arial"/>
                      </a:endParaRPr>
                    </a:p>
                  </a:txBody>
                  <a:tcPr marL="23760" marR="23760">
                    <a:solidFill>
                      <a:srgbClr val="f5f5f5"/>
                    </a:solidFill>
                  </a:tcPr>
                </a:tc>
              </a:tr>
              <a:tr h="313200">
                <a:tc vMerge="1">
                  <a:tcPr marL="90000" marR="90000">
                    <a:solidFill>
                      <a:srgbClr val="729fcf"/>
                    </a:solidFill>
                  </a:tcPr>
                </a:tc>
                <a:tc vMerge="1">
                  <a:tcPr marL="90000" marR="90000">
                    <a:solidFill>
                      <a:srgbClr val="729fcf"/>
                    </a:solidFill>
                  </a:tcPr>
                </a:tc>
                <a:tc>
                  <a:txBody>
                    <a:bodyPr lIns="23760" rIns="23760" tIns="23760" bIns="23760">
                      <a:noAutofit/>
                    </a:bodyPr>
                    <a:p>
                      <a:pPr>
                        <a:lnSpc>
                          <a:spcPct val="100000"/>
                        </a:lnSpc>
                      </a:pPr>
                      <a:r>
                        <a:rPr b="0" lang="en-US" sz="1800" spc="-1" strike="noStrike">
                          <a:solidFill>
                            <a:srgbClr val="000000"/>
                          </a:solidFill>
                          <a:latin typeface="Gill Sans MT"/>
                        </a:rPr>
                        <a:t>x == 5</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true</a:t>
                      </a:r>
                      <a:endParaRPr b="0" lang="en-US" sz="1800" spc="-1" strike="noStrike">
                        <a:latin typeface="Arial"/>
                      </a:endParaRPr>
                    </a:p>
                  </a:txBody>
                  <a:tcPr marL="23760" marR="23760">
                    <a:solidFill>
                      <a:srgbClr val="f5f5f5"/>
                    </a:solidFill>
                  </a:tcPr>
                </a:tc>
              </a:tr>
              <a:tr h="313200">
                <a:tc vMerge="1">
                  <a:tcPr marL="90000" marR="90000">
                    <a:solidFill>
                      <a:srgbClr val="729fcf"/>
                    </a:solidFill>
                  </a:tcPr>
                </a:tc>
                <a:tc vMerge="1">
                  <a:tcPr marL="90000" marR="90000">
                    <a:solidFill>
                      <a:srgbClr val="729fcf"/>
                    </a:solidFill>
                  </a:tcPr>
                </a:tc>
                <a:tc>
                  <a:txBody>
                    <a:bodyPr lIns="23760" rIns="23760" tIns="23760" bIns="23760">
                      <a:noAutofit/>
                    </a:bodyPr>
                    <a:p>
                      <a:pPr>
                        <a:lnSpc>
                          <a:spcPct val="100000"/>
                        </a:lnSpc>
                      </a:pPr>
                      <a:r>
                        <a:rPr b="0" lang="en-US" sz="1800" spc="-1" strike="noStrike">
                          <a:solidFill>
                            <a:srgbClr val="000000"/>
                          </a:solidFill>
                          <a:latin typeface="Gill Sans MT"/>
                        </a:rPr>
                        <a:t>x == "5"</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true</a:t>
                      </a:r>
                      <a:endParaRPr b="0" lang="en-US" sz="1800" spc="-1" strike="noStrike">
                        <a:latin typeface="Arial"/>
                      </a:endParaRPr>
                    </a:p>
                  </a:txBody>
                  <a:tcPr marL="23760" marR="23760">
                    <a:solidFill>
                      <a:srgbClr val="f5f5f5"/>
                    </a:solidFill>
                  </a:tcPr>
                </a:tc>
              </a:tr>
              <a:tr h="313200">
                <a:tc rowSpan="2">
                  <a:txBody>
                    <a:bodyPr lIns="23760" rIns="23760" tIns="23760" bIns="23760">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23760" marR="23760">
                    <a:solidFill>
                      <a:srgbClr val="ffffff"/>
                    </a:solidFill>
                  </a:tcPr>
                </a:tc>
                <a:tc rowSpan="2">
                  <a:txBody>
                    <a:bodyPr lIns="23760" rIns="23760" tIns="23760" bIns="23760">
                      <a:noAutofit/>
                    </a:bodyPr>
                    <a:p>
                      <a:pPr>
                        <a:lnSpc>
                          <a:spcPct val="100000"/>
                        </a:lnSpc>
                      </a:pPr>
                      <a:r>
                        <a:rPr b="0" lang="en-US" sz="1800" spc="-1" strike="noStrike">
                          <a:solidFill>
                            <a:srgbClr val="000000"/>
                          </a:solidFill>
                          <a:latin typeface="Gill Sans MT"/>
                        </a:rPr>
                        <a:t>Değer ve tipi eşit </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x === 5</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true</a:t>
                      </a:r>
                      <a:endParaRPr b="0" lang="en-US" sz="1800" spc="-1" strike="noStrike">
                        <a:latin typeface="Arial"/>
                      </a:endParaRPr>
                    </a:p>
                  </a:txBody>
                  <a:tcPr marL="23760" marR="23760">
                    <a:solidFill>
                      <a:srgbClr val="ffffff"/>
                    </a:solidFill>
                  </a:tcPr>
                </a:tc>
              </a:tr>
              <a:tr h="374400">
                <a:tc vMerge="1">
                  <a:tcPr marL="90000" marR="90000">
                    <a:solidFill>
                      <a:srgbClr val="729fcf"/>
                    </a:solidFill>
                  </a:tcPr>
                </a:tc>
                <a:tc vMerge="1">
                  <a:tcPr marL="90000" marR="90000">
                    <a:solidFill>
                      <a:srgbClr val="729fcf"/>
                    </a:solidFill>
                  </a:tcPr>
                </a:tc>
                <a:tc>
                  <a:txBody>
                    <a:bodyPr lIns="23760" rIns="23760" tIns="23760" bIns="23760">
                      <a:noAutofit/>
                    </a:bodyPr>
                    <a:p>
                      <a:pPr>
                        <a:lnSpc>
                          <a:spcPct val="100000"/>
                        </a:lnSpc>
                      </a:pPr>
                      <a:r>
                        <a:rPr b="0" lang="en-US" sz="1800" spc="-1" strike="noStrike">
                          <a:solidFill>
                            <a:srgbClr val="000000"/>
                          </a:solidFill>
                          <a:latin typeface="Gill Sans MT"/>
                        </a:rPr>
                        <a:t>x === "5"</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false</a:t>
                      </a:r>
                      <a:endParaRPr b="0" lang="en-US" sz="1800" spc="-1" strike="noStrike">
                        <a:latin typeface="Arial"/>
                      </a:endParaRPr>
                    </a:p>
                  </a:txBody>
                  <a:tcPr marL="23760" marR="23760">
                    <a:solidFill>
                      <a:srgbClr val="ffffff"/>
                    </a:solidFill>
                  </a:tcPr>
                </a:tc>
              </a:tr>
              <a:tr h="313200">
                <a:tc>
                  <a:txBody>
                    <a:bodyPr lIns="23760" rIns="23760" tIns="23760" bIns="23760">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Eşit değil</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x != 8</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true</a:t>
                      </a:r>
                      <a:endParaRPr b="0" lang="en-US" sz="1800" spc="-1" strike="noStrike">
                        <a:latin typeface="Arial"/>
                      </a:endParaRPr>
                    </a:p>
                  </a:txBody>
                  <a:tcPr marL="23760" marR="23760">
                    <a:solidFill>
                      <a:srgbClr val="f5f5f5"/>
                    </a:solidFill>
                  </a:tcPr>
                </a:tc>
              </a:tr>
              <a:tr h="313200">
                <a:tc rowSpan="3">
                  <a:txBody>
                    <a:bodyPr lIns="23760" rIns="23760" tIns="23760" bIns="23760">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23760" marR="23760">
                    <a:solidFill>
                      <a:srgbClr val="ffffff"/>
                    </a:solidFill>
                  </a:tcPr>
                </a:tc>
                <a:tc rowSpan="3">
                  <a:txBody>
                    <a:bodyPr lIns="23760" rIns="23760" tIns="23760" bIns="23760">
                      <a:noAutofit/>
                    </a:bodyPr>
                    <a:p>
                      <a:pPr>
                        <a:lnSpc>
                          <a:spcPct val="100000"/>
                        </a:lnSpc>
                      </a:pPr>
                      <a:r>
                        <a:rPr b="0" lang="en-US" sz="1800" spc="-1" strike="noStrike">
                          <a:solidFill>
                            <a:srgbClr val="000000"/>
                          </a:solidFill>
                          <a:latin typeface="Gill Sans MT"/>
                        </a:rPr>
                        <a:t>değeri veya tipi eşit değil</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x !== 5</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false</a:t>
                      </a:r>
                      <a:endParaRPr b="0" lang="en-US" sz="1800" spc="-1" strike="noStrike">
                        <a:latin typeface="Arial"/>
                      </a:endParaRPr>
                    </a:p>
                  </a:txBody>
                  <a:tcPr marL="23760" marR="23760">
                    <a:solidFill>
                      <a:srgbClr val="ffffff"/>
                    </a:solidFill>
                  </a:tcPr>
                </a:tc>
              </a:tr>
              <a:tr h="313200">
                <a:tc vMerge="1">
                  <a:tcPr marL="90000" marR="90000">
                    <a:solidFill>
                      <a:srgbClr val="729fcf"/>
                    </a:solidFill>
                  </a:tcPr>
                </a:tc>
                <a:tc vMerge="1">
                  <a:tcPr marL="90000" marR="90000">
                    <a:solidFill>
                      <a:srgbClr val="729fcf"/>
                    </a:solidFill>
                  </a:tcPr>
                </a:tc>
                <a:tc>
                  <a:txBody>
                    <a:bodyPr lIns="23760" rIns="23760" tIns="23760" bIns="23760">
                      <a:noAutofit/>
                    </a:bodyPr>
                    <a:p>
                      <a:pPr>
                        <a:lnSpc>
                          <a:spcPct val="100000"/>
                        </a:lnSpc>
                      </a:pPr>
                      <a:r>
                        <a:rPr b="0" lang="en-US" sz="1800" spc="-1" strike="noStrike">
                          <a:solidFill>
                            <a:srgbClr val="000000"/>
                          </a:solidFill>
                          <a:latin typeface="Gill Sans MT"/>
                        </a:rPr>
                        <a:t>x !== "5"</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true</a:t>
                      </a:r>
                      <a:endParaRPr b="0" lang="en-US" sz="1800" spc="-1" strike="noStrike">
                        <a:latin typeface="Arial"/>
                      </a:endParaRPr>
                    </a:p>
                  </a:txBody>
                  <a:tcPr marL="23760" marR="23760">
                    <a:solidFill>
                      <a:srgbClr val="ffffff"/>
                    </a:solidFill>
                  </a:tcPr>
                </a:tc>
              </a:tr>
              <a:tr h="313200">
                <a:tc vMerge="1">
                  <a:tcPr marL="90000" marR="90000">
                    <a:solidFill>
                      <a:srgbClr val="729fcf"/>
                    </a:solidFill>
                  </a:tcPr>
                </a:tc>
                <a:tc vMerge="1">
                  <a:tcPr marL="90000" marR="90000">
                    <a:solidFill>
                      <a:srgbClr val="729fcf"/>
                    </a:solidFill>
                  </a:tcPr>
                </a:tc>
                <a:tc>
                  <a:txBody>
                    <a:bodyPr lIns="23760" rIns="23760" tIns="23760" bIns="23760">
                      <a:noAutofit/>
                    </a:bodyPr>
                    <a:p>
                      <a:pPr>
                        <a:lnSpc>
                          <a:spcPct val="100000"/>
                        </a:lnSpc>
                      </a:pPr>
                      <a:r>
                        <a:rPr b="0" lang="en-US" sz="1800" spc="-1" strike="noStrike">
                          <a:solidFill>
                            <a:srgbClr val="000000"/>
                          </a:solidFill>
                          <a:latin typeface="Gill Sans MT"/>
                        </a:rPr>
                        <a:t>x !== 8</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true</a:t>
                      </a:r>
                      <a:endParaRPr b="0" lang="en-US" sz="1800" spc="-1" strike="noStrike">
                        <a:latin typeface="Arial"/>
                      </a:endParaRPr>
                    </a:p>
                  </a:txBody>
                  <a:tcPr marL="23760" marR="23760">
                    <a:solidFill>
                      <a:srgbClr val="ffffff"/>
                    </a:solidFill>
                  </a:tcPr>
                </a:tc>
              </a:tr>
              <a:tr h="313200">
                <a:tc>
                  <a:txBody>
                    <a:bodyPr lIns="23760" rIns="23760" tIns="23760" bIns="23760">
                      <a:noAutofit/>
                    </a:bodyPr>
                    <a:p>
                      <a:pPr>
                        <a:lnSpc>
                          <a:spcPct val="100000"/>
                        </a:lnSpc>
                      </a:pPr>
                      <a:r>
                        <a:rPr b="0" lang="en-US" sz="1800" spc="-1" strike="noStrike">
                          <a:solidFill>
                            <a:srgbClr val="000000"/>
                          </a:solidFill>
                          <a:latin typeface="Gill Sans MT"/>
                        </a:rPr>
                        <a:t>&gt;</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büyük</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x &gt; 8</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false</a:t>
                      </a:r>
                      <a:endParaRPr b="0" lang="en-US" sz="1800" spc="-1" strike="noStrike">
                        <a:latin typeface="Arial"/>
                      </a:endParaRPr>
                    </a:p>
                  </a:txBody>
                  <a:tcPr marL="23760" marR="23760">
                    <a:solidFill>
                      <a:srgbClr val="f5f5f5"/>
                    </a:solidFill>
                  </a:tcPr>
                </a:tc>
              </a:tr>
              <a:tr h="313200">
                <a:tc>
                  <a:txBody>
                    <a:bodyPr lIns="23760" rIns="23760" tIns="23760" bIns="23760">
                      <a:noAutofit/>
                    </a:bodyPr>
                    <a:p>
                      <a:pPr>
                        <a:lnSpc>
                          <a:spcPct val="100000"/>
                        </a:lnSpc>
                      </a:pPr>
                      <a:r>
                        <a:rPr b="0" lang="en-US" sz="1800" spc="-1" strike="noStrike">
                          <a:solidFill>
                            <a:srgbClr val="000000"/>
                          </a:solidFill>
                          <a:latin typeface="Gill Sans MT"/>
                        </a:rPr>
                        <a:t>&lt;</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küçük</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x &lt; 8</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true</a:t>
                      </a:r>
                      <a:endParaRPr b="0" lang="en-US" sz="1800" spc="-1" strike="noStrike">
                        <a:latin typeface="Arial"/>
                      </a:endParaRPr>
                    </a:p>
                  </a:txBody>
                  <a:tcPr marL="23760" marR="23760">
                    <a:solidFill>
                      <a:srgbClr val="ffffff"/>
                    </a:solidFill>
                  </a:tcPr>
                </a:tc>
              </a:tr>
              <a:tr h="545400">
                <a:tc>
                  <a:txBody>
                    <a:bodyPr lIns="23760" rIns="23760" tIns="23760" bIns="23760">
                      <a:noAutofit/>
                    </a:bodyPr>
                    <a:p>
                      <a:pPr>
                        <a:lnSpc>
                          <a:spcPct val="100000"/>
                        </a:lnSpc>
                      </a:pPr>
                      <a:r>
                        <a:rPr b="0" lang="en-US" sz="1800" spc="-1" strike="noStrike">
                          <a:solidFill>
                            <a:srgbClr val="000000"/>
                          </a:solidFill>
                          <a:latin typeface="Gill Sans MT"/>
                        </a:rPr>
                        <a:t>&gt;=</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Büyük veya eşit</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x &gt;= 8</a:t>
                      </a:r>
                      <a:endParaRPr b="0" lang="en-US" sz="1800" spc="-1" strike="noStrike">
                        <a:latin typeface="Arial"/>
                      </a:endParaRPr>
                    </a:p>
                  </a:txBody>
                  <a:tcPr marL="23760" marR="23760">
                    <a:solidFill>
                      <a:srgbClr val="f5f5f5"/>
                    </a:solidFill>
                  </a:tcPr>
                </a:tc>
                <a:tc>
                  <a:txBody>
                    <a:bodyPr lIns="23760" rIns="23760" tIns="23760" bIns="23760">
                      <a:noAutofit/>
                    </a:bodyPr>
                    <a:p>
                      <a:pPr>
                        <a:lnSpc>
                          <a:spcPct val="100000"/>
                        </a:lnSpc>
                      </a:pPr>
                      <a:r>
                        <a:rPr b="0" lang="en-US" sz="1800" spc="-1" strike="noStrike">
                          <a:solidFill>
                            <a:srgbClr val="000000"/>
                          </a:solidFill>
                          <a:latin typeface="Gill Sans MT"/>
                        </a:rPr>
                        <a:t>false</a:t>
                      </a:r>
                      <a:endParaRPr b="0" lang="en-US" sz="1800" spc="-1" strike="noStrike">
                        <a:latin typeface="Arial"/>
                      </a:endParaRPr>
                    </a:p>
                  </a:txBody>
                  <a:tcPr marL="23760" marR="23760">
                    <a:solidFill>
                      <a:srgbClr val="f5f5f5"/>
                    </a:solidFill>
                  </a:tcPr>
                </a:tc>
              </a:tr>
              <a:tr h="544680">
                <a:tc>
                  <a:txBody>
                    <a:bodyPr lIns="23760" rIns="23760" tIns="23760" bIns="23760">
                      <a:noAutofit/>
                    </a:bodyPr>
                    <a:p>
                      <a:pPr>
                        <a:lnSpc>
                          <a:spcPct val="100000"/>
                        </a:lnSpc>
                      </a:pPr>
                      <a:r>
                        <a:rPr b="0" lang="en-US" sz="1800" spc="-1" strike="noStrike">
                          <a:solidFill>
                            <a:srgbClr val="000000"/>
                          </a:solidFill>
                          <a:latin typeface="Gill Sans MT"/>
                        </a:rPr>
                        <a:t>&lt;=</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Küçük veya eşit</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x &lt;= 8</a:t>
                      </a:r>
                      <a:endParaRPr b="0" lang="en-US" sz="1800" spc="-1" strike="noStrike">
                        <a:latin typeface="Arial"/>
                      </a:endParaRPr>
                    </a:p>
                  </a:txBody>
                  <a:tcPr marL="23760" marR="23760">
                    <a:solidFill>
                      <a:srgbClr val="ffffff"/>
                    </a:solidFill>
                  </a:tcPr>
                </a:tc>
                <a:tc>
                  <a:txBody>
                    <a:bodyPr lIns="23760" rIns="23760" tIns="23760" bIns="23760">
                      <a:noAutofit/>
                    </a:bodyPr>
                    <a:p>
                      <a:pPr>
                        <a:lnSpc>
                          <a:spcPct val="100000"/>
                        </a:lnSpc>
                      </a:pPr>
                      <a:r>
                        <a:rPr b="0" lang="en-US" sz="1800" spc="-1" strike="noStrike">
                          <a:solidFill>
                            <a:srgbClr val="000000"/>
                          </a:solidFill>
                          <a:latin typeface="Gill Sans MT"/>
                        </a:rPr>
                        <a:t>true</a:t>
                      </a:r>
                      <a:endParaRPr b="0" lang="en-US" sz="1800" spc="-1" strike="noStrike">
                        <a:latin typeface="Arial"/>
                      </a:endParaRPr>
                    </a:p>
                  </a:txBody>
                  <a:tcPr marL="23760" marR="23760">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JavaScript Objeler</a:t>
            </a:r>
            <a:endParaRPr b="0" lang="tr-TR" sz="3200" spc="-1" strike="noStrike">
              <a:solidFill>
                <a:srgbClr val="000000"/>
              </a:solidFill>
              <a:latin typeface="Gill Sans MT"/>
            </a:endParaRPr>
          </a:p>
        </p:txBody>
      </p:sp>
      <p:sp>
        <p:nvSpPr>
          <p:cNvPr id="105"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Objeler(Nesneler) gerçek hayattaki varlıkları modelleyen değişkenlerdir. Örnek olarak bir arabayı obje olarak modellersek; Bir arabanın ağırlık, renk gibi özellikleri varken çalıştır ve stop et şeklinde metotları bulunmaktadır.</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p:txBody>
      </p:sp>
      <p:sp>
        <p:nvSpPr>
          <p:cNvPr id="106"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E4313BE5-FEC0-491E-A7C3-7F2FFEE67082}" type="slidenum">
              <a:rPr b="0" lang="en-US" sz="1400" spc="-1" strike="noStrike">
                <a:solidFill>
                  <a:srgbClr val="464653"/>
                </a:solidFill>
                <a:latin typeface="Gill Sans MT"/>
              </a:rPr>
              <a:t>3</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Lojic Operatörler</a:t>
            </a:r>
            <a:endParaRPr b="0" lang="tr-TR" sz="3200" spc="-1" strike="noStrike">
              <a:solidFill>
                <a:srgbClr val="000000"/>
              </a:solidFill>
              <a:latin typeface="Gill Sans MT"/>
            </a:endParaRPr>
          </a:p>
        </p:txBody>
      </p:sp>
      <p:sp>
        <p:nvSpPr>
          <p:cNvPr id="234"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E95A2725-B904-4F3E-AF0C-CCA3ED2C3A2F}" type="slidenum">
              <a:rPr b="0" lang="en-US" sz="1400" spc="-1" strike="noStrike">
                <a:solidFill>
                  <a:srgbClr val="464653"/>
                </a:solidFill>
                <a:latin typeface="Gill Sans MT"/>
              </a:rPr>
              <a:t>19</a:t>
            </a:fld>
            <a:endParaRPr b="0" lang="en-US" sz="1400" spc="-1" strike="noStrike">
              <a:latin typeface="Times New Roman"/>
            </a:endParaRPr>
          </a:p>
        </p:txBody>
      </p:sp>
      <p:graphicFrame>
        <p:nvGraphicFramePr>
          <p:cNvPr id="235" name="Table 3"/>
          <p:cNvGraphicFramePr/>
          <p:nvPr/>
        </p:nvGraphicFramePr>
        <p:xfrm>
          <a:off x="266400" y="1772640"/>
          <a:ext cx="8214480" cy="360000"/>
        </p:xfrm>
        <a:graphic>
          <a:graphicData uri="http://schemas.openxmlformats.org/drawingml/2006/table">
            <a:tbl>
              <a:tblPr/>
              <a:tblGrid>
                <a:gridCol w="1578240"/>
                <a:gridCol w="3317760"/>
                <a:gridCol w="3317760"/>
              </a:tblGrid>
              <a:tr h="0">
                <a:tc>
                  <a:txBody>
                    <a:bodyPr lIns="50760" rIns="50760" tIns="50760" bIns="50760">
                      <a:noAutofit/>
                    </a:bodyPr>
                    <a:p>
                      <a:pPr>
                        <a:lnSpc>
                          <a:spcPct val="100000"/>
                        </a:lnSpc>
                      </a:pPr>
                      <a:r>
                        <a:rPr b="0" lang="en-US" sz="1800" spc="-1" strike="noStrike">
                          <a:solidFill>
                            <a:srgbClr val="000000"/>
                          </a:solidFill>
                          <a:latin typeface="Gill Sans MT"/>
                        </a:rPr>
                        <a:t>Operator</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800" spc="-1" strike="noStrike">
                          <a:solidFill>
                            <a:srgbClr val="000000"/>
                          </a:solidFill>
                          <a:latin typeface="Gill Sans MT"/>
                        </a:rPr>
                        <a:t>Açıklama</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800" spc="-1" strike="noStrike">
                          <a:solidFill>
                            <a:srgbClr val="000000"/>
                          </a:solidFill>
                          <a:latin typeface="Gill Sans MT"/>
                        </a:rPr>
                        <a:t>Example</a:t>
                      </a:r>
                      <a:endParaRPr b="0" lang="en-US" sz="1800" spc="-1" strike="noStrike">
                        <a:latin typeface="Arial"/>
                      </a:endParaRPr>
                    </a:p>
                  </a:txBody>
                  <a:tcPr marL="50760" marR="50760">
                    <a:solidFill>
                      <a:srgbClr val="ffffff"/>
                    </a:solidFill>
                  </a:tcPr>
                </a:tc>
              </a:tr>
              <a:tr h="0">
                <a:tc>
                  <a:txBody>
                    <a:bodyPr lIns="50760" rIns="50760" tIns="50760" bIns="50760">
                      <a:noAutofit/>
                    </a:bodyPr>
                    <a:p>
                      <a:pPr>
                        <a:lnSpc>
                          <a:spcPct val="100000"/>
                        </a:lnSpc>
                      </a:pPr>
                      <a:r>
                        <a:rPr b="0" lang="en-US" sz="1800" spc="-1" strike="noStrike">
                          <a:solidFill>
                            <a:srgbClr val="000000"/>
                          </a:solidFill>
                          <a:latin typeface="Gill Sans MT"/>
                        </a:rPr>
                        <a:t>&amp;&amp;</a:t>
                      </a:r>
                      <a:endParaRPr b="0" lang="en-US" sz="1800" spc="-1" strike="noStrike">
                        <a:latin typeface="Arial"/>
                      </a:endParaRPr>
                    </a:p>
                  </a:txBody>
                  <a:tcPr marL="50760" marR="50760">
                    <a:solidFill>
                      <a:srgbClr val="f1f1f1"/>
                    </a:solidFill>
                  </a:tcPr>
                </a:tc>
                <a:tc>
                  <a:txBody>
                    <a:bodyPr lIns="50760" rIns="50760" tIns="50760" bIns="50760">
                      <a:noAutofit/>
                    </a:bodyPr>
                    <a:p>
                      <a:pPr>
                        <a:lnSpc>
                          <a:spcPct val="100000"/>
                        </a:lnSpc>
                      </a:pPr>
                      <a:r>
                        <a:rPr b="0" lang="en-US" sz="1800" spc="-1" strike="noStrike">
                          <a:solidFill>
                            <a:srgbClr val="000000"/>
                          </a:solidFill>
                          <a:latin typeface="Gill Sans MT"/>
                        </a:rPr>
                        <a:t>and</a:t>
                      </a:r>
                      <a:endParaRPr b="0" lang="en-US" sz="1800" spc="-1" strike="noStrike">
                        <a:latin typeface="Arial"/>
                      </a:endParaRPr>
                    </a:p>
                  </a:txBody>
                  <a:tcPr marL="50760" marR="50760">
                    <a:solidFill>
                      <a:srgbClr val="f1f1f1"/>
                    </a:solidFill>
                  </a:tcPr>
                </a:tc>
                <a:tc>
                  <a:txBody>
                    <a:bodyPr lIns="50760" rIns="50760" tIns="50760" bIns="50760">
                      <a:noAutofit/>
                    </a:bodyPr>
                    <a:p>
                      <a:pPr>
                        <a:lnSpc>
                          <a:spcPct val="100000"/>
                        </a:lnSpc>
                      </a:pPr>
                      <a:r>
                        <a:rPr b="0" lang="en-US" sz="1800" spc="-1" strike="noStrike">
                          <a:solidFill>
                            <a:srgbClr val="000000"/>
                          </a:solidFill>
                          <a:latin typeface="Gill Sans MT"/>
                        </a:rPr>
                        <a:t>(x &lt; 10 &amp;&amp; y &gt; 1) is true</a:t>
                      </a:r>
                      <a:endParaRPr b="0" lang="en-US" sz="1800" spc="-1" strike="noStrike">
                        <a:latin typeface="Arial"/>
                      </a:endParaRPr>
                    </a:p>
                  </a:txBody>
                  <a:tcPr marL="50760" marR="50760">
                    <a:solidFill>
                      <a:srgbClr val="f1f1f1"/>
                    </a:solidFill>
                  </a:tcPr>
                </a:tc>
              </a:tr>
              <a:tr h="0">
                <a:tc>
                  <a:txBody>
                    <a:bodyPr lIns="50760" rIns="50760" tIns="50760" bIns="50760">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800" spc="-1" strike="noStrike">
                          <a:solidFill>
                            <a:srgbClr val="000000"/>
                          </a:solidFill>
                          <a:latin typeface="Gill Sans MT"/>
                        </a:rPr>
                        <a:t>or</a:t>
                      </a:r>
                      <a:endParaRPr b="0" lang="en-US" sz="1800" spc="-1" strike="noStrike">
                        <a:latin typeface="Arial"/>
                      </a:endParaRPr>
                    </a:p>
                  </a:txBody>
                  <a:tcPr marL="50760" marR="50760">
                    <a:solidFill>
                      <a:srgbClr val="ffffff"/>
                    </a:solidFill>
                  </a:tcPr>
                </a:tc>
                <a:tc>
                  <a:txBody>
                    <a:bodyPr lIns="50760" rIns="50760" tIns="50760" bIns="50760">
                      <a:noAutofit/>
                    </a:bodyPr>
                    <a:p>
                      <a:pPr>
                        <a:lnSpc>
                          <a:spcPct val="100000"/>
                        </a:lnSpc>
                      </a:pPr>
                      <a:r>
                        <a:rPr b="0" lang="en-US" sz="1800" spc="-1" strike="noStrike">
                          <a:solidFill>
                            <a:srgbClr val="000000"/>
                          </a:solidFill>
                          <a:latin typeface="Gill Sans MT"/>
                        </a:rPr>
                        <a:t>(x == 5 || y == 5) is false</a:t>
                      </a:r>
                      <a:endParaRPr b="0" lang="en-US" sz="1800" spc="-1" strike="noStrike">
                        <a:latin typeface="Arial"/>
                      </a:endParaRPr>
                    </a:p>
                  </a:txBody>
                  <a:tcPr marL="50760" marR="50760">
                    <a:solidFill>
                      <a:srgbClr val="ffffff"/>
                    </a:solidFill>
                  </a:tcPr>
                </a:tc>
              </a:tr>
              <a:tr h="0">
                <a:tc>
                  <a:txBody>
                    <a:bodyPr lIns="50760" rIns="50760" tIns="50760" bIns="50760">
                      <a:noAutofit/>
                    </a:bodyPr>
                    <a:p>
                      <a:pPr>
                        <a:lnSpc>
                          <a:spcPct val="100000"/>
                        </a:lnSpc>
                      </a:pPr>
                      <a:r>
                        <a:rPr b="0" lang="en-US" sz="1800" spc="-1" strike="noStrike">
                          <a:solidFill>
                            <a:srgbClr val="000000"/>
                          </a:solidFill>
                          <a:latin typeface="Gill Sans MT"/>
                        </a:rPr>
                        <a:t>!</a:t>
                      </a:r>
                      <a:endParaRPr b="0" lang="en-US" sz="1800" spc="-1" strike="noStrike">
                        <a:latin typeface="Arial"/>
                      </a:endParaRPr>
                    </a:p>
                  </a:txBody>
                  <a:tcPr marL="50760" marR="50760">
                    <a:solidFill>
                      <a:srgbClr val="f1f1f1"/>
                    </a:solidFill>
                  </a:tcPr>
                </a:tc>
                <a:tc>
                  <a:txBody>
                    <a:bodyPr lIns="50760" rIns="50760" tIns="50760" bIns="50760">
                      <a:noAutofit/>
                    </a:bodyPr>
                    <a:p>
                      <a:pPr>
                        <a:lnSpc>
                          <a:spcPct val="100000"/>
                        </a:lnSpc>
                      </a:pPr>
                      <a:r>
                        <a:rPr b="0" lang="en-US" sz="1800" spc="-1" strike="noStrike">
                          <a:solidFill>
                            <a:srgbClr val="000000"/>
                          </a:solidFill>
                          <a:latin typeface="Gill Sans MT"/>
                        </a:rPr>
                        <a:t>not</a:t>
                      </a:r>
                      <a:endParaRPr b="0" lang="en-US" sz="1800" spc="-1" strike="noStrike">
                        <a:latin typeface="Arial"/>
                      </a:endParaRPr>
                    </a:p>
                  </a:txBody>
                  <a:tcPr marL="50760" marR="50760">
                    <a:solidFill>
                      <a:srgbClr val="f1f1f1"/>
                    </a:solidFill>
                  </a:tcPr>
                </a:tc>
                <a:tc>
                  <a:txBody>
                    <a:bodyPr lIns="50760" rIns="50760" tIns="50760" bIns="50760">
                      <a:noAutofit/>
                    </a:bodyPr>
                    <a:p>
                      <a:pPr>
                        <a:lnSpc>
                          <a:spcPct val="100000"/>
                        </a:lnSpc>
                      </a:pPr>
                      <a:r>
                        <a:rPr b="0" lang="en-US" sz="1800" spc="-1" strike="noStrike">
                          <a:solidFill>
                            <a:srgbClr val="000000"/>
                          </a:solidFill>
                          <a:latin typeface="Gill Sans MT"/>
                        </a:rPr>
                        <a:t>!(x == y) is true</a:t>
                      </a:r>
                      <a:endParaRPr b="0" lang="en-US" sz="1800" spc="-1" strike="noStrike">
                        <a:latin typeface="Arial"/>
                      </a:endParaRPr>
                    </a:p>
                  </a:txBody>
                  <a:tcPr marL="50760" marR="50760">
                    <a:solidFill>
                      <a:srgbClr val="f1f1f1"/>
                    </a:solidFill>
                  </a:tcPr>
                </a:tc>
              </a:tr>
            </a:tbl>
          </a:graphicData>
        </a:graphic>
      </p:graphicFrame>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Karşılaştırma</a:t>
            </a:r>
            <a:endParaRPr b="0" lang="tr-TR" sz="3200" spc="-1" strike="noStrike">
              <a:solidFill>
                <a:srgbClr val="000000"/>
              </a:solidFill>
              <a:latin typeface="Gill Sans MT"/>
            </a:endParaRPr>
          </a:p>
        </p:txBody>
      </p:sp>
      <p:sp>
        <p:nvSpPr>
          <p:cNvPr id="237"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73BFFFA9-032A-4000-8827-26A468C7E524}" type="slidenum">
              <a:rPr b="0" lang="en-US" sz="1400" spc="-1" strike="noStrike">
                <a:solidFill>
                  <a:srgbClr val="464653"/>
                </a:solidFill>
                <a:latin typeface="Gill Sans MT"/>
              </a:rPr>
              <a:t>19</a:t>
            </a:fld>
            <a:endParaRPr b="0" lang="en-US" sz="1400" spc="-1" strike="noStrike">
              <a:latin typeface="Times New Roman"/>
            </a:endParaRPr>
          </a:p>
        </p:txBody>
      </p:sp>
      <p:sp>
        <p:nvSpPr>
          <p:cNvPr id="238" name="CustomShape 3"/>
          <p:cNvSpPr/>
          <p:nvPr/>
        </p:nvSpPr>
        <p:spPr>
          <a:xfrm>
            <a:off x="395640" y="1412640"/>
            <a:ext cx="809568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Segoe UI"/>
              </a:rPr>
              <a:t>Syntax</a:t>
            </a:r>
            <a:endParaRPr b="0" lang="en-US" sz="1800" spc="-1" strike="noStrike">
              <a:latin typeface="Arial"/>
            </a:endParaRPr>
          </a:p>
          <a:p>
            <a:pPr>
              <a:lnSpc>
                <a:spcPct val="100000"/>
              </a:lnSpc>
            </a:pPr>
            <a:r>
              <a:rPr b="1" lang="en-US" sz="1800" spc="-1" strike="noStrike">
                <a:solidFill>
                  <a:srgbClr val="000000"/>
                </a:solidFill>
                <a:latin typeface="Consolas"/>
              </a:rPr>
              <a:t>if</a:t>
            </a:r>
            <a:r>
              <a:rPr b="0" lang="en-US" sz="1800" spc="-1" strike="noStrike">
                <a:solidFill>
                  <a:srgbClr val="000000"/>
                </a:solidFill>
                <a:latin typeface="Consolas"/>
              </a:rPr>
              <a:t> (</a:t>
            </a:r>
            <a:r>
              <a:rPr b="0" i="1" lang="en-US" sz="1800" spc="-1" strike="noStrike">
                <a:solidFill>
                  <a:srgbClr val="000000"/>
                </a:solidFill>
                <a:latin typeface="Consolas"/>
              </a:rPr>
              <a:t>koşul</a:t>
            </a:r>
            <a:r>
              <a:rPr b="0" lang="en-US" sz="1800" spc="-1" strike="noStrike">
                <a:solidFill>
                  <a:srgbClr val="000000"/>
                </a:solidFill>
                <a:latin typeface="Consolas"/>
              </a:rPr>
              <a:t>) {</a:t>
            </a:r>
            <a:br/>
            <a:r>
              <a:rPr b="0" i="1" lang="en-US" sz="1800" spc="-1" strike="noStrike">
                <a:solidFill>
                  <a:srgbClr val="000000"/>
                </a:solidFill>
                <a:latin typeface="Consolas"/>
              </a:rPr>
              <a:t>    koşul doğruysa yapılacaklar</a:t>
            </a:r>
            <a:br/>
            <a:r>
              <a:rPr b="0" lang="en-US" sz="1800" spc="-1" strike="noStrike">
                <a:solidFill>
                  <a:srgbClr val="000000"/>
                </a:solidFill>
                <a:latin typeface="Consolas"/>
              </a:rPr>
              <a:t>}</a:t>
            </a:r>
            <a:endParaRPr b="0" lang="en-US" sz="1800" spc="-1" strike="noStrike">
              <a:latin typeface="Arial"/>
            </a:endParaRPr>
          </a:p>
        </p:txBody>
      </p:sp>
      <p:sp>
        <p:nvSpPr>
          <p:cNvPr id="239" name="CustomShape 4"/>
          <p:cNvSpPr/>
          <p:nvPr/>
        </p:nvSpPr>
        <p:spPr>
          <a:xfrm>
            <a:off x="504000" y="2997000"/>
            <a:ext cx="45716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if</a:t>
            </a:r>
            <a:r>
              <a:rPr b="0" lang="en-US" sz="1800" spc="-1" strike="noStrike">
                <a:solidFill>
                  <a:srgbClr val="000000"/>
                </a:solidFill>
                <a:latin typeface="Consolas"/>
              </a:rPr>
              <a:t> (saat &lt; </a:t>
            </a:r>
            <a:r>
              <a:rPr b="0" lang="en-US" sz="1800" spc="-1" strike="noStrike">
                <a:solidFill>
                  <a:srgbClr val="0000cd"/>
                </a:solidFill>
                <a:latin typeface="Consolas"/>
              </a:rPr>
              <a:t>18</a:t>
            </a:r>
            <a:r>
              <a:rPr b="0" lang="en-US" sz="1800" spc="-1" strike="noStrike">
                <a:solidFill>
                  <a:srgbClr val="000000"/>
                </a:solidFill>
                <a:latin typeface="Consolas"/>
              </a:rPr>
              <a:t>) {</a:t>
            </a:r>
            <a:br/>
            <a:r>
              <a:rPr b="0" lang="en-US" sz="1800" spc="-1" strike="noStrike">
                <a:solidFill>
                  <a:srgbClr val="000000"/>
                </a:solidFill>
                <a:latin typeface="Consolas"/>
              </a:rPr>
              <a:t>    mesaj = </a:t>
            </a:r>
            <a:r>
              <a:rPr b="0" lang="en-US" sz="1800" spc="-1" strike="noStrike">
                <a:solidFill>
                  <a:srgbClr val="0000cd"/>
                </a:solidFill>
                <a:latin typeface="Consolas"/>
              </a:rPr>
              <a:t>"İyi Günler…"</a:t>
            </a:r>
            <a:r>
              <a:rPr b="0" lang="en-US" sz="1800" spc="-1" strike="noStrike">
                <a:solidFill>
                  <a:srgbClr val="000000"/>
                </a:solidFill>
                <a:latin typeface="Consolas"/>
              </a:rPr>
              <a:t>;</a:t>
            </a: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Karşılaştırma</a:t>
            </a:r>
            <a:endParaRPr b="0" lang="tr-TR" sz="3200" spc="-1" strike="noStrike">
              <a:solidFill>
                <a:srgbClr val="000000"/>
              </a:solidFill>
              <a:latin typeface="Gill Sans MT"/>
            </a:endParaRPr>
          </a:p>
        </p:txBody>
      </p:sp>
      <p:sp>
        <p:nvSpPr>
          <p:cNvPr id="241"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0A4B9786-AB37-4311-AD7E-1C0FB9E37473}" type="slidenum">
              <a:rPr b="0" lang="en-US" sz="1400" spc="-1" strike="noStrike">
                <a:solidFill>
                  <a:srgbClr val="464653"/>
                </a:solidFill>
                <a:latin typeface="Gill Sans MT"/>
              </a:rPr>
              <a:t>19</a:t>
            </a:fld>
            <a:endParaRPr b="0" lang="en-US" sz="1400" spc="-1" strike="noStrike">
              <a:latin typeface="Times New Roman"/>
            </a:endParaRPr>
          </a:p>
        </p:txBody>
      </p:sp>
      <p:sp>
        <p:nvSpPr>
          <p:cNvPr id="242" name="CustomShape 3"/>
          <p:cNvSpPr/>
          <p:nvPr/>
        </p:nvSpPr>
        <p:spPr>
          <a:xfrm>
            <a:off x="395640" y="1412640"/>
            <a:ext cx="8095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Segoe UI"/>
              </a:rPr>
              <a:t>Syntax</a:t>
            </a:r>
            <a:endParaRPr b="0" lang="en-US" sz="1800" spc="-1" strike="noStrike">
              <a:latin typeface="Arial"/>
            </a:endParaRPr>
          </a:p>
        </p:txBody>
      </p:sp>
      <p:sp>
        <p:nvSpPr>
          <p:cNvPr id="243" name="CustomShape 4"/>
          <p:cNvSpPr/>
          <p:nvPr/>
        </p:nvSpPr>
        <p:spPr>
          <a:xfrm>
            <a:off x="307800" y="1888920"/>
            <a:ext cx="81835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if (</a:t>
            </a:r>
            <a:r>
              <a:rPr b="0" i="1" lang="en-US" sz="1800" spc="-1" strike="noStrike">
                <a:solidFill>
                  <a:srgbClr val="000000"/>
                </a:solidFill>
                <a:latin typeface="Consolas"/>
              </a:rPr>
              <a:t>koşul</a:t>
            </a:r>
            <a:r>
              <a:rPr b="0" lang="en-US" sz="1800" spc="-1" strike="noStrike">
                <a:solidFill>
                  <a:srgbClr val="000000"/>
                </a:solidFill>
                <a:latin typeface="Consolas"/>
              </a:rPr>
              <a:t>) {</a:t>
            </a:r>
            <a:br/>
            <a:r>
              <a:rPr b="0" i="1" lang="en-US" sz="1800" spc="-1" strike="noStrike">
                <a:solidFill>
                  <a:srgbClr val="000000"/>
                </a:solidFill>
                <a:latin typeface="Consolas"/>
              </a:rPr>
              <a:t>    koşul doğruysa yapılacaklar</a:t>
            </a:r>
            <a:br/>
            <a:r>
              <a:rPr b="0" lang="en-US" sz="1800" spc="-1" strike="noStrike">
                <a:solidFill>
                  <a:srgbClr val="000000"/>
                </a:solidFill>
                <a:latin typeface="Consolas"/>
              </a:rPr>
              <a:t>} else { </a:t>
            </a:r>
            <a:br/>
            <a:r>
              <a:rPr b="0" i="1" lang="en-US" sz="1800" spc="-1" strike="noStrike">
                <a:solidFill>
                  <a:srgbClr val="000000"/>
                </a:solidFill>
                <a:latin typeface="Consolas"/>
              </a:rPr>
              <a:t>    koşul yanlışsa yapılacaklar</a:t>
            </a:r>
            <a:br/>
            <a:r>
              <a:rPr b="0" lang="en-US" sz="1800" spc="-1" strike="noStrike">
                <a:solidFill>
                  <a:srgbClr val="000000"/>
                </a:solidFill>
                <a:latin typeface="Consolas"/>
              </a:rPr>
              <a:t>}</a:t>
            </a:r>
            <a:endParaRPr b="0" lang="en-US" sz="1800" spc="-1" strike="noStrike">
              <a:latin typeface="Arial"/>
            </a:endParaRPr>
          </a:p>
        </p:txBody>
      </p:sp>
      <p:sp>
        <p:nvSpPr>
          <p:cNvPr id="244" name="CustomShape 5"/>
          <p:cNvSpPr/>
          <p:nvPr/>
        </p:nvSpPr>
        <p:spPr>
          <a:xfrm>
            <a:off x="273960" y="3717000"/>
            <a:ext cx="78980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if</a:t>
            </a:r>
            <a:r>
              <a:rPr b="0" lang="en-US" sz="1800" spc="-1" strike="noStrike">
                <a:solidFill>
                  <a:srgbClr val="000000"/>
                </a:solidFill>
                <a:latin typeface="Consolas"/>
              </a:rPr>
              <a:t> (saat &lt; </a:t>
            </a:r>
            <a:r>
              <a:rPr b="0" lang="en-US" sz="1800" spc="-1" strike="noStrike">
                <a:solidFill>
                  <a:srgbClr val="0000cd"/>
                </a:solidFill>
                <a:latin typeface="Consolas"/>
              </a:rPr>
              <a:t>18</a:t>
            </a:r>
            <a:r>
              <a:rPr b="0" lang="en-US" sz="1800" spc="-1" strike="noStrike">
                <a:solidFill>
                  <a:srgbClr val="000000"/>
                </a:solidFill>
                <a:latin typeface="Consolas"/>
              </a:rPr>
              <a:t>) {</a:t>
            </a:r>
            <a:br/>
            <a:r>
              <a:rPr b="0" lang="en-US" sz="1800" spc="-1" strike="noStrike">
                <a:solidFill>
                  <a:srgbClr val="000000"/>
                </a:solidFill>
                <a:latin typeface="Consolas"/>
              </a:rPr>
              <a:t>    mesaj = </a:t>
            </a:r>
            <a:r>
              <a:rPr b="0" lang="en-US" sz="1800" spc="-1" strike="noStrike">
                <a:solidFill>
                  <a:srgbClr val="0000cd"/>
                </a:solidFill>
                <a:latin typeface="Consolas"/>
              </a:rPr>
              <a:t>"İyi Günler…"</a:t>
            </a:r>
            <a:r>
              <a:rPr b="0" lang="en-US" sz="1800" spc="-1" strike="noStrike">
                <a:solidFill>
                  <a:srgbClr val="000000"/>
                </a:solidFill>
                <a:latin typeface="Consolas"/>
              </a:rPr>
              <a:t>;</a:t>
            </a:r>
            <a:br/>
            <a:r>
              <a:rPr b="0" lang="en-US" sz="1800" spc="-1" strike="noStrike">
                <a:solidFill>
                  <a:srgbClr val="000000"/>
                </a:solidFill>
                <a:latin typeface="Consolas"/>
              </a:rPr>
              <a:t>} </a:t>
            </a:r>
            <a:r>
              <a:rPr b="0" lang="en-US" sz="1800" spc="-1" strike="noStrike">
                <a:solidFill>
                  <a:srgbClr val="a52a2a"/>
                </a:solidFill>
                <a:latin typeface="Consolas"/>
              </a:rPr>
              <a:t>else</a:t>
            </a:r>
            <a:r>
              <a:rPr b="0" lang="en-US" sz="1800" spc="-1" strike="noStrike">
                <a:solidFill>
                  <a:srgbClr val="000000"/>
                </a:solidFill>
                <a:latin typeface="Consolas"/>
              </a:rPr>
              <a:t> {</a:t>
            </a:r>
            <a:br/>
            <a:r>
              <a:rPr b="0" lang="en-US" sz="1800" spc="-1" strike="noStrike">
                <a:solidFill>
                  <a:srgbClr val="000000"/>
                </a:solidFill>
                <a:latin typeface="Consolas"/>
              </a:rPr>
              <a:t>    mesaj = </a:t>
            </a:r>
            <a:r>
              <a:rPr b="0" lang="en-US" sz="1800" spc="-1" strike="noStrike">
                <a:solidFill>
                  <a:srgbClr val="0000cd"/>
                </a:solidFill>
                <a:latin typeface="Consolas"/>
              </a:rPr>
              <a:t>"İyi Akşamlar…"</a:t>
            </a:r>
            <a:r>
              <a:rPr b="0" lang="en-US" sz="1800" spc="-1" strike="noStrike">
                <a:solidFill>
                  <a:srgbClr val="000000"/>
                </a:solidFill>
                <a:latin typeface="Consolas"/>
              </a:rPr>
              <a:t>;</a:t>
            </a: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Karşılaştırma</a:t>
            </a:r>
            <a:endParaRPr b="0" lang="tr-TR" sz="3200" spc="-1" strike="noStrike">
              <a:solidFill>
                <a:srgbClr val="000000"/>
              </a:solidFill>
              <a:latin typeface="Gill Sans MT"/>
            </a:endParaRPr>
          </a:p>
        </p:txBody>
      </p:sp>
      <p:sp>
        <p:nvSpPr>
          <p:cNvPr id="246"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D5AAB0E4-684C-4399-B783-CC34B6FF12A9}" type="slidenum">
              <a:rPr b="0" lang="en-US" sz="1400" spc="-1" strike="noStrike">
                <a:solidFill>
                  <a:srgbClr val="464653"/>
                </a:solidFill>
                <a:latin typeface="Gill Sans MT"/>
              </a:rPr>
              <a:t>19</a:t>
            </a:fld>
            <a:endParaRPr b="0" lang="en-US" sz="1400" spc="-1" strike="noStrike">
              <a:latin typeface="Times New Roman"/>
            </a:endParaRPr>
          </a:p>
        </p:txBody>
      </p:sp>
      <p:sp>
        <p:nvSpPr>
          <p:cNvPr id="247" name="CustomShape 3"/>
          <p:cNvSpPr/>
          <p:nvPr/>
        </p:nvSpPr>
        <p:spPr>
          <a:xfrm>
            <a:off x="395640" y="1412640"/>
            <a:ext cx="8095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Segoe UI"/>
              </a:rPr>
              <a:t>Syntax</a:t>
            </a:r>
            <a:endParaRPr b="0" lang="en-US" sz="1800" spc="-1" strike="noStrike">
              <a:latin typeface="Arial"/>
            </a:endParaRPr>
          </a:p>
        </p:txBody>
      </p:sp>
      <p:sp>
        <p:nvSpPr>
          <p:cNvPr id="248" name="CustomShape 4"/>
          <p:cNvSpPr/>
          <p:nvPr/>
        </p:nvSpPr>
        <p:spPr>
          <a:xfrm>
            <a:off x="388080" y="1855800"/>
            <a:ext cx="864792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if (</a:t>
            </a:r>
            <a:r>
              <a:rPr b="0" i="1" lang="en-US" sz="1800" spc="-1" strike="noStrike">
                <a:solidFill>
                  <a:srgbClr val="000000"/>
                </a:solidFill>
                <a:latin typeface="Consolas"/>
              </a:rPr>
              <a:t>koşul1</a:t>
            </a:r>
            <a:r>
              <a:rPr b="0" lang="en-US" sz="1800" spc="-1" strike="noStrike">
                <a:solidFill>
                  <a:srgbClr val="000000"/>
                </a:solidFill>
                <a:latin typeface="Consolas"/>
              </a:rPr>
              <a:t>) {</a:t>
            </a:r>
            <a:br/>
            <a:r>
              <a:rPr b="0" i="1" lang="en-US" sz="1800" spc="-1" strike="noStrike">
                <a:solidFill>
                  <a:srgbClr val="000000"/>
                </a:solidFill>
                <a:latin typeface="Consolas"/>
              </a:rPr>
              <a:t>    koşul1 doğruysa yapılacaklar</a:t>
            </a:r>
            <a:br/>
            <a:r>
              <a:rPr b="0" lang="en-US" sz="1800" spc="-1" strike="noStrike">
                <a:solidFill>
                  <a:srgbClr val="000000"/>
                </a:solidFill>
                <a:latin typeface="Consolas"/>
              </a:rPr>
              <a:t>} else if (</a:t>
            </a:r>
            <a:r>
              <a:rPr b="0" i="1" lang="en-US" sz="1800" spc="-1" strike="noStrike">
                <a:solidFill>
                  <a:srgbClr val="000000"/>
                </a:solidFill>
                <a:latin typeface="Consolas"/>
              </a:rPr>
              <a:t>koşul2</a:t>
            </a:r>
            <a:r>
              <a:rPr b="0" lang="en-US" sz="1800" spc="-1" strike="noStrike">
                <a:solidFill>
                  <a:srgbClr val="000000"/>
                </a:solidFill>
                <a:latin typeface="Consolas"/>
              </a:rPr>
              <a:t>) {</a:t>
            </a:r>
            <a:br/>
            <a:r>
              <a:rPr b="0" i="1" lang="en-US" sz="1800" spc="-1" strike="noStrike">
                <a:solidFill>
                  <a:srgbClr val="000000"/>
                </a:solidFill>
                <a:latin typeface="Consolas"/>
              </a:rPr>
              <a:t>    koşul1 yanlış ve koşul2 doğruysa yapılacaklar</a:t>
            </a:r>
            <a:br/>
            <a:r>
              <a:rPr b="0" lang="en-US" sz="1800" spc="-1" strike="noStrike">
                <a:solidFill>
                  <a:srgbClr val="000000"/>
                </a:solidFill>
                <a:latin typeface="Consolas"/>
              </a:rPr>
              <a:t>} else {</a:t>
            </a:r>
            <a:br/>
            <a:r>
              <a:rPr b="0" i="1" lang="en-US" sz="1800" spc="-1" strike="noStrike">
                <a:solidFill>
                  <a:srgbClr val="000000"/>
                </a:solidFill>
                <a:latin typeface="Consolas"/>
              </a:rPr>
              <a:t>    koşul1 ve koşul2 yanlışsa yapılacaklar</a:t>
            </a:r>
            <a:br/>
            <a:r>
              <a:rPr b="0" lang="en-US" sz="1800" spc="-1" strike="noStrike">
                <a:solidFill>
                  <a:srgbClr val="000000"/>
                </a:solidFill>
                <a:latin typeface="Consolas"/>
              </a:rPr>
              <a:t>}</a:t>
            </a:r>
            <a:endParaRPr b="0" lang="en-US" sz="1800" spc="-1" strike="noStrike">
              <a:latin typeface="Arial"/>
            </a:endParaRPr>
          </a:p>
        </p:txBody>
      </p:sp>
      <p:sp>
        <p:nvSpPr>
          <p:cNvPr id="249" name="CustomShape 5"/>
          <p:cNvSpPr/>
          <p:nvPr/>
        </p:nvSpPr>
        <p:spPr>
          <a:xfrm>
            <a:off x="1108080" y="4514760"/>
            <a:ext cx="7207920" cy="228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if</a:t>
            </a:r>
            <a:r>
              <a:rPr b="0" lang="en-US" sz="1800" spc="-1" strike="noStrike">
                <a:solidFill>
                  <a:srgbClr val="000000"/>
                </a:solidFill>
                <a:latin typeface="Consolas"/>
              </a:rPr>
              <a:t> (saat &lt; </a:t>
            </a:r>
            <a:r>
              <a:rPr b="0" lang="en-US" sz="1800" spc="-1" strike="noStrike">
                <a:solidFill>
                  <a:srgbClr val="0000cd"/>
                </a:solidFill>
                <a:latin typeface="Consolas"/>
              </a:rPr>
              <a:t>10</a:t>
            </a:r>
            <a:r>
              <a:rPr b="0" lang="en-US" sz="1800" spc="-1" strike="noStrike">
                <a:solidFill>
                  <a:srgbClr val="000000"/>
                </a:solidFill>
                <a:latin typeface="Consolas"/>
              </a:rPr>
              <a:t>) {</a:t>
            </a:r>
            <a:br/>
            <a:r>
              <a:rPr b="0" lang="en-US" sz="1800" spc="-1" strike="noStrike">
                <a:solidFill>
                  <a:srgbClr val="000000"/>
                </a:solidFill>
                <a:latin typeface="Consolas"/>
              </a:rPr>
              <a:t>    mesaj = </a:t>
            </a:r>
            <a:r>
              <a:rPr b="0" lang="en-US" sz="1800" spc="-1" strike="noStrike">
                <a:solidFill>
                  <a:srgbClr val="0000cd"/>
                </a:solidFill>
                <a:latin typeface="Consolas"/>
              </a:rPr>
              <a:t>"Günaydın…"</a:t>
            </a:r>
            <a:r>
              <a:rPr b="0" lang="en-US" sz="1800" spc="-1" strike="noStrike">
                <a:solidFill>
                  <a:srgbClr val="000000"/>
                </a:solidFill>
                <a:latin typeface="Consolas"/>
              </a:rPr>
              <a:t>;</a:t>
            </a:r>
            <a:br/>
            <a:r>
              <a:rPr b="0" lang="en-US" sz="1800" spc="-1" strike="noStrike">
                <a:solidFill>
                  <a:srgbClr val="000000"/>
                </a:solidFill>
                <a:latin typeface="Consolas"/>
              </a:rPr>
              <a:t>} </a:t>
            </a:r>
            <a:r>
              <a:rPr b="0" lang="en-US" sz="1800" spc="-1" strike="noStrike">
                <a:solidFill>
                  <a:srgbClr val="a52a2a"/>
                </a:solidFill>
                <a:latin typeface="Consolas"/>
              </a:rPr>
              <a:t>else</a:t>
            </a:r>
            <a:r>
              <a:rPr b="0" lang="en-US" sz="1800" spc="-1" strike="noStrike">
                <a:solidFill>
                  <a:srgbClr val="000000"/>
                </a:solidFill>
                <a:latin typeface="Consolas"/>
              </a:rPr>
              <a:t> </a:t>
            </a:r>
            <a:r>
              <a:rPr b="0" lang="en-US" sz="1800" spc="-1" strike="noStrike">
                <a:solidFill>
                  <a:srgbClr val="a52a2a"/>
                </a:solidFill>
                <a:latin typeface="Consolas"/>
              </a:rPr>
              <a:t>if</a:t>
            </a:r>
            <a:r>
              <a:rPr b="0" lang="en-US" sz="1800" spc="-1" strike="noStrike">
                <a:solidFill>
                  <a:srgbClr val="000000"/>
                </a:solidFill>
                <a:latin typeface="Consolas"/>
              </a:rPr>
              <a:t> (saat &lt; </a:t>
            </a:r>
            <a:r>
              <a:rPr b="0" lang="en-US" sz="1800" spc="-1" strike="noStrike">
                <a:solidFill>
                  <a:srgbClr val="0000cd"/>
                </a:solidFill>
                <a:latin typeface="Consolas"/>
              </a:rPr>
              <a:t>20</a:t>
            </a:r>
            <a:r>
              <a:rPr b="0" lang="en-US" sz="1800" spc="-1" strike="noStrike">
                <a:solidFill>
                  <a:srgbClr val="000000"/>
                </a:solidFill>
                <a:latin typeface="Consolas"/>
              </a:rPr>
              <a:t>) {</a:t>
            </a:r>
            <a:br/>
            <a:r>
              <a:rPr b="0" lang="en-US" sz="1800" spc="-1" strike="noStrike">
                <a:solidFill>
                  <a:srgbClr val="000000"/>
                </a:solidFill>
                <a:latin typeface="Consolas"/>
              </a:rPr>
              <a:t>    mesaj = </a:t>
            </a:r>
            <a:r>
              <a:rPr b="0" lang="en-US" sz="1800" spc="-1" strike="noStrike">
                <a:solidFill>
                  <a:srgbClr val="0000cd"/>
                </a:solidFill>
                <a:latin typeface="Consolas"/>
              </a:rPr>
              <a:t>"İyi Günler…"</a:t>
            </a:r>
            <a:r>
              <a:rPr b="0" lang="en-US" sz="1800" spc="-1" strike="noStrike">
                <a:solidFill>
                  <a:srgbClr val="000000"/>
                </a:solidFill>
                <a:latin typeface="Consolas"/>
              </a:rPr>
              <a:t>;</a:t>
            </a:r>
            <a:br/>
            <a:r>
              <a:rPr b="0" lang="en-US" sz="1800" spc="-1" strike="noStrike">
                <a:solidFill>
                  <a:srgbClr val="000000"/>
                </a:solidFill>
                <a:latin typeface="Consolas"/>
              </a:rPr>
              <a:t>} </a:t>
            </a:r>
            <a:r>
              <a:rPr b="0" lang="en-US" sz="1800" spc="-1" strike="noStrike">
                <a:solidFill>
                  <a:srgbClr val="a52a2a"/>
                </a:solidFill>
                <a:latin typeface="Consolas"/>
              </a:rPr>
              <a:t>else</a:t>
            </a:r>
            <a:r>
              <a:rPr b="0" lang="en-US" sz="1800" spc="-1" strike="noStrike">
                <a:solidFill>
                  <a:srgbClr val="000000"/>
                </a:solidFill>
                <a:latin typeface="Consolas"/>
              </a:rPr>
              <a:t> {</a:t>
            </a:r>
            <a:br/>
            <a:r>
              <a:rPr b="0" lang="en-US" sz="1800" spc="-1" strike="noStrike">
                <a:solidFill>
                  <a:srgbClr val="000000"/>
                </a:solidFill>
                <a:latin typeface="Consolas"/>
              </a:rPr>
              <a:t>    mesaj = </a:t>
            </a:r>
            <a:r>
              <a:rPr b="0" lang="en-US" sz="1800" spc="-1" strike="noStrike">
                <a:solidFill>
                  <a:srgbClr val="0000cd"/>
                </a:solidFill>
                <a:latin typeface="Consolas"/>
              </a:rPr>
              <a:t>"İyi Akşamlar…"</a:t>
            </a:r>
            <a:r>
              <a:rPr b="0" lang="en-US" sz="1800" spc="-1" strike="noStrike">
                <a:solidFill>
                  <a:srgbClr val="000000"/>
                </a:solidFill>
                <a:latin typeface="Consolas"/>
              </a:rPr>
              <a:t>;</a:t>
            </a:r>
            <a:b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Karşılaştırma Örneği</a:t>
            </a:r>
            <a:endParaRPr b="0" lang="tr-TR" sz="3200" spc="-1" strike="noStrike">
              <a:solidFill>
                <a:srgbClr val="000000"/>
              </a:solidFill>
              <a:latin typeface="Gill Sans MT"/>
            </a:endParaRPr>
          </a:p>
        </p:txBody>
      </p:sp>
      <p:sp>
        <p:nvSpPr>
          <p:cNvPr id="251"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61310AFE-AF6E-462F-AB0D-395EB99DEB56}" type="slidenum">
              <a:rPr b="0" lang="en-US" sz="1400" spc="-1" strike="noStrike">
                <a:solidFill>
                  <a:srgbClr val="464653"/>
                </a:solidFill>
                <a:latin typeface="Gill Sans MT"/>
              </a:rPr>
              <a:t>19</a:t>
            </a:fld>
            <a:endParaRPr b="0" lang="en-US" sz="1400" spc="-1" strike="noStrike">
              <a:latin typeface="Times New Roman"/>
            </a:endParaRPr>
          </a:p>
        </p:txBody>
      </p:sp>
      <p:sp>
        <p:nvSpPr>
          <p:cNvPr id="252" name="CustomShape 3"/>
          <p:cNvSpPr/>
          <p:nvPr/>
        </p:nvSpPr>
        <p:spPr>
          <a:xfrm>
            <a:off x="231120" y="1143000"/>
            <a:ext cx="8568720" cy="5028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Gill Sans MT"/>
              </a:rPr>
              <a:t>&lt;!DOCTYPE html&gt;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r>
              <a:rPr b="0" lang="en-US" sz="1800" spc="-1" strike="noStrike">
                <a:solidFill>
                  <a:srgbClr val="000000"/>
                </a:solidFill>
                <a:latin typeface="Gill Sans MT"/>
              </a:rPr>
              <a:t>&lt;p id="demo"&gt;Sonucu Burada Göster.&lt;/p&gt;</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var mesaj;</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var saat = new Date().getHours();</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if (saat &lt; 18)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mesaj = "İyi Günler…";</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else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mesaj = "İyi Akşamlar…";</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document.getElementById("demo").innerHTML = mesaj;</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Switch</a:t>
            </a:r>
            <a:endParaRPr b="0" lang="tr-TR" sz="3200" spc="-1" strike="noStrike">
              <a:solidFill>
                <a:srgbClr val="000000"/>
              </a:solidFill>
              <a:latin typeface="Gill Sans MT"/>
            </a:endParaRPr>
          </a:p>
        </p:txBody>
      </p:sp>
      <p:sp>
        <p:nvSpPr>
          <p:cNvPr id="254"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E2F9CCEA-352A-4FAB-80C4-03703415836D}" type="slidenum">
              <a:rPr b="0" lang="en-US" sz="1400" spc="-1" strike="noStrike">
                <a:solidFill>
                  <a:srgbClr val="464653"/>
                </a:solidFill>
                <a:latin typeface="Gill Sans MT"/>
              </a:rPr>
              <a:t>19</a:t>
            </a:fld>
            <a:endParaRPr b="0" lang="en-US" sz="1400" spc="-1" strike="noStrike">
              <a:latin typeface="Times New Roman"/>
            </a:endParaRPr>
          </a:p>
        </p:txBody>
      </p:sp>
      <p:sp>
        <p:nvSpPr>
          <p:cNvPr id="255" name="CustomShape 3"/>
          <p:cNvSpPr/>
          <p:nvPr/>
        </p:nvSpPr>
        <p:spPr>
          <a:xfrm>
            <a:off x="307800" y="1412640"/>
            <a:ext cx="4571640" cy="283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switch(</a:t>
            </a:r>
            <a:r>
              <a:rPr b="0" i="1" lang="en-US" sz="1800" spc="-1" strike="noStrike">
                <a:solidFill>
                  <a:srgbClr val="000000"/>
                </a:solidFill>
                <a:latin typeface="Consolas"/>
              </a:rPr>
              <a:t>ifade</a:t>
            </a:r>
            <a:r>
              <a:rPr b="0" lang="en-US" sz="1800" spc="-1" strike="noStrike">
                <a:solidFill>
                  <a:srgbClr val="000000"/>
                </a:solidFill>
                <a:latin typeface="Consolas"/>
              </a:rPr>
              <a:t>) {</a:t>
            </a:r>
            <a:br/>
            <a:r>
              <a:rPr b="0" lang="en-US" sz="1800" spc="-1" strike="noStrike">
                <a:solidFill>
                  <a:srgbClr val="000000"/>
                </a:solidFill>
                <a:latin typeface="Consolas"/>
              </a:rPr>
              <a:t>    case </a:t>
            </a:r>
            <a:r>
              <a:rPr b="0" i="1" lang="en-US" sz="1800" spc="-1" strike="noStrike">
                <a:solidFill>
                  <a:srgbClr val="000000"/>
                </a:solidFill>
                <a:latin typeface="Consolas"/>
              </a:rPr>
              <a:t>n</a:t>
            </a:r>
            <a:r>
              <a:rPr b="0" lang="en-US" sz="1800" spc="-1" strike="noStrike">
                <a:solidFill>
                  <a:srgbClr val="000000"/>
                </a:solidFill>
                <a:latin typeface="Consolas"/>
              </a:rPr>
              <a:t>:</a:t>
            </a:r>
            <a:br/>
            <a:r>
              <a:rPr b="0" i="1" lang="en-US" sz="1800" spc="-1" strike="noStrike">
                <a:solidFill>
                  <a:srgbClr val="000000"/>
                </a:solidFill>
                <a:latin typeface="Consolas"/>
              </a:rPr>
              <a:t>        kod bloğu</a:t>
            </a:r>
            <a:br/>
            <a:r>
              <a:rPr b="0" lang="en-US" sz="1800" spc="-1" strike="noStrike">
                <a:solidFill>
                  <a:srgbClr val="000000"/>
                </a:solidFill>
                <a:latin typeface="Consolas"/>
              </a:rPr>
              <a:t>        break;</a:t>
            </a:r>
            <a:br/>
            <a:r>
              <a:rPr b="0" lang="en-US" sz="1800" spc="-1" strike="noStrike">
                <a:solidFill>
                  <a:srgbClr val="000000"/>
                </a:solidFill>
                <a:latin typeface="Consolas"/>
              </a:rPr>
              <a:t>    case </a:t>
            </a:r>
            <a:r>
              <a:rPr b="0" i="1" lang="en-US" sz="1800" spc="-1" strike="noStrike">
                <a:solidFill>
                  <a:srgbClr val="000000"/>
                </a:solidFill>
                <a:latin typeface="Consolas"/>
              </a:rPr>
              <a:t>n</a:t>
            </a:r>
            <a:r>
              <a:rPr b="0" lang="en-US" sz="1800" spc="-1" strike="noStrike">
                <a:solidFill>
                  <a:srgbClr val="000000"/>
                </a:solidFill>
                <a:latin typeface="Consolas"/>
              </a:rPr>
              <a:t>:</a:t>
            </a:r>
            <a:br/>
            <a:r>
              <a:rPr b="0" i="1" lang="en-US" sz="1800" spc="-1" strike="noStrike">
                <a:solidFill>
                  <a:srgbClr val="000000"/>
                </a:solidFill>
                <a:latin typeface="Consolas"/>
              </a:rPr>
              <a:t>        kod bloğu</a:t>
            </a:r>
            <a:br/>
            <a:r>
              <a:rPr b="0" lang="en-US" sz="1800" spc="-1" strike="noStrike">
                <a:solidFill>
                  <a:srgbClr val="000000"/>
                </a:solidFill>
                <a:latin typeface="Consolas"/>
              </a:rPr>
              <a:t>        break;</a:t>
            </a:r>
            <a:br/>
            <a:r>
              <a:rPr b="0" lang="en-US" sz="1800" spc="-1" strike="noStrike">
                <a:solidFill>
                  <a:srgbClr val="000000"/>
                </a:solidFill>
                <a:latin typeface="Consolas"/>
              </a:rPr>
              <a:t>    default:</a:t>
            </a:r>
            <a:br/>
            <a:r>
              <a:rPr b="0" lang="en-US" sz="1800" spc="-1" strike="noStrike">
                <a:solidFill>
                  <a:srgbClr val="000000"/>
                </a:solidFill>
                <a:latin typeface="Consolas"/>
              </a:rPr>
              <a:t>        </a:t>
            </a:r>
            <a:r>
              <a:rPr b="0" i="1" lang="en-US" sz="1800" spc="-1" strike="noStrike">
                <a:solidFill>
                  <a:srgbClr val="000000"/>
                </a:solidFill>
                <a:latin typeface="Consolas"/>
              </a:rPr>
              <a:t>varsayılan kod bloğu</a:t>
            </a: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Switch</a:t>
            </a:r>
            <a:endParaRPr b="0" lang="tr-TR" sz="3200" spc="-1" strike="noStrike">
              <a:solidFill>
                <a:srgbClr val="000000"/>
              </a:solidFill>
              <a:latin typeface="Gill Sans MT"/>
            </a:endParaRPr>
          </a:p>
        </p:txBody>
      </p:sp>
      <p:sp>
        <p:nvSpPr>
          <p:cNvPr id="257"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04E65323-85CF-4F5C-ACBC-C741A85CF036}" type="slidenum">
              <a:rPr b="0" lang="en-US" sz="1400" spc="-1" strike="noStrike">
                <a:solidFill>
                  <a:srgbClr val="464653"/>
                </a:solidFill>
                <a:latin typeface="Gill Sans MT"/>
              </a:rPr>
              <a:t>19</a:t>
            </a:fld>
            <a:endParaRPr b="0" lang="en-US" sz="1400" spc="-1" strike="noStrike">
              <a:latin typeface="Times New Roman"/>
            </a:endParaRPr>
          </a:p>
        </p:txBody>
      </p:sp>
      <p:sp>
        <p:nvSpPr>
          <p:cNvPr id="258" name="CustomShape 3"/>
          <p:cNvSpPr/>
          <p:nvPr/>
        </p:nvSpPr>
        <p:spPr>
          <a:xfrm>
            <a:off x="251640" y="1340640"/>
            <a:ext cx="7272360" cy="283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switch</a:t>
            </a:r>
            <a:r>
              <a:rPr b="0" lang="en-US" sz="1800" spc="-1" strike="noStrike">
                <a:solidFill>
                  <a:srgbClr val="000000"/>
                </a:solidFill>
                <a:latin typeface="Consolas"/>
              </a:rPr>
              <a:t> (</a:t>
            </a:r>
            <a:r>
              <a:rPr b="0" lang="en-US" sz="1800" spc="-1" strike="noStrike">
                <a:solidFill>
                  <a:srgbClr val="a52a2a"/>
                </a:solidFill>
                <a:latin typeface="Consolas"/>
              </a:rPr>
              <a:t>new</a:t>
            </a:r>
            <a:r>
              <a:rPr b="0" lang="en-US" sz="1800" spc="-1" strike="noStrike">
                <a:solidFill>
                  <a:srgbClr val="000000"/>
                </a:solidFill>
                <a:latin typeface="Consolas"/>
              </a:rPr>
              <a:t> Date().getDay()) {</a:t>
            </a:r>
            <a:br/>
            <a:r>
              <a:rPr b="0" lang="en-US" sz="1800" spc="-1" strike="noStrike">
                <a:solidFill>
                  <a:srgbClr val="000000"/>
                </a:solidFill>
                <a:latin typeface="Consolas"/>
              </a:rPr>
              <a:t>    </a:t>
            </a:r>
            <a:r>
              <a:rPr b="0" lang="en-US" sz="1800" spc="-1" strike="noStrike">
                <a:solidFill>
                  <a:srgbClr val="a52a2a"/>
                </a:solidFill>
                <a:latin typeface="Consolas"/>
              </a:rPr>
              <a:t>case</a:t>
            </a:r>
            <a:r>
              <a:rPr b="0" lang="en-US" sz="1800" spc="-1" strike="noStrike">
                <a:solidFill>
                  <a:srgbClr val="000000"/>
                </a:solidFill>
                <a:latin typeface="Consolas"/>
              </a:rPr>
              <a:t> </a:t>
            </a:r>
            <a:r>
              <a:rPr b="0" lang="en-US" sz="1800" spc="-1" strike="noStrike">
                <a:solidFill>
                  <a:srgbClr val="0000cd"/>
                </a:solidFill>
                <a:latin typeface="Consolas"/>
              </a:rPr>
              <a:t>0</a:t>
            </a:r>
            <a:r>
              <a:rPr b="0" lang="en-US" sz="1800" spc="-1" strike="noStrike">
                <a:solidFill>
                  <a:srgbClr val="000000"/>
                </a:solidFill>
                <a:latin typeface="Consolas"/>
              </a:rPr>
              <a:t>: gun = </a:t>
            </a:r>
            <a:r>
              <a:rPr b="0" lang="en-US" sz="1800" spc="-1" strike="noStrike">
                <a:solidFill>
                  <a:srgbClr val="0000cd"/>
                </a:solidFill>
                <a:latin typeface="Consolas"/>
              </a:rPr>
              <a:t>"Pazar"</a:t>
            </a:r>
            <a:r>
              <a:rPr b="0" lang="en-US" sz="1800" spc="-1" strike="noStrike">
                <a:solidFill>
                  <a:srgbClr val="000000"/>
                </a:solidFill>
                <a:latin typeface="Consolas"/>
              </a:rPr>
              <a:t>;        </a:t>
            </a:r>
            <a:r>
              <a:rPr b="0" lang="en-US" sz="1800" spc="-1" strike="noStrike">
                <a:solidFill>
                  <a:srgbClr val="000000"/>
                </a:solidFill>
                <a:latin typeface="Consolas"/>
              </a:rPr>
              <a:t>	</a:t>
            </a:r>
            <a:r>
              <a:rPr b="0" lang="en-US" sz="1800" spc="-1" strike="noStrike">
                <a:solidFill>
                  <a:srgbClr val="a52a2a"/>
                </a:solidFill>
                <a:latin typeface="Consolas"/>
              </a:rPr>
              <a:t>break</a:t>
            </a:r>
            <a:r>
              <a:rPr b="0" lang="en-US" sz="1800" spc="-1" strike="noStrike">
                <a:solidFill>
                  <a:srgbClr val="000000"/>
                </a:solidFill>
                <a:latin typeface="Consolas"/>
              </a:rPr>
              <a:t>;</a:t>
            </a:r>
            <a:br/>
            <a:r>
              <a:rPr b="0" lang="en-US" sz="1800" spc="-1" strike="noStrike">
                <a:solidFill>
                  <a:srgbClr val="000000"/>
                </a:solidFill>
                <a:latin typeface="Consolas"/>
              </a:rPr>
              <a:t>    </a:t>
            </a:r>
            <a:r>
              <a:rPr b="0" lang="en-US" sz="1800" spc="-1" strike="noStrike">
                <a:solidFill>
                  <a:srgbClr val="a52a2a"/>
                </a:solidFill>
                <a:latin typeface="Consolas"/>
              </a:rPr>
              <a:t>case</a:t>
            </a:r>
            <a:r>
              <a:rPr b="0" lang="en-US" sz="1800" spc="-1" strike="noStrike">
                <a:solidFill>
                  <a:srgbClr val="000000"/>
                </a:solidFill>
                <a:latin typeface="Consolas"/>
              </a:rPr>
              <a:t> </a:t>
            </a:r>
            <a:r>
              <a:rPr b="0" lang="en-US" sz="1800" spc="-1" strike="noStrike">
                <a:solidFill>
                  <a:srgbClr val="0000cd"/>
                </a:solidFill>
                <a:latin typeface="Consolas"/>
              </a:rPr>
              <a:t>1</a:t>
            </a:r>
            <a:r>
              <a:rPr b="0" lang="en-US" sz="1800" spc="-1" strike="noStrike">
                <a:solidFill>
                  <a:srgbClr val="000000"/>
                </a:solidFill>
                <a:latin typeface="Consolas"/>
              </a:rPr>
              <a:t>: gun = </a:t>
            </a:r>
            <a:r>
              <a:rPr b="0" lang="en-US" sz="1800" spc="-1" strike="noStrike">
                <a:solidFill>
                  <a:srgbClr val="0000cd"/>
                </a:solidFill>
                <a:latin typeface="Consolas"/>
              </a:rPr>
              <a:t>"Pazartesi"</a:t>
            </a:r>
            <a:r>
              <a:rPr b="0" lang="en-US" sz="1800" spc="-1" strike="noStrike">
                <a:solidFill>
                  <a:srgbClr val="000000"/>
                </a:solidFill>
                <a:latin typeface="Consolas"/>
              </a:rPr>
              <a:t>;    </a:t>
            </a:r>
            <a:r>
              <a:rPr b="0" lang="en-US" sz="1800" spc="-1" strike="noStrike">
                <a:solidFill>
                  <a:srgbClr val="000000"/>
                </a:solidFill>
                <a:latin typeface="Consolas"/>
              </a:rPr>
              <a:t>	</a:t>
            </a:r>
            <a:r>
              <a:rPr b="0" lang="en-US" sz="1800" spc="-1" strike="noStrike">
                <a:solidFill>
                  <a:srgbClr val="a52a2a"/>
                </a:solidFill>
                <a:latin typeface="Consolas"/>
              </a:rPr>
              <a:t>break</a:t>
            </a:r>
            <a:r>
              <a:rPr b="0" lang="en-US" sz="1800" spc="-1" strike="noStrike">
                <a:solidFill>
                  <a:srgbClr val="000000"/>
                </a:solidFill>
                <a:latin typeface="Consolas"/>
              </a:rPr>
              <a:t>;</a:t>
            </a:r>
            <a:br/>
            <a:r>
              <a:rPr b="0" lang="en-US" sz="1800" spc="-1" strike="noStrike">
                <a:solidFill>
                  <a:srgbClr val="000000"/>
                </a:solidFill>
                <a:latin typeface="Consolas"/>
              </a:rPr>
              <a:t>    </a:t>
            </a:r>
            <a:r>
              <a:rPr b="0" lang="en-US" sz="1800" spc="-1" strike="noStrike">
                <a:solidFill>
                  <a:srgbClr val="a52a2a"/>
                </a:solidFill>
                <a:latin typeface="Consolas"/>
              </a:rPr>
              <a:t>case</a:t>
            </a:r>
            <a:r>
              <a:rPr b="0" lang="en-US" sz="1800" spc="-1" strike="noStrike">
                <a:solidFill>
                  <a:srgbClr val="000000"/>
                </a:solidFill>
                <a:latin typeface="Consolas"/>
              </a:rPr>
              <a:t> </a:t>
            </a:r>
            <a:r>
              <a:rPr b="0" lang="en-US" sz="1800" spc="-1" strike="noStrike">
                <a:solidFill>
                  <a:srgbClr val="0000cd"/>
                </a:solidFill>
                <a:latin typeface="Consolas"/>
              </a:rPr>
              <a:t>2</a:t>
            </a:r>
            <a:r>
              <a:rPr b="0" lang="en-US" sz="1800" spc="-1" strike="noStrike">
                <a:solidFill>
                  <a:srgbClr val="000000"/>
                </a:solidFill>
                <a:latin typeface="Consolas"/>
              </a:rPr>
              <a:t>: gun = </a:t>
            </a:r>
            <a:r>
              <a:rPr b="0" lang="en-US" sz="1800" spc="-1" strike="noStrike">
                <a:solidFill>
                  <a:srgbClr val="0000cd"/>
                </a:solidFill>
                <a:latin typeface="Consolas"/>
              </a:rPr>
              <a:t>"Salı"</a:t>
            </a:r>
            <a:r>
              <a:rPr b="0" lang="en-US" sz="1800" spc="-1" strike="noStrike">
                <a:solidFill>
                  <a:srgbClr val="000000"/>
                </a:solidFill>
                <a:latin typeface="Consolas"/>
              </a:rPr>
              <a:t>;       </a:t>
            </a:r>
            <a:r>
              <a:rPr b="0" lang="en-US" sz="1800" spc="-1" strike="noStrike">
                <a:solidFill>
                  <a:srgbClr val="000000"/>
                </a:solidFill>
                <a:latin typeface="Consolas"/>
              </a:rPr>
              <a:t>	</a:t>
            </a:r>
            <a:r>
              <a:rPr b="0" lang="en-US" sz="1800" spc="-1" strike="noStrike">
                <a:solidFill>
                  <a:srgbClr val="a52a2a"/>
                </a:solidFill>
                <a:latin typeface="Consolas"/>
              </a:rPr>
              <a:t>break</a:t>
            </a:r>
            <a:r>
              <a:rPr b="0" lang="en-US" sz="1800" spc="-1" strike="noStrike">
                <a:solidFill>
                  <a:srgbClr val="000000"/>
                </a:solidFill>
                <a:latin typeface="Consolas"/>
              </a:rPr>
              <a:t>;</a:t>
            </a:r>
            <a:br/>
            <a:r>
              <a:rPr b="0" lang="en-US" sz="1800" spc="-1" strike="noStrike">
                <a:solidFill>
                  <a:srgbClr val="000000"/>
                </a:solidFill>
                <a:latin typeface="Consolas"/>
              </a:rPr>
              <a:t>    </a:t>
            </a:r>
            <a:r>
              <a:rPr b="0" lang="en-US" sz="1800" spc="-1" strike="noStrike">
                <a:solidFill>
                  <a:srgbClr val="a52a2a"/>
                </a:solidFill>
                <a:latin typeface="Consolas"/>
              </a:rPr>
              <a:t>case</a:t>
            </a:r>
            <a:r>
              <a:rPr b="0" lang="en-US" sz="1800" spc="-1" strike="noStrike">
                <a:solidFill>
                  <a:srgbClr val="000000"/>
                </a:solidFill>
                <a:latin typeface="Consolas"/>
              </a:rPr>
              <a:t> </a:t>
            </a:r>
            <a:r>
              <a:rPr b="0" lang="en-US" sz="1800" spc="-1" strike="noStrike">
                <a:solidFill>
                  <a:srgbClr val="0000cd"/>
                </a:solidFill>
                <a:latin typeface="Consolas"/>
              </a:rPr>
              <a:t>3</a:t>
            </a:r>
            <a:r>
              <a:rPr b="0" lang="en-US" sz="1800" spc="-1" strike="noStrike">
                <a:solidFill>
                  <a:srgbClr val="000000"/>
                </a:solidFill>
                <a:latin typeface="Consolas"/>
              </a:rPr>
              <a:t>: gun = </a:t>
            </a:r>
            <a:r>
              <a:rPr b="0" lang="en-US" sz="1800" spc="-1" strike="noStrike">
                <a:solidFill>
                  <a:srgbClr val="0000cd"/>
                </a:solidFill>
                <a:latin typeface="Consolas"/>
              </a:rPr>
              <a:t>"Çarşamba"</a:t>
            </a:r>
            <a:r>
              <a:rPr b="0" lang="en-US" sz="1800" spc="-1" strike="noStrike">
                <a:solidFill>
                  <a:srgbClr val="000000"/>
                </a:solidFill>
                <a:latin typeface="Consolas"/>
              </a:rPr>
              <a:t>;     </a:t>
            </a:r>
            <a:r>
              <a:rPr b="0" lang="en-US" sz="1800" spc="-1" strike="noStrike">
                <a:solidFill>
                  <a:srgbClr val="000000"/>
                </a:solidFill>
                <a:latin typeface="Consolas"/>
              </a:rPr>
              <a:t>	</a:t>
            </a:r>
            <a:r>
              <a:rPr b="0" lang="en-US" sz="1800" spc="-1" strike="noStrike">
                <a:solidFill>
                  <a:srgbClr val="a52a2a"/>
                </a:solidFill>
                <a:latin typeface="Consolas"/>
              </a:rPr>
              <a:t>break</a:t>
            </a:r>
            <a:r>
              <a:rPr b="0" lang="en-US" sz="1800" spc="-1" strike="noStrike">
                <a:solidFill>
                  <a:srgbClr val="000000"/>
                </a:solidFill>
                <a:latin typeface="Consolas"/>
              </a:rPr>
              <a:t>;</a:t>
            </a:r>
            <a:br/>
            <a:r>
              <a:rPr b="0" lang="en-US" sz="1800" spc="-1" strike="noStrike">
                <a:solidFill>
                  <a:srgbClr val="000000"/>
                </a:solidFill>
                <a:latin typeface="Consolas"/>
              </a:rPr>
              <a:t>    </a:t>
            </a:r>
            <a:r>
              <a:rPr b="0" lang="en-US" sz="1800" spc="-1" strike="noStrike">
                <a:solidFill>
                  <a:srgbClr val="a52a2a"/>
                </a:solidFill>
                <a:latin typeface="Consolas"/>
              </a:rPr>
              <a:t>case</a:t>
            </a:r>
            <a:r>
              <a:rPr b="0" lang="en-US" sz="1800" spc="-1" strike="noStrike">
                <a:solidFill>
                  <a:srgbClr val="000000"/>
                </a:solidFill>
                <a:latin typeface="Consolas"/>
              </a:rPr>
              <a:t> </a:t>
            </a:r>
            <a:r>
              <a:rPr b="0" lang="en-US" sz="1800" spc="-1" strike="noStrike">
                <a:solidFill>
                  <a:srgbClr val="0000cd"/>
                </a:solidFill>
                <a:latin typeface="Consolas"/>
              </a:rPr>
              <a:t>4</a:t>
            </a:r>
            <a:r>
              <a:rPr b="0" lang="en-US" sz="1800" spc="-1" strike="noStrike">
                <a:solidFill>
                  <a:srgbClr val="000000"/>
                </a:solidFill>
                <a:latin typeface="Consolas"/>
              </a:rPr>
              <a:t>: gun = </a:t>
            </a:r>
            <a:r>
              <a:rPr b="0" lang="en-US" sz="1800" spc="-1" strike="noStrike">
                <a:solidFill>
                  <a:srgbClr val="0000cd"/>
                </a:solidFill>
                <a:latin typeface="Consolas"/>
              </a:rPr>
              <a:t>"Perşembe"</a:t>
            </a:r>
            <a:r>
              <a:rPr b="0" lang="en-US" sz="1800" spc="-1" strike="noStrike">
                <a:solidFill>
                  <a:srgbClr val="000000"/>
                </a:solidFill>
                <a:latin typeface="Consolas"/>
              </a:rPr>
              <a:t>;      </a:t>
            </a:r>
            <a:r>
              <a:rPr b="0" lang="en-US" sz="1800" spc="-1" strike="noStrike">
                <a:solidFill>
                  <a:srgbClr val="000000"/>
                </a:solidFill>
                <a:latin typeface="Consolas"/>
              </a:rPr>
              <a:t>	</a:t>
            </a:r>
            <a:r>
              <a:rPr b="0" lang="en-US" sz="1800" spc="-1" strike="noStrike">
                <a:solidFill>
                  <a:srgbClr val="a52a2a"/>
                </a:solidFill>
                <a:latin typeface="Consolas"/>
              </a:rPr>
              <a:t>break</a:t>
            </a:r>
            <a:r>
              <a:rPr b="0" lang="en-US" sz="1800" spc="-1" strike="noStrike">
                <a:solidFill>
                  <a:srgbClr val="000000"/>
                </a:solidFill>
                <a:latin typeface="Consolas"/>
              </a:rPr>
              <a:t>;</a:t>
            </a:r>
            <a:br/>
            <a:r>
              <a:rPr b="0" lang="en-US" sz="1800" spc="-1" strike="noStrike">
                <a:solidFill>
                  <a:srgbClr val="000000"/>
                </a:solidFill>
                <a:latin typeface="Consolas"/>
              </a:rPr>
              <a:t>    </a:t>
            </a:r>
            <a:r>
              <a:rPr b="0" lang="en-US" sz="1800" spc="-1" strike="noStrike">
                <a:solidFill>
                  <a:srgbClr val="a52a2a"/>
                </a:solidFill>
                <a:latin typeface="Consolas"/>
              </a:rPr>
              <a:t>case</a:t>
            </a:r>
            <a:r>
              <a:rPr b="0" lang="en-US" sz="1800" spc="-1" strike="noStrike">
                <a:solidFill>
                  <a:srgbClr val="000000"/>
                </a:solidFill>
                <a:latin typeface="Consolas"/>
              </a:rPr>
              <a:t> </a:t>
            </a:r>
            <a:r>
              <a:rPr b="0" lang="en-US" sz="1800" spc="-1" strike="noStrike">
                <a:solidFill>
                  <a:srgbClr val="0000cd"/>
                </a:solidFill>
                <a:latin typeface="Consolas"/>
              </a:rPr>
              <a:t>5</a:t>
            </a:r>
            <a:r>
              <a:rPr b="0" lang="en-US" sz="1800" spc="-1" strike="noStrike">
                <a:solidFill>
                  <a:srgbClr val="000000"/>
                </a:solidFill>
                <a:latin typeface="Consolas"/>
              </a:rPr>
              <a:t>: gun = </a:t>
            </a:r>
            <a:r>
              <a:rPr b="0" lang="en-US" sz="1800" spc="-1" strike="noStrike">
                <a:solidFill>
                  <a:srgbClr val="0000cd"/>
                </a:solidFill>
                <a:latin typeface="Consolas"/>
              </a:rPr>
              <a:t>"Cuma"</a:t>
            </a:r>
            <a:r>
              <a:rPr b="0" lang="en-US" sz="1800" spc="-1" strike="noStrike">
                <a:solidFill>
                  <a:srgbClr val="000000"/>
                </a:solidFill>
                <a:latin typeface="Consolas"/>
              </a:rPr>
              <a:t>;        </a:t>
            </a:r>
            <a:r>
              <a:rPr b="0" lang="en-US" sz="1800" spc="-1" strike="noStrike">
                <a:solidFill>
                  <a:srgbClr val="000000"/>
                </a:solidFill>
                <a:latin typeface="Consolas"/>
              </a:rPr>
              <a:t>	</a:t>
            </a:r>
            <a:r>
              <a:rPr b="0" lang="en-US" sz="1800" spc="-1" strike="noStrike">
                <a:solidFill>
                  <a:srgbClr val="a52a2a"/>
                </a:solidFill>
                <a:latin typeface="Consolas"/>
              </a:rPr>
              <a:t>break</a:t>
            </a:r>
            <a:r>
              <a:rPr b="0" lang="en-US" sz="1800" spc="-1" strike="noStrike">
                <a:solidFill>
                  <a:srgbClr val="000000"/>
                </a:solidFill>
                <a:latin typeface="Consolas"/>
              </a:rPr>
              <a:t>;</a:t>
            </a:r>
            <a:br/>
            <a:r>
              <a:rPr b="0" lang="en-US" sz="1800" spc="-1" strike="noStrike">
                <a:solidFill>
                  <a:srgbClr val="000000"/>
                </a:solidFill>
                <a:latin typeface="Consolas"/>
              </a:rPr>
              <a:t>    </a:t>
            </a:r>
            <a:r>
              <a:rPr b="0" lang="en-US" sz="1800" spc="-1" strike="noStrike">
                <a:solidFill>
                  <a:srgbClr val="a52a2a"/>
                </a:solidFill>
                <a:latin typeface="Consolas"/>
              </a:rPr>
              <a:t>case</a:t>
            </a:r>
            <a:r>
              <a:rPr b="0" lang="en-US" sz="1800" spc="-1" strike="noStrike">
                <a:solidFill>
                  <a:srgbClr val="000000"/>
                </a:solidFill>
                <a:latin typeface="Consolas"/>
              </a:rPr>
              <a:t> </a:t>
            </a:r>
            <a:r>
              <a:rPr b="0" lang="en-US" sz="1800" spc="-1" strike="noStrike">
                <a:solidFill>
                  <a:srgbClr val="0000cd"/>
                </a:solidFill>
                <a:latin typeface="Consolas"/>
              </a:rPr>
              <a:t>6</a:t>
            </a:r>
            <a:r>
              <a:rPr b="0" lang="en-US" sz="1800" spc="-1" strike="noStrike">
                <a:solidFill>
                  <a:srgbClr val="000000"/>
                </a:solidFill>
                <a:latin typeface="Consolas"/>
              </a:rPr>
              <a:t>: gun = </a:t>
            </a:r>
            <a:r>
              <a:rPr b="0" lang="en-US" sz="1800" spc="-1" strike="noStrike">
                <a:solidFill>
                  <a:srgbClr val="0000cd"/>
                </a:solidFill>
                <a:latin typeface="Consolas"/>
              </a:rPr>
              <a:t>"Cumartesi"</a:t>
            </a:r>
            <a:r>
              <a:rPr b="0" lang="en-US" sz="1800" spc="-1" strike="noStrike">
                <a:solidFill>
                  <a:srgbClr val="000000"/>
                </a:solidFill>
                <a:latin typeface="Consolas"/>
              </a:rPr>
              <a:t>;      </a:t>
            </a:r>
            <a:r>
              <a:rPr b="0" lang="en-US" sz="1800" spc="-1" strike="noStrike">
                <a:solidFill>
                  <a:srgbClr val="000000"/>
                </a:solidFill>
                <a:latin typeface="Consolas"/>
              </a:rPr>
              <a:t>	</a:t>
            </a:r>
            <a:r>
              <a:rPr b="0" lang="en-US" sz="1800" spc="-1" strike="noStrike">
                <a:solidFill>
                  <a:srgbClr val="a52a2a"/>
                </a:solidFill>
                <a:latin typeface="Consolas"/>
              </a:rPr>
              <a:t>break</a:t>
            </a:r>
            <a:r>
              <a:rPr b="0" lang="en-US" sz="1800" spc="-1" strike="noStrike">
                <a:solidFill>
                  <a:srgbClr val="000000"/>
                </a:solidFill>
                <a:latin typeface="Consolas"/>
              </a:rPr>
              <a:t>;</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a52a2a"/>
                </a:solidFill>
                <a:latin typeface="Consolas"/>
              </a:rPr>
              <a:t>default</a:t>
            </a:r>
            <a:r>
              <a:rPr b="0" lang="en-US" sz="1800" spc="-1" strike="noStrike">
                <a:solidFill>
                  <a:srgbClr val="000000"/>
                </a:solidFill>
                <a:latin typeface="Consolas"/>
              </a:rPr>
              <a:t>: alert("!!!"); </a:t>
            </a:r>
            <a:r>
              <a:rPr b="0" lang="en-US" sz="1800" spc="-1" strike="noStrike">
                <a:solidFill>
                  <a:srgbClr val="000000"/>
                </a:solidFill>
                <a:latin typeface="Consolas"/>
              </a:rPr>
              <a:t>	</a:t>
            </a:r>
            <a:r>
              <a:rPr b="0" lang="en-US" sz="1800" spc="-1" strike="noStrike">
                <a:solidFill>
                  <a:srgbClr val="000000"/>
                </a:solidFill>
                <a:latin typeface="Consolas"/>
              </a:rPr>
              <a:t>	</a:t>
            </a:r>
            <a:r>
              <a:rPr b="0" lang="en-US" sz="1800" spc="-1" strike="noStrike">
                <a:solidFill>
                  <a:srgbClr val="a52a2a"/>
                </a:solidFill>
                <a:latin typeface="Consolas"/>
              </a:rPr>
              <a:t>break</a:t>
            </a:r>
            <a:r>
              <a:rPr b="0" lang="en-US" sz="1800" spc="-1" strike="noStrike">
                <a:solidFill>
                  <a:srgbClr val="000000"/>
                </a:solidFill>
                <a:latin typeface="Consolas"/>
              </a:rPr>
              <a:t>;</a:t>
            </a: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Döngüler for</a:t>
            </a:r>
            <a:endParaRPr b="0" lang="tr-TR" sz="3200" spc="-1" strike="noStrike">
              <a:solidFill>
                <a:srgbClr val="000000"/>
              </a:solidFill>
              <a:latin typeface="Gill Sans MT"/>
            </a:endParaRPr>
          </a:p>
        </p:txBody>
      </p:sp>
      <p:sp>
        <p:nvSpPr>
          <p:cNvPr id="260"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885DC526-CDBE-4265-B3EA-E1F5112C9B6C}" type="slidenum">
              <a:rPr b="0" lang="en-US" sz="1400" spc="-1" strike="noStrike">
                <a:solidFill>
                  <a:srgbClr val="464653"/>
                </a:solidFill>
                <a:latin typeface="Gill Sans MT"/>
              </a:rPr>
              <a:t>19</a:t>
            </a:fld>
            <a:endParaRPr b="0" lang="en-US" sz="1400" spc="-1" strike="noStrike">
              <a:latin typeface="Times New Roman"/>
            </a:endParaRPr>
          </a:p>
        </p:txBody>
      </p:sp>
      <p:sp>
        <p:nvSpPr>
          <p:cNvPr id="261" name="CustomShape 3"/>
          <p:cNvSpPr/>
          <p:nvPr/>
        </p:nvSpPr>
        <p:spPr>
          <a:xfrm>
            <a:off x="467640" y="1628640"/>
            <a:ext cx="662436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for (</a:t>
            </a:r>
            <a:r>
              <a:rPr b="0" i="1" lang="en-US" sz="1800" spc="-1" strike="noStrike">
                <a:solidFill>
                  <a:srgbClr val="000000"/>
                </a:solidFill>
                <a:latin typeface="Consolas"/>
              </a:rPr>
              <a:t>ifade 1</a:t>
            </a:r>
            <a:r>
              <a:rPr b="0" lang="en-US" sz="1800" spc="-1" strike="noStrike">
                <a:solidFill>
                  <a:srgbClr val="000000"/>
                </a:solidFill>
                <a:latin typeface="Consolas"/>
              </a:rPr>
              <a:t>;</a:t>
            </a:r>
            <a:r>
              <a:rPr b="0" i="1" lang="en-US" sz="1800" spc="-1" strike="noStrike">
                <a:solidFill>
                  <a:srgbClr val="000000"/>
                </a:solidFill>
                <a:latin typeface="Consolas"/>
              </a:rPr>
              <a:t> ifade 2</a:t>
            </a:r>
            <a:r>
              <a:rPr b="0" lang="en-US" sz="1800" spc="-1" strike="noStrike">
                <a:solidFill>
                  <a:srgbClr val="000000"/>
                </a:solidFill>
                <a:latin typeface="Consolas"/>
              </a:rPr>
              <a:t>;</a:t>
            </a:r>
            <a:r>
              <a:rPr b="0" i="1" lang="en-US" sz="1800" spc="-1" strike="noStrike">
                <a:solidFill>
                  <a:srgbClr val="000000"/>
                </a:solidFill>
                <a:latin typeface="Consolas"/>
              </a:rPr>
              <a:t> ifade 3</a:t>
            </a:r>
            <a:r>
              <a:rPr b="0" lang="en-US" sz="1800" spc="-1" strike="noStrike">
                <a:solidFill>
                  <a:srgbClr val="000000"/>
                </a:solidFill>
                <a:latin typeface="Consolas"/>
              </a:rPr>
              <a:t>) {</a:t>
            </a:r>
            <a:br/>
            <a:r>
              <a:rPr b="0" lang="en-US" sz="1800" spc="-1" strike="noStrike">
                <a:solidFill>
                  <a:srgbClr val="000000"/>
                </a:solidFill>
                <a:latin typeface="Consolas"/>
              </a:rPr>
              <a:t>    </a:t>
            </a:r>
            <a:r>
              <a:rPr b="0" i="1" lang="en-US" sz="1800" spc="-1" strike="noStrike">
                <a:solidFill>
                  <a:srgbClr val="000000"/>
                </a:solidFill>
                <a:latin typeface="Consolas"/>
              </a:rPr>
              <a:t>gerçekleştirilecek kod bloğu</a:t>
            </a:r>
            <a:br/>
            <a:r>
              <a:rPr b="0" lang="en-US" sz="1800" spc="-1" strike="noStrike">
                <a:solidFill>
                  <a:srgbClr val="000000"/>
                </a:solidFill>
                <a:latin typeface="Consolas"/>
              </a:rPr>
              <a:t>}</a:t>
            </a:r>
            <a:endParaRPr b="0" lang="en-US" sz="1800" spc="-1" strike="noStrike">
              <a:latin typeface="Arial"/>
            </a:endParaRPr>
          </a:p>
        </p:txBody>
      </p:sp>
      <p:sp>
        <p:nvSpPr>
          <p:cNvPr id="262" name="CustomShape 4"/>
          <p:cNvSpPr/>
          <p:nvPr/>
        </p:nvSpPr>
        <p:spPr>
          <a:xfrm>
            <a:off x="500400" y="2925000"/>
            <a:ext cx="603000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for</a:t>
            </a:r>
            <a:r>
              <a:rPr b="0" lang="en-US" sz="1800" spc="-1" strike="noStrike">
                <a:solidFill>
                  <a:srgbClr val="000000"/>
                </a:solidFill>
                <a:latin typeface="Consolas"/>
              </a:rPr>
              <a:t> (i = </a:t>
            </a:r>
            <a:r>
              <a:rPr b="0" lang="en-US" sz="1800" spc="-1" strike="noStrike">
                <a:solidFill>
                  <a:srgbClr val="0000cd"/>
                </a:solidFill>
                <a:latin typeface="Consolas"/>
              </a:rPr>
              <a:t>0</a:t>
            </a:r>
            <a:r>
              <a:rPr b="0" lang="en-US" sz="1800" spc="-1" strike="noStrike">
                <a:solidFill>
                  <a:srgbClr val="000000"/>
                </a:solidFill>
                <a:latin typeface="Consolas"/>
              </a:rPr>
              <a:t>; i &lt; </a:t>
            </a:r>
            <a:r>
              <a:rPr b="0" lang="en-US" sz="1800" spc="-1" strike="noStrike">
                <a:solidFill>
                  <a:srgbClr val="0000cd"/>
                </a:solidFill>
                <a:latin typeface="Consolas"/>
              </a:rPr>
              <a:t>5</a:t>
            </a:r>
            <a:r>
              <a:rPr b="0" lang="en-US" sz="1800" spc="-1" strike="noStrike">
                <a:solidFill>
                  <a:srgbClr val="000000"/>
                </a:solidFill>
                <a:latin typeface="Consolas"/>
              </a:rPr>
              <a:t>; i++) {</a:t>
            </a:r>
            <a:br/>
            <a:r>
              <a:rPr b="0" lang="en-US" sz="1800" spc="-1" strike="noStrike">
                <a:solidFill>
                  <a:srgbClr val="000000"/>
                </a:solidFill>
                <a:latin typeface="Consolas"/>
              </a:rPr>
              <a:t>    text += </a:t>
            </a:r>
            <a:r>
              <a:rPr b="0" lang="en-US" sz="1800" spc="-1" strike="noStrike">
                <a:solidFill>
                  <a:srgbClr val="0000cd"/>
                </a:solidFill>
                <a:latin typeface="Consolas"/>
              </a:rPr>
              <a:t>"Sayı "</a:t>
            </a:r>
            <a:r>
              <a:rPr b="0" lang="en-US" sz="1800" spc="-1" strike="noStrike">
                <a:solidFill>
                  <a:srgbClr val="000000"/>
                </a:solidFill>
                <a:latin typeface="Consolas"/>
              </a:rPr>
              <a:t> + i + </a:t>
            </a:r>
            <a:r>
              <a:rPr b="0" lang="en-US" sz="1800" spc="-1" strike="noStrike">
                <a:solidFill>
                  <a:srgbClr val="0000cd"/>
                </a:solidFill>
                <a:latin typeface="Consolas"/>
              </a:rPr>
              <a:t>"&lt;br&gt;"</a:t>
            </a:r>
            <a:r>
              <a:rPr b="0" lang="en-US" sz="1800" spc="-1" strike="noStrike">
                <a:solidFill>
                  <a:srgbClr val="000000"/>
                </a:solidFill>
                <a:latin typeface="Consolas"/>
              </a:rPr>
              <a:t>;</a:t>
            </a:r>
            <a:br/>
            <a:r>
              <a:rPr b="0" lang="en-US" sz="1800" spc="-1" strike="noStrike">
                <a:solidFill>
                  <a:srgbClr val="000000"/>
                </a:solidFill>
                <a:latin typeface="Consolas"/>
              </a:rPr>
              <a:t>}</a:t>
            </a:r>
            <a:endParaRPr b="0" lang="en-US" sz="1800" spc="-1" strike="noStrike">
              <a:latin typeface="Arial"/>
            </a:endParaRPr>
          </a:p>
        </p:txBody>
      </p:sp>
      <p:sp>
        <p:nvSpPr>
          <p:cNvPr id="263" name="CustomShape 5"/>
          <p:cNvSpPr/>
          <p:nvPr/>
        </p:nvSpPr>
        <p:spPr>
          <a:xfrm>
            <a:off x="467640" y="4293000"/>
            <a:ext cx="784836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for</a:t>
            </a:r>
            <a:r>
              <a:rPr b="0" lang="en-US" sz="1800" spc="-1" strike="noStrike">
                <a:solidFill>
                  <a:srgbClr val="000000"/>
                </a:solidFill>
                <a:latin typeface="Consolas"/>
              </a:rPr>
              <a:t> (i = </a:t>
            </a:r>
            <a:r>
              <a:rPr b="0" lang="en-US" sz="1800" spc="-1" strike="noStrike">
                <a:solidFill>
                  <a:srgbClr val="0000cd"/>
                </a:solidFill>
                <a:latin typeface="Consolas"/>
              </a:rPr>
              <a:t>0</a:t>
            </a:r>
            <a:r>
              <a:rPr b="0" lang="en-US" sz="1800" spc="-1" strike="noStrike">
                <a:solidFill>
                  <a:srgbClr val="000000"/>
                </a:solidFill>
                <a:latin typeface="Consolas"/>
              </a:rPr>
              <a:t>, len = arabalar.length, metin = </a:t>
            </a:r>
            <a:r>
              <a:rPr b="0" lang="en-US" sz="1800" spc="-1" strike="noStrike">
                <a:solidFill>
                  <a:srgbClr val="0000cd"/>
                </a:solidFill>
                <a:latin typeface="Consolas"/>
              </a:rPr>
              <a:t>""</a:t>
            </a:r>
            <a:r>
              <a:rPr b="0" lang="en-US" sz="1800" spc="-1" strike="noStrike">
                <a:solidFill>
                  <a:srgbClr val="000000"/>
                </a:solidFill>
                <a:latin typeface="Consolas"/>
              </a:rPr>
              <a:t>; i &lt; len; i++) { </a:t>
            </a:r>
            <a:br/>
            <a:r>
              <a:rPr b="0" lang="en-US" sz="1800" spc="-1" strike="noStrike">
                <a:solidFill>
                  <a:srgbClr val="000000"/>
                </a:solidFill>
                <a:latin typeface="Consolas"/>
              </a:rPr>
              <a:t>    metin += arabalar[i] + </a:t>
            </a:r>
            <a:r>
              <a:rPr b="0" lang="en-US" sz="1800" spc="-1" strike="noStrike">
                <a:solidFill>
                  <a:srgbClr val="0000cd"/>
                </a:solidFill>
                <a:latin typeface="Consolas"/>
              </a:rPr>
              <a:t>"&lt;br&gt;"</a:t>
            </a:r>
            <a:r>
              <a:rPr b="0" lang="en-US" sz="1800" spc="-1" strike="noStrike">
                <a:solidFill>
                  <a:srgbClr val="000000"/>
                </a:solidFill>
                <a:latin typeface="Consolas"/>
              </a:rPr>
              <a:t>;</a:t>
            </a: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Döngüler for</a:t>
            </a:r>
            <a:endParaRPr b="0" lang="tr-TR" sz="3200" spc="-1" strike="noStrike">
              <a:solidFill>
                <a:srgbClr val="000000"/>
              </a:solidFill>
              <a:latin typeface="Gill Sans MT"/>
            </a:endParaRPr>
          </a:p>
        </p:txBody>
      </p:sp>
      <p:sp>
        <p:nvSpPr>
          <p:cNvPr id="265"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27A55BE2-B1C2-4185-B410-659FF165C8F7}" type="slidenum">
              <a:rPr b="0" lang="en-US" sz="1400" spc="-1" strike="noStrike">
                <a:solidFill>
                  <a:srgbClr val="464653"/>
                </a:solidFill>
                <a:latin typeface="Gill Sans MT"/>
              </a:rPr>
              <a:t>19</a:t>
            </a:fld>
            <a:endParaRPr b="0" lang="en-US" sz="1400" spc="-1" strike="noStrike">
              <a:latin typeface="Times New Roman"/>
            </a:endParaRPr>
          </a:p>
        </p:txBody>
      </p:sp>
      <p:sp>
        <p:nvSpPr>
          <p:cNvPr id="266" name="CustomShape 3"/>
          <p:cNvSpPr/>
          <p:nvPr/>
        </p:nvSpPr>
        <p:spPr>
          <a:xfrm>
            <a:off x="251640" y="1200960"/>
            <a:ext cx="6784200" cy="4753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Gill Sans MT"/>
              </a:rPr>
              <a:t>&lt;!DOCTYPE html&gt;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&lt;p id="demo"&gt;&lt;/p&gt;</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var metin =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var i;</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for (i = 1; i &lt; 10; i = i + 2)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metin += i + "&lt;br&gt;";</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document.getElementById("demo").innerHTML = metin;</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r>
              <a:rPr b="0" lang="en-US" sz="1800" spc="-1" strike="noStrike">
                <a:solidFill>
                  <a:srgbClr val="000000"/>
                </a:solidFill>
                <a:latin typeface="Gill Sans MT"/>
              </a:rPr>
              <a:t>&lt;/html&gt;   </a:t>
            </a:r>
            <a:endParaRPr b="0" lang="en-US" sz="1800" spc="-1" strike="noStrike">
              <a:latin typeface="Arial"/>
            </a:endParaRPr>
          </a:p>
        </p:txBody>
      </p:sp>
      <p:pic>
        <p:nvPicPr>
          <p:cNvPr id="267" name="Resim 5" descr=""/>
          <p:cNvPicPr/>
          <p:nvPr/>
        </p:nvPicPr>
        <p:blipFill>
          <a:blip r:embed="rId1"/>
          <a:stretch/>
        </p:blipFill>
        <p:spPr>
          <a:xfrm>
            <a:off x="7452360" y="2743920"/>
            <a:ext cx="409320" cy="143784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Döngüler while</a:t>
            </a:r>
            <a:endParaRPr b="0" lang="tr-TR" sz="3200" spc="-1" strike="noStrike">
              <a:solidFill>
                <a:srgbClr val="000000"/>
              </a:solidFill>
              <a:latin typeface="Gill Sans MT"/>
            </a:endParaRPr>
          </a:p>
        </p:txBody>
      </p:sp>
      <p:sp>
        <p:nvSpPr>
          <p:cNvPr id="269"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433D3076-52B6-4661-884D-CD5002FD899F}" type="slidenum">
              <a:rPr b="0" lang="en-US" sz="1400" spc="-1" strike="noStrike">
                <a:solidFill>
                  <a:srgbClr val="464653"/>
                </a:solidFill>
                <a:latin typeface="Gill Sans MT"/>
              </a:rPr>
              <a:t>19</a:t>
            </a:fld>
            <a:endParaRPr b="0" lang="en-US" sz="1400" spc="-1" strike="noStrike">
              <a:latin typeface="Times New Roman"/>
            </a:endParaRPr>
          </a:p>
        </p:txBody>
      </p:sp>
      <p:sp>
        <p:nvSpPr>
          <p:cNvPr id="270" name="CustomShape 3"/>
          <p:cNvSpPr/>
          <p:nvPr/>
        </p:nvSpPr>
        <p:spPr>
          <a:xfrm>
            <a:off x="500400" y="1572480"/>
            <a:ext cx="45716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while (</a:t>
            </a:r>
            <a:r>
              <a:rPr b="0" i="1" lang="en-US" sz="1800" spc="-1" strike="noStrike">
                <a:solidFill>
                  <a:srgbClr val="000000"/>
                </a:solidFill>
                <a:latin typeface="Consolas"/>
              </a:rPr>
              <a:t>koşul</a:t>
            </a:r>
            <a:r>
              <a:rPr b="0" lang="en-US" sz="1800" spc="-1" strike="noStrike">
                <a:solidFill>
                  <a:srgbClr val="000000"/>
                </a:solidFill>
                <a:latin typeface="Consolas"/>
              </a:rPr>
              <a:t>) {</a:t>
            </a:r>
            <a:br/>
            <a:r>
              <a:rPr b="0" i="1" lang="en-US" sz="1800" spc="-1" strike="noStrike">
                <a:solidFill>
                  <a:srgbClr val="000000"/>
                </a:solidFill>
                <a:latin typeface="Consolas"/>
              </a:rPr>
              <a:t>    gerçekleştirilecek kod bloğu</a:t>
            </a:r>
            <a:br/>
            <a:r>
              <a:rPr b="0" lang="en-US" sz="1800" spc="-1" strike="noStrike">
                <a:solidFill>
                  <a:srgbClr val="000000"/>
                </a:solidFill>
                <a:latin typeface="Consolas"/>
              </a:rPr>
              <a:t>}</a:t>
            </a:r>
            <a:endParaRPr b="0" lang="en-US" sz="1800" spc="-1" strike="noStrike">
              <a:latin typeface="Arial"/>
            </a:endParaRPr>
          </a:p>
        </p:txBody>
      </p:sp>
      <p:sp>
        <p:nvSpPr>
          <p:cNvPr id="271" name="CustomShape 4"/>
          <p:cNvSpPr/>
          <p:nvPr/>
        </p:nvSpPr>
        <p:spPr>
          <a:xfrm>
            <a:off x="576000" y="2828880"/>
            <a:ext cx="457164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while</a:t>
            </a:r>
            <a:r>
              <a:rPr b="0" lang="en-US" sz="1800" spc="-1" strike="noStrike">
                <a:solidFill>
                  <a:srgbClr val="000000"/>
                </a:solidFill>
                <a:latin typeface="Consolas"/>
              </a:rPr>
              <a:t> (i &lt; </a:t>
            </a:r>
            <a:r>
              <a:rPr b="0" lang="en-US" sz="1800" spc="-1" strike="noStrike">
                <a:solidFill>
                  <a:srgbClr val="0000cd"/>
                </a:solidFill>
                <a:latin typeface="Consolas"/>
              </a:rPr>
              <a:t>10</a:t>
            </a:r>
            <a:r>
              <a:rPr b="0" lang="en-US" sz="1800" spc="-1" strike="noStrike">
                <a:solidFill>
                  <a:srgbClr val="000000"/>
                </a:solidFill>
                <a:latin typeface="Consolas"/>
              </a:rPr>
              <a:t>) {</a:t>
            </a:r>
            <a:br/>
            <a:r>
              <a:rPr b="0" lang="en-US" sz="1800" spc="-1" strike="noStrike">
                <a:solidFill>
                  <a:srgbClr val="000000"/>
                </a:solidFill>
                <a:latin typeface="Consolas"/>
              </a:rPr>
              <a:t>    text += </a:t>
            </a:r>
            <a:r>
              <a:rPr b="0" lang="en-US" sz="1800" spc="-1" strike="noStrike">
                <a:solidFill>
                  <a:srgbClr val="0000cd"/>
                </a:solidFill>
                <a:latin typeface="Consolas"/>
              </a:rPr>
              <a:t>"The number is "</a:t>
            </a:r>
            <a:r>
              <a:rPr b="0" lang="en-US" sz="1800" spc="-1" strike="noStrike">
                <a:solidFill>
                  <a:srgbClr val="000000"/>
                </a:solidFill>
                <a:latin typeface="Consolas"/>
              </a:rPr>
              <a:t> + i;</a:t>
            </a:r>
            <a:br/>
            <a:r>
              <a:rPr b="0" lang="en-US" sz="1800" spc="-1" strike="noStrike">
                <a:solidFill>
                  <a:srgbClr val="000000"/>
                </a:solidFill>
                <a:latin typeface="Consolas"/>
              </a:rPr>
              <a:t>    i++;</a:t>
            </a: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JavaScript Objeler</a:t>
            </a:r>
            <a:endParaRPr b="0" lang="tr-TR" sz="3200" spc="-1" strike="noStrike">
              <a:solidFill>
                <a:srgbClr val="000000"/>
              </a:solidFill>
              <a:latin typeface="Gill Sans MT"/>
            </a:endParaRPr>
          </a:p>
        </p:txBody>
      </p:sp>
      <p:sp>
        <p:nvSpPr>
          <p:cNvPr id="108"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B66513A7-6B1D-43B6-B634-A021713C602F}" type="slidenum">
              <a:rPr b="0" lang="en-US" sz="1400" spc="-1" strike="noStrike">
                <a:solidFill>
                  <a:srgbClr val="464653"/>
                </a:solidFill>
                <a:latin typeface="Gill Sans MT"/>
              </a:rPr>
              <a:t>3</a:t>
            </a:fld>
            <a:endParaRPr b="0" lang="en-US" sz="1400" spc="-1" strike="noStrike">
              <a:latin typeface="Times New Roman"/>
            </a:endParaRPr>
          </a:p>
        </p:txBody>
      </p:sp>
      <p:pic>
        <p:nvPicPr>
          <p:cNvPr id="109" name="Picture 2" descr="http://www.w3schools.com/js/objectExplained.gif"/>
          <p:cNvPicPr/>
          <p:nvPr/>
        </p:nvPicPr>
        <p:blipFill>
          <a:blip r:embed="rId1"/>
          <a:stretch/>
        </p:blipFill>
        <p:spPr>
          <a:xfrm>
            <a:off x="683640" y="3902400"/>
            <a:ext cx="3504960" cy="2190240"/>
          </a:xfrm>
          <a:prstGeom prst="rect">
            <a:avLst/>
          </a:prstGeom>
          <a:ln>
            <a:noFill/>
          </a:ln>
        </p:spPr>
      </p:pic>
      <p:sp>
        <p:nvSpPr>
          <p:cNvPr id="110" name="TextShape 3"/>
          <p:cNvSpPr txBox="1"/>
          <p:nvPr/>
        </p:nvSpPr>
        <p:spPr>
          <a:xfrm>
            <a:off x="457200" y="1219320"/>
            <a:ext cx="8229240" cy="3433680"/>
          </a:xfrm>
          <a:prstGeom prst="rect">
            <a:avLst/>
          </a:prstGeom>
          <a:noFill/>
          <a:ln>
            <a:noFill/>
          </a:ln>
        </p:spPr>
        <p:txBody>
          <a:bodyPr lIns="90000" rIns="90000" tIns="45000" bIns="45000">
            <a:normAutofit fontScale="97000"/>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Obje = araba</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Tanımlanan bir obje ile birden fazla araba oluşturabilir. Oluşturulan her araba farklı özelliklere sahip olabilir. Örneğin bir arabanın rengi siyahken diğer beyaz olabilir. </a:t>
            </a:r>
            <a:endParaRPr b="0" lang="tr-TR" sz="2600" spc="-1" strike="noStrike">
              <a:solidFill>
                <a:srgbClr val="000000"/>
              </a:solidFill>
              <a:latin typeface="Gill Sans MT"/>
            </a:endParaRPr>
          </a:p>
        </p:txBody>
      </p:sp>
      <p:graphicFrame>
        <p:nvGraphicFramePr>
          <p:cNvPr id="111" name="Table 4"/>
          <p:cNvGraphicFramePr/>
          <p:nvPr/>
        </p:nvGraphicFramePr>
        <p:xfrm>
          <a:off x="3300840" y="1340640"/>
          <a:ext cx="5663160" cy="1806840"/>
        </p:xfrm>
        <a:graphic>
          <a:graphicData uri="http://schemas.openxmlformats.org/drawingml/2006/table">
            <a:tbl>
              <a:tblPr/>
              <a:tblGrid>
                <a:gridCol w="2831400"/>
                <a:gridCol w="2831760"/>
              </a:tblGrid>
              <a:tr h="357120">
                <a:tc>
                  <a:txBody>
                    <a:bodyPr>
                      <a:noAutofit/>
                    </a:bodyPr>
                    <a:p>
                      <a:pPr>
                        <a:lnSpc>
                          <a:spcPct val="100000"/>
                        </a:lnSpc>
                      </a:pPr>
                      <a:r>
                        <a:rPr b="1" lang="en-US" sz="1800" spc="-1" strike="noStrike">
                          <a:solidFill>
                            <a:srgbClr val="ffffff"/>
                          </a:solidFill>
                          <a:latin typeface="Gill Sans MT"/>
                        </a:rPr>
                        <a:t>Özellik</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noAutofit/>
                    </a:bodyPr>
                    <a:p>
                      <a:pPr>
                        <a:lnSpc>
                          <a:spcPct val="100000"/>
                        </a:lnSpc>
                      </a:pPr>
                      <a:r>
                        <a:rPr b="1" lang="en-US" sz="1800" spc="-1" strike="noStrike">
                          <a:solidFill>
                            <a:srgbClr val="ffffff"/>
                          </a:solidFill>
                          <a:latin typeface="Gill Sans MT"/>
                        </a:rPr>
                        <a:t>Metod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r>
              <a:tr h="362520">
                <a:tc>
                  <a:txBody>
                    <a:bodyPr>
                      <a:noAutofit/>
                    </a:bodyPr>
                    <a:p>
                      <a:pPr>
                        <a:lnSpc>
                          <a:spcPct val="100000"/>
                        </a:lnSpc>
                      </a:pPr>
                      <a:r>
                        <a:rPr b="0" lang="en-US" sz="1800" spc="-1" strike="noStrike">
                          <a:solidFill>
                            <a:srgbClr val="000000"/>
                          </a:solidFill>
                          <a:latin typeface="Gill Sans MT"/>
                        </a:rPr>
                        <a:t>araba.marka=Fiat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noAutofit/>
                    </a:bodyPr>
                    <a:p>
                      <a:pPr>
                        <a:lnSpc>
                          <a:spcPct val="100000"/>
                        </a:lnSpc>
                      </a:pPr>
                      <a:r>
                        <a:rPr b="0" lang="en-US" sz="1800" spc="-1" strike="noStrike">
                          <a:solidFill>
                            <a:srgbClr val="000000"/>
                          </a:solidFill>
                          <a:latin typeface="Gill Sans MT"/>
                        </a:rPr>
                        <a:t>araba.calistir()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r>
              <a:tr h="362520">
                <a:tc>
                  <a:txBody>
                    <a:bodyPr>
                      <a:noAutofit/>
                    </a:bodyPr>
                    <a:p>
                      <a:pPr>
                        <a:lnSpc>
                          <a:spcPct val="100000"/>
                        </a:lnSpc>
                      </a:pPr>
                      <a:r>
                        <a:rPr b="0" lang="en-US" sz="1800" spc="-1" strike="noStrike">
                          <a:solidFill>
                            <a:srgbClr val="000000"/>
                          </a:solidFill>
                          <a:latin typeface="Gill Sans MT"/>
                        </a:rPr>
                        <a:t>araba.model=500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noAutofit/>
                    </a:bodyPr>
                    <a:p>
                      <a:pPr>
                        <a:lnSpc>
                          <a:spcPct val="100000"/>
                        </a:lnSpc>
                      </a:pPr>
                      <a:r>
                        <a:rPr b="0" lang="en-US" sz="1800" spc="-1" strike="noStrike">
                          <a:solidFill>
                            <a:srgbClr val="000000"/>
                          </a:solidFill>
                          <a:latin typeface="Gill Sans MT"/>
                        </a:rPr>
                        <a:t>araba.sur()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r>
              <a:tr h="362520">
                <a:tc>
                  <a:txBody>
                    <a:bodyPr>
                      <a:noAutofit/>
                    </a:bodyPr>
                    <a:p>
                      <a:pPr>
                        <a:lnSpc>
                          <a:spcPct val="100000"/>
                        </a:lnSpc>
                      </a:pPr>
                      <a:r>
                        <a:rPr b="0" lang="en-US" sz="1800" spc="-1" strike="noStrike">
                          <a:solidFill>
                            <a:srgbClr val="000000"/>
                          </a:solidFill>
                          <a:latin typeface="Gill Sans MT"/>
                        </a:rPr>
                        <a:t>araba.agirlik=850kg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noAutofit/>
                    </a:bodyPr>
                    <a:p>
                      <a:pPr>
                        <a:lnSpc>
                          <a:spcPct val="100000"/>
                        </a:lnSpc>
                      </a:pPr>
                      <a:r>
                        <a:rPr b="0" lang="en-US" sz="1800" spc="-1" strike="noStrike">
                          <a:solidFill>
                            <a:srgbClr val="000000"/>
                          </a:solidFill>
                          <a:latin typeface="Gill Sans MT"/>
                        </a:rPr>
                        <a:t>araba.rolanti()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r>
              <a:tr h="362160">
                <a:tc>
                  <a:txBody>
                    <a:bodyPr>
                      <a:noAutofit/>
                    </a:bodyPr>
                    <a:p>
                      <a:pPr>
                        <a:lnSpc>
                          <a:spcPct val="100000"/>
                        </a:lnSpc>
                      </a:pPr>
                      <a:r>
                        <a:rPr b="0" lang="en-US" sz="1800" spc="-1" strike="noStrike">
                          <a:solidFill>
                            <a:srgbClr val="000000"/>
                          </a:solidFill>
                          <a:latin typeface="Gill Sans MT"/>
                        </a:rPr>
                        <a:t>araba.renk=beyaz</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noAutofit/>
                    </a:bodyPr>
                    <a:p>
                      <a:pPr>
                        <a:lnSpc>
                          <a:spcPct val="100000"/>
                        </a:lnSpc>
                      </a:pPr>
                      <a:r>
                        <a:rPr b="0" lang="en-US" sz="1800" spc="-1" strike="noStrike">
                          <a:solidFill>
                            <a:srgbClr val="000000"/>
                          </a:solidFill>
                          <a:latin typeface="Gill Sans MT"/>
                        </a:rPr>
                        <a:t>araba.durdur()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r>
            </a:tbl>
          </a:graphicData>
        </a:graphic>
      </p:graphicFrame>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Döngüler do while</a:t>
            </a:r>
            <a:endParaRPr b="0" lang="tr-TR" sz="3200" spc="-1" strike="noStrike">
              <a:solidFill>
                <a:srgbClr val="000000"/>
              </a:solidFill>
              <a:latin typeface="Gill Sans MT"/>
            </a:endParaRPr>
          </a:p>
        </p:txBody>
      </p:sp>
      <p:sp>
        <p:nvSpPr>
          <p:cNvPr id="273"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BD1E063E-C50E-45A6-B9EE-923DE4CFBD1F}" type="slidenum">
              <a:rPr b="0" lang="en-US" sz="1400" spc="-1" strike="noStrike">
                <a:solidFill>
                  <a:srgbClr val="464653"/>
                </a:solidFill>
                <a:latin typeface="Gill Sans MT"/>
              </a:rPr>
              <a:t>19</a:t>
            </a:fld>
            <a:endParaRPr b="0" lang="en-US" sz="1400" spc="-1" strike="noStrike">
              <a:latin typeface="Times New Roman"/>
            </a:endParaRPr>
          </a:p>
        </p:txBody>
      </p:sp>
      <p:sp>
        <p:nvSpPr>
          <p:cNvPr id="274" name="CustomShape 3"/>
          <p:cNvSpPr/>
          <p:nvPr/>
        </p:nvSpPr>
        <p:spPr>
          <a:xfrm>
            <a:off x="549360" y="1385640"/>
            <a:ext cx="45716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do {</a:t>
            </a:r>
            <a:br/>
            <a:r>
              <a:rPr b="0" i="1" lang="en-US" sz="1800" spc="-1" strike="noStrike">
                <a:solidFill>
                  <a:srgbClr val="000000"/>
                </a:solidFill>
                <a:latin typeface="Consolas"/>
              </a:rPr>
              <a:t>    gerçekleştirilecek kod bloğu</a:t>
            </a:r>
            <a:br/>
            <a:r>
              <a:rPr b="0" lang="en-US" sz="1800" spc="-1" strike="noStrike">
                <a:solidFill>
                  <a:srgbClr val="000000"/>
                </a:solidFill>
                <a:latin typeface="Consolas"/>
              </a:rPr>
              <a:t>}</a:t>
            </a:r>
            <a:br/>
            <a:r>
              <a:rPr b="0" lang="en-US" sz="1800" spc="-1" strike="noStrike">
                <a:solidFill>
                  <a:srgbClr val="000000"/>
                </a:solidFill>
                <a:latin typeface="Consolas"/>
              </a:rPr>
              <a:t>while (</a:t>
            </a:r>
            <a:r>
              <a:rPr b="0" i="1" lang="en-US" sz="1800" spc="-1" strike="noStrike">
                <a:solidFill>
                  <a:srgbClr val="000000"/>
                </a:solidFill>
                <a:latin typeface="Consolas"/>
              </a:rPr>
              <a:t>koşul</a:t>
            </a:r>
            <a:r>
              <a:rPr b="0" lang="en-US" sz="1800" spc="-1" strike="noStrike">
                <a:solidFill>
                  <a:srgbClr val="000000"/>
                </a:solidFill>
                <a:latin typeface="Consolas"/>
              </a:rPr>
              <a:t>);</a:t>
            </a:r>
            <a:endParaRPr b="0" lang="en-US" sz="1800" spc="-1" strike="noStrike">
              <a:latin typeface="Arial"/>
            </a:endParaRPr>
          </a:p>
        </p:txBody>
      </p:sp>
      <p:sp>
        <p:nvSpPr>
          <p:cNvPr id="275" name="CustomShape 4"/>
          <p:cNvSpPr/>
          <p:nvPr/>
        </p:nvSpPr>
        <p:spPr>
          <a:xfrm>
            <a:off x="539640" y="3175920"/>
            <a:ext cx="45716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do</a:t>
            </a:r>
            <a:r>
              <a:rPr b="0" lang="en-US" sz="1800" spc="-1" strike="noStrike">
                <a:solidFill>
                  <a:srgbClr val="000000"/>
                </a:solidFill>
                <a:latin typeface="Consolas"/>
              </a:rPr>
              <a:t> {</a:t>
            </a:r>
            <a:br/>
            <a:r>
              <a:rPr b="0" lang="en-US" sz="1800" spc="-1" strike="noStrike">
                <a:solidFill>
                  <a:srgbClr val="000000"/>
                </a:solidFill>
                <a:latin typeface="Consolas"/>
              </a:rPr>
              <a:t>    text += </a:t>
            </a:r>
            <a:r>
              <a:rPr b="0" lang="en-US" sz="1800" spc="-1" strike="noStrike">
                <a:solidFill>
                  <a:srgbClr val="0000cd"/>
                </a:solidFill>
                <a:latin typeface="Consolas"/>
              </a:rPr>
              <a:t>"Sayı "</a:t>
            </a:r>
            <a:r>
              <a:rPr b="0" lang="en-US" sz="1800" spc="-1" strike="noStrike">
                <a:solidFill>
                  <a:srgbClr val="000000"/>
                </a:solidFill>
                <a:latin typeface="Consolas"/>
              </a:rPr>
              <a:t> + i;</a:t>
            </a:r>
            <a:br/>
            <a:r>
              <a:rPr b="0" lang="en-US" sz="1800" spc="-1" strike="noStrike">
                <a:solidFill>
                  <a:srgbClr val="000000"/>
                </a:solidFill>
                <a:latin typeface="Consolas"/>
              </a:rPr>
              <a:t>    i++;</a:t>
            </a:r>
            <a:br/>
            <a:r>
              <a:rPr b="0" lang="en-US" sz="1800" spc="-1" strike="noStrike">
                <a:solidFill>
                  <a:srgbClr val="000000"/>
                </a:solidFill>
                <a:latin typeface="Consolas"/>
              </a:rPr>
              <a:t>}</a:t>
            </a:r>
            <a:br/>
            <a:r>
              <a:rPr b="0" lang="en-US" sz="1800" spc="-1" strike="noStrike">
                <a:solidFill>
                  <a:srgbClr val="a52a2a"/>
                </a:solidFill>
                <a:latin typeface="Consolas"/>
              </a:rPr>
              <a:t>while</a:t>
            </a:r>
            <a:r>
              <a:rPr b="0" lang="en-US" sz="1800" spc="-1" strike="noStrike">
                <a:solidFill>
                  <a:srgbClr val="000000"/>
                </a:solidFill>
                <a:latin typeface="Consolas"/>
              </a:rPr>
              <a:t> (i &lt; </a:t>
            </a:r>
            <a:r>
              <a:rPr b="0" lang="en-US" sz="1800" spc="-1" strike="noStrike">
                <a:solidFill>
                  <a:srgbClr val="0000cd"/>
                </a:solidFill>
                <a:latin typeface="Consolas"/>
              </a:rPr>
              <a:t>10</a:t>
            </a: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Break</a:t>
            </a:r>
            <a:endParaRPr b="0" lang="tr-TR" sz="3200" spc="-1" strike="noStrike">
              <a:solidFill>
                <a:srgbClr val="000000"/>
              </a:solidFill>
              <a:latin typeface="Gill Sans MT"/>
            </a:endParaRPr>
          </a:p>
        </p:txBody>
      </p:sp>
      <p:sp>
        <p:nvSpPr>
          <p:cNvPr id="277"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D90DAE45-9230-4B4F-9383-2AEEB8F42283}" type="slidenum">
              <a:rPr b="0" lang="en-US" sz="1400" spc="-1" strike="noStrike">
                <a:solidFill>
                  <a:srgbClr val="464653"/>
                </a:solidFill>
                <a:latin typeface="Gill Sans MT"/>
              </a:rPr>
              <a:t>19</a:t>
            </a:fld>
            <a:endParaRPr b="0" lang="en-US" sz="1400" spc="-1" strike="noStrike">
              <a:latin typeface="Times New Roman"/>
            </a:endParaRPr>
          </a:p>
        </p:txBody>
      </p:sp>
      <p:sp>
        <p:nvSpPr>
          <p:cNvPr id="278" name="CustomShape 3"/>
          <p:cNvSpPr/>
          <p:nvPr/>
        </p:nvSpPr>
        <p:spPr>
          <a:xfrm>
            <a:off x="251640" y="3148200"/>
            <a:ext cx="656820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for</a:t>
            </a:r>
            <a:r>
              <a:rPr b="0" lang="en-US" sz="1800" spc="-1" strike="noStrike">
                <a:solidFill>
                  <a:srgbClr val="000000"/>
                </a:solidFill>
                <a:latin typeface="Consolas"/>
              </a:rPr>
              <a:t> (i = </a:t>
            </a:r>
            <a:r>
              <a:rPr b="0" lang="en-US" sz="1800" spc="-1" strike="noStrike">
                <a:solidFill>
                  <a:srgbClr val="0000cd"/>
                </a:solidFill>
                <a:latin typeface="Consolas"/>
              </a:rPr>
              <a:t>0</a:t>
            </a:r>
            <a:r>
              <a:rPr b="0" lang="en-US" sz="1800" spc="-1" strike="noStrike">
                <a:solidFill>
                  <a:srgbClr val="000000"/>
                </a:solidFill>
                <a:latin typeface="Consolas"/>
              </a:rPr>
              <a:t>; i &lt; </a:t>
            </a:r>
            <a:r>
              <a:rPr b="0" lang="en-US" sz="1800" spc="-1" strike="noStrike">
                <a:solidFill>
                  <a:srgbClr val="0000cd"/>
                </a:solidFill>
                <a:latin typeface="Consolas"/>
              </a:rPr>
              <a:t>10</a:t>
            </a:r>
            <a:r>
              <a:rPr b="0" lang="en-US" sz="1800" spc="-1" strike="noStrike">
                <a:solidFill>
                  <a:srgbClr val="000000"/>
                </a:solidFill>
                <a:latin typeface="Consolas"/>
              </a:rPr>
              <a:t>; i++) {</a:t>
            </a:r>
            <a:br/>
            <a:r>
              <a:rPr b="0" lang="en-US" sz="1800" spc="-1" strike="noStrike">
                <a:solidFill>
                  <a:srgbClr val="000000"/>
                </a:solidFill>
                <a:latin typeface="Consolas"/>
              </a:rPr>
              <a:t>    </a:t>
            </a:r>
            <a:r>
              <a:rPr b="0" lang="en-US" sz="1800" spc="-1" strike="noStrike">
                <a:solidFill>
                  <a:srgbClr val="a52a2a"/>
                </a:solidFill>
                <a:latin typeface="Consolas"/>
              </a:rPr>
              <a:t>if</a:t>
            </a:r>
            <a:r>
              <a:rPr b="0" lang="en-US" sz="1800" spc="-1" strike="noStrike">
                <a:solidFill>
                  <a:srgbClr val="000000"/>
                </a:solidFill>
                <a:latin typeface="Consolas"/>
              </a:rPr>
              <a:t> (i === </a:t>
            </a:r>
            <a:r>
              <a:rPr b="0" lang="en-US" sz="1800" spc="-1" strike="noStrike">
                <a:solidFill>
                  <a:srgbClr val="0000cd"/>
                </a:solidFill>
                <a:latin typeface="Consolas"/>
              </a:rPr>
              <a:t>3</a:t>
            </a:r>
            <a:r>
              <a:rPr b="0" lang="en-US" sz="1800" spc="-1" strike="noStrike">
                <a:solidFill>
                  <a:srgbClr val="000000"/>
                </a:solidFill>
                <a:latin typeface="Consolas"/>
              </a:rPr>
              <a:t>) { </a:t>
            </a:r>
            <a:r>
              <a:rPr b="0" lang="en-US" sz="1800" spc="-1" strike="noStrike">
                <a:solidFill>
                  <a:srgbClr val="a52a2a"/>
                </a:solidFill>
                <a:latin typeface="Consolas"/>
              </a:rPr>
              <a:t>break</a:t>
            </a:r>
            <a:r>
              <a:rPr b="0" lang="en-US" sz="1800" spc="-1" strike="noStrike">
                <a:solidFill>
                  <a:srgbClr val="000000"/>
                </a:solidFill>
                <a:latin typeface="Consolas"/>
              </a:rPr>
              <a:t>; }</a:t>
            </a:r>
            <a:br/>
            <a:r>
              <a:rPr b="0" lang="en-US" sz="1800" spc="-1" strike="noStrike">
                <a:solidFill>
                  <a:srgbClr val="000000"/>
                </a:solidFill>
                <a:latin typeface="Consolas"/>
              </a:rPr>
              <a:t>    text += </a:t>
            </a:r>
            <a:r>
              <a:rPr b="0" lang="en-US" sz="1800" spc="-1" strike="noStrike">
                <a:solidFill>
                  <a:srgbClr val="0000cd"/>
                </a:solidFill>
                <a:latin typeface="Consolas"/>
              </a:rPr>
              <a:t>"Sayı:  "</a:t>
            </a:r>
            <a:r>
              <a:rPr b="0" lang="en-US" sz="1800" spc="-1" strike="noStrike">
                <a:solidFill>
                  <a:srgbClr val="000000"/>
                </a:solidFill>
                <a:latin typeface="Consolas"/>
              </a:rPr>
              <a:t> + i + </a:t>
            </a:r>
            <a:r>
              <a:rPr b="0" lang="en-US" sz="1800" spc="-1" strike="noStrike">
                <a:solidFill>
                  <a:srgbClr val="0000cd"/>
                </a:solidFill>
                <a:latin typeface="Consolas"/>
              </a:rPr>
              <a:t>"&lt;br&gt;"</a:t>
            </a:r>
            <a:r>
              <a:rPr b="0" lang="en-US" sz="1800" spc="-1" strike="noStrike">
                <a:solidFill>
                  <a:srgbClr val="000000"/>
                </a:solidFill>
                <a:latin typeface="Consolas"/>
              </a:rPr>
              <a:t>;</a:t>
            </a:r>
            <a:br/>
            <a:r>
              <a:rPr b="0" lang="en-US" sz="1800" spc="-1" strike="noStrike">
                <a:solidFill>
                  <a:srgbClr val="000000"/>
                </a:solidFill>
                <a:latin typeface="Consolas"/>
              </a:rPr>
              <a:t>}</a:t>
            </a:r>
            <a:endParaRPr b="0" lang="en-US" sz="1800" spc="-1" strike="noStrike">
              <a:latin typeface="Arial"/>
            </a:endParaRPr>
          </a:p>
        </p:txBody>
      </p:sp>
      <p:sp>
        <p:nvSpPr>
          <p:cNvPr id="279" name="CustomShape 4"/>
          <p:cNvSpPr/>
          <p:nvPr/>
        </p:nvSpPr>
        <p:spPr>
          <a:xfrm>
            <a:off x="462240" y="1971000"/>
            <a:ext cx="7115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Verdana"/>
                <a:ea typeface="Verdana"/>
              </a:rPr>
              <a:t>Break komutu döngüyü kullanıldığı yerde kırarak sonlandırır.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Continue</a:t>
            </a:r>
            <a:endParaRPr b="0" lang="tr-TR" sz="3200" spc="-1" strike="noStrike">
              <a:solidFill>
                <a:srgbClr val="000000"/>
              </a:solidFill>
              <a:latin typeface="Gill Sans MT"/>
            </a:endParaRPr>
          </a:p>
        </p:txBody>
      </p:sp>
      <p:sp>
        <p:nvSpPr>
          <p:cNvPr id="281"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C3622C49-0022-4E02-A02B-B5C64C2B4B21}" type="slidenum">
              <a:rPr b="0" lang="en-US" sz="1400" spc="-1" strike="noStrike">
                <a:solidFill>
                  <a:srgbClr val="464653"/>
                </a:solidFill>
                <a:latin typeface="Gill Sans MT"/>
              </a:rPr>
              <a:t>19</a:t>
            </a:fld>
            <a:endParaRPr b="0" lang="en-US" sz="1400" spc="-1" strike="noStrike">
              <a:latin typeface="Times New Roman"/>
            </a:endParaRPr>
          </a:p>
        </p:txBody>
      </p:sp>
      <p:sp>
        <p:nvSpPr>
          <p:cNvPr id="282" name="CustomShape 3"/>
          <p:cNvSpPr/>
          <p:nvPr/>
        </p:nvSpPr>
        <p:spPr>
          <a:xfrm>
            <a:off x="395640" y="3130200"/>
            <a:ext cx="656820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for</a:t>
            </a:r>
            <a:r>
              <a:rPr b="0" lang="en-US" sz="1800" spc="-1" strike="noStrike">
                <a:solidFill>
                  <a:srgbClr val="000000"/>
                </a:solidFill>
                <a:latin typeface="Consolas"/>
              </a:rPr>
              <a:t> (i = </a:t>
            </a:r>
            <a:r>
              <a:rPr b="0" lang="en-US" sz="1800" spc="-1" strike="noStrike">
                <a:solidFill>
                  <a:srgbClr val="0000cd"/>
                </a:solidFill>
                <a:latin typeface="Consolas"/>
              </a:rPr>
              <a:t>0</a:t>
            </a:r>
            <a:r>
              <a:rPr b="0" lang="en-US" sz="1800" spc="-1" strike="noStrike">
                <a:solidFill>
                  <a:srgbClr val="000000"/>
                </a:solidFill>
                <a:latin typeface="Consolas"/>
              </a:rPr>
              <a:t>; i &lt; </a:t>
            </a:r>
            <a:r>
              <a:rPr b="0" lang="en-US" sz="1800" spc="-1" strike="noStrike">
                <a:solidFill>
                  <a:srgbClr val="0000cd"/>
                </a:solidFill>
                <a:latin typeface="Consolas"/>
              </a:rPr>
              <a:t>10</a:t>
            </a:r>
            <a:r>
              <a:rPr b="0" lang="en-US" sz="1800" spc="-1" strike="noStrike">
                <a:solidFill>
                  <a:srgbClr val="000000"/>
                </a:solidFill>
                <a:latin typeface="Consolas"/>
              </a:rPr>
              <a:t>; i++) {</a:t>
            </a:r>
            <a:br/>
            <a:r>
              <a:rPr b="0" lang="en-US" sz="1800" spc="-1" strike="noStrike">
                <a:solidFill>
                  <a:srgbClr val="000000"/>
                </a:solidFill>
                <a:latin typeface="Consolas"/>
              </a:rPr>
              <a:t>    </a:t>
            </a:r>
            <a:r>
              <a:rPr b="0" lang="en-US" sz="1800" spc="-1" strike="noStrike">
                <a:solidFill>
                  <a:srgbClr val="a52a2a"/>
                </a:solidFill>
                <a:latin typeface="Consolas"/>
              </a:rPr>
              <a:t>if</a:t>
            </a:r>
            <a:r>
              <a:rPr b="0" lang="en-US" sz="1800" spc="-1" strike="noStrike">
                <a:solidFill>
                  <a:srgbClr val="000000"/>
                </a:solidFill>
                <a:latin typeface="Consolas"/>
              </a:rPr>
              <a:t> (i === </a:t>
            </a:r>
            <a:r>
              <a:rPr b="0" lang="en-US" sz="1800" spc="-1" strike="noStrike">
                <a:solidFill>
                  <a:srgbClr val="0000cd"/>
                </a:solidFill>
                <a:latin typeface="Consolas"/>
              </a:rPr>
              <a:t>3</a:t>
            </a:r>
            <a:r>
              <a:rPr b="0" lang="en-US" sz="1800" spc="-1" strike="noStrike">
                <a:solidFill>
                  <a:srgbClr val="000000"/>
                </a:solidFill>
                <a:latin typeface="Consolas"/>
              </a:rPr>
              <a:t>) { </a:t>
            </a:r>
            <a:r>
              <a:rPr b="0" lang="en-US" sz="1800" spc="-1" strike="noStrike">
                <a:solidFill>
                  <a:srgbClr val="a52a2a"/>
                </a:solidFill>
                <a:latin typeface="Consolas"/>
              </a:rPr>
              <a:t>continue</a:t>
            </a:r>
            <a:r>
              <a:rPr b="0" lang="en-US" sz="1800" spc="-1" strike="noStrike">
                <a:solidFill>
                  <a:srgbClr val="000000"/>
                </a:solidFill>
                <a:latin typeface="Consolas"/>
              </a:rPr>
              <a:t>; }</a:t>
            </a:r>
            <a:br/>
            <a:r>
              <a:rPr b="0" lang="en-US" sz="1800" spc="-1" strike="noStrike">
                <a:solidFill>
                  <a:srgbClr val="000000"/>
                </a:solidFill>
                <a:latin typeface="Consolas"/>
              </a:rPr>
              <a:t>    text += </a:t>
            </a:r>
            <a:r>
              <a:rPr b="0" lang="en-US" sz="1800" spc="-1" strike="noStrike">
                <a:solidFill>
                  <a:srgbClr val="0000cd"/>
                </a:solidFill>
                <a:latin typeface="Consolas"/>
              </a:rPr>
              <a:t>"Sayı: "</a:t>
            </a:r>
            <a:r>
              <a:rPr b="0" lang="en-US" sz="1800" spc="-1" strike="noStrike">
                <a:solidFill>
                  <a:srgbClr val="000000"/>
                </a:solidFill>
                <a:latin typeface="Consolas"/>
              </a:rPr>
              <a:t> + i + </a:t>
            </a:r>
            <a:r>
              <a:rPr b="0" lang="en-US" sz="1800" spc="-1" strike="noStrike">
                <a:solidFill>
                  <a:srgbClr val="0000cd"/>
                </a:solidFill>
                <a:latin typeface="Consolas"/>
              </a:rPr>
              <a:t>"&lt;br&gt;"</a:t>
            </a:r>
            <a:r>
              <a:rPr b="0" lang="en-US" sz="1800" spc="-1" strike="noStrike">
                <a:solidFill>
                  <a:srgbClr val="000000"/>
                </a:solidFill>
                <a:latin typeface="Consolas"/>
              </a:rPr>
              <a:t>;</a:t>
            </a:r>
            <a:br/>
            <a:r>
              <a:rPr b="0" lang="en-US" sz="1800" spc="-1" strike="noStrike">
                <a:solidFill>
                  <a:srgbClr val="000000"/>
                </a:solidFill>
                <a:latin typeface="Consolas"/>
              </a:rPr>
              <a:t>}</a:t>
            </a:r>
            <a:endParaRPr b="0" lang="en-US" sz="1800" spc="-1" strike="noStrike">
              <a:latin typeface="Arial"/>
            </a:endParaRPr>
          </a:p>
        </p:txBody>
      </p:sp>
      <p:sp>
        <p:nvSpPr>
          <p:cNvPr id="283" name="CustomShape 4"/>
          <p:cNvSpPr/>
          <p:nvPr/>
        </p:nvSpPr>
        <p:spPr>
          <a:xfrm>
            <a:off x="468720" y="1971000"/>
            <a:ext cx="7462800" cy="7754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Verdana"/>
                <a:ea typeface="Verdana"/>
              </a:rPr>
              <a:t>Continue komutu döngüyü kullanıldığı yerde işlem yaptırmadan</a:t>
            </a:r>
            <a:endParaRPr b="0" lang="en-US" sz="1800" spc="-1" strike="noStrike">
              <a:latin typeface="Arial"/>
            </a:endParaRPr>
          </a:p>
          <a:p>
            <a:pPr>
              <a:lnSpc>
                <a:spcPct val="150000"/>
              </a:lnSpc>
            </a:pPr>
            <a:r>
              <a:rPr b="0" lang="en-US" sz="1800" spc="-1" strike="noStrike">
                <a:solidFill>
                  <a:srgbClr val="000000"/>
                </a:solidFill>
                <a:latin typeface="Verdana"/>
                <a:ea typeface="Verdana"/>
              </a:rPr>
              <a:t>bir sonraki iterasyona yönlendirir.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JavaScript JSON</a:t>
            </a:r>
            <a:endParaRPr b="0" lang="tr-TR" sz="3200" spc="-1" strike="noStrike">
              <a:solidFill>
                <a:srgbClr val="000000"/>
              </a:solidFill>
              <a:latin typeface="Gill Sans MT"/>
            </a:endParaRPr>
          </a:p>
        </p:txBody>
      </p:sp>
      <p:sp>
        <p:nvSpPr>
          <p:cNvPr id="285"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CB3B50D9-B9E1-4480-9538-2A3261FBCCC7}" type="slidenum">
              <a:rPr b="0" lang="en-US" sz="1400" spc="-1" strike="noStrike">
                <a:solidFill>
                  <a:srgbClr val="464653"/>
                </a:solidFill>
                <a:latin typeface="Gill Sans MT"/>
              </a:rPr>
              <a:t>19</a:t>
            </a:fld>
            <a:endParaRPr b="0" lang="en-US" sz="1400" spc="-1" strike="noStrike">
              <a:latin typeface="Times New Roman"/>
            </a:endParaRPr>
          </a:p>
        </p:txBody>
      </p:sp>
      <p:sp>
        <p:nvSpPr>
          <p:cNvPr id="286" name="CustomShape 3"/>
          <p:cNvSpPr/>
          <p:nvPr/>
        </p:nvSpPr>
        <p:spPr>
          <a:xfrm>
            <a:off x="251640" y="1340640"/>
            <a:ext cx="8640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JSON veri saklamak ve taşımak için bir biçimdir.</a:t>
            </a:r>
            <a:endParaRPr b="0" lang="en-US" sz="1800" spc="-1" strike="noStrike">
              <a:latin typeface="Arial"/>
            </a:endParaRPr>
          </a:p>
        </p:txBody>
      </p:sp>
      <p:sp>
        <p:nvSpPr>
          <p:cNvPr id="287" name="CustomShape 4"/>
          <p:cNvSpPr/>
          <p:nvPr/>
        </p:nvSpPr>
        <p:spPr>
          <a:xfrm>
            <a:off x="307800" y="1908000"/>
            <a:ext cx="6856200" cy="3107160"/>
          </a:xfrm>
          <a:prstGeom prst="rect">
            <a:avLst/>
          </a:prstGeom>
          <a:noFill/>
          <a:ln>
            <a:noFill/>
          </a:ln>
        </p:spPr>
        <p:style>
          <a:lnRef idx="0"/>
          <a:fillRef idx="0"/>
          <a:effectRef idx="0"/>
          <a:fontRef idx="minor"/>
        </p:style>
        <p:txBody>
          <a:bodyPr lIns="90000" rIns="90000" tIns="45000" bIns="45000">
            <a:spAutoFit/>
          </a:bodyPr>
          <a:p>
            <a:pPr indent="-216000">
              <a:lnSpc>
                <a:spcPct val="100000"/>
              </a:lnSpc>
              <a:buClr>
                <a:srgbClr val="000000"/>
              </a:buClr>
              <a:buFont typeface="Arial"/>
              <a:buChar char="•"/>
            </a:pPr>
            <a:r>
              <a:rPr b="0" lang="en-US" sz="1800" spc="-1" strike="noStrike">
                <a:solidFill>
                  <a:srgbClr val="000000"/>
                </a:solidFill>
                <a:latin typeface="Verdana"/>
              </a:rPr>
              <a:t>JSON temsil </a:t>
            </a:r>
            <a:r>
              <a:rPr b="1" lang="en-US" sz="1800" spc="-1" strike="noStrike">
                <a:solidFill>
                  <a:srgbClr val="000000"/>
                </a:solidFill>
                <a:latin typeface="Verdana"/>
              </a:rPr>
              <a:t>J</a:t>
            </a:r>
            <a:r>
              <a:rPr b="0" lang="en-US" sz="1800" spc="-1" strike="noStrike">
                <a:solidFill>
                  <a:srgbClr val="000000"/>
                </a:solidFill>
                <a:latin typeface="Verdana"/>
              </a:rPr>
              <a:t> ava </a:t>
            </a:r>
            <a:r>
              <a:rPr b="1" lang="en-US" sz="1800" spc="-1" strike="noStrike">
                <a:solidFill>
                  <a:srgbClr val="000000"/>
                </a:solidFill>
                <a:latin typeface="Verdana"/>
              </a:rPr>
              <a:t>S</a:t>
            </a:r>
            <a:r>
              <a:rPr b="0" lang="en-US" sz="1800" spc="-1" strike="noStrike">
                <a:solidFill>
                  <a:srgbClr val="000000"/>
                </a:solidFill>
                <a:latin typeface="Verdana"/>
              </a:rPr>
              <a:t> cript </a:t>
            </a:r>
            <a:r>
              <a:rPr b="1" lang="en-US" sz="1800" spc="-1" strike="noStrike">
                <a:solidFill>
                  <a:srgbClr val="000000"/>
                </a:solidFill>
                <a:latin typeface="Verdana"/>
              </a:rPr>
              <a:t>O</a:t>
            </a:r>
            <a:r>
              <a:rPr b="0" lang="en-US" sz="1800" spc="-1" strike="noStrike">
                <a:solidFill>
                  <a:srgbClr val="000000"/>
                </a:solidFill>
                <a:latin typeface="Verdana"/>
              </a:rPr>
              <a:t> bject </a:t>
            </a:r>
            <a:r>
              <a:rPr b="1" lang="en-US" sz="1800" spc="-1" strike="noStrike">
                <a:solidFill>
                  <a:srgbClr val="000000"/>
                </a:solidFill>
                <a:latin typeface="Verdana"/>
              </a:rPr>
              <a:t>N</a:t>
            </a:r>
            <a:r>
              <a:rPr b="0" lang="en-US" sz="1800" spc="-1" strike="noStrike">
                <a:solidFill>
                  <a:srgbClr val="000000"/>
                </a:solidFill>
                <a:latin typeface="Verdana"/>
              </a:rPr>
              <a:t> otasyon</a:t>
            </a:r>
            <a:endParaRPr b="0" lang="en-US"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Verdana"/>
              </a:rPr>
              <a:t>JSON hafif veri değişim formatıdır</a:t>
            </a:r>
            <a:endParaRPr b="0" lang="en-US"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Verdana"/>
              </a:rPr>
              <a:t>JSON bağımsız dildir </a:t>
            </a:r>
            <a:r>
              <a:rPr b="1" lang="en-US" sz="1800" spc="-1" strike="noStrike">
                <a:solidFill>
                  <a:srgbClr val="000000"/>
                </a:solidFill>
                <a:latin typeface="Verdana"/>
              </a:rPr>
              <a:t>*</a:t>
            </a:r>
            <a:endParaRPr b="0" lang="en-US"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Verdana"/>
              </a:rPr>
              <a:t>JSON "kendini açıklayan" ve anlaşılması kolaydır</a:t>
            </a:r>
            <a:endParaRPr b="0" lang="en-US" sz="1800" spc="-1" strike="noStrike">
              <a:latin typeface="Arial"/>
            </a:endParaRPr>
          </a:p>
          <a:p>
            <a:pPr>
              <a:lnSpc>
                <a:spcPct val="100000"/>
              </a:lnSpc>
            </a:pPr>
            <a:endParaRPr b="0" lang="en-US"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Gill Sans MT"/>
              </a:rPr>
              <a:t>SON, programlama dilinden bağımsız olan Xml’e alternatif olarak kullanılan javascript tabanlı veri değişim formatıdır. JSON’un amacı veri alış verişi yaparken daha küçük boyutlarda veri alıp göndermektir.Bu özellikleri sayesinde JSON ile çok hızlı web uygulamaları oluşturabilir.</a:t>
            </a:r>
            <a:endParaRPr b="0" lang="en-US" sz="1800" spc="-1" strike="noStrike">
              <a:latin typeface="Arial"/>
            </a:endParaRPr>
          </a:p>
        </p:txBody>
      </p:sp>
      <p:sp>
        <p:nvSpPr>
          <p:cNvPr id="288" name="CustomShape 5"/>
          <p:cNvSpPr/>
          <p:nvPr/>
        </p:nvSpPr>
        <p:spPr>
          <a:xfrm>
            <a:off x="467640" y="4409280"/>
            <a:ext cx="691236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a:t>
            </a:r>
            <a:br/>
            <a:r>
              <a:rPr b="0" lang="en-US" sz="1800" spc="-1" strike="noStrike">
                <a:solidFill>
                  <a:srgbClr val="000000"/>
                </a:solidFill>
                <a:latin typeface="Consolas"/>
              </a:rPr>
              <a:t>'{</a:t>
            </a:r>
            <a:r>
              <a:rPr b="0" lang="en-US" sz="1800" spc="-1" strike="noStrike">
                <a:solidFill>
                  <a:srgbClr val="c00000"/>
                </a:solidFill>
                <a:latin typeface="Consolas"/>
              </a:rPr>
              <a:t>"calisan"</a:t>
            </a:r>
            <a:r>
              <a:rPr b="0" lang="en-US" sz="1800" spc="-1" strike="noStrike">
                <a:solidFill>
                  <a:srgbClr val="000000"/>
                </a:solidFill>
                <a:latin typeface="Consolas"/>
              </a:rPr>
              <a:t>:['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r>
              <a:rPr b="0" lang="en-US" sz="1800" spc="-1" strike="noStrike">
                <a:solidFill>
                  <a:srgbClr val="c00000"/>
                </a:solidFill>
                <a:latin typeface="Consolas"/>
              </a:rPr>
              <a:t>"ad"</a:t>
            </a:r>
            <a:r>
              <a:rPr b="0" lang="en-US" sz="1800" spc="-1" strike="noStrike">
                <a:solidFill>
                  <a:srgbClr val="000000"/>
                </a:solidFill>
                <a:latin typeface="Consolas"/>
              </a:rPr>
              <a:t>:</a:t>
            </a:r>
            <a:r>
              <a:rPr b="0" lang="en-US" sz="1800" spc="-1" strike="noStrike">
                <a:solidFill>
                  <a:srgbClr val="0070c0"/>
                </a:solidFill>
                <a:latin typeface="Consolas"/>
              </a:rPr>
              <a:t>"Ayşe"</a:t>
            </a:r>
            <a:r>
              <a:rPr b="0" lang="en-US" sz="1800" spc="-1" strike="noStrike">
                <a:solidFill>
                  <a:srgbClr val="000000"/>
                </a:solidFill>
                <a:latin typeface="Consolas"/>
              </a:rPr>
              <a:t>,  </a:t>
            </a:r>
            <a:r>
              <a:rPr b="0" lang="en-US" sz="1800" spc="-1" strike="noStrike">
                <a:solidFill>
                  <a:srgbClr val="c00000"/>
                </a:solidFill>
                <a:latin typeface="Consolas"/>
              </a:rPr>
              <a:t>"soyad"</a:t>
            </a:r>
            <a:r>
              <a:rPr b="0" lang="en-US" sz="1800" spc="-1" strike="noStrike">
                <a:solidFill>
                  <a:srgbClr val="000000"/>
                </a:solidFill>
                <a:latin typeface="Consolas"/>
              </a:rPr>
              <a:t>:</a:t>
            </a:r>
            <a:r>
              <a:rPr b="0" lang="en-US" sz="1800" spc="-1" strike="noStrike">
                <a:solidFill>
                  <a:srgbClr val="0070c0"/>
                </a:solidFill>
                <a:latin typeface="Consolas"/>
              </a:rPr>
              <a:t>"Yılmaz"</a:t>
            </a:r>
            <a:r>
              <a:rPr b="0" lang="en-US" sz="1800" spc="-1" strike="noStrike">
                <a:solidFill>
                  <a:srgbClr val="000000"/>
                </a:solidFill>
                <a:latin typeface="Consolas"/>
              </a:rPr>
              <a:t> },'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r>
              <a:rPr b="0" lang="en-US" sz="1800" spc="-1" strike="noStrike">
                <a:solidFill>
                  <a:srgbClr val="c00000"/>
                </a:solidFill>
                <a:latin typeface="Consolas"/>
              </a:rPr>
              <a:t>"ad"</a:t>
            </a:r>
            <a:r>
              <a:rPr b="0" lang="en-US" sz="1800" spc="-1" strike="noStrike">
                <a:solidFill>
                  <a:srgbClr val="000000"/>
                </a:solidFill>
                <a:latin typeface="Consolas"/>
              </a:rPr>
              <a:t>:</a:t>
            </a:r>
            <a:r>
              <a:rPr b="0" lang="en-US" sz="1800" spc="-1" strike="noStrike">
                <a:solidFill>
                  <a:srgbClr val="0070c0"/>
                </a:solidFill>
                <a:latin typeface="Consolas"/>
              </a:rPr>
              <a:t>"Mehmet"</a:t>
            </a:r>
            <a:r>
              <a:rPr b="0" lang="en-US" sz="1800" spc="-1" strike="noStrike">
                <a:solidFill>
                  <a:srgbClr val="000000"/>
                </a:solidFill>
                <a:latin typeface="Consolas"/>
              </a:rPr>
              <a:t>,</a:t>
            </a:r>
            <a:r>
              <a:rPr b="0" lang="en-US" sz="1800" spc="-1" strike="noStrike">
                <a:solidFill>
                  <a:srgbClr val="c00000"/>
                </a:solidFill>
                <a:latin typeface="Consolas"/>
              </a:rPr>
              <a:t>"soyad"</a:t>
            </a:r>
            <a:r>
              <a:rPr b="0" lang="en-US" sz="1800" spc="-1" strike="noStrike">
                <a:solidFill>
                  <a:srgbClr val="000000"/>
                </a:solidFill>
                <a:latin typeface="Consolas"/>
              </a:rPr>
              <a:t>:</a:t>
            </a:r>
            <a:r>
              <a:rPr b="0" lang="en-US" sz="1800" spc="-1" strike="noStrike">
                <a:solidFill>
                  <a:srgbClr val="0070c0"/>
                </a:solidFill>
                <a:latin typeface="Consolas"/>
              </a:rPr>
              <a:t>"Öztürk"</a:t>
            </a:r>
            <a:r>
              <a:rPr b="0" lang="en-US" sz="1800" spc="-1" strike="noStrike">
                <a:solidFill>
                  <a:srgbClr val="000000"/>
                </a:solidFill>
                <a:latin typeface="Consolas"/>
              </a:rPr>
              <a:t> },'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r>
              <a:rPr b="0" lang="en-US" sz="1800" spc="-1" strike="noStrike">
                <a:solidFill>
                  <a:srgbClr val="c00000"/>
                </a:solidFill>
                <a:latin typeface="Consolas"/>
              </a:rPr>
              <a:t>"ad"</a:t>
            </a:r>
            <a:r>
              <a:rPr b="0" lang="en-US" sz="1800" spc="-1" strike="noStrike">
                <a:solidFill>
                  <a:srgbClr val="000000"/>
                </a:solidFill>
                <a:latin typeface="Consolas"/>
              </a:rPr>
              <a:t>:</a:t>
            </a:r>
            <a:r>
              <a:rPr b="0" lang="en-US" sz="1800" spc="-1" strike="noStrike">
                <a:solidFill>
                  <a:srgbClr val="0070c0"/>
                </a:solidFill>
                <a:latin typeface="Consolas"/>
              </a:rPr>
              <a:t>"Ömer"</a:t>
            </a:r>
            <a:r>
              <a:rPr b="0" lang="en-US" sz="1800" spc="-1" strike="noStrike">
                <a:solidFill>
                  <a:srgbClr val="000000"/>
                </a:solidFill>
                <a:latin typeface="Consolas"/>
              </a:rPr>
              <a:t>,  </a:t>
            </a:r>
            <a:r>
              <a:rPr b="0" lang="en-US" sz="1800" spc="-1" strike="noStrike">
                <a:solidFill>
                  <a:srgbClr val="c00000"/>
                </a:solidFill>
                <a:latin typeface="Consolas"/>
              </a:rPr>
              <a:t>"soyad"</a:t>
            </a:r>
            <a:r>
              <a:rPr b="0" lang="en-US" sz="1800" spc="-1" strike="noStrike">
                <a:solidFill>
                  <a:srgbClr val="000000"/>
                </a:solidFill>
                <a:latin typeface="Consolas"/>
              </a:rPr>
              <a:t>:</a:t>
            </a:r>
            <a:r>
              <a:rPr b="0" lang="en-US" sz="1800" spc="-1" strike="noStrike">
                <a:solidFill>
                  <a:srgbClr val="0070c0"/>
                </a:solidFill>
                <a:latin typeface="Consolas"/>
              </a:rPr>
              <a:t>"Çetin"</a:t>
            </a:r>
            <a:r>
              <a:rPr b="0" lang="en-US" sz="1800" spc="-1" strike="noStrike">
                <a:solidFill>
                  <a:srgbClr val="000000"/>
                </a:solidFill>
                <a:latin typeface="Consolas"/>
              </a:rPr>
              <a:t>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b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JavaScript JSON</a:t>
            </a:r>
            <a:endParaRPr b="0" lang="tr-TR" sz="3200" spc="-1" strike="noStrike">
              <a:solidFill>
                <a:srgbClr val="000000"/>
              </a:solidFill>
              <a:latin typeface="Gill Sans MT"/>
            </a:endParaRPr>
          </a:p>
        </p:txBody>
      </p:sp>
      <p:sp>
        <p:nvSpPr>
          <p:cNvPr id="290"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3CAA5CFD-9C38-4A30-B004-081C5243BF72}" type="slidenum">
              <a:rPr b="0" lang="en-US" sz="1400" spc="-1" strike="noStrike">
                <a:solidFill>
                  <a:srgbClr val="464653"/>
                </a:solidFill>
                <a:latin typeface="Gill Sans MT"/>
              </a:rPr>
              <a:t>19</a:t>
            </a:fld>
            <a:endParaRPr b="0" lang="en-US" sz="1400" spc="-1" strike="noStrike">
              <a:latin typeface="Times New Roman"/>
            </a:endParaRPr>
          </a:p>
        </p:txBody>
      </p:sp>
      <p:sp>
        <p:nvSpPr>
          <p:cNvPr id="291" name="CustomShape 3"/>
          <p:cNvSpPr/>
          <p:nvPr/>
        </p:nvSpPr>
        <p:spPr>
          <a:xfrm>
            <a:off x="307800" y="1559520"/>
            <a:ext cx="45716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Verdana"/>
                <a:ea typeface="Verdana"/>
              </a:rPr>
              <a:t>JSON sözdizimi kuralları</a:t>
            </a:r>
            <a:endParaRPr b="0" lang="en-US"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Verdana"/>
                <a:ea typeface="Verdana"/>
              </a:rPr>
              <a:t>Veri ad / değer çiftleri içinde yazılır</a:t>
            </a:r>
            <a:endParaRPr b="0" lang="en-US"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Verdana"/>
                <a:ea typeface="Verdana"/>
              </a:rPr>
              <a:t>Veri virgül ile ayrılır</a:t>
            </a:r>
            <a:endParaRPr b="0" lang="en-US"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Verdana"/>
                <a:ea typeface="Verdana"/>
              </a:rPr>
              <a:t>Köşeli parantezler diziler tutar</a:t>
            </a:r>
            <a:endParaRPr b="0" lang="en-US" sz="1800" spc="-1" strike="noStrike">
              <a:latin typeface="Arial"/>
            </a:endParaRPr>
          </a:p>
        </p:txBody>
      </p:sp>
      <p:sp>
        <p:nvSpPr>
          <p:cNvPr id="292" name="CustomShape 4"/>
          <p:cNvSpPr/>
          <p:nvPr/>
        </p:nvSpPr>
        <p:spPr>
          <a:xfrm>
            <a:off x="270000" y="3219120"/>
            <a:ext cx="8910000" cy="91260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Verdana"/>
              </a:rPr>
              <a:t>JSON nesneleri küme parantezi içine yazılır.</a:t>
            </a:r>
            <a:endParaRPr b="0" lang="en-US" sz="1800" spc="-1" strike="noStrike">
              <a:latin typeface="Arial"/>
            </a:endParaRPr>
          </a:p>
          <a:p>
            <a:pPr>
              <a:lnSpc>
                <a:spcPct val="150000"/>
              </a:lnSpc>
            </a:pPr>
            <a:r>
              <a:rPr b="0" lang="en-US" sz="1800" spc="-1" strike="noStrike">
                <a:solidFill>
                  <a:srgbClr val="000000"/>
                </a:solidFill>
                <a:latin typeface="Verdana"/>
              </a:rPr>
              <a:t>Sadece JavaScript gibi nesneler birden fazla ad / değer çiftlerini içerebilir:</a:t>
            </a:r>
            <a:endParaRPr b="0" lang="en-US" sz="1800" spc="-1" strike="noStrike">
              <a:latin typeface="Arial"/>
            </a:endParaRPr>
          </a:p>
        </p:txBody>
      </p:sp>
      <p:sp>
        <p:nvSpPr>
          <p:cNvPr id="293" name="CustomShape 5"/>
          <p:cNvSpPr/>
          <p:nvPr/>
        </p:nvSpPr>
        <p:spPr>
          <a:xfrm>
            <a:off x="326520" y="4488120"/>
            <a:ext cx="6477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a:t>
            </a:r>
            <a:r>
              <a:rPr b="0" lang="en-US" sz="1800" spc="-1" strike="noStrike">
                <a:solidFill>
                  <a:srgbClr val="a52a2a"/>
                </a:solidFill>
                <a:latin typeface="Consolas"/>
              </a:rPr>
              <a:t>"ad"</a:t>
            </a:r>
            <a:r>
              <a:rPr b="0" lang="en-US" sz="1800" spc="-1" strike="noStrike">
                <a:solidFill>
                  <a:srgbClr val="000000"/>
                </a:solidFill>
                <a:latin typeface="Consolas"/>
              </a:rPr>
              <a:t>:</a:t>
            </a:r>
            <a:r>
              <a:rPr b="0" lang="en-US" sz="1800" spc="-1" strike="noStrike">
                <a:solidFill>
                  <a:srgbClr val="0000cd"/>
                </a:solidFill>
                <a:latin typeface="Consolas"/>
              </a:rPr>
              <a:t>"Ayşe"</a:t>
            </a:r>
            <a:r>
              <a:rPr b="0" lang="en-US" sz="1800" spc="-1" strike="noStrike">
                <a:solidFill>
                  <a:srgbClr val="000000"/>
                </a:solidFill>
                <a:latin typeface="Consolas"/>
              </a:rPr>
              <a:t>, </a:t>
            </a:r>
            <a:r>
              <a:rPr b="0" lang="en-US" sz="1800" spc="-1" strike="noStrike">
                <a:solidFill>
                  <a:srgbClr val="a52a2a"/>
                </a:solidFill>
                <a:latin typeface="Consolas"/>
              </a:rPr>
              <a:t>"soyad"</a:t>
            </a:r>
            <a:r>
              <a:rPr b="0" lang="en-US" sz="1800" spc="-1" strike="noStrike">
                <a:solidFill>
                  <a:srgbClr val="000000"/>
                </a:solidFill>
                <a:latin typeface="Consolas"/>
              </a:rPr>
              <a:t>:</a:t>
            </a:r>
            <a:r>
              <a:rPr b="0" lang="en-US" sz="1800" spc="-1" strike="noStrike">
                <a:solidFill>
                  <a:srgbClr val="0000cd"/>
                </a:solidFill>
                <a:latin typeface="Consolas"/>
              </a:rPr>
              <a:t>"Yılmaz"</a:t>
            </a: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JavaScript JSON</a:t>
            </a:r>
            <a:endParaRPr b="0" lang="tr-TR" sz="3200" spc="-1" strike="noStrike">
              <a:solidFill>
                <a:srgbClr val="000000"/>
              </a:solidFill>
              <a:latin typeface="Gill Sans MT"/>
            </a:endParaRPr>
          </a:p>
        </p:txBody>
      </p:sp>
      <p:sp>
        <p:nvSpPr>
          <p:cNvPr id="295"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1E25ECCF-B2FB-4E7A-8A05-3BC17F58E26A}" type="slidenum">
              <a:rPr b="0" lang="en-US" sz="1400" spc="-1" strike="noStrike">
                <a:solidFill>
                  <a:srgbClr val="464653"/>
                </a:solidFill>
                <a:latin typeface="Gill Sans MT"/>
              </a:rPr>
              <a:t>19</a:t>
            </a:fld>
            <a:endParaRPr b="0" lang="en-US" sz="1400" spc="-1" strike="noStrike">
              <a:latin typeface="Times New Roman"/>
            </a:endParaRPr>
          </a:p>
        </p:txBody>
      </p:sp>
      <p:sp>
        <p:nvSpPr>
          <p:cNvPr id="296" name="CustomShape 3"/>
          <p:cNvSpPr/>
          <p:nvPr/>
        </p:nvSpPr>
        <p:spPr>
          <a:xfrm>
            <a:off x="323640" y="1412640"/>
            <a:ext cx="7560360" cy="1599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Verdana"/>
                <a:ea typeface="Verdana"/>
              </a:rPr>
              <a:t>JSON Diziler</a:t>
            </a:r>
            <a:endParaRPr b="0" lang="en-US" sz="1800" spc="-1" strike="noStrike">
              <a:latin typeface="Arial"/>
            </a:endParaRPr>
          </a:p>
          <a:p>
            <a:pPr algn="just">
              <a:lnSpc>
                <a:spcPct val="150000"/>
              </a:lnSpc>
            </a:pPr>
            <a:r>
              <a:rPr b="0" lang="en-US" sz="1800" spc="-1" strike="noStrike">
                <a:solidFill>
                  <a:srgbClr val="000000"/>
                </a:solidFill>
                <a:latin typeface="Verdana"/>
                <a:ea typeface="Verdana"/>
              </a:rPr>
              <a:t>JSON diziler köşeli parantez içinde yazılır.</a:t>
            </a:r>
            <a:endParaRPr b="0" lang="en-US" sz="1800" spc="-1" strike="noStrike">
              <a:latin typeface="Arial"/>
            </a:endParaRPr>
          </a:p>
          <a:p>
            <a:pPr>
              <a:lnSpc>
                <a:spcPct val="100000"/>
              </a:lnSpc>
            </a:pPr>
            <a:r>
              <a:rPr b="0" lang="en-US" sz="1800" spc="-1" strike="noStrike">
                <a:solidFill>
                  <a:srgbClr val="000000"/>
                </a:solidFill>
                <a:latin typeface="Verdana"/>
                <a:ea typeface="Verdana"/>
              </a:rPr>
              <a:t>Sadece JavaScript gibi, bir dizi nesneleri içerebilir:</a:t>
            </a:r>
            <a:endParaRPr b="0" lang="en-US" sz="1800" spc="-1" strike="noStrike">
              <a:latin typeface="Arial"/>
            </a:endParaRPr>
          </a:p>
          <a:p>
            <a:pPr>
              <a:lnSpc>
                <a:spcPct val="100000"/>
              </a:lnSpc>
            </a:pPr>
            <a:br/>
            <a:endParaRPr b="0" lang="en-US" sz="1800" spc="-1" strike="noStrike">
              <a:latin typeface="Arial"/>
            </a:endParaRPr>
          </a:p>
        </p:txBody>
      </p:sp>
      <p:sp>
        <p:nvSpPr>
          <p:cNvPr id="297" name="CustomShape 4"/>
          <p:cNvSpPr/>
          <p:nvPr/>
        </p:nvSpPr>
        <p:spPr>
          <a:xfrm>
            <a:off x="307800" y="2925000"/>
            <a:ext cx="664020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c00000"/>
                </a:solidFill>
                <a:latin typeface="Consolas"/>
              </a:rPr>
              <a:t>"calisan"</a:t>
            </a:r>
            <a:r>
              <a:rPr b="0" lang="en-US" sz="1800" spc="-1" strike="noStrike">
                <a:solidFill>
                  <a:srgbClr val="000000"/>
                </a:solidFill>
                <a:latin typeface="Consolas"/>
              </a:rPr>
              <a:t>:['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r>
              <a:rPr b="0" lang="en-US" sz="1800" spc="-1" strike="noStrike">
                <a:solidFill>
                  <a:srgbClr val="c00000"/>
                </a:solidFill>
                <a:latin typeface="Consolas"/>
              </a:rPr>
              <a:t>"ad"</a:t>
            </a:r>
            <a:r>
              <a:rPr b="0" lang="en-US" sz="1800" spc="-1" strike="noStrike">
                <a:solidFill>
                  <a:srgbClr val="000000"/>
                </a:solidFill>
                <a:latin typeface="Consolas"/>
              </a:rPr>
              <a:t>:</a:t>
            </a:r>
            <a:r>
              <a:rPr b="0" lang="en-US" sz="1800" spc="-1" strike="noStrike">
                <a:solidFill>
                  <a:srgbClr val="0070c0"/>
                </a:solidFill>
                <a:latin typeface="Consolas"/>
              </a:rPr>
              <a:t>"Ayşe"</a:t>
            </a:r>
            <a:r>
              <a:rPr b="0" lang="en-US" sz="1800" spc="-1" strike="noStrike">
                <a:solidFill>
                  <a:srgbClr val="000000"/>
                </a:solidFill>
                <a:latin typeface="Consolas"/>
              </a:rPr>
              <a:t>,  </a:t>
            </a:r>
            <a:r>
              <a:rPr b="0" lang="en-US" sz="1800" spc="-1" strike="noStrike">
                <a:solidFill>
                  <a:srgbClr val="c00000"/>
                </a:solidFill>
                <a:latin typeface="Consolas"/>
              </a:rPr>
              <a:t>"soyad"</a:t>
            </a:r>
            <a:r>
              <a:rPr b="0" lang="en-US" sz="1800" spc="-1" strike="noStrike">
                <a:solidFill>
                  <a:srgbClr val="000000"/>
                </a:solidFill>
                <a:latin typeface="Consolas"/>
              </a:rPr>
              <a:t>:</a:t>
            </a:r>
            <a:r>
              <a:rPr b="0" lang="en-US" sz="1800" spc="-1" strike="noStrike">
                <a:solidFill>
                  <a:srgbClr val="0070c0"/>
                </a:solidFill>
                <a:latin typeface="Consolas"/>
              </a:rPr>
              <a:t>"Yılmaz"</a:t>
            </a:r>
            <a:r>
              <a:rPr b="0" lang="en-US" sz="1800" spc="-1" strike="noStrike">
                <a:solidFill>
                  <a:srgbClr val="000000"/>
                </a:solidFill>
                <a:latin typeface="Consolas"/>
              </a:rPr>
              <a:t> },'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r>
              <a:rPr b="0" lang="en-US" sz="1800" spc="-1" strike="noStrike">
                <a:solidFill>
                  <a:srgbClr val="c00000"/>
                </a:solidFill>
                <a:latin typeface="Consolas"/>
              </a:rPr>
              <a:t>"ad"</a:t>
            </a:r>
            <a:r>
              <a:rPr b="0" lang="en-US" sz="1800" spc="-1" strike="noStrike">
                <a:solidFill>
                  <a:srgbClr val="000000"/>
                </a:solidFill>
                <a:latin typeface="Consolas"/>
              </a:rPr>
              <a:t>:</a:t>
            </a:r>
            <a:r>
              <a:rPr b="0" lang="en-US" sz="1800" spc="-1" strike="noStrike">
                <a:solidFill>
                  <a:srgbClr val="0070c0"/>
                </a:solidFill>
                <a:latin typeface="Consolas"/>
              </a:rPr>
              <a:t>"Mehmet"</a:t>
            </a:r>
            <a:r>
              <a:rPr b="0" lang="en-US" sz="1800" spc="-1" strike="noStrike">
                <a:solidFill>
                  <a:srgbClr val="000000"/>
                </a:solidFill>
                <a:latin typeface="Consolas"/>
              </a:rPr>
              <a:t>,</a:t>
            </a:r>
            <a:r>
              <a:rPr b="0" lang="en-US" sz="1800" spc="-1" strike="noStrike">
                <a:solidFill>
                  <a:srgbClr val="c00000"/>
                </a:solidFill>
                <a:latin typeface="Consolas"/>
              </a:rPr>
              <a:t>"soyad"</a:t>
            </a:r>
            <a:r>
              <a:rPr b="0" lang="en-US" sz="1800" spc="-1" strike="noStrike">
                <a:solidFill>
                  <a:srgbClr val="000000"/>
                </a:solidFill>
                <a:latin typeface="Consolas"/>
              </a:rPr>
              <a:t>:</a:t>
            </a:r>
            <a:r>
              <a:rPr b="0" lang="en-US" sz="1800" spc="-1" strike="noStrike">
                <a:solidFill>
                  <a:srgbClr val="0070c0"/>
                </a:solidFill>
                <a:latin typeface="Consolas"/>
              </a:rPr>
              <a:t>"Öztürk"</a:t>
            </a:r>
            <a:r>
              <a:rPr b="0" lang="en-US" sz="1800" spc="-1" strike="noStrike">
                <a:solidFill>
                  <a:srgbClr val="000000"/>
                </a:solidFill>
                <a:latin typeface="Consolas"/>
              </a:rPr>
              <a:t> },'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r>
              <a:rPr b="0" lang="en-US" sz="1800" spc="-1" strike="noStrike">
                <a:solidFill>
                  <a:srgbClr val="c00000"/>
                </a:solidFill>
                <a:latin typeface="Consolas"/>
              </a:rPr>
              <a:t>"ad"</a:t>
            </a:r>
            <a:r>
              <a:rPr b="0" lang="en-US" sz="1800" spc="-1" strike="noStrike">
                <a:solidFill>
                  <a:srgbClr val="000000"/>
                </a:solidFill>
                <a:latin typeface="Consolas"/>
              </a:rPr>
              <a:t>:</a:t>
            </a:r>
            <a:r>
              <a:rPr b="0" lang="en-US" sz="1800" spc="-1" strike="noStrike">
                <a:solidFill>
                  <a:srgbClr val="0070c0"/>
                </a:solidFill>
                <a:latin typeface="Consolas"/>
              </a:rPr>
              <a:t>"Ömer"</a:t>
            </a:r>
            <a:r>
              <a:rPr b="0" lang="en-US" sz="1800" spc="-1" strike="noStrike">
                <a:solidFill>
                  <a:srgbClr val="000000"/>
                </a:solidFill>
                <a:latin typeface="Consolas"/>
              </a:rPr>
              <a:t>,  </a:t>
            </a:r>
            <a:r>
              <a:rPr b="0" lang="en-US" sz="1800" spc="-1" strike="noStrike">
                <a:solidFill>
                  <a:srgbClr val="c00000"/>
                </a:solidFill>
                <a:latin typeface="Consolas"/>
              </a:rPr>
              <a:t>"soyad"</a:t>
            </a:r>
            <a:r>
              <a:rPr b="0" lang="en-US" sz="1800" spc="-1" strike="noStrike">
                <a:solidFill>
                  <a:srgbClr val="000000"/>
                </a:solidFill>
                <a:latin typeface="Consolas"/>
              </a:rPr>
              <a:t>:</a:t>
            </a:r>
            <a:r>
              <a:rPr b="0" lang="en-US" sz="1800" spc="-1" strike="noStrike">
                <a:solidFill>
                  <a:srgbClr val="0070c0"/>
                </a:solidFill>
                <a:latin typeface="Consolas"/>
              </a:rPr>
              <a:t>"Çetin"</a:t>
            </a:r>
            <a:r>
              <a:rPr b="0" lang="en-US" sz="1800" spc="-1" strike="noStrike">
                <a:solidFill>
                  <a:srgbClr val="000000"/>
                </a:solidFill>
                <a:latin typeface="Consolas"/>
              </a:rPr>
              <a:t> }</a:t>
            </a:r>
            <a:endParaRPr b="0" lang="en-US" sz="1800" spc="-1" strike="noStrike">
              <a:latin typeface="Arial"/>
            </a:endParaRPr>
          </a:p>
          <a:p>
            <a:pPr>
              <a:lnSpc>
                <a:spcPct val="100000"/>
              </a:lnSpc>
            </a:pP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JavaScript JSON</a:t>
            </a:r>
            <a:endParaRPr b="0" lang="tr-TR" sz="3200" spc="-1" strike="noStrike">
              <a:solidFill>
                <a:srgbClr val="000000"/>
              </a:solidFill>
              <a:latin typeface="Gill Sans MT"/>
            </a:endParaRPr>
          </a:p>
        </p:txBody>
      </p:sp>
      <p:sp>
        <p:nvSpPr>
          <p:cNvPr id="299"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D96BA11B-3667-4381-B549-C01F2B61218A}" type="slidenum">
              <a:rPr b="0" lang="en-US" sz="1400" spc="-1" strike="noStrike">
                <a:solidFill>
                  <a:srgbClr val="464653"/>
                </a:solidFill>
                <a:latin typeface="Gill Sans MT"/>
              </a:rPr>
              <a:t>19</a:t>
            </a:fld>
            <a:endParaRPr b="0" lang="en-US" sz="1400" spc="-1" strike="noStrike">
              <a:latin typeface="Times New Roman"/>
            </a:endParaRPr>
          </a:p>
        </p:txBody>
      </p:sp>
      <p:sp>
        <p:nvSpPr>
          <p:cNvPr id="300" name="CustomShape 3"/>
          <p:cNvSpPr/>
          <p:nvPr/>
        </p:nvSpPr>
        <p:spPr>
          <a:xfrm>
            <a:off x="307800" y="1559520"/>
            <a:ext cx="8173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ea typeface="Verdana"/>
              </a:rPr>
              <a:t>İlk olarak, JSON sözdizimi içeren bir JavaScript string oluşturun:</a:t>
            </a:r>
            <a:endParaRPr b="0" lang="en-US" sz="1800" spc="-1" strike="noStrike">
              <a:latin typeface="Arial"/>
            </a:endParaRPr>
          </a:p>
        </p:txBody>
      </p:sp>
      <p:sp>
        <p:nvSpPr>
          <p:cNvPr id="301" name="CustomShape 4"/>
          <p:cNvSpPr/>
          <p:nvPr/>
        </p:nvSpPr>
        <p:spPr>
          <a:xfrm>
            <a:off x="337320" y="2341080"/>
            <a:ext cx="754668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var metin = '{</a:t>
            </a:r>
            <a:r>
              <a:rPr b="0" lang="en-US" sz="1800" spc="-1" strike="noStrike">
                <a:solidFill>
                  <a:srgbClr val="c00000"/>
                </a:solidFill>
                <a:latin typeface="Consolas"/>
              </a:rPr>
              <a:t>"calisan"</a:t>
            </a:r>
            <a:r>
              <a:rPr b="0" lang="en-US" sz="1800" spc="-1" strike="noStrike">
                <a:solidFill>
                  <a:srgbClr val="000000"/>
                </a:solidFill>
                <a:latin typeface="Consolas"/>
              </a:rPr>
              <a:t>:['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r>
              <a:rPr b="0" lang="en-US" sz="1800" spc="-1" strike="noStrike">
                <a:solidFill>
                  <a:srgbClr val="c00000"/>
                </a:solidFill>
                <a:latin typeface="Consolas"/>
              </a:rPr>
              <a:t>"ad"</a:t>
            </a:r>
            <a:r>
              <a:rPr b="0" lang="en-US" sz="1800" spc="-1" strike="noStrike">
                <a:solidFill>
                  <a:srgbClr val="000000"/>
                </a:solidFill>
                <a:latin typeface="Consolas"/>
              </a:rPr>
              <a:t>:</a:t>
            </a:r>
            <a:r>
              <a:rPr b="0" lang="en-US" sz="1800" spc="-1" strike="noStrike">
                <a:solidFill>
                  <a:srgbClr val="0070c0"/>
                </a:solidFill>
                <a:latin typeface="Consolas"/>
              </a:rPr>
              <a:t>"Ayşe"</a:t>
            </a:r>
            <a:r>
              <a:rPr b="0" lang="en-US" sz="1800" spc="-1" strike="noStrike">
                <a:solidFill>
                  <a:srgbClr val="000000"/>
                </a:solidFill>
                <a:latin typeface="Consolas"/>
              </a:rPr>
              <a:t>,  </a:t>
            </a:r>
            <a:r>
              <a:rPr b="0" lang="en-US" sz="1800" spc="-1" strike="noStrike">
                <a:solidFill>
                  <a:srgbClr val="c00000"/>
                </a:solidFill>
                <a:latin typeface="Consolas"/>
              </a:rPr>
              <a:t>"soyad"</a:t>
            </a:r>
            <a:r>
              <a:rPr b="0" lang="en-US" sz="1800" spc="-1" strike="noStrike">
                <a:solidFill>
                  <a:srgbClr val="000000"/>
                </a:solidFill>
                <a:latin typeface="Consolas"/>
              </a:rPr>
              <a:t>:</a:t>
            </a:r>
            <a:r>
              <a:rPr b="0" lang="en-US" sz="1800" spc="-1" strike="noStrike">
                <a:solidFill>
                  <a:srgbClr val="0070c0"/>
                </a:solidFill>
                <a:latin typeface="Consolas"/>
              </a:rPr>
              <a:t>"Yılmaz"</a:t>
            </a:r>
            <a:r>
              <a:rPr b="0" lang="en-US" sz="1800" spc="-1" strike="noStrike">
                <a:solidFill>
                  <a:srgbClr val="000000"/>
                </a:solidFill>
                <a:latin typeface="Consolas"/>
              </a:rPr>
              <a:t> },'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r>
              <a:rPr b="0" lang="en-US" sz="1800" spc="-1" strike="noStrike">
                <a:solidFill>
                  <a:srgbClr val="c00000"/>
                </a:solidFill>
                <a:latin typeface="Consolas"/>
              </a:rPr>
              <a:t>"ad"</a:t>
            </a:r>
            <a:r>
              <a:rPr b="0" lang="en-US" sz="1800" spc="-1" strike="noStrike">
                <a:solidFill>
                  <a:srgbClr val="000000"/>
                </a:solidFill>
                <a:latin typeface="Consolas"/>
              </a:rPr>
              <a:t>:</a:t>
            </a:r>
            <a:r>
              <a:rPr b="0" lang="en-US" sz="1800" spc="-1" strike="noStrike">
                <a:solidFill>
                  <a:srgbClr val="0070c0"/>
                </a:solidFill>
                <a:latin typeface="Consolas"/>
              </a:rPr>
              <a:t>"Mehmet"</a:t>
            </a:r>
            <a:r>
              <a:rPr b="0" lang="en-US" sz="1800" spc="-1" strike="noStrike">
                <a:solidFill>
                  <a:srgbClr val="000000"/>
                </a:solidFill>
                <a:latin typeface="Consolas"/>
              </a:rPr>
              <a:t>,</a:t>
            </a:r>
            <a:r>
              <a:rPr b="0" lang="en-US" sz="1800" spc="-1" strike="noStrike">
                <a:solidFill>
                  <a:srgbClr val="c00000"/>
                </a:solidFill>
                <a:latin typeface="Consolas"/>
              </a:rPr>
              <a:t>"soyad"</a:t>
            </a:r>
            <a:r>
              <a:rPr b="0" lang="en-US" sz="1800" spc="-1" strike="noStrike">
                <a:solidFill>
                  <a:srgbClr val="000000"/>
                </a:solidFill>
                <a:latin typeface="Consolas"/>
              </a:rPr>
              <a:t>:</a:t>
            </a:r>
            <a:r>
              <a:rPr b="0" lang="en-US" sz="1800" spc="-1" strike="noStrike">
                <a:solidFill>
                  <a:srgbClr val="0070c0"/>
                </a:solidFill>
                <a:latin typeface="Consolas"/>
              </a:rPr>
              <a:t>"Öztürk"</a:t>
            </a:r>
            <a:r>
              <a:rPr b="0" lang="en-US" sz="1800" spc="-1" strike="noStrike">
                <a:solidFill>
                  <a:srgbClr val="000000"/>
                </a:solidFill>
                <a:latin typeface="Consolas"/>
              </a:rPr>
              <a:t> },'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r>
              <a:rPr b="0" lang="en-US" sz="1800" spc="-1" strike="noStrike">
                <a:solidFill>
                  <a:srgbClr val="c00000"/>
                </a:solidFill>
                <a:latin typeface="Consolas"/>
              </a:rPr>
              <a:t>"ad"</a:t>
            </a:r>
            <a:r>
              <a:rPr b="0" lang="en-US" sz="1800" spc="-1" strike="noStrike">
                <a:solidFill>
                  <a:srgbClr val="000000"/>
                </a:solidFill>
                <a:latin typeface="Consolas"/>
              </a:rPr>
              <a:t>:</a:t>
            </a:r>
            <a:r>
              <a:rPr b="0" lang="en-US" sz="1800" spc="-1" strike="noStrike">
                <a:solidFill>
                  <a:srgbClr val="0070c0"/>
                </a:solidFill>
                <a:latin typeface="Consolas"/>
              </a:rPr>
              <a:t>"Ömer"</a:t>
            </a:r>
            <a:r>
              <a:rPr b="0" lang="en-US" sz="1800" spc="-1" strike="noStrike">
                <a:solidFill>
                  <a:srgbClr val="000000"/>
                </a:solidFill>
                <a:latin typeface="Consolas"/>
              </a:rPr>
              <a:t>,  </a:t>
            </a:r>
            <a:r>
              <a:rPr b="0" lang="en-US" sz="1800" spc="-1" strike="noStrike">
                <a:solidFill>
                  <a:srgbClr val="c00000"/>
                </a:solidFill>
                <a:latin typeface="Consolas"/>
              </a:rPr>
              <a:t>"soyad"</a:t>
            </a:r>
            <a:r>
              <a:rPr b="0" lang="en-US" sz="1800" spc="-1" strike="noStrike">
                <a:solidFill>
                  <a:srgbClr val="000000"/>
                </a:solidFill>
                <a:latin typeface="Consolas"/>
              </a:rPr>
              <a:t>:</a:t>
            </a:r>
            <a:r>
              <a:rPr b="0" lang="en-US" sz="1800" spc="-1" strike="noStrike">
                <a:solidFill>
                  <a:srgbClr val="0070c0"/>
                </a:solidFill>
                <a:latin typeface="Consolas"/>
              </a:rPr>
              <a:t>"Çetin"</a:t>
            </a:r>
            <a:r>
              <a:rPr b="0" lang="en-US" sz="1800" spc="-1" strike="noStrike">
                <a:solidFill>
                  <a:srgbClr val="000000"/>
                </a:solidFill>
                <a:latin typeface="Consolas"/>
              </a:rPr>
              <a:t>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t>
            </a:r>
            <a:endParaRPr b="0" lang="en-US" sz="1800" spc="-1" strike="noStrike">
              <a:latin typeface="Arial"/>
            </a:endParaRPr>
          </a:p>
        </p:txBody>
      </p:sp>
      <p:sp>
        <p:nvSpPr>
          <p:cNvPr id="302" name="CustomShape 5"/>
          <p:cNvSpPr/>
          <p:nvPr/>
        </p:nvSpPr>
        <p:spPr>
          <a:xfrm>
            <a:off x="307800" y="3820680"/>
            <a:ext cx="8368200" cy="9133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Verdana"/>
              </a:rPr>
              <a:t>Sonra, bir JavaScript nesnesine dönüştürmek için yerleşik fonksiyon JSON.parse() kullanın:</a:t>
            </a:r>
            <a:endParaRPr b="0" lang="en-US" sz="1800" spc="-1" strike="noStrike">
              <a:latin typeface="Arial"/>
            </a:endParaRPr>
          </a:p>
        </p:txBody>
      </p:sp>
      <p:sp>
        <p:nvSpPr>
          <p:cNvPr id="303" name="CustomShape 6"/>
          <p:cNvSpPr/>
          <p:nvPr/>
        </p:nvSpPr>
        <p:spPr>
          <a:xfrm>
            <a:off x="106920" y="5008680"/>
            <a:ext cx="4020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obj = JSON.parse(metin);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25164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JavaScript JSON</a:t>
            </a:r>
            <a:endParaRPr b="0" lang="tr-TR" sz="3200" spc="-1" strike="noStrike">
              <a:solidFill>
                <a:srgbClr val="000000"/>
              </a:solidFill>
              <a:latin typeface="Gill Sans MT"/>
            </a:endParaRPr>
          </a:p>
        </p:txBody>
      </p:sp>
      <p:sp>
        <p:nvSpPr>
          <p:cNvPr id="305"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E1748350-8BE5-4276-BAB6-289286DF99C9}" type="slidenum">
              <a:rPr b="0" lang="en-US" sz="1400" spc="-1" strike="noStrike">
                <a:solidFill>
                  <a:srgbClr val="464653"/>
                </a:solidFill>
                <a:latin typeface="Gill Sans MT"/>
              </a:rPr>
              <a:t>19</a:t>
            </a:fld>
            <a:endParaRPr b="0" lang="en-US" sz="1400" spc="-1" strike="noStrike">
              <a:latin typeface="Times New Roman"/>
            </a:endParaRPr>
          </a:p>
        </p:txBody>
      </p:sp>
      <p:sp>
        <p:nvSpPr>
          <p:cNvPr id="306" name="CustomShape 3"/>
          <p:cNvSpPr/>
          <p:nvPr/>
        </p:nvSpPr>
        <p:spPr>
          <a:xfrm>
            <a:off x="395640" y="1143000"/>
            <a:ext cx="856872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nsolas"/>
              </a:rPr>
              <a:t>&lt;!DOCTYPE html&gt;</a:t>
            </a:r>
            <a:endParaRPr b="0" lang="en-US" sz="1800" spc="-1" strike="noStrike">
              <a:latin typeface="Arial"/>
            </a:endParaRPr>
          </a:p>
          <a:p>
            <a:pPr>
              <a:lnSpc>
                <a:spcPct val="100000"/>
              </a:lnSpc>
            </a:pPr>
            <a:r>
              <a:rPr b="0" lang="en-US" sz="1800" spc="-1" strike="noStrike">
                <a:solidFill>
                  <a:srgbClr val="000000"/>
                </a:solidFill>
                <a:latin typeface="Consolas"/>
              </a:rPr>
              <a:t>&lt;html&gt;</a:t>
            </a:r>
            <a:endParaRPr b="0" lang="en-US" sz="1800" spc="-1" strike="noStrike">
              <a:latin typeface="Arial"/>
            </a:endParaRPr>
          </a:p>
          <a:p>
            <a:pPr>
              <a:lnSpc>
                <a:spcPct val="100000"/>
              </a:lnSpc>
            </a:pPr>
            <a:r>
              <a:rPr b="0" lang="en-US" sz="1800" spc="-1" strike="noStrike">
                <a:solidFill>
                  <a:srgbClr val="000000"/>
                </a:solidFill>
                <a:latin typeface="Consolas"/>
              </a:rPr>
              <a:t>&lt;body&gt;</a:t>
            </a:r>
            <a:endParaRPr b="0" lang="en-US" sz="1800" spc="-1" strike="noStrike">
              <a:latin typeface="Arial"/>
            </a:endParaRPr>
          </a:p>
          <a:p>
            <a:pPr>
              <a:lnSpc>
                <a:spcPct val="100000"/>
              </a:lnSpc>
            </a:pPr>
            <a:r>
              <a:rPr b="0" lang="en-US" sz="1800" spc="-1" strike="noStrike">
                <a:solidFill>
                  <a:srgbClr val="000000"/>
                </a:solidFill>
                <a:latin typeface="Consolas"/>
              </a:rPr>
              <a:t>&lt;h2&gt;JSON String ile Nesne Oluştur&lt;/h2&gt;</a:t>
            </a:r>
            <a:endParaRPr b="0" lang="en-US" sz="1800" spc="-1" strike="noStrike">
              <a:latin typeface="Arial"/>
            </a:endParaRPr>
          </a:p>
          <a:p>
            <a:pPr>
              <a:lnSpc>
                <a:spcPct val="100000"/>
              </a:lnSpc>
            </a:pPr>
            <a:r>
              <a:rPr b="0" lang="en-US" sz="1800" spc="-1" strike="noStrike">
                <a:solidFill>
                  <a:srgbClr val="000000"/>
                </a:solidFill>
                <a:latin typeface="Consolas"/>
              </a:rPr>
              <a:t>&lt;p id="demo"&gt;&lt;/p&gt;</a:t>
            </a:r>
            <a:endParaRPr b="0" lang="en-US" sz="1800" spc="-1" strike="noStrike">
              <a:latin typeface="Arial"/>
            </a:endParaRPr>
          </a:p>
          <a:p>
            <a:pPr>
              <a:lnSpc>
                <a:spcPct val="100000"/>
              </a:lnSpc>
            </a:pPr>
            <a:r>
              <a:rPr b="0" lang="en-US" sz="1800" spc="-1" strike="noStrike">
                <a:solidFill>
                  <a:srgbClr val="000000"/>
                </a:solidFill>
                <a:latin typeface="Consolas"/>
              </a:rPr>
              <a:t>&lt;script&gt;</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var metin = '{"calisan":['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'{"ad":"Ayşe","soyad":"Yılmaz" },'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'{"ad":"Mehmet","soyad":"Öztürk" },'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'{"ad":"Ömer","soyad":"Çetin"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obj = JSON.parse(metin);</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document.getElementById("demo").innerHTML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obj.calisan[1].ad + " " + obj.calisan[1].soyad;</a:t>
            </a:r>
            <a:endParaRPr b="0" lang="en-US" sz="1800" spc="-1" strike="noStrike">
              <a:latin typeface="Arial"/>
            </a:endParaRPr>
          </a:p>
          <a:p>
            <a:pPr>
              <a:lnSpc>
                <a:spcPct val="100000"/>
              </a:lnSpc>
            </a:pPr>
            <a:r>
              <a:rPr b="0" lang="en-US" sz="1800" spc="-1" strike="noStrike">
                <a:solidFill>
                  <a:srgbClr val="000000"/>
                </a:solidFill>
                <a:latin typeface="Consolas"/>
              </a:rPr>
              <a:t>&lt;/script&gt;</a:t>
            </a:r>
            <a:endParaRPr b="0" lang="en-US" sz="1800" spc="-1" strike="noStrike">
              <a:latin typeface="Arial"/>
            </a:endParaRPr>
          </a:p>
          <a:p>
            <a:pPr>
              <a:lnSpc>
                <a:spcPct val="100000"/>
              </a:lnSpc>
            </a:pPr>
            <a:r>
              <a:rPr b="0" lang="en-US" sz="1800" spc="-1" strike="noStrike">
                <a:solidFill>
                  <a:srgbClr val="000000"/>
                </a:solidFill>
                <a:latin typeface="Consolas"/>
              </a:rPr>
              <a:t>&lt;/body&gt;</a:t>
            </a:r>
            <a:endParaRPr b="0" lang="en-US" sz="1800" spc="-1" strike="noStrike">
              <a:latin typeface="Arial"/>
            </a:endParaRPr>
          </a:p>
          <a:p>
            <a:pPr>
              <a:lnSpc>
                <a:spcPct val="100000"/>
              </a:lnSpc>
            </a:pPr>
            <a:r>
              <a:rPr b="0" lang="en-US" sz="1800" spc="-1" strike="noStrike">
                <a:solidFill>
                  <a:srgbClr val="000000"/>
                </a:solidFill>
                <a:latin typeface="Consolas"/>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JavaScript Objeler</a:t>
            </a:r>
            <a:endParaRPr b="0" lang="tr-TR" sz="3200" spc="-1" strike="noStrike">
              <a:solidFill>
                <a:srgbClr val="000000"/>
              </a:solidFill>
              <a:latin typeface="Gill Sans MT"/>
            </a:endParaRPr>
          </a:p>
        </p:txBody>
      </p:sp>
      <p:sp>
        <p:nvSpPr>
          <p:cNvPr id="113"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AAA00D46-09CC-4E38-8A9F-0D25995351CF}" type="slidenum">
              <a:rPr b="0" lang="en-US" sz="1400" spc="-1" strike="noStrike">
                <a:solidFill>
                  <a:srgbClr val="464653"/>
                </a:solidFill>
                <a:latin typeface="Gill Sans MT"/>
              </a:rPr>
              <a:t>4</a:t>
            </a:fld>
            <a:endParaRPr b="0" lang="en-US" sz="1400" spc="-1" strike="noStrike">
              <a:latin typeface="Times New Roman"/>
            </a:endParaRPr>
          </a:p>
        </p:txBody>
      </p:sp>
      <p:sp>
        <p:nvSpPr>
          <p:cNvPr id="114" name="CustomShape 3"/>
          <p:cNvSpPr/>
          <p:nvPr/>
        </p:nvSpPr>
        <p:spPr>
          <a:xfrm>
            <a:off x="550800" y="1917000"/>
            <a:ext cx="2785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araba = </a:t>
            </a:r>
            <a:r>
              <a:rPr b="0" lang="en-US" sz="1800" spc="-1" strike="noStrike">
                <a:solidFill>
                  <a:srgbClr val="0000cd"/>
                </a:solidFill>
                <a:latin typeface="Consolas"/>
              </a:rPr>
              <a:t>"Fiat"</a:t>
            </a:r>
            <a:r>
              <a:rPr b="0" lang="en-US" sz="1800" spc="-1" strike="noStrike">
                <a:solidFill>
                  <a:srgbClr val="000000"/>
                </a:solidFill>
                <a:latin typeface="Consolas"/>
              </a:rPr>
              <a:t>;</a:t>
            </a:r>
            <a:endParaRPr b="0" lang="en-US" sz="1800" spc="-1" strike="noStrike">
              <a:latin typeface="Arial"/>
            </a:endParaRPr>
          </a:p>
        </p:txBody>
      </p:sp>
      <p:sp>
        <p:nvSpPr>
          <p:cNvPr id="115" name="CustomShape 4"/>
          <p:cNvSpPr/>
          <p:nvPr/>
        </p:nvSpPr>
        <p:spPr>
          <a:xfrm>
            <a:off x="504000" y="3150360"/>
            <a:ext cx="7956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araba = {marka:</a:t>
            </a:r>
            <a:r>
              <a:rPr b="0" lang="en-US" sz="1800" spc="-1" strike="noStrike">
                <a:solidFill>
                  <a:srgbClr val="0000cd"/>
                </a:solidFill>
                <a:latin typeface="Consolas"/>
              </a:rPr>
              <a:t>"Fiat"</a:t>
            </a:r>
            <a:r>
              <a:rPr b="0" lang="en-US" sz="1800" spc="-1" strike="noStrike">
                <a:solidFill>
                  <a:srgbClr val="000000"/>
                </a:solidFill>
                <a:latin typeface="Consolas"/>
              </a:rPr>
              <a:t>, model:</a:t>
            </a:r>
            <a:r>
              <a:rPr b="0" lang="en-US" sz="1800" spc="-1" strike="noStrike">
                <a:solidFill>
                  <a:srgbClr val="0000cd"/>
                </a:solidFill>
                <a:latin typeface="Consolas"/>
              </a:rPr>
              <a:t>"500"</a:t>
            </a:r>
            <a:r>
              <a:rPr b="0" lang="en-US" sz="1800" spc="-1" strike="noStrike">
                <a:solidFill>
                  <a:srgbClr val="000000"/>
                </a:solidFill>
                <a:latin typeface="Consolas"/>
              </a:rPr>
              <a:t>, renk:</a:t>
            </a:r>
            <a:r>
              <a:rPr b="0" lang="en-US" sz="1800" spc="-1" strike="noStrike">
                <a:solidFill>
                  <a:srgbClr val="0000cd"/>
                </a:solidFill>
                <a:latin typeface="Consolas"/>
              </a:rPr>
              <a:t>"beyaz"</a:t>
            </a:r>
            <a:r>
              <a:rPr b="0" lang="en-US" sz="1800" spc="-1" strike="noStrike">
                <a:solidFill>
                  <a:srgbClr val="000000"/>
                </a:solidFill>
                <a:latin typeface="Consolas"/>
              </a:rPr>
              <a:t>};</a:t>
            </a:r>
            <a:endParaRPr b="0" lang="en-US" sz="1800" spc="-1" strike="noStrike">
              <a:latin typeface="Arial"/>
            </a:endParaRPr>
          </a:p>
        </p:txBody>
      </p:sp>
      <p:sp>
        <p:nvSpPr>
          <p:cNvPr id="116" name="CustomShape 5"/>
          <p:cNvSpPr/>
          <p:nvPr/>
        </p:nvSpPr>
        <p:spPr>
          <a:xfrm>
            <a:off x="611640" y="1475640"/>
            <a:ext cx="8208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Aşağıdaki kodda car değişkenine basit bir Fiat string değeri aktarıldı.</a:t>
            </a:r>
            <a:endParaRPr b="0" lang="en-US" sz="1800" spc="-1" strike="noStrike">
              <a:latin typeface="Arial"/>
            </a:endParaRPr>
          </a:p>
        </p:txBody>
      </p:sp>
      <p:sp>
        <p:nvSpPr>
          <p:cNvPr id="117" name="CustomShape 6"/>
          <p:cNvSpPr/>
          <p:nvPr/>
        </p:nvSpPr>
        <p:spPr>
          <a:xfrm>
            <a:off x="539640" y="2493000"/>
            <a:ext cx="8208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İkinci kodda car değişkenine birden fazla değer aktarılmaktadır.</a:t>
            </a:r>
            <a:endParaRPr b="0" lang="en-US" sz="1800" spc="-1" strike="noStrike">
              <a:latin typeface="Arial"/>
            </a:endParaRPr>
          </a:p>
        </p:txBody>
      </p:sp>
      <p:sp>
        <p:nvSpPr>
          <p:cNvPr id="118" name="CustomShape 7"/>
          <p:cNvSpPr/>
          <p:nvPr/>
        </p:nvSpPr>
        <p:spPr>
          <a:xfrm>
            <a:off x="467640" y="4078800"/>
            <a:ext cx="82087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Verdana"/>
              </a:rPr>
              <a:t>isim:değer</a:t>
            </a:r>
            <a:r>
              <a:rPr b="0" lang="en-US" sz="1800" spc="-1" strike="noStrike">
                <a:solidFill>
                  <a:srgbClr val="000000"/>
                </a:solidFill>
                <a:latin typeface="Verdana"/>
              </a:rPr>
              <a:t> şeklinde değer aktarılır. Virgüllerle birden fazla değer birbirinden ayrılır.</a:t>
            </a:r>
            <a:endParaRPr b="0" lang="en-US" sz="1800" spc="-1" strike="noStrike">
              <a:latin typeface="Arial"/>
            </a:endParaRPr>
          </a:p>
        </p:txBody>
      </p:sp>
      <p:sp>
        <p:nvSpPr>
          <p:cNvPr id="119" name="CustomShape 8"/>
          <p:cNvSpPr/>
          <p:nvPr/>
        </p:nvSpPr>
        <p:spPr>
          <a:xfrm>
            <a:off x="457200" y="5018400"/>
            <a:ext cx="8218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kisi = {ad:</a:t>
            </a:r>
            <a:r>
              <a:rPr b="0" lang="en-US" sz="1800" spc="-1" strike="noStrike">
                <a:solidFill>
                  <a:srgbClr val="0000cd"/>
                </a:solidFill>
                <a:latin typeface="Consolas"/>
              </a:rPr>
              <a:t>"Ayşe"</a:t>
            </a:r>
            <a:r>
              <a:rPr b="0" lang="en-US" sz="1800" spc="-1" strike="noStrike">
                <a:solidFill>
                  <a:srgbClr val="000000"/>
                </a:solidFill>
                <a:latin typeface="Consolas"/>
              </a:rPr>
              <a:t>, soyad:</a:t>
            </a:r>
            <a:r>
              <a:rPr b="0" lang="en-US" sz="1800" spc="-1" strike="noStrike">
                <a:solidFill>
                  <a:srgbClr val="0000cd"/>
                </a:solidFill>
                <a:latin typeface="Consolas"/>
              </a:rPr>
              <a:t>"Yılmaz"</a:t>
            </a:r>
            <a:r>
              <a:rPr b="0" lang="en-US" sz="1800" spc="-1" strike="noStrike">
                <a:solidFill>
                  <a:srgbClr val="000000"/>
                </a:solidFill>
                <a:latin typeface="Consolas"/>
              </a:rPr>
              <a:t>, yas:</a:t>
            </a:r>
            <a:r>
              <a:rPr b="0" lang="en-US" sz="1800" spc="-1" strike="noStrike">
                <a:solidFill>
                  <a:srgbClr val="0000cd"/>
                </a:solidFill>
                <a:latin typeface="Consolas"/>
              </a:rPr>
              <a:t>50</a:t>
            </a:r>
            <a:r>
              <a:rPr b="0" lang="en-US" sz="1800" spc="-1" strike="noStrike">
                <a:solidFill>
                  <a:srgbClr val="000000"/>
                </a:solidFill>
                <a:latin typeface="Consolas"/>
              </a:rPr>
              <a:t>, gozRengi:</a:t>
            </a:r>
            <a:r>
              <a:rPr b="0" lang="en-US" sz="1800" spc="-1" strike="noStrike">
                <a:solidFill>
                  <a:srgbClr val="0000cd"/>
                </a:solidFill>
                <a:latin typeface="Consolas"/>
              </a:rPr>
              <a:t>"mavi"</a:t>
            </a: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Nesnelerde Özelliklere Erişim</a:t>
            </a:r>
            <a:endParaRPr b="0" lang="tr-TR" sz="3200" spc="-1" strike="noStrike">
              <a:solidFill>
                <a:srgbClr val="000000"/>
              </a:solidFill>
              <a:latin typeface="Gill Sans MT"/>
            </a:endParaRPr>
          </a:p>
        </p:txBody>
      </p:sp>
      <p:sp>
        <p:nvSpPr>
          <p:cNvPr id="121"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9E1781ED-4265-4A3D-9FA6-CDCA3B502B93}" type="slidenum">
              <a:rPr b="0" lang="en-US" sz="1400" spc="-1" strike="noStrike">
                <a:solidFill>
                  <a:srgbClr val="464653"/>
                </a:solidFill>
                <a:latin typeface="Gill Sans MT"/>
              </a:rPr>
              <a:t>6</a:t>
            </a:fld>
            <a:endParaRPr b="0" lang="en-US" sz="1400" spc="-1" strike="noStrike">
              <a:latin typeface="Times New Roman"/>
            </a:endParaRPr>
          </a:p>
        </p:txBody>
      </p:sp>
      <p:sp>
        <p:nvSpPr>
          <p:cNvPr id="122" name="CustomShape 3"/>
          <p:cNvSpPr/>
          <p:nvPr/>
        </p:nvSpPr>
        <p:spPr>
          <a:xfrm>
            <a:off x="785880" y="1710000"/>
            <a:ext cx="2398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1800" spc="-1" strike="noStrike">
                <a:solidFill>
                  <a:srgbClr val="000000"/>
                </a:solidFill>
                <a:latin typeface="Gill Sans MT"/>
              </a:rPr>
              <a:t>nesneAdı.özellikAdı</a:t>
            </a:r>
            <a:endParaRPr b="0" lang="en-US" sz="1800" spc="-1" strike="noStrike">
              <a:latin typeface="Arial"/>
            </a:endParaRPr>
          </a:p>
        </p:txBody>
      </p:sp>
      <p:sp>
        <p:nvSpPr>
          <p:cNvPr id="123" name="CustomShape 4"/>
          <p:cNvSpPr/>
          <p:nvPr/>
        </p:nvSpPr>
        <p:spPr>
          <a:xfrm>
            <a:off x="611640" y="1268640"/>
            <a:ext cx="8208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Obje özelliklerine iki yolla erişilebilir.</a:t>
            </a:r>
            <a:endParaRPr b="0" lang="en-US" sz="1800" spc="-1" strike="noStrike">
              <a:latin typeface="Arial"/>
            </a:endParaRPr>
          </a:p>
        </p:txBody>
      </p:sp>
      <p:sp>
        <p:nvSpPr>
          <p:cNvPr id="124" name="CustomShape 5"/>
          <p:cNvSpPr/>
          <p:nvPr/>
        </p:nvSpPr>
        <p:spPr>
          <a:xfrm>
            <a:off x="539640" y="2205000"/>
            <a:ext cx="8208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İkinci yol</a:t>
            </a:r>
            <a:endParaRPr b="0" lang="en-US" sz="1800" spc="-1" strike="noStrike">
              <a:latin typeface="Arial"/>
            </a:endParaRPr>
          </a:p>
        </p:txBody>
      </p:sp>
      <p:sp>
        <p:nvSpPr>
          <p:cNvPr id="125" name="CustomShape 6"/>
          <p:cNvSpPr/>
          <p:nvPr/>
        </p:nvSpPr>
        <p:spPr>
          <a:xfrm>
            <a:off x="539640" y="3357000"/>
            <a:ext cx="8218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a52a2a"/>
                </a:solidFill>
                <a:latin typeface="Consolas"/>
              </a:rPr>
              <a:t>var</a:t>
            </a:r>
            <a:r>
              <a:rPr b="0" lang="en-US" sz="1800" spc="-1" strike="noStrike">
                <a:solidFill>
                  <a:srgbClr val="000000"/>
                </a:solidFill>
                <a:latin typeface="Consolas"/>
              </a:rPr>
              <a:t> kisi = {ad:</a:t>
            </a:r>
            <a:r>
              <a:rPr b="0" lang="en-US" sz="1800" spc="-1" strike="noStrike">
                <a:solidFill>
                  <a:srgbClr val="0000cd"/>
                </a:solidFill>
                <a:latin typeface="Consolas"/>
              </a:rPr>
              <a:t>"Ayşe"</a:t>
            </a:r>
            <a:r>
              <a:rPr b="0" lang="en-US" sz="1800" spc="-1" strike="noStrike">
                <a:solidFill>
                  <a:srgbClr val="000000"/>
                </a:solidFill>
                <a:latin typeface="Consolas"/>
              </a:rPr>
              <a:t>, soyad:</a:t>
            </a:r>
            <a:r>
              <a:rPr b="0" lang="en-US" sz="1800" spc="-1" strike="noStrike">
                <a:solidFill>
                  <a:srgbClr val="0000cd"/>
                </a:solidFill>
                <a:latin typeface="Consolas"/>
              </a:rPr>
              <a:t>"Yılmaz"</a:t>
            </a:r>
            <a:r>
              <a:rPr b="0" lang="en-US" sz="1800" spc="-1" strike="noStrike">
                <a:solidFill>
                  <a:srgbClr val="000000"/>
                </a:solidFill>
                <a:latin typeface="Consolas"/>
              </a:rPr>
              <a:t>, yas:</a:t>
            </a:r>
            <a:r>
              <a:rPr b="0" lang="en-US" sz="1800" spc="-1" strike="noStrike">
                <a:solidFill>
                  <a:srgbClr val="0000cd"/>
                </a:solidFill>
                <a:latin typeface="Consolas"/>
              </a:rPr>
              <a:t>50</a:t>
            </a:r>
            <a:r>
              <a:rPr b="0" lang="en-US" sz="1800" spc="-1" strike="noStrike">
                <a:solidFill>
                  <a:srgbClr val="000000"/>
                </a:solidFill>
                <a:latin typeface="Consolas"/>
              </a:rPr>
              <a:t>, gozRengi:</a:t>
            </a:r>
            <a:r>
              <a:rPr b="0" lang="en-US" sz="1800" spc="-1" strike="noStrike">
                <a:solidFill>
                  <a:srgbClr val="0000cd"/>
                </a:solidFill>
                <a:latin typeface="Consolas"/>
              </a:rPr>
              <a:t>"mavi"</a:t>
            </a:r>
            <a:r>
              <a:rPr b="0" lang="en-US" sz="1800" spc="-1" strike="noStrike">
                <a:solidFill>
                  <a:srgbClr val="000000"/>
                </a:solidFill>
                <a:latin typeface="Consolas"/>
              </a:rPr>
              <a:t>};</a:t>
            </a:r>
            <a:endParaRPr b="0" lang="en-US" sz="1800" spc="-1" strike="noStrike">
              <a:latin typeface="Arial"/>
            </a:endParaRPr>
          </a:p>
        </p:txBody>
      </p:sp>
      <p:sp>
        <p:nvSpPr>
          <p:cNvPr id="126" name="CustomShape 7"/>
          <p:cNvSpPr/>
          <p:nvPr/>
        </p:nvSpPr>
        <p:spPr>
          <a:xfrm>
            <a:off x="1002240" y="2627640"/>
            <a:ext cx="3197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1800" spc="-1" strike="noStrike">
                <a:solidFill>
                  <a:srgbClr val="000000"/>
                </a:solidFill>
                <a:latin typeface="Consolas"/>
              </a:rPr>
              <a:t>nesneAdı[</a:t>
            </a:r>
            <a:r>
              <a:rPr b="0" i="1" lang="en-US" sz="1800" spc="-1" strike="noStrike">
                <a:solidFill>
                  <a:srgbClr val="0000cd"/>
                </a:solidFill>
                <a:latin typeface="Consolas"/>
              </a:rPr>
              <a:t>"özellikAdı"</a:t>
            </a:r>
            <a:r>
              <a:rPr b="0" i="1" lang="en-US" sz="1800" spc="-1" strike="noStrike">
                <a:solidFill>
                  <a:srgbClr val="000000"/>
                </a:solidFill>
                <a:latin typeface="Consolas"/>
              </a:rPr>
              <a:t>]</a:t>
            </a:r>
            <a:endParaRPr b="0" lang="en-US" sz="1800" spc="-1" strike="noStrike">
              <a:latin typeface="Arial"/>
            </a:endParaRPr>
          </a:p>
        </p:txBody>
      </p:sp>
      <p:sp>
        <p:nvSpPr>
          <p:cNvPr id="127" name="CustomShape 8"/>
          <p:cNvSpPr/>
          <p:nvPr/>
        </p:nvSpPr>
        <p:spPr>
          <a:xfrm>
            <a:off x="1153440" y="4941000"/>
            <a:ext cx="1688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onsolas"/>
              </a:rPr>
              <a:t>kisi.soyad;</a:t>
            </a:r>
            <a:endParaRPr b="0" lang="en-US" sz="1800" spc="-1" strike="noStrike">
              <a:latin typeface="Arial"/>
            </a:endParaRPr>
          </a:p>
        </p:txBody>
      </p:sp>
      <p:sp>
        <p:nvSpPr>
          <p:cNvPr id="128" name="CustomShape 9"/>
          <p:cNvSpPr/>
          <p:nvPr/>
        </p:nvSpPr>
        <p:spPr>
          <a:xfrm>
            <a:off x="611640" y="4317480"/>
            <a:ext cx="82087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Örnek</a:t>
            </a:r>
            <a:endParaRPr b="0" lang="en-US" sz="1800" spc="-1" strike="noStrike">
              <a:latin typeface="Arial"/>
            </a:endParaRPr>
          </a:p>
          <a:p>
            <a:pPr>
              <a:lnSpc>
                <a:spcPct val="100000"/>
              </a:lnSpc>
            </a:pPr>
            <a:r>
              <a:rPr b="0" lang="en-US" sz="1800" spc="-1" strike="noStrike">
                <a:solidFill>
                  <a:srgbClr val="000000"/>
                </a:solidFill>
                <a:latin typeface="Verdana"/>
              </a:rPr>
              <a:t>    </a:t>
            </a:r>
            <a:r>
              <a:rPr b="0" lang="en-US" sz="1800" spc="-1" strike="noStrike">
                <a:solidFill>
                  <a:srgbClr val="000000"/>
                </a:solidFill>
                <a:latin typeface="Verdana"/>
              </a:rPr>
              <a:t>1.Yöntem</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Verdana"/>
              </a:rPr>
              <a:t>    </a:t>
            </a:r>
            <a:r>
              <a:rPr b="0" lang="en-US" sz="1800" spc="-1" strike="noStrike">
                <a:solidFill>
                  <a:srgbClr val="000000"/>
                </a:solidFill>
                <a:latin typeface="Verdana"/>
              </a:rPr>
              <a:t>2.Yöntem</a:t>
            </a:r>
            <a:endParaRPr b="0" lang="en-US" sz="1800" spc="-1" strike="noStrike">
              <a:latin typeface="Arial"/>
            </a:endParaRPr>
          </a:p>
        </p:txBody>
      </p:sp>
      <p:sp>
        <p:nvSpPr>
          <p:cNvPr id="129" name="CustomShape 10"/>
          <p:cNvSpPr/>
          <p:nvPr/>
        </p:nvSpPr>
        <p:spPr>
          <a:xfrm>
            <a:off x="1189800" y="5796000"/>
            <a:ext cx="2099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onsolas"/>
              </a:rPr>
              <a:t>kisi[</a:t>
            </a:r>
            <a:r>
              <a:rPr b="0" lang="en-US" sz="1800" spc="-1" strike="noStrike">
                <a:solidFill>
                  <a:srgbClr val="0000cd"/>
                </a:solidFill>
                <a:latin typeface="Consolas"/>
              </a:rPr>
              <a:t>"soyad"</a:t>
            </a:r>
            <a:r>
              <a:rPr b="0" lang="en-US" sz="1800" spc="-1" strike="noStrike">
                <a:solidFill>
                  <a:srgbClr val="000000"/>
                </a:solidFill>
                <a:latin typeface="Consola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Nesnelerde Metotlara Erişim</a:t>
            </a:r>
            <a:endParaRPr b="0" lang="tr-TR" sz="3200" spc="-1" strike="noStrike">
              <a:solidFill>
                <a:srgbClr val="000000"/>
              </a:solidFill>
              <a:latin typeface="Gill Sans MT"/>
            </a:endParaRPr>
          </a:p>
        </p:txBody>
      </p:sp>
      <p:sp>
        <p:nvSpPr>
          <p:cNvPr id="131"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0778828C-8618-49F3-A828-68743171BCAA}" type="slidenum">
              <a:rPr b="0" lang="en-US" sz="1400" spc="-1" strike="noStrike">
                <a:solidFill>
                  <a:srgbClr val="464653"/>
                </a:solidFill>
                <a:latin typeface="Gill Sans MT"/>
              </a:rPr>
              <a:t>7</a:t>
            </a:fld>
            <a:endParaRPr b="0" lang="en-US" sz="1400" spc="-1" strike="noStrike">
              <a:latin typeface="Times New Roman"/>
            </a:endParaRPr>
          </a:p>
        </p:txBody>
      </p:sp>
      <p:sp>
        <p:nvSpPr>
          <p:cNvPr id="132" name="CustomShape 3"/>
          <p:cNvSpPr/>
          <p:nvPr/>
        </p:nvSpPr>
        <p:spPr>
          <a:xfrm>
            <a:off x="766080" y="1710000"/>
            <a:ext cx="2535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1800" spc="-1" strike="noStrike">
                <a:solidFill>
                  <a:srgbClr val="000000"/>
                </a:solidFill>
                <a:latin typeface="Gill Sans MT"/>
              </a:rPr>
              <a:t>nesneAdı.metotAdı()</a:t>
            </a:r>
            <a:endParaRPr b="0" lang="en-US" sz="1800" spc="-1" strike="noStrike">
              <a:latin typeface="Arial"/>
            </a:endParaRPr>
          </a:p>
        </p:txBody>
      </p:sp>
      <p:sp>
        <p:nvSpPr>
          <p:cNvPr id="133" name="CustomShape 4"/>
          <p:cNvSpPr/>
          <p:nvPr/>
        </p:nvSpPr>
        <p:spPr>
          <a:xfrm>
            <a:off x="611640" y="1268640"/>
            <a:ext cx="8208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Nesne metotlarına erişim</a:t>
            </a:r>
            <a:endParaRPr b="0" lang="en-US" sz="1800" spc="-1" strike="noStrike">
              <a:latin typeface="Arial"/>
            </a:endParaRPr>
          </a:p>
        </p:txBody>
      </p:sp>
      <p:sp>
        <p:nvSpPr>
          <p:cNvPr id="134" name="CustomShape 5"/>
          <p:cNvSpPr/>
          <p:nvPr/>
        </p:nvSpPr>
        <p:spPr>
          <a:xfrm>
            <a:off x="467640" y="4437000"/>
            <a:ext cx="82087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Verdana"/>
              </a:rPr>
              <a:t>Örnek</a:t>
            </a:r>
            <a:endParaRPr b="0" lang="en-US" sz="1800" spc="-1" strike="noStrike">
              <a:latin typeface="Arial"/>
            </a:endParaRPr>
          </a:p>
          <a:p>
            <a:pPr>
              <a:lnSpc>
                <a:spcPct val="100000"/>
              </a:lnSpc>
            </a:pPr>
            <a:r>
              <a:rPr b="0" lang="en-US" sz="1800" spc="-1" strike="noStrike">
                <a:solidFill>
                  <a:srgbClr val="000000"/>
                </a:solidFill>
                <a:latin typeface="Verdana"/>
              </a:rPr>
              <a:t>	</a:t>
            </a:r>
            <a:r>
              <a:rPr b="0" lang="en-US" sz="1800" spc="-1" strike="noStrike">
                <a:solidFill>
                  <a:srgbClr val="000000"/>
                </a:solidFill>
                <a:latin typeface="Verdana"/>
              </a:rPr>
              <a:t>Doğru Erişim</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Verdana"/>
              </a:rPr>
              <a:t>	</a:t>
            </a:r>
            <a:r>
              <a:rPr b="0" lang="en-US" sz="1800" spc="-1" strike="noStrike">
                <a:solidFill>
                  <a:srgbClr val="000000"/>
                </a:solidFill>
                <a:latin typeface="Verdana"/>
              </a:rPr>
              <a:t>Hatalı Erişim</a:t>
            </a:r>
            <a:endParaRPr b="0" lang="en-US" sz="1800" spc="-1" strike="noStrike">
              <a:latin typeface="Arial"/>
            </a:endParaRPr>
          </a:p>
        </p:txBody>
      </p:sp>
      <p:sp>
        <p:nvSpPr>
          <p:cNvPr id="135" name="CustomShape 6"/>
          <p:cNvSpPr/>
          <p:nvPr/>
        </p:nvSpPr>
        <p:spPr>
          <a:xfrm>
            <a:off x="2154240" y="5085360"/>
            <a:ext cx="3197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onsolas"/>
              </a:rPr>
              <a:t>isim = kisi.adSoyad();</a:t>
            </a:r>
            <a:endParaRPr b="0" lang="en-US" sz="1800" spc="-1" strike="noStrike">
              <a:latin typeface="Arial"/>
            </a:endParaRPr>
          </a:p>
        </p:txBody>
      </p:sp>
      <p:sp>
        <p:nvSpPr>
          <p:cNvPr id="136" name="CustomShape 7"/>
          <p:cNvSpPr/>
          <p:nvPr/>
        </p:nvSpPr>
        <p:spPr>
          <a:xfrm>
            <a:off x="648000" y="2136240"/>
            <a:ext cx="6588000" cy="228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Gill Sans MT"/>
              </a:rPr>
              <a:t>var kisi =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ad: "John",</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soyad : "Doe",</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id       : 5566,</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adSoyad : function()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return this.ad + " " + this.soyad;</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a:t>
            </a:r>
            <a:endParaRPr b="0" lang="en-US" sz="1800" spc="-1" strike="noStrike">
              <a:latin typeface="Arial"/>
            </a:endParaRPr>
          </a:p>
          <a:p>
            <a:pPr>
              <a:lnSpc>
                <a:spcPct val="100000"/>
              </a:lnSpc>
            </a:pPr>
            <a:r>
              <a:rPr b="0" lang="en-US" sz="1800" spc="-1" strike="noStrike">
                <a:solidFill>
                  <a:srgbClr val="000000"/>
                </a:solidFill>
                <a:latin typeface="Gill Sans MT"/>
              </a:rPr>
              <a:t>};</a:t>
            </a:r>
            <a:endParaRPr b="0" lang="en-US" sz="1800" spc="-1" strike="noStrike">
              <a:latin typeface="Arial"/>
            </a:endParaRPr>
          </a:p>
        </p:txBody>
      </p:sp>
      <p:sp>
        <p:nvSpPr>
          <p:cNvPr id="137" name="CustomShape 8"/>
          <p:cNvSpPr/>
          <p:nvPr/>
        </p:nvSpPr>
        <p:spPr>
          <a:xfrm>
            <a:off x="2198520" y="5940000"/>
            <a:ext cx="2922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onsolas"/>
              </a:rPr>
              <a:t>isim = kisi.adSoyad;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Nesne Özellik Örneği</a:t>
            </a:r>
            <a:endParaRPr b="0" lang="tr-TR" sz="3200" spc="-1" strike="noStrike">
              <a:solidFill>
                <a:srgbClr val="000000"/>
              </a:solidFill>
              <a:latin typeface="Gill Sans MT"/>
            </a:endParaRPr>
          </a:p>
        </p:txBody>
      </p:sp>
      <p:sp>
        <p:nvSpPr>
          <p:cNvPr id="139"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BCF3AB16-07D1-413D-9EF7-88E47BC27F54}" type="slidenum">
              <a:rPr b="0" lang="en-US" sz="1400" spc="-1" strike="noStrike">
                <a:solidFill>
                  <a:srgbClr val="464653"/>
                </a:solidFill>
                <a:latin typeface="Gill Sans MT"/>
              </a:rPr>
              <a:t>8</a:t>
            </a:fld>
            <a:endParaRPr b="0" lang="en-US" sz="1400" spc="-1" strike="noStrike">
              <a:latin typeface="Times New Roman"/>
            </a:endParaRPr>
          </a:p>
        </p:txBody>
      </p:sp>
      <p:sp>
        <p:nvSpPr>
          <p:cNvPr id="140" name="CustomShape 3"/>
          <p:cNvSpPr/>
          <p:nvPr/>
        </p:nvSpPr>
        <p:spPr>
          <a:xfrm>
            <a:off x="457200" y="1412640"/>
            <a:ext cx="7066800" cy="3656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Gill Sans MT"/>
              </a:rPr>
              <a:t>&lt;!DOCTYPE html&gt;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&lt;p id="demo"&gt;Sonucu Burada Göster.&lt;/p&gt;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var kisi = {ad:"Ayşe", soyad:"Yılmaz"};</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document.getElementById("demo").innerHTML = kisi.ad;</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Nesne Metot Örneği</a:t>
            </a:r>
            <a:endParaRPr b="0" lang="tr-TR" sz="3200" spc="-1" strike="noStrike">
              <a:solidFill>
                <a:srgbClr val="000000"/>
              </a:solidFill>
              <a:latin typeface="Gill Sans MT"/>
            </a:endParaRPr>
          </a:p>
        </p:txBody>
      </p:sp>
      <p:sp>
        <p:nvSpPr>
          <p:cNvPr id="142"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94CD87B7-5C58-4AB0-94C0-2C83FB3B5C51}" type="slidenum">
              <a:rPr b="0" lang="en-US" sz="1400" spc="-1" strike="noStrike">
                <a:solidFill>
                  <a:srgbClr val="464653"/>
                </a:solidFill>
                <a:latin typeface="Gill Sans MT"/>
              </a:rPr>
              <a:t>9</a:t>
            </a:fld>
            <a:endParaRPr b="0" lang="en-US" sz="1400" spc="-1" strike="noStrike">
              <a:latin typeface="Times New Roman"/>
            </a:endParaRPr>
          </a:p>
        </p:txBody>
      </p:sp>
      <p:sp>
        <p:nvSpPr>
          <p:cNvPr id="143" name="CustomShape 3"/>
          <p:cNvSpPr/>
          <p:nvPr/>
        </p:nvSpPr>
        <p:spPr>
          <a:xfrm>
            <a:off x="457200" y="1268640"/>
            <a:ext cx="8229240" cy="5028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Gill Sans MT"/>
              </a:rPr>
              <a:t>&lt;!DOCTYPE html&gt;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r>
              <a:rPr b="0" lang="en-US" sz="1800" spc="-1" strike="noStrike">
                <a:solidFill>
                  <a:srgbClr val="000000"/>
                </a:solidFill>
                <a:latin typeface="Gill Sans MT"/>
              </a:rPr>
              <a:t>&lt;p id="demo"&gt; Sonucu Burada Göster.&lt;/p&gt;</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r>
              <a:rPr b="0" lang="en-US" sz="1800" spc="-1" strike="noStrike">
                <a:solidFill>
                  <a:srgbClr val="000000"/>
                </a:solidFill>
                <a:latin typeface="Gill Sans MT"/>
              </a:rPr>
              <a:t>var kisi =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ad: "Ayşe",</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soyAd : "Yılmaz",</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id       : 5566,</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adSoyad : function() {</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return this.ad+ " " + this.soyAd;</a:t>
            </a:r>
            <a:endParaRPr b="0" lang="en-US" sz="1800" spc="-1" strike="noStrike">
              <a:latin typeface="Arial"/>
            </a:endParaRPr>
          </a:p>
          <a:p>
            <a:pPr>
              <a:lnSpc>
                <a:spcPct val="100000"/>
              </a:lnSpc>
            </a:pPr>
            <a:r>
              <a:rPr b="0" lang="en-US" sz="1800" spc="-1" strike="noStrike">
                <a:solidFill>
                  <a:srgbClr val="000000"/>
                </a:solidFill>
                <a:latin typeface="Gill Sans MT"/>
              </a:rPr>
              <a:t>    </a:t>
            </a:r>
            <a:r>
              <a:rPr b="0" lang="en-US" sz="1800" spc="-1" strike="noStrike">
                <a:solidFill>
                  <a:srgbClr val="000000"/>
                </a:solidFill>
                <a:latin typeface="Gill Sans MT"/>
              </a:rPr>
              <a:t>}</a:t>
            </a:r>
            <a:endParaRPr b="0" lang="en-US" sz="1800" spc="-1" strike="noStrike">
              <a:latin typeface="Arial"/>
            </a:endParaRPr>
          </a:p>
          <a:p>
            <a:pPr>
              <a:lnSpc>
                <a:spcPct val="100000"/>
              </a:lnSpc>
            </a:pPr>
            <a:r>
              <a:rPr b="0" lang="en-US" sz="1800" spc="-1" strike="noStrike">
                <a:solidFill>
                  <a:srgbClr val="000000"/>
                </a:solidFill>
                <a:latin typeface="Gill Sans MT"/>
              </a:rPr>
              <a:t>}; </a:t>
            </a:r>
            <a:endParaRPr b="0" lang="en-US" sz="1800" spc="-1" strike="noStrike">
              <a:latin typeface="Arial"/>
            </a:endParaRPr>
          </a:p>
          <a:p>
            <a:pPr>
              <a:lnSpc>
                <a:spcPct val="100000"/>
              </a:lnSpc>
            </a:pPr>
            <a:r>
              <a:rPr b="0" lang="en-US" sz="1800" spc="-1" strike="noStrike">
                <a:solidFill>
                  <a:srgbClr val="000000"/>
                </a:solidFill>
                <a:latin typeface="Gill Sans MT"/>
              </a:rPr>
              <a:t>document.getElementById("demo").innerHTML = kisi.adSoyad();</a:t>
            </a:r>
            <a:endParaRPr b="0" lang="en-US" sz="1800" spc="-1" strike="noStrike">
              <a:latin typeface="Arial"/>
            </a:endParaRPr>
          </a:p>
          <a:p>
            <a:pPr>
              <a:lnSpc>
                <a:spcPct val="100000"/>
              </a:lnSpc>
            </a:pPr>
            <a:r>
              <a:rPr b="0" lang="en-US" sz="1800" spc="-1" strike="noStrike">
                <a:solidFill>
                  <a:srgbClr val="000000"/>
                </a:solidFill>
                <a:latin typeface="Gill Sans MT"/>
              </a:rPr>
              <a:t>&lt;/script&gt;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Gill Sans MT"/>
              </a:rPr>
              <a:t>&lt;/body&gt;</a:t>
            </a:r>
            <a:endParaRPr b="0" lang="en-US" sz="1800" spc="-1" strike="noStrike">
              <a:latin typeface="Arial"/>
            </a:endParaRPr>
          </a:p>
          <a:p>
            <a:pPr>
              <a:lnSpc>
                <a:spcPct val="100000"/>
              </a:lnSpc>
            </a:pPr>
            <a:r>
              <a:rPr b="0" lang="en-US" sz="1800" spc="-1" strike="noStrike">
                <a:solidFill>
                  <a:srgbClr val="000000"/>
                </a:solidFill>
                <a:latin typeface="Gill Sans MT"/>
              </a:rPr>
              <a:t>&lt;/html&gt;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Origin</Template>
  <TotalTime>3476</TotalTime>
  <Application>LibreOffice/6.3.5.2$Linux_X86_64 LibreOffice_project/30$Build-2</Application>
  <Words>1975</Words>
  <Paragraphs>573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2016-02-14T06:12:05Z</dcterms:created>
  <dc:creator>Admin</dc:creator>
  <dc:description/>
  <dc:language>en-US</dc:language>
  <cp:lastModifiedBy/>
  <dcterms:modified xsi:type="dcterms:W3CDTF">2020-04-05T13:15:04Z</dcterms:modified>
  <cp:revision>292</cp:revision>
  <dc:subject/>
  <dc:title>Web Teknolojileri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47</vt:i4>
  </property>
</Properties>
</file>