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7.png" ContentType="image/png"/>
  <Override PartName="/ppt/media/image8.png" ContentType="image/png"/>
  <Override PartName="/ppt/media/image1.png" ContentType="image/png"/>
  <Override PartName="/ppt/media/image3.png" ContentType="image/png"/>
  <Override PartName="/ppt/media/image6.png" ContentType="image/png"/>
  <Override PartName="/ppt/media/image5.png" ContentType="image/png"/>
  <Override PartName="/ppt/media/image9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2.jpeg" ContentType="image/jpeg"/>
  <Override PartName="/ppt/media/image15.png" ContentType="image/png"/>
  <Override PartName="/ppt/media/image14.png" ContentType="image/png"/>
  <Override PartName="/ppt/media/image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35.png" ContentType="image/png"/>
  <Override PartName="/ppt/media/image28.png" ContentType="image/png"/>
  <Override PartName="/ppt/media/image29.png" ContentType="image/png"/>
  <Override PartName="/ppt/media/image31.png" ContentType="image/png"/>
  <Override PartName="/ppt/media/image34.png" ContentType="image/png"/>
  <Override PartName="/ppt/media/image27.png" ContentType="image/png"/>
  <Override PartName="/ppt/media/image33.png" ContentType="image/png"/>
  <Override PartName="/ppt/media/image32.png" ContentType="image/png"/>
  <Override PartName="/ppt/media/image30.png" ContentType="image/png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1.xml.rels" ContentType="application/vnd.openxmlformats-package.relationships+xml"/>
  <Override PartName="/ppt/slides/_rels/slide18.xml.rels" ContentType="application/vnd.openxmlformats-package.relationships+xml"/>
  <Override PartName="/ppt/slides/_rels/slide46.xml.rels" ContentType="application/vnd.openxmlformats-package.relationships+xml"/>
  <Override PartName="/ppt/slides/_rels/slide2.xml.rels" ContentType="application/vnd.openxmlformats-package.relationships+xml"/>
  <Override PartName="/ppt/slides/_rels/slide40.xml.rels" ContentType="application/vnd.openxmlformats-package.relationships+xml"/>
  <Override PartName="/ppt/slides/_rels/slide34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4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42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37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9.xml.rels" ContentType="application/vnd.openxmlformats-package.relationships+xml"/>
  <Override PartName="/ppt/slides/_rels/slide47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3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39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slide46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33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309CE4D-EA49-4EDD-AD9D-43658E976B7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&lt;meta name="viewport" content="width=device-width, initial-scale=1.0, maximum-scale=1.0, user-scalable=no"/&gt;</a:t>
            </a:r>
            <a:endParaRPr b="0" lang="en-US" sz="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Viewport elementinin alabileceği özellikler:</a:t>
            </a:r>
            <a:endParaRPr b="0" lang="en-US" sz="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width:</a:t>
            </a:r>
            <a:r>
              <a:rPr b="0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 Piksel olarak verilen viewport genişliği. Değer olarak device-width ile cihazın ekran genişliği de verilebilir.</a:t>
            </a:r>
            <a:endParaRPr b="0" lang="en-US" sz="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height:</a:t>
            </a:r>
            <a:r>
              <a:rPr b="0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 Piksel olarak verilen viewport yüksekliği. Değer olarak device-height ile cihazın ekran yüksekliği de verilebilir.</a:t>
            </a:r>
            <a:endParaRPr b="0" lang="en-US" sz="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initial-scale:</a:t>
            </a:r>
            <a:r>
              <a:rPr b="0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 Sayfayı ilk gösterilirken ne kadar ölçekli olarak verileceği. Örneğin 1.0 değeri verilirse başlangıç görünütüsü ölçeklenmeden gösterilir. 0 ile 10.0 arası bir değer olabilir.</a:t>
            </a:r>
            <a:endParaRPr b="0" lang="en-US" sz="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minimum-scale:</a:t>
            </a:r>
            <a:r>
              <a:rPr b="0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 Kullanıcının en çok yapabileceği küçültme oranı.</a:t>
            </a:r>
            <a:endParaRPr b="0" lang="en-US" sz="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maximum-scale:</a:t>
            </a:r>
            <a:r>
              <a:rPr b="0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 Kullanıcının en çok yapabileceği büyültme oranı.</a:t>
            </a:r>
            <a:endParaRPr b="0" lang="en-US" sz="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user-scalable:</a:t>
            </a:r>
            <a:r>
              <a:rPr b="0" lang="en-US" sz="800" spc="-1" strike="noStrike">
                <a:solidFill>
                  <a:srgbClr val="000000"/>
                </a:solidFill>
                <a:latin typeface="+mn-lt"/>
                <a:ea typeface="+mn-ea"/>
              </a:rPr>
              <a:t> Kullanıcının ölçekleme veya zoom yapıp yapamayacağını vermek için kullanılır. yes veya no değerini alır. Varsayılan olarak yes değerini alır.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054CD82-852B-4BC2-9A8B-8DC8EBD9D85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EBF7442-9523-4CA3-AC28-635A367507D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42D3252-FF2B-4E1F-BA74-51B0EA8DC36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955F80-DF6C-40CF-AC5E-8309A804EA6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AE9B29C-1738-4CBB-A6D8-9B847E75B22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63B152-8486-42B3-9E02-AF88082ECBE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398047F-C495-467B-87B6-48560949AA0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03B4EF7-1317-43A0-9E38-A180E3E54DC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AD3DC0F-5EE0-4911-9CB3-9F24BE2C139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EC4B1A-FF98-4CF5-A0C8-2B260704B7A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1023332-533D-4381-91B8-F54B4101191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ECC56AF-C2D5-4540-84B7-434695B01A2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D34A3D1-BE2F-4FB8-A1B1-2D6403EE572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EEF58D3-5516-4F37-92C1-5CDBDB55898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9C5419-958B-4F1E-AEBF-15C139CAC62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AEDE9A4-12FB-4DB5-88C2-ECC60A4AA51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5E5ACB-EA5B-44F1-9C52-FC84993DCF4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B01D889-35A1-469A-9897-6B8E2173ABF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6EDB16C-D452-4768-939F-709E94F109A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0745195-26F9-47EE-A6A6-6BBBEB039AE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Resonsive : Akıllı cihazlarda sayfa tasarımı otomatik olarak uygun hale getirir.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3F14045-B1F8-48C1-90EA-FB33BF02849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EFCF032-AE87-4752-8C70-7153BC97270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DDD607-5685-45A3-91BD-B4DD70361BB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387F187-BA52-49FC-BFC5-1F8DEAAD260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11F4616-122C-4E76-9B1D-66B5474771F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3469E95-EA83-454A-8916-405AE1F9BA1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BD8B86F-B83A-47C7-84FC-3D9AD44D301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E9F9F9-D538-4AC1-A269-DB2B22E566F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DD4FAC3-4C6C-44B0-87A6-01B20609612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B50B3FD-0A8E-4180-89C9-1E9DF0C03DE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72A146D-FE02-4BFB-B603-6F295B627ED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7DE1A2-E6EB-4960-9AB3-6BF60F3F21B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318F2C0-E6AC-4CE2-9C66-B32F754D6B1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80E0957-2A4D-4DD7-9D37-0E8E482D2BF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D7538BF-837A-4A08-A21E-66F392ACD68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22018C0-E075-43CF-A52A-B5F139D0169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141DA5A-5BFC-42A2-81CD-F19647391DE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C6FE4FE-0519-4BD0-AD1F-E0B3BCE2D81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90D337C-D614-42B3-AF97-2E7858CB24C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E6AAC50-D8FD-445F-8407-997B4171E39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13A1074-EBFE-432E-A492-9F97BAA4F9B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9B9AB30-A6F7-426A-BA13-DF83E4AF618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29B62D-7F3B-4320-A05E-62FED59C2A5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9571A6A-E842-4D1B-8477-5D559264E6F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8F8383E-BA0C-4E3E-8E33-8F75874BB39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F28536C-585B-4DFD-B9F0-66645573DEA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79640" y="37148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8108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5000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2036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7964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5000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12036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79640" y="1180440"/>
            <a:ext cx="8784720" cy="485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878472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79640" y="116640"/>
            <a:ext cx="8784720" cy="366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79640" y="1180440"/>
            <a:ext cx="8784720" cy="485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8108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9640" y="37148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8108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15000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12036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7964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15000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12036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878472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79640" y="116640"/>
            <a:ext cx="8784720" cy="366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8108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tr-TR" sz="4500" spc="-1" strike="noStrike">
                <a:solidFill>
                  <a:srgbClr val="000000"/>
                </a:solidFill>
                <a:latin typeface="Calibri Light"/>
              </a:rPr>
              <a:t>Asıl başlık stili için tıklatın</a:t>
            </a:r>
            <a:endParaRPr b="0" lang="tr-T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21B8352-7617-45A3-9DF4-1E29472014A8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4/5/20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52A0EB-4636-465B-8685-E62FF72B4104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5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tr-TR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3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tr-TR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3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tr-TR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42" name="Resim 4" descr=""/>
            <p:cNvPicPr/>
            <p:nvPr/>
          </p:nvPicPr>
          <p:blipFill>
            <a:blip r:embed="rId2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43" name="CustomShape 2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b="0" lang="en-US" sz="1500" spc="-1" strike="noStrike">
                  <a:solidFill>
                    <a:srgbClr val="898989"/>
                  </a:solidFill>
                  <a:latin typeface="Calibri"/>
                </a:rPr>
                <a:t>BSM 104 Web Teknolojileri 2017-2018 Bahar</a:t>
              </a:r>
              <a:endParaRPr b="0" lang="en-US" sz="1500" spc="-1" strike="noStrike">
                <a:latin typeface="Arial"/>
              </a:endParaRPr>
            </a:p>
          </p:txBody>
        </p:sp>
      </p:grpSp>
      <p:pic>
        <p:nvPicPr>
          <p:cNvPr id="44" name="İçerik Yer Tutucusu 10" descr=""/>
          <p:cNvPicPr/>
          <p:nvPr/>
        </p:nvPicPr>
        <p:blipFill>
          <a:blip r:embed="rId3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45" name="Resim 4" descr=""/>
          <p:cNvPicPr/>
          <p:nvPr/>
        </p:nvPicPr>
        <p:blipFill>
          <a:blip r:embed="rId4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Asıl başlık stili için tıklatın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79640" y="1180440"/>
            <a:ext cx="8784720" cy="4851360"/>
          </a:xfrm>
          <a:prstGeom prst="rect">
            <a:avLst/>
          </a:prstGeom>
        </p:spPr>
        <p:txBody>
          <a:bodyPr>
            <a:no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Asıl metin stillerini düzenle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İkinci düzey</a:t>
            </a: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Üçüncü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1500" spc="-1" strike="noStrike">
                <a:solidFill>
                  <a:srgbClr val="000000"/>
                </a:solidFill>
                <a:latin typeface="Calibri"/>
              </a:rPr>
              <a:t>Dördüncü düzey</a:t>
            </a:r>
            <a:endParaRPr b="0" lang="tr-TR" sz="150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1500" spc="-1" strike="noStrike">
                <a:solidFill>
                  <a:srgbClr val="000000"/>
                </a:solidFill>
                <a:latin typeface="Calibri"/>
              </a:rPr>
              <a:t>Beşinci düzey</a:t>
            </a:r>
            <a:endParaRPr b="0" lang="tr-TR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://www.w3schools.com/bootstrap/default.asp" TargetMode="External"/><Relationship Id="rId2" Type="http://schemas.openxmlformats.org/officeDocument/2006/relationships/hyperlink" Target="http://www.w3schools.com/bootstrap/default.asp" TargetMode="External"/><Relationship Id="rId3" Type="http://schemas.openxmlformats.org/officeDocument/2006/relationships/hyperlink" Target="https://v4-alpha.getbootstrap.com/" TargetMode="External"/><Relationship Id="rId4" Type="http://schemas.openxmlformats.org/officeDocument/2006/relationships/hyperlink" Target="https://v4-alpha.getbootstrap.com/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etbootstrap.com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code.jquery.com/jquery-1.11.3.min.js" TargetMode="External"/><Relationship Id="rId2" Type="http://schemas.openxmlformats.org/officeDocument/2006/relationships/hyperlink" Target="http://code.jquery.com/jquery-1.11.3.min.js" TargetMode="External"/><Relationship Id="rId3" Type="http://schemas.openxmlformats.org/officeDocument/2006/relationships/hyperlink" Target="http://code.jquery.com/jquery-1.9.1.min.js" TargetMode="External"/><Relationship Id="rId4" Type="http://schemas.openxmlformats.org/officeDocument/2006/relationships/hyperlink" Target="http://code.jquery.com/jquery-1.9.1.min.js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95640" y="1700640"/>
            <a:ext cx="8352720" cy="1875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tr-TR" sz="4000" spc="-1" strike="noStrike">
                <a:solidFill>
                  <a:srgbClr val="595959"/>
                </a:solidFill>
                <a:latin typeface="Calibri Light"/>
              </a:rPr>
              <a:t>Web Teknolojileri</a:t>
            </a:r>
            <a:br/>
            <a:r>
              <a:rPr b="1" lang="tr-TR" sz="4000" spc="-1" strike="noStrike">
                <a:solidFill>
                  <a:srgbClr val="c00000"/>
                </a:solidFill>
                <a:latin typeface="Calibri Light"/>
              </a:rPr>
              <a:t>Bootstrap &amp; CSS</a:t>
            </a:r>
            <a:br/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79640" y="3789360"/>
            <a:ext cx="8784720" cy="143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</a:rPr>
              <a:t>Dr. Öğr. Üyesi  Gülüzar ÇİT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</a:rPr>
              <a:t>Öğr. Gör. Dr Can YÜZKOLLAR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2" name="Resim 5" descr=""/>
          <p:cNvPicPr/>
          <p:nvPr/>
        </p:nvPicPr>
        <p:blipFill>
          <a:blip r:embed="rId1"/>
          <a:stretch/>
        </p:blipFill>
        <p:spPr>
          <a:xfrm>
            <a:off x="3203640" y="332640"/>
            <a:ext cx="2736360" cy="990360"/>
          </a:xfrm>
          <a:prstGeom prst="rect">
            <a:avLst/>
          </a:prstGeom>
          <a:ln w="9360">
            <a:noFill/>
          </a:ln>
        </p:spPr>
      </p:pic>
      <p:grpSp>
        <p:nvGrpSpPr>
          <p:cNvPr id="93" name="Group 3"/>
          <p:cNvGrpSpPr/>
          <p:nvPr/>
        </p:nvGrpSpPr>
        <p:grpSpPr>
          <a:xfrm>
            <a:off x="0" y="5719680"/>
            <a:ext cx="9143640" cy="835920"/>
            <a:chOff x="0" y="5719680"/>
            <a:chExt cx="9143640" cy="835920"/>
          </a:xfrm>
        </p:grpSpPr>
        <p:pic>
          <p:nvPicPr>
            <p:cNvPr id="94" name="Resim 7" descr=""/>
            <p:cNvPicPr/>
            <p:nvPr/>
          </p:nvPicPr>
          <p:blipFill>
            <a:blip r:embed="rId2"/>
            <a:stretch/>
          </p:blipFill>
          <p:spPr>
            <a:xfrm>
              <a:off x="0" y="5719680"/>
              <a:ext cx="9143640" cy="34560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95" name="CustomShape 4"/>
            <p:cNvSpPr/>
            <p:nvPr/>
          </p:nvSpPr>
          <p:spPr>
            <a:xfrm>
              <a:off x="5220000" y="6278400"/>
              <a:ext cx="391572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rmAutofit fontScale="21000"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898989"/>
                  </a:solidFill>
                  <a:latin typeface="Calibri"/>
                </a:rPr>
                <a:t>BSM 104 Web Teknolojileri 2017-2018 Bahar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Giriş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Sayfanın mobil cihazlarda gösterilebilmesi ve kullanıcıların bu cihazlarda sayfayı büyütüp küçültebilmesi ile ilgili ayarlar için başlık kısmına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400" spc="-1" strike="noStrike">
                <a:solidFill>
                  <a:srgbClr val="c00000"/>
                </a:solidFill>
                <a:latin typeface="Calibri"/>
              </a:rPr>
              <a:t>&lt;meta name="viewport" 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4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tr-TR" sz="24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tr-TR" sz="2400" spc="-1" strike="noStrike">
                <a:solidFill>
                  <a:srgbClr val="c00000"/>
                </a:solidFill>
                <a:latin typeface="Calibri"/>
              </a:rPr>
              <a:t>   </a:t>
            </a:r>
            <a:r>
              <a:rPr b="0" lang="tr-TR" sz="2400" spc="-1" strike="noStrike">
                <a:solidFill>
                  <a:srgbClr val="c00000"/>
                </a:solidFill>
                <a:latin typeface="Calibri"/>
              </a:rPr>
              <a:t>content="width=device-width, initial-scale=1"&gt;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Daha sonra Bootstrap .css ve .js dosyalarının olduğu satırlar eklenir.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13192D-5C86-4E3B-884C-77893FD13825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Giriş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html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lang=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"en"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head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meta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charset=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"UTF-8"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title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&gt;Örnekler&lt;/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title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link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rel=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"stylesheet"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href=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"css/bootstrap.min.css"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head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body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"container-fluid"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h1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&gt;Sayfamız&lt;/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h1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&gt;İlk Örneğimiz... 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body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html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F4A197-E054-42DF-852E-7DBBE0806D1A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31" name="Resim 4" descr=""/>
          <p:cNvPicPr/>
          <p:nvPr/>
        </p:nvPicPr>
        <p:blipFill>
          <a:blip r:embed="rId1"/>
          <a:stretch/>
        </p:blipFill>
        <p:spPr>
          <a:xfrm>
            <a:off x="5292000" y="3501000"/>
            <a:ext cx="2657160" cy="15332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Izgara/Grid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Bootstrap’de web sayfasındaki elemanların nasıl yerleşeceğinin belirlenmesi amacıyla ızgara sistemi kullanılır. Bu nedenle web sayfasını yatay olarak 12 eşit parçaya yani sütuna ayırarak elemanların yerleştirilmesi sağlanır.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3F001B-C7BC-4FB3-8E91-CAAA844BDD6A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611640" y="3357000"/>
            <a:ext cx="7918200" cy="18752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Izgara/Grid…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Bootstrap’de web sayfasındaki elemanların nasıl yerleşeceğinin belirlenmesi amacıyla ızgara sistemine ek olarak farklı cihazlar için farklı alt sınıflar bulunmaktadır.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500" spc="-1" strike="noStrike">
                <a:solidFill>
                  <a:srgbClr val="000000"/>
                </a:solidFill>
                <a:latin typeface="Calibri"/>
              </a:rPr>
              <a:t>4 farklı ekran çözünürlüğü için farklı alt sınıflar kullanılır. </a:t>
            </a:r>
            <a:endParaRPr b="0" lang="tr-TR" sz="25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xs: cep telefonları için,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sm: tabletler için,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md: diz üstü bilgisayarlar için,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lg: masaüstü bilgisayarlar için.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9CF015-9D62-4A6D-A147-8F8D10F206F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Izgara/Grid…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35F79D-48EE-4E84-9F65-140867301618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42" name="Picture 2" descr="http://ozgrozer.com/content/images/2015/06/izgaraGenisMasaustu.png"/>
          <p:cNvPicPr/>
          <p:nvPr/>
        </p:nvPicPr>
        <p:blipFill>
          <a:blip r:embed="rId1"/>
          <a:stretch/>
        </p:blipFill>
        <p:spPr>
          <a:xfrm>
            <a:off x="1223640" y="1728720"/>
            <a:ext cx="7164360" cy="335592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Izgara/Grid…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79640" y="1180440"/>
            <a:ext cx="9072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Izgara yapısının kullanılabilmesi için önce ızgaranın içinde bulunacağı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row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sınıfı kullanılarak satır tanımı yapılır.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&lt;div class="row"&gt;&lt;/div&gt;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Sonra her sütun için div tanımlanır.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Div içerisinde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«col-çözünürlük türü-birleştirilecek sütun sayısı»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belirtilir.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&lt;div class="col-sm-4"&gt; 4 lü sütun &lt;/div&gt;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F30312-6601-4E2A-BEFE-1ED1BEBBC849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Izgara/Grid…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3400" spc="-1" strike="noStrike">
                <a:solidFill>
                  <a:srgbClr val="000000"/>
                </a:solidFill>
                <a:latin typeface="Calibri"/>
              </a:rPr>
              <a:t>Tablet için üç eşit sütun oluşturma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html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lang=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"en"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head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meta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charset=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"UTF-8"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title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&gt;Örnekler&lt;/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title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link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rel=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"stylesheet"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href=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"css/bootstrap.min.css"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head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body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"row"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"col-sm-4"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yellowgreen"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4 lü Sütun&lt;/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"col-sm-4"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greenyellow"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4 lü Sütun&lt;/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"col-sm-4"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yellowgreen"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4 lü Sütun&lt;/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   &lt;/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body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html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57DF1E-01F0-4D92-AC25-494A69500A4B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1739160" y="5204160"/>
            <a:ext cx="7380000" cy="8168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Izgara/Grid…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Eğer satırda 12 sütundan daha fazla sütun bulunursa 12. sütundan sonraki sütunlar alt satırda gösterilir.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Eğer sütunların yerleşimi bir satıra sığmaz ise gösterime alt satırdan devam edilir.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Örnek olarak bir önceki uygulamadaki ekran küçültülürse veya daha küçük çözünürlüklü ( cep telefonu gibi) ekranda gösterilirse sütunlar alt alta gösterilir.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649CAE-7E76-4B4B-8944-B42EE181D200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1243080" y="4293000"/>
            <a:ext cx="6280920" cy="1511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Izgara/Grid…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"row"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"col-sm-4"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yellowgreen"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&gt;4 lü 3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"col-sm-4"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greenyellow"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&gt;4 lü 3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"col-sm-4"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yellowgreen"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&gt;4 lü 3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"row"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"col-sm-12"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lightgreen"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&gt;12 li tek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"row"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"col-sm-3"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yellowgreen"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&gt;3 lü 4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"col-sm-3"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greenyellow"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&gt;3 lü 4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"col-sm-3"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yellowgreen"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&gt;3 lü 4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"col-sm-3"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greenyellow"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&gt;3 lü 4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C684007-D92A-4C1D-87DD-DEBA6D56A49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1403640" y="4736160"/>
            <a:ext cx="7056360" cy="1295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Izgara/Grid…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İstenirse birden fazla çözünürlük türü birlikte kullanılabilir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Çözünürlük türleri arasına boşluklar bırakılarak değerler verilebilir.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Ekran çözünürlüğüne bakarak hangi stili kullanacağını kendisi seçer.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9B3165-2087-46E6-A51D-DC00730104E5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19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İçerik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4000" spc="-1" strike="noStrike">
                <a:solidFill>
                  <a:srgbClr val="000000"/>
                </a:solidFill>
                <a:latin typeface="Calibri"/>
              </a:rPr>
              <a:t>Bootstrap &amp; CSS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930545-37A4-4CF4-8265-FDA016FE138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Izgara/Grid…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"row"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"col-md-6 col-lg-3" 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yellowgreen"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Diz üstü 2 sütun Masaüstü 4 sütun&lt;/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"col-md-6 col-lg-3" 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greenyellow"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Diz üstü 2 sütun Masaüstü 4 sütun&lt;/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"col-md-6 col-lg-3" 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yellowgreen"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Diz üstü 2 sütun Masaüstü 4 sütun&lt;/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"col-md-6 col-lg-3" 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greenyellow"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Diz üstü 2 sütun Masaüstü 4 sütun&lt;/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    &lt;/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16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6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C0CBC3-B0ED-4E3F-A7FF-FA2DE96D7D20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20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1115640" y="3645000"/>
            <a:ext cx="7848360" cy="719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pic>
        <p:nvPicPr>
          <p:cNvPr id="165" name="Picture 3" descr=""/>
          <p:cNvPicPr/>
          <p:nvPr/>
        </p:nvPicPr>
        <p:blipFill>
          <a:blip r:embed="rId2"/>
          <a:stretch/>
        </p:blipFill>
        <p:spPr>
          <a:xfrm>
            <a:off x="1115640" y="4650480"/>
            <a:ext cx="7848360" cy="1295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Izgara/Grid…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İstenirse birden fazla ızgara yapısı iç içe kullanılabilir.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Kullanım sırasında her defa 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row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tanımı yapmak gerekmektedir.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341334-C7DB-4344-AD43-7C11A85356C8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21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Izgara/Grid…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"row"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"col-sm-4"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yellowgreen"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"row"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"col-sm-6"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#bce8f1"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&gt;6 lı 2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"col-sm-6"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blue"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&gt;6 lı 2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    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"col-sm-4"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greenyellow"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&gt;4 lü 3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"col-sm-4"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style=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background-color: 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yellowgreen"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&gt;4 lü 3 Sütun&lt;/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45D10F-53EA-4259-AB4A-9D1246ADAA04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1403640" y="4005000"/>
            <a:ext cx="7631640" cy="647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pic>
        <p:nvPicPr>
          <p:cNvPr id="173" name="Picture 3" descr=""/>
          <p:cNvPicPr/>
          <p:nvPr/>
        </p:nvPicPr>
        <p:blipFill>
          <a:blip r:embed="rId2"/>
          <a:stretch/>
        </p:blipFill>
        <p:spPr>
          <a:xfrm>
            <a:off x="2850840" y="4581000"/>
            <a:ext cx="5105160" cy="1511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Metin ve Arkaplan Rengi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79640" y="1180440"/>
            <a:ext cx="9072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Bootstrap ile metinlere verilebilecek belirlenmiş renkler bulunmaktadır.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Bu tanımlamalar bir çok yapıda ortak olarak bulunmaktadır.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.text-muted, 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.text-primary, 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.text-success, 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.text-info, 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.text-warning,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.text-danger.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0F442F-C1EC-42BF-A6E0-FACEFB2A8826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23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Metin ve Arkaplan Rengi…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"text-muted"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 muted.&lt;/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"text-primary"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 important.&lt;/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"text-success"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 success.&lt;/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"text-info"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 information.&lt;/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"text-warning"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 warning.&lt;/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"text-danger"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 danger.&lt;/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F3B44F-48D0-461A-A24D-A0303327B830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24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6084000" y="1246680"/>
            <a:ext cx="1872000" cy="29228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Metin ve Arkaplan Rengi…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Bootstrap ile arkaplan rengi için verilebilecek belirlenmiş renkler bulunmaktadır.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.active, 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.success, 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.bg-info, 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.bg-warning,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.bg-danger.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73CED3-4A9D-4664-82B1-CF625CFC969A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25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611640" y="4005000"/>
            <a:ext cx="7920360" cy="575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Tablolar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3100" spc="-1" strike="noStrike">
                <a:solidFill>
                  <a:srgbClr val="000000"/>
                </a:solidFill>
                <a:latin typeface="Calibri"/>
              </a:rPr>
              <a:t>Web sayfalarına eklenen tabloların table etiketi içerisinde </a:t>
            </a:r>
            <a:r>
              <a:rPr b="1" lang="tr-TR" sz="3100" spc="-1" strike="noStrike">
                <a:solidFill>
                  <a:srgbClr val="000000"/>
                </a:solidFill>
                <a:latin typeface="Calibri"/>
              </a:rPr>
              <a:t>.table </a:t>
            </a:r>
            <a:r>
              <a:rPr b="0" lang="tr-TR" sz="3100" spc="-1" strike="noStrike">
                <a:solidFill>
                  <a:srgbClr val="000000"/>
                </a:solidFill>
                <a:latin typeface="Calibri"/>
              </a:rPr>
              <a:t>kullanıldığında iç satır kenarlığı olan tablo oluşturulur. </a:t>
            </a:r>
            <a:endParaRPr b="0" lang="tr-TR" sz="31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table 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"table"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&gt;Ad&lt;/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&gt;Soyad&lt;/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&gt;Ortalama&lt;/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&gt;Ali&lt;/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&gt;Gel&lt;/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&gt;75&lt;/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&gt;Veli&lt;/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&gt;Git&lt;/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&gt;90&lt;/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    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    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table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3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3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0BC82E-69B6-4450-A1CD-798A1A2A2C2A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26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1"/>
          <a:stretch/>
        </p:blipFill>
        <p:spPr>
          <a:xfrm>
            <a:off x="3852000" y="2277000"/>
            <a:ext cx="4386600" cy="1511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Tablolar…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Kenarlıkların olması için 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.table-bordered, 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satır üzerinde renk değişikliği yapmak için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.table-hover,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çözünürlüklere duyarlı tablo için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.table-responsive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eklenir. 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Satır ve Sütuna arka plan rengi vermek için: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.bg-primary, 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.bg-success, 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.bg-info, 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 bg-warning,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.bg-danger.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18F4C3-5E42-4297-A646-F6D5B62E31E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27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Tablolar…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Table etiketi içerisinde 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.table-striped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kullanıldığında iç satır kenarlığı olan tablo oluşturulur.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table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"table table-striped"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"bg-active"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&gt;Ad&lt;/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"bg-uccess"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&gt;Soyad&lt;/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"bg-info"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&gt;Ortalama&lt;/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"bg-warning"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&gt;Ali&lt;/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"bg-danger"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&gt;Gel&lt;/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"bg-active"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&gt;75&lt;/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tr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"bg-active"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&gt;Veli&lt;/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&gt;Git&lt;/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  &lt;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&gt;90&lt;/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td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table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18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403218-47E8-4E56-B4C6-BBD3DD8B1501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28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4140000" y="2012760"/>
            <a:ext cx="4680000" cy="155988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Resimler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Web sayfalarına eklenen resimleri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kenarları yuvarlatılmış gösterebilmek için </a:t>
            </a:r>
            <a:r>
              <a:rPr b="1" lang="tr-TR" sz="2200" spc="-1" strike="noStrike">
                <a:solidFill>
                  <a:srgbClr val="000000"/>
                </a:solidFill>
                <a:latin typeface="Calibri"/>
              </a:rPr>
              <a:t>.rounded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elips içerisinde filtreli göstermek için </a:t>
            </a:r>
            <a:r>
              <a:rPr b="1" lang="tr-TR" sz="2200" spc="-1" strike="noStrike">
                <a:solidFill>
                  <a:srgbClr val="000000"/>
                </a:solidFill>
                <a:latin typeface="Calibri"/>
              </a:rPr>
              <a:t>.rounded-circle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çerçeveli göstermek için </a:t>
            </a:r>
            <a:r>
              <a:rPr b="1" lang="tr-TR" sz="2200" spc="-1" strike="noStrike">
                <a:solidFill>
                  <a:srgbClr val="000000"/>
                </a:solidFill>
                <a:latin typeface="Calibri"/>
              </a:rPr>
              <a:t>.img-thumbnail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Çözünürlüğe duyarlı hale getirmek için </a:t>
            </a:r>
            <a:r>
              <a:rPr b="1" lang="tr-TR" sz="2200" spc="-1" strike="noStrike">
                <a:solidFill>
                  <a:srgbClr val="000000"/>
                </a:solidFill>
                <a:latin typeface="Calibri"/>
              </a:rPr>
              <a:t>.img-responsive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kullanılır.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A422C3-B4D4-4EFD-A027-B3A779BC2EC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29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Giriş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Web sayfası geliştiricileri için twitter çalışanları tarafından 2010 yılından itibaren geliştirilmesi başlanmış bir uygulama çatısıdır.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Bootstrap kullanılarak ;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web sayfalarının farklı cihazlarda düzgün, uygun bir biçimde (responsive)  gözükmesi sağlanabilir,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içerisinde bir çok web elemanı için hazır stil şablonları barındırır,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Tasarımın kolayca geliştirilmesi sağlanır,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css ve js dosyalarından oluşur.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BDB468F-FCCA-4946-A25D-15AD51833874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Resimler…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class="container"&gt;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class="row"&gt;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class="col-sm-4"&gt;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&lt;img src="bf.jpg" class="rounded" height="80%" width="80%"&gt;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class="col-sm-4"&gt;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&lt;img src="bf.jpg" class="rounded-circle" height="80%" width="80%"&gt;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&lt;div class="col-sm-4"&gt;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&lt;img src="bf.jpg" class="img-thumbnail" height="80%" width="80%"&gt;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FB2C19-AB33-45E5-BCAF-F215FE41FA89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29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/>
        </p:blipFill>
        <p:spPr>
          <a:xfrm>
            <a:off x="755640" y="4482000"/>
            <a:ext cx="7848360" cy="13950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Card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Web sayfalarında kenarları yuvarlatılmış blok elamanları oluşturmak için 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.card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kullanılır.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&lt;div class="container"&gt;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&lt;div class="row"&gt;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&lt;div class="col-sm-3"&gt;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&lt;div class="card card-body bg-light"&gt;Kart Bilgileri&lt;/div&gt;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FBE913-9543-483D-B330-CE5BF51FBF34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31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06" name="Resim 4" descr=""/>
          <p:cNvPicPr/>
          <p:nvPr/>
        </p:nvPicPr>
        <p:blipFill>
          <a:blip r:embed="rId1"/>
          <a:stretch/>
        </p:blipFill>
        <p:spPr>
          <a:xfrm>
            <a:off x="4483800" y="3933000"/>
            <a:ext cx="3645720" cy="1223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Uyarı - Alert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Basit uyarı mesajları için 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.alert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kullanılır.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Arka plan renklerini farklı tanımlamak için 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.alert-success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, 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.alert-info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.alert-warning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 veya 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.alert-danger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kullanılabilir.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"alert alert-danger"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&gt;Basit danger&lt;/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"alert alert-info"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&gt;Basit info&lt;/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"alert alert-success"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&gt;Basit success&lt;/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"alert alert-warning"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&gt;Basit warning&lt;/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66A294-F999-456D-A835-04B98D92EB2A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6442200" y="2781000"/>
            <a:ext cx="2665800" cy="24728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Uyarı – Alert…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Kapatılabilir uyarılar oluşturmak için 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fade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eklenir. 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Alert mesajının başına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&lt;a href="#" class="close" data-dismiss="alert" aria-label="close"&gt;&amp;times;&lt;/a&gt;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eklenir.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3100" spc="-1" strike="noStrike">
                <a:solidFill>
                  <a:srgbClr val="000000"/>
                </a:solidFill>
                <a:latin typeface="Calibri"/>
              </a:rPr>
              <a:t>Bu işlemin gerçekleşebilmesi için </a:t>
            </a:r>
            <a:r>
              <a:rPr b="1" lang="tr-TR" sz="3100" spc="-1" strike="noStrike">
                <a:solidFill>
                  <a:srgbClr val="c00000"/>
                </a:solidFill>
                <a:latin typeface="Calibri"/>
              </a:rPr>
              <a:t>js</a:t>
            </a:r>
            <a:r>
              <a:rPr b="0" lang="tr-TR" sz="3100" spc="-1" strike="noStrike">
                <a:solidFill>
                  <a:srgbClr val="000000"/>
                </a:solidFill>
                <a:latin typeface="Calibri"/>
              </a:rPr>
              <a:t> dosyalarının eklenmesi gerekmektedir.</a:t>
            </a:r>
            <a:endParaRPr b="0" lang="tr-T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6CA6462-E551-4942-AAFF-4F65D2024EFF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33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Alert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79640" y="1180440"/>
            <a:ext cx="9072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"alert alert-danger fade in"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&lt;a href="#" class="close" data-dismiss="alert"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aria-label="close"&gt;&amp;times;&lt;/a&gt;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Basit danger&lt;/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"alert alert-info fade in 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&lt;a href="#" class="close" data-dismiss="alert"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aria-label="close"&gt;&amp;times;&lt;/a&gt;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Basit info&lt;/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"alert alert-success fade in 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&lt;a href="#" class="close" data-dismiss="alert"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aria-label="close"&gt;&amp;times;&lt;/a&gt;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Basit success&lt;/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"alert alert-warning fade in 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&gt;&lt;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 href="#" class="close" data-dismiss="alert"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aria-label="close"&gt;&amp;times;&lt;/a&gt;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Basit warning&lt;/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C3B2458-EA8A-465D-9078-C4BF074DAC8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34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17" name="Picture 2" descr=""/>
          <p:cNvPicPr/>
          <p:nvPr/>
        </p:nvPicPr>
        <p:blipFill>
          <a:blip r:embed="rId1"/>
          <a:stretch/>
        </p:blipFill>
        <p:spPr>
          <a:xfrm>
            <a:off x="5868000" y="1917000"/>
            <a:ext cx="3054240" cy="26640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Butonlar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Web sayfalarındaki butonlar için Bootstrap stilleri 7 farklı şekilde uygulanabilir: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&lt;button type="button" class="btn btn-default"&gt;Default&lt;/button&gt;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&lt;button type="button" class="btn btn-primary"&gt;Primary&lt;/button&gt;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&lt;button type="button" class="btn btn-success"&gt;Success&lt;/button&gt;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&lt;button type="button" class="btn btn-info"&gt;Info&lt;/button&gt;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&lt;button type="button" class="btn btn-warning"&gt;Warning&lt;/button&gt;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&lt;button type="button" class="btn btn-danger"&gt;Danger&lt;/button&gt;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&lt;button type="button" class="btn btn-link"&gt;Link&lt;/button&gt;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3241BB-AD36-4466-8D8C-5DB6C26FBE4F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35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539640" y="4797000"/>
            <a:ext cx="7687080" cy="863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Butonlar…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Web sayfalarındaki bağlantıların buton gibi gözükmesi sağlanabilir. 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Butonların aktif veya pasif olması sağlanabilir.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500" spc="-1" strike="noStrike">
                <a:solidFill>
                  <a:srgbClr val="000000"/>
                </a:solidFill>
                <a:latin typeface="Calibri"/>
              </a:rPr>
              <a:t>Aktif olması için </a:t>
            </a:r>
            <a:r>
              <a:rPr b="1" lang="tr-TR" sz="2500" spc="-1" strike="noStrike">
                <a:solidFill>
                  <a:srgbClr val="000000"/>
                </a:solidFill>
                <a:latin typeface="Calibri"/>
              </a:rPr>
              <a:t>active,</a:t>
            </a:r>
            <a:r>
              <a:rPr b="0" lang="tr-TR" sz="2500" spc="-1" strike="noStrike">
                <a:solidFill>
                  <a:srgbClr val="000000"/>
                </a:solidFill>
                <a:latin typeface="Calibri"/>
              </a:rPr>
              <a:t> pasif olması </a:t>
            </a:r>
            <a:r>
              <a:rPr b="1" lang="tr-TR" sz="2500" spc="-1" strike="noStrike">
                <a:solidFill>
                  <a:srgbClr val="000000"/>
                </a:solidFill>
                <a:latin typeface="Calibri"/>
              </a:rPr>
              <a:t>disabled</a:t>
            </a:r>
            <a:r>
              <a:rPr b="0" lang="tr-TR" sz="2500" spc="-1" strike="noStrike">
                <a:solidFill>
                  <a:srgbClr val="000000"/>
                </a:solidFill>
                <a:latin typeface="Calibri"/>
              </a:rPr>
              <a:t> eklenir. </a:t>
            </a:r>
            <a:endParaRPr b="0" lang="tr-TR" sz="25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btn-info"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role=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"button"                          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href=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"href://www.cs.sakarya.edu.tr/kayit.htm"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&gt;Ekle&lt;/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btn-info active"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&gt;Ekle&lt;/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bg-warning disabled"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&gt;Kaldır&lt;/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BB08D0-3964-47F6-A30F-F589DF595BE2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36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3204000" y="4574160"/>
            <a:ext cx="4296960" cy="1079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Butonlar…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Butonlar farklı çözünürlükler için farklı tanımlanabilir.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btn-info btn-xs"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&gt;Cep Telefonları için&lt;/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btn-danger btn-sm"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&gt;Tablet&lt;/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btn-success btn-md"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&gt;Diz Üstü&lt;/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btn-info btn-lg"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&gt;Masa Üstü&lt;/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BFB8F4-611E-49D8-9908-D92520131DF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37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29" name="Picture 2" descr=""/>
          <p:cNvPicPr/>
          <p:nvPr/>
        </p:nvPicPr>
        <p:blipFill>
          <a:blip r:embed="rId1"/>
          <a:stretch/>
        </p:blipFill>
        <p:spPr>
          <a:xfrm>
            <a:off x="1363680" y="3623040"/>
            <a:ext cx="5722560" cy="863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Butonlar…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Web sayfalarındaki butonları ayrı ayrı değil de grup olarak kullanmak için butonlar 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.btn-group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katmanı içerisinde tanımlanırlar.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"btn-group"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type=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"button"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btn-default"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&gt;Ekle&lt;/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type=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"button"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btn-success"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&gt;değiştir&lt;/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type=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"button"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btn-warning"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&gt;Sil&lt;/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6841B7-8E78-4286-97C1-A35173B994C5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38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33" name="Picture 2" descr=""/>
          <p:cNvPicPr/>
          <p:nvPr/>
        </p:nvPicPr>
        <p:blipFill>
          <a:blip r:embed="rId1"/>
          <a:stretch/>
        </p:blipFill>
        <p:spPr>
          <a:xfrm>
            <a:off x="3924000" y="4005000"/>
            <a:ext cx="3860640" cy="1007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7614360" y="3933000"/>
            <a:ext cx="1494000" cy="192816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  <p:sp>
        <p:nvSpPr>
          <p:cNvPr id="235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Butonlar…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Web sayfasındaki butonlar varsayılan olarak yan yana dizilir.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Fakat dikey olarak dizilmesi için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.btn-group-vertical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kullanılır.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Bağlantılardan hazırlanmış butonları iki tarafa yaslamak için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.btn-group-justified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eklenir.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Ayrı ayrı değil de grup olarak kullanmak için butonlar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.btn-group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katmanı içerisinde tanımlanır.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"btn-group-vertical"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type=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"button"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btn-default"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&gt;Ekle&lt;/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type=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"button"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btn-success"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&gt;değiştir&lt;/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type=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"button"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btn-warning"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&gt;Sil&lt;/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6A0FDA-4242-4A2D-9DA5-0E3BC30178D4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39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Giriş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Bootstrap ile online çalışılabileceği gibi gerekli dosyalar indirilerek de çalışılabilir.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Bootstrap CSS ile online çalışabilmek için: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satırının başlık(head) kısmına eklenmesi gerekir.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4ADA5D-0821-4724-9D44-E6F7C52B897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539640" y="2565000"/>
            <a:ext cx="8424720" cy="791640"/>
          </a:xfrm>
          <a:prstGeom prst="rect">
            <a:avLst/>
          </a:prstGeom>
          <a:noFill/>
          <a:ln w="19080">
            <a:solidFill>
              <a:schemeClr val="tx1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&lt;link rel="stylesheet"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href="https://maxcdn.bootstrapcdn.com/bootstrap/4.0.0/css/bootstrap.min.css"&gt;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Butonlar…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Buton grubu farklı çözünürlükler için 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btn-group-xs, btn-group-sm, btn-group-md, btn-group-lg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olarak tanımlanabilir.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"btn-group-justified btn-group-xs"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href=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"#" 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"btn btn-default"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&gt;Ekle&lt;/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"btn btn-success" 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href=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"#"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&gt;değiştir&lt;/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"btn btn-warning" 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href=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"#"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&gt;Sil&lt;/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17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17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endParaRPr b="0" lang="tr-TR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9404A3-F939-40E2-A4C0-367A73FB67D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40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41" name="Picture 2" descr=""/>
          <p:cNvPicPr/>
          <p:nvPr/>
        </p:nvPicPr>
        <p:blipFill>
          <a:blip r:embed="rId1"/>
          <a:stretch/>
        </p:blipFill>
        <p:spPr>
          <a:xfrm>
            <a:off x="539640" y="4437000"/>
            <a:ext cx="8424720" cy="93564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İkonlar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Web sayfasında sık kullanılan çeşitli ikonlar için .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glyphicon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kullanılır.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span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"glyphicon glyphicon-bell"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span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btn-danger"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span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"glyphicon glyphicon-bell"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 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span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&gt;Alarm&lt;/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span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"glyphicon glyphicon-envelope"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 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span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"btn btn-info"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span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"glyphicon glyphicon-envelope"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 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span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&gt;Mesaj&lt;/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DE6925-07C2-4E7D-8BFE-113D8B874C7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41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45" name="Picture 2" descr=""/>
          <p:cNvPicPr/>
          <p:nvPr/>
        </p:nvPicPr>
        <p:blipFill>
          <a:blip r:embed="rId1"/>
          <a:stretch/>
        </p:blipFill>
        <p:spPr>
          <a:xfrm>
            <a:off x="6876360" y="1845000"/>
            <a:ext cx="1704240" cy="21078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Etiketler  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6000"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3800" spc="-1" strike="noStrike">
                <a:solidFill>
                  <a:srgbClr val="000000"/>
                </a:solidFill>
                <a:latin typeface="Calibri"/>
              </a:rPr>
              <a:t>Genelde kullanıcılara bilgi vermek amacıyla kullanılan elemanlardan biri etiketlerdir. </a:t>
            </a:r>
            <a:endParaRPr b="0" lang="tr-TR" sz="3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3800" spc="-1" strike="noStrike">
                <a:solidFill>
                  <a:srgbClr val="000000"/>
                </a:solidFill>
                <a:latin typeface="Calibri"/>
              </a:rPr>
              <a:t>Span içerisinde </a:t>
            </a:r>
            <a:r>
              <a:rPr b="1" lang="tr-TR" sz="3800" spc="-1" strike="noStrike">
                <a:solidFill>
                  <a:srgbClr val="000000"/>
                </a:solidFill>
                <a:latin typeface="Calibri"/>
              </a:rPr>
              <a:t>.label</a:t>
            </a:r>
            <a:r>
              <a:rPr b="0" lang="tr-TR" sz="3800" spc="-1" strike="noStrike">
                <a:solidFill>
                  <a:srgbClr val="000000"/>
                </a:solidFill>
                <a:latin typeface="Calibri"/>
              </a:rPr>
              <a:t> kullanılır. </a:t>
            </a:r>
            <a:endParaRPr b="0" lang="tr-TR" sz="3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3800" spc="-1" strike="noStrike">
                <a:solidFill>
                  <a:srgbClr val="000000"/>
                </a:solidFill>
                <a:latin typeface="Calibri"/>
              </a:rPr>
              <a:t>6 farklı çeşidi kullanılabilir. </a:t>
            </a:r>
            <a:endParaRPr b="0" lang="tr-TR" sz="38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1" lang="tr-TR" sz="2500" spc="-1" strike="noStrike">
                <a:solidFill>
                  <a:srgbClr val="000000"/>
                </a:solidFill>
                <a:latin typeface="Calibri"/>
              </a:rPr>
              <a:t>.label-default, </a:t>
            </a:r>
            <a:endParaRPr b="0" lang="tr-TR" sz="25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1" lang="tr-TR" sz="2500" spc="-1" strike="noStrike">
                <a:solidFill>
                  <a:srgbClr val="000000"/>
                </a:solidFill>
                <a:latin typeface="Calibri"/>
              </a:rPr>
              <a:t>.label-primary, </a:t>
            </a:r>
            <a:endParaRPr b="0" lang="tr-TR" sz="25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1" lang="tr-TR" sz="2500" spc="-1" strike="noStrike">
                <a:solidFill>
                  <a:srgbClr val="000000"/>
                </a:solidFill>
                <a:latin typeface="Calibri"/>
              </a:rPr>
              <a:t>.label-success, </a:t>
            </a:r>
            <a:endParaRPr b="0" lang="tr-TR" sz="25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1" lang="tr-TR" sz="2500" spc="-1" strike="noStrike">
                <a:solidFill>
                  <a:srgbClr val="000000"/>
                </a:solidFill>
                <a:latin typeface="Calibri"/>
              </a:rPr>
              <a:t>.label-info, </a:t>
            </a:r>
            <a:endParaRPr b="0" lang="tr-TR" sz="25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1" lang="tr-TR" sz="2500" spc="-1" strike="noStrike">
                <a:solidFill>
                  <a:srgbClr val="000000"/>
                </a:solidFill>
                <a:latin typeface="Calibri"/>
              </a:rPr>
              <a:t>.label-warning, </a:t>
            </a:r>
            <a:endParaRPr b="0" lang="tr-TR" sz="25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1" lang="tr-TR" sz="2500" spc="-1" strike="noStrike">
                <a:solidFill>
                  <a:srgbClr val="000000"/>
                </a:solidFill>
                <a:latin typeface="Calibri"/>
              </a:rPr>
              <a:t>.label-danger.</a:t>
            </a:r>
            <a:endParaRPr b="0" lang="tr-TR" sz="2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5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div 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"container"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 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"label label-default"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&gt;default&lt;/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 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 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"label label-primary"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&gt;primary&lt;/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 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 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"label label-success"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&gt;success&lt;/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 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 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"label label-info"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&gt;info&lt;/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 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 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"label label-warning"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&gt;warning&lt;/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 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&gt;&lt;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 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"label label-danger"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&gt;danger&lt;/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span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 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900" spc="-1" strike="noStrike">
                <a:solidFill>
                  <a:srgbClr val="000000"/>
                </a:solidFill>
                <a:latin typeface="Calibri"/>
              </a:rPr>
              <a:t>div</a:t>
            </a:r>
            <a:r>
              <a:rPr b="0" lang="tr-TR" sz="29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7457D5-532D-4CA4-93D3-3310F80E7660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42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7020360" y="1835280"/>
            <a:ext cx="1509120" cy="354132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Sayı Gösterimi - Badges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Bootstrap ile sayı gösterimleri için farklı yapılar kullanılır.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Bunlardan Biri badges dir.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Badges gösterimi için </a:t>
            </a:r>
            <a:r>
              <a:rPr b="1" lang="tr-TR" sz="2600" spc="-1" strike="noStrike">
                <a:solidFill>
                  <a:srgbClr val="c00000"/>
                </a:solidFill>
                <a:latin typeface="Calibri"/>
              </a:rPr>
              <a:t>span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kullanılır.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Bağlantılarla kullanılabileceği gibi butonlarla da kullanılabilir. </a:t>
            </a:r>
            <a:endParaRPr b="0" lang="tr-TR" sz="26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&lt;p&gt;&lt;a href="#"&gt;Okunmayan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&lt;span class="badge badge-secondary"&gt;15&lt;/span&gt; &lt;/a&gt;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&lt;/p&gt;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&lt;p&gt;&lt;button class="btn btn-info"&gt;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&lt;span class="badge  badge-light"&gt;11&lt;/span&gt;&amp;nbsp;Yeni Haber &lt;/button&gt;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&lt;/p&gt;</a:t>
            </a:r>
            <a:br/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FD64C7-E775-4476-BBED-CCFBCF16C76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43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53" name="Picture 2" descr=""/>
          <p:cNvPicPr/>
          <p:nvPr/>
        </p:nvPicPr>
        <p:blipFill>
          <a:blip r:embed="rId1"/>
          <a:stretch/>
        </p:blipFill>
        <p:spPr>
          <a:xfrm>
            <a:off x="6372360" y="4725000"/>
            <a:ext cx="2304000" cy="124416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Sayfalama - Breadcrumb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Birden fazla sayfadan oluşan yapılarda sayfalama yapabilmek için kutular yerine 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"/"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kullanmak amacıyla </a:t>
            </a:r>
            <a:r>
              <a:rPr b="1" lang="tr-TR" sz="2600" spc="-1" strike="noStrike">
                <a:solidFill>
                  <a:srgbClr val="c00000"/>
                </a:solidFill>
                <a:latin typeface="Calibri"/>
              </a:rPr>
              <a:t>ul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listesi içerisinde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.breadcrumb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kullanılır. Geçerli olan sayfanın madde imi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.active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seçilir.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&lt;ul class="breadcrumb"&gt;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&lt;li class="breadcrumb-item"&gt;&lt;a href="s1.htm"&gt;1&lt;/a&gt;&lt;/li&gt;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&lt;li class="breadcrumb-item"&gt;&lt;a href="s2.htm"&gt;2&lt;/a&gt;&lt;/li&gt;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&lt;li class="breadcrumb-item active"&gt;3&lt;/li&gt;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&lt;li class="breadcrumb-item"&gt;&lt;a href="s4.htm"&gt;4&lt;/a&gt;&lt;/li&gt;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&lt;/ul&gt;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br/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17D1B3-9004-42DB-8AAD-6DA5494CDECD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44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57" name="Picture 2" descr=""/>
          <p:cNvPicPr/>
          <p:nvPr/>
        </p:nvPicPr>
        <p:blipFill>
          <a:blip r:embed="rId1"/>
          <a:stretch/>
        </p:blipFill>
        <p:spPr>
          <a:xfrm>
            <a:off x="2843640" y="4920120"/>
            <a:ext cx="3024000" cy="88488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Sayfalama - Pagination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79640" y="1180440"/>
            <a:ext cx="896400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Birden fazla sayfadan oluşan yapılarda sayfalama yapabilmek için kutular yerine  yuvarlaklar kullanmak amacıyla </a:t>
            </a:r>
            <a:r>
              <a:rPr b="1" lang="tr-TR" sz="2600" spc="-1" strike="noStrike">
                <a:solidFill>
                  <a:srgbClr val="c00000"/>
                </a:solidFill>
                <a:latin typeface="Calibri"/>
              </a:rPr>
              <a:t>ul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listesi içerisinde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.pagination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kullanılır. Geçerli olan sayfanın madde imi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.active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seçilir.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&lt;ul class="pagination"&gt;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&lt;li class="page-item"&gt;&lt;a class="page-link" href="s1.htm"&gt;1&lt;/a&gt;&lt;/li&gt;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&lt;li class="page-item"&gt;&lt;a class="page-link" href="s2.htm"&gt;2&lt;/a&gt;&lt;/li&gt;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&lt;li class="page-item active"&gt;&lt;a class="page-link"       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href="s2.htm"&gt;3&lt;/a&gt;&lt;/li&gt;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&lt;li class="page-item"&gt;&lt;a class="page-link" href="s4.htm"&gt;4&lt;/a&gt;&lt;/li&gt;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&lt;/ul&gt;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br/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E45E13-0AFF-4901-901F-2B79B7598E8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61" name="Resim 5" descr=""/>
          <p:cNvPicPr/>
          <p:nvPr/>
        </p:nvPicPr>
        <p:blipFill>
          <a:blip r:embed="rId1"/>
          <a:stretch/>
        </p:blipFill>
        <p:spPr>
          <a:xfrm>
            <a:off x="2988000" y="4581000"/>
            <a:ext cx="2592000" cy="11556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Listeler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Liste kutuları ile çalışmak için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500" spc="-1" strike="noStrike">
                <a:solidFill>
                  <a:srgbClr val="000000"/>
                </a:solidFill>
                <a:latin typeface="Calibri"/>
              </a:rPr>
              <a:t>ul etiketi içerisinde</a:t>
            </a:r>
            <a:r>
              <a:rPr b="1" lang="tr-TR" sz="2200" spc="-1" strike="noStrike">
                <a:solidFill>
                  <a:srgbClr val="000000"/>
                </a:solidFill>
                <a:latin typeface="Calibri"/>
              </a:rPr>
              <a:t>.list-group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maddeler (li) içerisinde </a:t>
            </a:r>
            <a:r>
              <a:rPr b="1" lang="tr-TR" sz="2200" spc="-1" strike="noStrike">
                <a:solidFill>
                  <a:srgbClr val="000000"/>
                </a:solidFill>
                <a:latin typeface="Calibri"/>
              </a:rPr>
              <a:t>.list-group-item</a:t>
            </a:r>
            <a:r>
              <a:rPr b="0" lang="tr-TR" sz="2200" spc="-1" strike="noStrike">
                <a:solidFill>
                  <a:srgbClr val="000000"/>
                </a:solidFill>
                <a:latin typeface="Calibri"/>
              </a:rPr>
              <a:t> kullanılır. 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Geçerli olan maddenin madde imi 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.active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seçilir. 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Arka planı renklendirmek için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1" lang="tr-TR" sz="2200" spc="-1" strike="noStrike">
                <a:solidFill>
                  <a:srgbClr val="000000"/>
                </a:solidFill>
                <a:latin typeface="Calibri"/>
              </a:rPr>
              <a:t>.list-group-item-success 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1" lang="tr-TR" sz="2200" spc="-1" strike="noStrike">
                <a:solidFill>
                  <a:srgbClr val="000000"/>
                </a:solidFill>
                <a:latin typeface="Calibri"/>
              </a:rPr>
              <a:t>.list-group-item-info 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1" lang="tr-TR" sz="2200" spc="-1" strike="noStrike">
                <a:solidFill>
                  <a:srgbClr val="000000"/>
                </a:solidFill>
                <a:latin typeface="Calibri"/>
              </a:rPr>
              <a:t>.list-group-item-warning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1" lang="tr-TR" sz="2200" spc="-1" strike="noStrike">
                <a:solidFill>
                  <a:srgbClr val="000000"/>
                </a:solidFill>
                <a:latin typeface="Calibri"/>
              </a:rPr>
              <a:t>.list-group-item-danger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kullanılır.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6660FA-9FCE-4F65-B54A-C8C52662A13E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46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Listeler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ul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"list-group"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li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"list-group-item list-group-item-success"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&gt;Ara&lt;/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li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"list-group-item list-group-item-info"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&gt;Ekle&lt;/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li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"list-group-item list-group-item-warning active"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&gt;Değiştir&lt;/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   &lt;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li 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class=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"list-group-item list-group-item-danger"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&gt;Sil&lt;/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br/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&lt;/</a:t>
            </a:r>
            <a:r>
              <a:rPr b="1" lang="tr-TR" sz="2000" spc="-1" strike="noStrike">
                <a:solidFill>
                  <a:srgbClr val="000000"/>
                </a:solidFill>
                <a:latin typeface="Calibri"/>
              </a:rPr>
              <a:t>ul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3EDA168-12B9-430D-B4FA-FD31ABB1B075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47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68" name="Picture 2" descr=""/>
          <p:cNvPicPr/>
          <p:nvPr/>
        </p:nvPicPr>
        <p:blipFill>
          <a:blip r:embed="rId1"/>
          <a:srcRect l="0" t="2712" r="0" b="0"/>
          <a:stretch/>
        </p:blipFill>
        <p:spPr>
          <a:xfrm>
            <a:off x="2771640" y="3069000"/>
            <a:ext cx="2461320" cy="2592000"/>
          </a:xfrm>
          <a:prstGeom prst="rect">
            <a:avLst/>
          </a:prstGeom>
          <a:ln>
            <a:noFill/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Kaynaklar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www.w3schools.com/bootstrap/default.asp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https://v4-alpha.getbootstrap.com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/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DCFCB0-EAFF-4B73-ACAC-CE14D49A3A25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47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Giriş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Bootstrap JavaScript dosyaları ile online çalışmak için: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JavaScript dosyaları içerisinde jQuery komutları kullanıldığından jQuery dosyalarının bu satırdan önce eklenmesi gerekmektedir.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365BAB-A5B0-4008-BBBA-80CC7E7332D2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611640" y="1700640"/>
            <a:ext cx="8208720" cy="791640"/>
          </a:xfrm>
          <a:prstGeom prst="rect">
            <a:avLst/>
          </a:prstGeom>
          <a:noFill/>
          <a:ln w="19080">
            <a:solidFill>
              <a:schemeClr val="tx1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&lt;script src="https://maxcdn.bootstrapcdn.com/bootstrap/4.0.0/js/bootstrap.min.js"&gt;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&lt;/script&gt;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611640" y="3861000"/>
            <a:ext cx="7632360" cy="791640"/>
          </a:xfrm>
          <a:prstGeom prst="rect">
            <a:avLst/>
          </a:prstGeom>
          <a:noFill/>
          <a:ln w="19080">
            <a:solidFill>
              <a:schemeClr val="tx1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&lt;script src="https://ajax.googleapis.com/ajax/libs/jquery/3.3.1/jquery.min.js"&gt;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&lt;/script&gt;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Giriş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79640" y="1180440"/>
            <a:ext cx="9072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Bootstrap ile kendi bilgisayarımıza indireceğimiz dosyalar ile çalıştırmak için önce gerekli dosyaları sitesinden indirmemiz gerekmektedir.  Şu an itibari ile geçerli versiyonu 4.0.0’dır. Bu versiyonun dosyalarını </a:t>
            </a:r>
            <a:r>
              <a:rPr b="0" lang="tr-TR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getbootstrap.com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sitesinden indirebiliriz. 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Sayfa açıldıktan sonra karşımıza gelen pencereden </a:t>
            </a:r>
            <a:r>
              <a:rPr b="1" lang="tr-TR" sz="2800" spc="-1" strike="noStrike">
                <a:solidFill>
                  <a:srgbClr val="c00000"/>
                </a:solidFill>
                <a:latin typeface="Calibri"/>
              </a:rPr>
              <a:t>«download»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butonuna tıklarız. Açılan pencereden gerekli dosyalar indirilir.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03CCE4-3029-4B6F-AF41-B9C7CDA75D7E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Giriş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Dosyaları sayfalarımızın olduğu klasöre açtıktan sonra sayfamızın başlık kısmına kullanacağımız dosyaları ekleriz.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CSS ile çalışmak  için: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İçerisinde boşlukların kaldırılarak dosyanın sıkıştırılmış hali ile çalışmak için: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6D482F-58BD-4B2D-A2A6-59B1E69A962F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611640" y="2637000"/>
            <a:ext cx="4752000" cy="503640"/>
          </a:xfrm>
          <a:prstGeom prst="rect">
            <a:avLst/>
          </a:prstGeom>
          <a:noFill/>
          <a:ln w="19080">
            <a:solidFill>
              <a:schemeClr val="tx1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link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rel=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"stylesheet"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href=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"css/bootstrap.css"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683640" y="4221000"/>
            <a:ext cx="5256360" cy="503640"/>
          </a:xfrm>
          <a:prstGeom prst="rect">
            <a:avLst/>
          </a:prstGeom>
          <a:noFill/>
          <a:ln w="19080">
            <a:solidFill>
              <a:schemeClr val="tx1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link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rel=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"stylesheet"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href=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"css/bootstrap.min.css"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Giriş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Javascript  ile çalışmak  için: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&lt;script type="text/javascript" src="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code.jquery.com/jquery-1.11.3.min.js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"&gt;&lt;/script&gt;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&lt;script type="text/javascript" src="js/bootstrap.js"&gt;&lt;/script&gt;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İçerisinde boşlukların kaldırılarak dosyanın sıkıştırılmış hali ile çalışmak için: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&lt;script type="text/javascript" src="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http://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code.jquery.com/jquery-1.11.3.min.js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"&gt;&lt;/script&gt;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&lt;script type="text/javascript" src="js/bootstrap.min.js"&gt;&lt;/script&gt;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514FD4-18E5-43C6-9CDA-B039FA3EAB96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Giriş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79640" y="1180440"/>
            <a:ext cx="896400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Bootstrap HTML5 sayfalarında çalıştırılacaktır. Bunun için sayfanın en üstüne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800" spc="-1" strike="noStrike">
                <a:solidFill>
                  <a:srgbClr val="c00000"/>
                </a:solidFill>
                <a:latin typeface="Calibri"/>
              </a:rPr>
              <a:t>&lt;!DOCTYPE html&gt;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satırı eklenerek doküman HTML5 dokümanı haline getirilir.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Karakter setini ayarlamak için Başlık kısmına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800" spc="-1" strike="noStrike">
                <a:solidFill>
                  <a:srgbClr val="c00000"/>
                </a:solidFill>
                <a:latin typeface="Calibri"/>
              </a:rPr>
              <a:t>&lt;</a:t>
            </a:r>
            <a:r>
              <a:rPr b="1" lang="tr-TR" sz="2800" spc="-1" strike="noStrike">
                <a:solidFill>
                  <a:srgbClr val="c00000"/>
                </a:solidFill>
                <a:latin typeface="Calibri"/>
              </a:rPr>
              <a:t>meta </a:t>
            </a:r>
            <a:r>
              <a:rPr b="0" lang="tr-TR" sz="2800" spc="-1" strike="noStrike">
                <a:solidFill>
                  <a:srgbClr val="c00000"/>
                </a:solidFill>
                <a:latin typeface="Calibri"/>
              </a:rPr>
              <a:t>charset=</a:t>
            </a:r>
            <a:r>
              <a:rPr b="1" lang="tr-TR" sz="2800" spc="-1" strike="noStrike">
                <a:solidFill>
                  <a:srgbClr val="c00000"/>
                </a:solidFill>
                <a:latin typeface="Calibri"/>
              </a:rPr>
              <a:t>"UTF-8"</a:t>
            </a:r>
            <a:r>
              <a:rPr b="0" lang="tr-TR" sz="2800" spc="-1" strike="noStrike">
                <a:solidFill>
                  <a:srgbClr val="c00000"/>
                </a:solidFill>
                <a:latin typeface="Calibri"/>
              </a:rPr>
              <a:t>&gt;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satırı eklenir.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A45491-0AC0-4D31-A94A-A9D04E77867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Application>LibreOffice/6.3.5.2$Linux_X86_64 LibreOffice_project/30$Build-2</Application>
  <Words>1519</Words>
  <Paragraphs>386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2018-02-02T11:53:53Z</dcterms:created>
  <dc:creator>gulizar</dc:creator>
  <dc:description/>
  <dc:language>en-US</dc:language>
  <cp:lastModifiedBy/>
  <dcterms:modified xsi:type="dcterms:W3CDTF">2020-04-05T13:11:01Z</dcterms:modified>
  <cp:revision>357</cp:revision>
  <dc:subject/>
  <dc:title>Web Teknolojileri HAFTA 2????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46</vt:i4>
  </property>
  <property fmtid="{D5CDD505-2E9C-101B-9397-08002B2CF9AE}" pid="8" name="PresentationFormat">
    <vt:lpwstr>Ekran Gösterisi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48</vt:i4>
  </property>
</Properties>
</file>