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media/image2.jpeg" ContentType="image/jpeg"/>
  <Override PartName="/ppt/media/image1.png" ContentType="image/png"/>
  <Override PartName="/ppt/media/image3.png" ContentType="image/png"/>
  <Override PartName="/ppt/media/image5.png" ContentType="image/png"/>
  <Override PartName="/ppt/media/image4.jpeg" ContentType="image/jpeg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5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tr-TR" sz="33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AACD85D-F466-430E-81A4-D147F04F2C2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B44BE2E-71AA-48D2-8CFE-7265B9F64F52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7FF813D-F5D7-4E24-B62F-A6145A300FA5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536622C-6BA9-4F97-967B-F5E86977915D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93AF513-CBA7-4056-92C3-06C23B116271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7473F79-F26C-475D-BF20-6AC9F7DBDB25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01CD3A7-64DE-4484-A02F-F297A66EE35A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7101D53-7884-43CC-8139-E59ADB7A0F96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FFDF688-C412-4DFF-9717-12E2B9600018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734741A-AAA5-4721-85FA-AE9A8BF049B0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87847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79640" y="3714840"/>
            <a:ext cx="87847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81080" y="11804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79640" y="37148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81080" y="37148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28285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50000" y="1180440"/>
            <a:ext cx="28285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120360" y="1180440"/>
            <a:ext cx="28285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79640" y="3714840"/>
            <a:ext cx="28285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50000" y="3714840"/>
            <a:ext cx="28285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120360" y="3714840"/>
            <a:ext cx="28285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79640" y="1180440"/>
            <a:ext cx="8784720" cy="485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8784720" cy="485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4286880" cy="485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81080" y="1180440"/>
            <a:ext cx="4286880" cy="485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79640" y="116640"/>
            <a:ext cx="8784720" cy="3667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81080" y="1180440"/>
            <a:ext cx="4286880" cy="485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79640" y="37148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79640" y="1180440"/>
            <a:ext cx="8784720" cy="485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4286880" cy="485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81080" y="11804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81080" y="37148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81080" y="11804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79640" y="3714840"/>
            <a:ext cx="87847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87847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79640" y="3714840"/>
            <a:ext cx="87847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81080" y="11804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79640" y="37148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81080" y="37148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28285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150000" y="1180440"/>
            <a:ext cx="28285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120360" y="1180440"/>
            <a:ext cx="28285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79640" y="3714840"/>
            <a:ext cx="28285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150000" y="3714840"/>
            <a:ext cx="28285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120360" y="3714840"/>
            <a:ext cx="28285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8784720" cy="485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4286880" cy="485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81080" y="1180440"/>
            <a:ext cx="4286880" cy="485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79640" y="116640"/>
            <a:ext cx="8784720" cy="3667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81080" y="1180440"/>
            <a:ext cx="4286880" cy="485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79640" y="37148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4286880" cy="485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81080" y="11804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81080" y="37148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79640" y="11804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81080" y="1180440"/>
            <a:ext cx="428688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79640" y="3714840"/>
            <a:ext cx="8784720" cy="23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tr-TR" sz="4500" spc="-1" strike="noStrike">
                <a:solidFill>
                  <a:srgbClr val="000000"/>
                </a:solidFill>
                <a:latin typeface="Calibri Light"/>
              </a:rPr>
              <a:t>Asıl başlık stili için tıklatın</a:t>
            </a:r>
            <a:endParaRPr b="0" lang="tr-TR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7DA96D5-197D-4B48-AB1A-5593F3DDE539}" type="datetime">
              <a:rPr b="0" lang="en-US" sz="900" spc="-1" strike="noStrike">
                <a:solidFill>
                  <a:srgbClr val="8b8b8b"/>
                </a:solidFill>
                <a:latin typeface="Calibri"/>
              </a:rPr>
              <a:t>4/5/20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86E4032-083F-4CE8-AACC-FE7E60FF8428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1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5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tr-TR" sz="15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35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tr-TR" sz="13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35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tr-TR" sz="13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0" y="6145200"/>
            <a:ext cx="9143640" cy="548280"/>
            <a:chOff x="0" y="6145200"/>
            <a:chExt cx="9143640" cy="548280"/>
          </a:xfrm>
        </p:grpSpPr>
        <p:pic>
          <p:nvPicPr>
            <p:cNvPr id="42" name="Resim 4" descr=""/>
            <p:cNvPicPr/>
            <p:nvPr/>
          </p:nvPicPr>
          <p:blipFill>
            <a:blip r:embed="rId2"/>
            <a:stretch/>
          </p:blipFill>
          <p:spPr>
            <a:xfrm>
              <a:off x="0" y="6145200"/>
              <a:ext cx="9143640" cy="183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43" name="CustomShape 2"/>
            <p:cNvSpPr/>
            <p:nvPr/>
          </p:nvSpPr>
          <p:spPr>
            <a:xfrm>
              <a:off x="5148000" y="6441840"/>
              <a:ext cx="3959640" cy="251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  <a:spcBef>
                  <a:spcPts val="300"/>
                </a:spcBef>
              </a:pPr>
              <a:r>
                <a:rPr b="0" lang="en-US" sz="1500" spc="-1" strike="noStrike">
                  <a:solidFill>
                    <a:srgbClr val="898989"/>
                  </a:solidFill>
                  <a:latin typeface="Calibri"/>
                </a:rPr>
                <a:t>BSM 104 Web Teknolojileri 2017-2018 Bahar</a:t>
              </a:r>
              <a:endParaRPr b="0" lang="en-US" sz="1500" spc="-1" strike="noStrike">
                <a:latin typeface="Arial"/>
              </a:endParaRPr>
            </a:p>
          </p:txBody>
        </p:sp>
      </p:grpSp>
      <p:pic>
        <p:nvPicPr>
          <p:cNvPr id="44" name="İçerik Yer Tutucusu 10" descr=""/>
          <p:cNvPicPr/>
          <p:nvPr/>
        </p:nvPicPr>
        <p:blipFill>
          <a:blip r:embed="rId3"/>
          <a:stretch/>
        </p:blipFill>
        <p:spPr>
          <a:xfrm>
            <a:off x="414360" y="6329520"/>
            <a:ext cx="2010960" cy="463320"/>
          </a:xfrm>
          <a:prstGeom prst="rect">
            <a:avLst/>
          </a:prstGeom>
          <a:ln w="9360">
            <a:noFill/>
          </a:ln>
        </p:spPr>
      </p:pic>
      <p:pic>
        <p:nvPicPr>
          <p:cNvPr id="45" name="Resim 4" descr=""/>
          <p:cNvPicPr/>
          <p:nvPr/>
        </p:nvPicPr>
        <p:blipFill>
          <a:blip r:embed="rId4"/>
          <a:stretch/>
        </p:blipFill>
        <p:spPr>
          <a:xfrm>
            <a:off x="-360" y="908640"/>
            <a:ext cx="9143640" cy="183240"/>
          </a:xfrm>
          <a:prstGeom prst="rect">
            <a:avLst/>
          </a:prstGeom>
          <a:ln w="9360">
            <a:noFill/>
          </a:ln>
        </p:spPr>
      </p:pic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84720" cy="7909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Asıl başlık stili için tıklatın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179640" y="1180440"/>
            <a:ext cx="8784720" cy="4851360"/>
          </a:xfrm>
          <a:prstGeom prst="rect">
            <a:avLst/>
          </a:prstGeom>
        </p:spPr>
        <p:txBody>
          <a:bodyPr>
            <a:no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Asıl metin stillerini düzenle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100" spc="-1" strike="noStrike">
                <a:solidFill>
                  <a:srgbClr val="000000"/>
                </a:solidFill>
                <a:latin typeface="Calibri"/>
              </a:rPr>
              <a:t>İkinci düzey</a:t>
            </a:r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</a:rPr>
              <a:t>Üçüncü düzey</a:t>
            </a:r>
            <a:endParaRPr b="0" lang="tr-TR" sz="1800" spc="-1" strike="noStrike">
              <a:solidFill>
                <a:srgbClr val="000000"/>
              </a:solidFill>
              <a:latin typeface="Calibri"/>
            </a:endParaRPr>
          </a:p>
          <a:p>
            <a:pPr lvl="3" marL="12002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1500" spc="-1" strike="noStrike">
                <a:solidFill>
                  <a:srgbClr val="000000"/>
                </a:solidFill>
                <a:latin typeface="Calibri"/>
              </a:rPr>
              <a:t>Dördüncü düzey</a:t>
            </a:r>
            <a:endParaRPr b="0" lang="tr-TR" sz="1500" spc="-1" strike="noStrike">
              <a:solidFill>
                <a:srgbClr val="000000"/>
              </a:solidFill>
              <a:latin typeface="Calibri"/>
            </a:endParaRPr>
          </a:p>
          <a:p>
            <a:pPr lvl="4" marL="154296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1500" spc="-1" strike="noStrike">
                <a:solidFill>
                  <a:srgbClr val="000000"/>
                </a:solidFill>
                <a:latin typeface="Calibri"/>
              </a:rPr>
              <a:t>Beşinci düzey</a:t>
            </a:r>
            <a:endParaRPr b="0" lang="tr-TR" sz="1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file:///home/can/Desktop/2019-2020%20Bahar%20Dersler/Web%20Teknolojileri/hafta9/navbar1.html" TargetMode="External"/><Relationship Id="rId2" Type="http://schemas.openxmlformats.org/officeDocument/2006/relationships/hyperlink" Target="file:///home/can/Desktop/2019-2020%20Bahar%20Dersler/Web%20Teknolojileri/hafta9/navbar2.html" TargetMode="External"/><Relationship Id="rId3" Type="http://schemas.openxmlformats.org/officeDocument/2006/relationships/hyperlink" Target="file:///home/can/Desktop/2019-2020%20Bahar%20Dersler/Web%20Teknolojileri/hafta9/navbar2.html" TargetMode="External"/><Relationship Id="rId4" Type="http://schemas.openxmlformats.org/officeDocument/2006/relationships/hyperlink" Target="file:///home/can/Desktop/2019-2020%20Bahar%20Dersler/Web%20Teknolojileri/hafta9/navbar3.html" TargetMode="External"/><Relationship Id="rId5" Type="http://schemas.openxmlformats.org/officeDocument/2006/relationships/hyperlink" Target="file:///home/can/Desktop/2019-2020%20Bahar%20Dersler/Web%20Teknolojileri/hafta9/navbar3.html" TargetMode="External"/><Relationship Id="rId6" Type="http://schemas.openxmlformats.org/officeDocument/2006/relationships/hyperlink" Target="file:///home/can/Desktop/2019-2020%20Bahar%20Dersler/Web%20Teknolojileri/hafta9/navbar4.html" TargetMode="External"/><Relationship Id="rId7" Type="http://schemas.openxmlformats.org/officeDocument/2006/relationships/hyperlink" Target="file:///home/can/Desktop/2019-2020%20Bahar%20Dersler/Web%20Teknolojileri/hafta9/navbar4.html" TargetMode="External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file:///home/can/Desktop/2019-2020%20Bahar%20Dersler/Web%20Teknolojileri/hafta9/carousel.html" TargetMode="External"/><Relationship Id="rId2" Type="http://schemas.openxmlformats.org/officeDocument/2006/relationships/hyperlink" Target="file:///home/can/Desktop/2019-2020%20Bahar%20Dersler/Web%20Teknolojileri/hafta9/carousel.html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file:///home/can/Desktop/2019-2020%20Bahar%20Dersler/Web%20Teknolojileri/hafta9/modal.htm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file:///home/can/Desktop/2019-2020%20Bahar%20Dersler/Web%20Teknolojileri/hafta9/tooltip.html" TargetMode="External"/><Relationship Id="rId2" Type="http://schemas.openxmlformats.org/officeDocument/2006/relationships/hyperlink" Target="file:///home/can/Desktop/2019-2020%20Bahar%20Dersler/Web%20Teknolojileri/hafta9/tooltip.html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file:///home/can/Desktop/2019-2020%20Bahar%20Dersler/Web%20Teknolojileri/hafta9/popover.html" TargetMode="External"/><Relationship Id="rId2" Type="http://schemas.openxmlformats.org/officeDocument/2006/relationships/hyperlink" Target="file:///home/can/Desktop/2019-2020%20Bahar%20Dersler/Web%20Teknolojileri/hafta9/popover.html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file:///home/can/Desktop/2019-2020%20Bahar%20Dersler/Web%20Teknolojileri/hafta9/scrollspy.html" TargetMode="External"/><Relationship Id="rId2" Type="http://schemas.openxmlformats.org/officeDocument/2006/relationships/hyperlink" Target="file:///home/can/Desktop/2019-2020%20Bahar%20Dersler/Web%20Teknolojileri/hafta9/scrollspy.html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file:///home/can/Desktop/2019-2020%20Bahar%20Dersler/Web%20Teknolojileri/hafta9/affix.html" TargetMode="External"/><Relationship Id="rId2" Type="http://schemas.openxmlformats.org/officeDocument/2006/relationships/hyperlink" Target="file:///home/can/Desktop/2019-2020%20Bahar%20Dersler/Web%20Teknolojileri/hafta9/affix.html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file:///home/can/Desktop/2019-2020%20Bahar%20Dersler/Web%20Teknolojileri/hafta9/jumbotron.htm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file:///home/can/Desktop/2019-2020%20Bahar%20Dersler/Web%20Teknolojileri/hafta9/panel.html" TargetMode="External"/><Relationship Id="rId2" Type="http://schemas.openxmlformats.org/officeDocument/2006/relationships/hyperlink" Target="file:///home/can/Desktop/2019-2020%20Bahar%20Dersler/Web%20Teknolojileri/hafta9/panel.html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file:///home/can/Desktop/2019-2020%20Bahar%20Dersler/Web%20Teknolojileri/hafta9/dropdown.html" TargetMode="External"/><Relationship Id="rId2" Type="http://schemas.openxmlformats.org/officeDocument/2006/relationships/hyperlink" Target="file:///home/can/Desktop/2019-2020%20Bahar%20Dersler/Web%20Teknolojileri/hafta9/dropdown.html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file:///home/can/Desktop/2019-2020%20Bahar%20Dersler/Web%20Teknolojileri/hafta9/tabs.html" TargetMode="External"/><Relationship Id="rId2" Type="http://schemas.openxmlformats.org/officeDocument/2006/relationships/hyperlink" Target="file:///home/can/Desktop/2019-2020%20Bahar%20Dersler/Web%20Teknolojileri/hafta9/tabs.html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file:///home/can/Desktop/2019-2020%20Bahar%20Dersler/Web%20Teknolojileri/hafta9/pills.html" TargetMode="External"/><Relationship Id="rId2" Type="http://schemas.openxmlformats.org/officeDocument/2006/relationships/hyperlink" Target="file:///home/can/Desktop/2019-2020%20Bahar%20Dersler/Web%20Teknolojileri/hafta9/pills.html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95640" y="1700640"/>
            <a:ext cx="8352720" cy="1875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tr-TR" sz="4000" spc="-1" strike="noStrike">
                <a:solidFill>
                  <a:srgbClr val="595959"/>
                </a:solidFill>
                <a:latin typeface="Calibri Light"/>
              </a:rPr>
              <a:t>Web Teknolojileri</a:t>
            </a:r>
            <a:br/>
            <a:r>
              <a:rPr b="1" lang="tr-TR" sz="4000" spc="-1" strike="noStrike">
                <a:solidFill>
                  <a:srgbClr val="c00000"/>
                </a:solidFill>
                <a:latin typeface="Calibri Light"/>
              </a:rPr>
              <a:t>Bootstrap - 2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79640" y="3789360"/>
            <a:ext cx="8784720" cy="143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75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</a:rPr>
              <a:t>Dr. Öğr. Üyesi  Gülüzar ÇİT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</a:rPr>
              <a:t>Öğr. Gör. Dr. Can YÜZKOLLAR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92" name="Resim 5" descr=""/>
          <p:cNvPicPr/>
          <p:nvPr/>
        </p:nvPicPr>
        <p:blipFill>
          <a:blip r:embed="rId1"/>
          <a:stretch/>
        </p:blipFill>
        <p:spPr>
          <a:xfrm>
            <a:off x="3203640" y="332640"/>
            <a:ext cx="2736360" cy="990360"/>
          </a:xfrm>
          <a:prstGeom prst="rect">
            <a:avLst/>
          </a:prstGeom>
          <a:ln w="9360">
            <a:noFill/>
          </a:ln>
        </p:spPr>
      </p:pic>
      <p:grpSp>
        <p:nvGrpSpPr>
          <p:cNvPr id="93" name="Group 3"/>
          <p:cNvGrpSpPr/>
          <p:nvPr/>
        </p:nvGrpSpPr>
        <p:grpSpPr>
          <a:xfrm>
            <a:off x="0" y="5719680"/>
            <a:ext cx="9143640" cy="835920"/>
            <a:chOff x="0" y="5719680"/>
            <a:chExt cx="9143640" cy="835920"/>
          </a:xfrm>
        </p:grpSpPr>
        <p:pic>
          <p:nvPicPr>
            <p:cNvPr id="94" name="Resim 7" descr=""/>
            <p:cNvPicPr/>
            <p:nvPr/>
          </p:nvPicPr>
          <p:blipFill>
            <a:blip r:embed="rId2"/>
            <a:stretch/>
          </p:blipFill>
          <p:spPr>
            <a:xfrm>
              <a:off x="0" y="5719680"/>
              <a:ext cx="9143640" cy="34560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95" name="CustomShape 4"/>
            <p:cNvSpPr/>
            <p:nvPr/>
          </p:nvSpPr>
          <p:spPr>
            <a:xfrm>
              <a:off x="5220000" y="6278400"/>
              <a:ext cx="3915720" cy="277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rmAutofit fontScale="21000"/>
            </a:bodyPr>
            <a:p>
              <a:pPr algn="ctr">
                <a:lnSpc>
                  <a:spcPct val="100000"/>
                </a:lnSpc>
                <a:spcBef>
                  <a:spcPts val="400"/>
                </a:spcBef>
              </a:pPr>
              <a:r>
                <a:rPr b="0" lang="en-US" sz="2000" spc="-1" strike="noStrike">
                  <a:solidFill>
                    <a:srgbClr val="898989"/>
                  </a:solidFill>
                  <a:latin typeface="Calibri"/>
                </a:rPr>
                <a:t>BSM 104 Web Teknolojileri 2017-2018 Bahar</a:t>
              </a:r>
              <a:endParaRPr b="0" lang="en-US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Navbar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Menü çubuğu oluşturmak için kullanılır.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navbar-inverse :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Menü rengini zıt renge çevirir.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navbar-fixed-top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: Üst tarafta sabit menü çubuğu oluşturur.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navbar-fixed-bottom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: Alt tarafta sabit menü çubuğu oluşturur.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navbar1.html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 u="sng">
                <a:solidFill>
                  <a:srgbClr val="0563c1"/>
                </a:solidFill>
                <a:uFillTx/>
                <a:latin typeface="Arial"/>
                <a:hlinkClick r:id="rId2"/>
              </a:rPr>
              <a:t>n</a:t>
            </a:r>
            <a:r>
              <a:rPr b="0" lang="tr-TR" sz="2400" spc="-1" strike="noStrike" u="sng">
                <a:solidFill>
                  <a:srgbClr val="0563c1"/>
                </a:solidFill>
                <a:uFillTx/>
                <a:latin typeface="Arial"/>
                <a:hlinkClick r:id="rId3"/>
              </a:rPr>
              <a:t>avbar2.html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 u="sng">
                <a:solidFill>
                  <a:srgbClr val="0563c1"/>
                </a:solidFill>
                <a:uFillTx/>
                <a:latin typeface="Arial"/>
                <a:hlinkClick r:id="rId4"/>
              </a:rPr>
              <a:t>n</a:t>
            </a:r>
            <a:r>
              <a:rPr b="0" lang="tr-TR" sz="2400" spc="-1" strike="noStrike" u="sng">
                <a:solidFill>
                  <a:srgbClr val="0563c1"/>
                </a:solidFill>
                <a:uFillTx/>
                <a:latin typeface="Arial"/>
                <a:hlinkClick r:id="rId5"/>
              </a:rPr>
              <a:t>avbar3.html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 u="sng">
                <a:solidFill>
                  <a:srgbClr val="0563c1"/>
                </a:solidFill>
                <a:uFillTx/>
                <a:latin typeface="Arial"/>
                <a:hlinkClick r:id="rId6"/>
              </a:rPr>
              <a:t>n</a:t>
            </a:r>
            <a:r>
              <a:rPr b="0" lang="tr-TR" sz="2400" spc="-1" strike="noStrike" u="sng">
                <a:solidFill>
                  <a:srgbClr val="0563c1"/>
                </a:solidFill>
                <a:uFillTx/>
                <a:latin typeface="Arial"/>
                <a:hlinkClick r:id="rId7"/>
              </a:rPr>
              <a:t>avbar4.html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2C20D5B-301F-470D-A2FF-B5199867EF6E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10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Carousel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Elementler arasında dönmek için bir gösteri aracıdır, tıpkı atlı karınca gibi. Slide gösterisi yapmak için kullanılır.</a:t>
            </a: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c</a:t>
            </a:r>
            <a:r>
              <a:rPr b="0" lang="tr-TR" sz="2400" spc="-1" strike="noStrike" u="sng">
                <a:solidFill>
                  <a:srgbClr val="0563c1"/>
                </a:solidFill>
                <a:uFillTx/>
                <a:latin typeface="Arial"/>
                <a:hlinkClick r:id="rId2"/>
              </a:rPr>
              <a:t>arousel.html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carousel :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bu class bunun bir Carousel olduğunu belirler.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slide :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css geçişi ve animasyon effekti verir.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data-interval: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slider geçiş süresi (ms)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carousel-indicator: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göstereceğimiz item kadar li koyuyoruz ve data-slide-to ya </a:t>
            </a:r>
            <a:r>
              <a:rPr b="1" lang="tr-TR" sz="2400" spc="-1" strike="noStrike">
                <a:solidFill>
                  <a:srgbClr val="000000"/>
                </a:solidFill>
                <a:latin typeface="Calibri"/>
              </a:rPr>
              <a:t>0-1-2-3...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 sekil de numaranlandırıyoruz.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carousel-inner :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div’lerin içine resim item’lar tanımlanıyor.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carousel-control :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sol ve sağ’da ileri-geri butonları tanımlanıyor.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4443FD5-FFEB-4051-9064-7D7A5E6847CE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11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Modal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Esnek bir diyalog penceresi özelliği için kullanılır.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modal.html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data-toggle="modal" :</a:t>
            </a: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modal penceresini açar.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data-target="#myModal" :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modal’ın id’sine işaret eder.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fade :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açılıp-kapanırken geçiş effekti verir.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modal-content: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modal içeriğinin tanımı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modal-header, modal-body ve modal-footer :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başlık, gövde ve alt kısmın tanımlarının yapıldığı class’lar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7A52B49-2176-4520-A675-3F32E2308D92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12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Tooltip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Herhangi bir elemanın üzerine gelindiğinde açıklama çıkmasını sağlayan bileşendir.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t</a:t>
            </a:r>
            <a:r>
              <a:rPr b="0" lang="tr-TR" sz="2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ooltip.html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data-toggle=‘tooltip’ :</a:t>
            </a:r>
            <a:r>
              <a:rPr b="0" lang="tr-TR" sz="2400" spc="-1" strike="noStrike">
                <a:solidFill>
                  <a:srgbClr val="00b050"/>
                </a:solidFill>
                <a:latin typeface="Arial"/>
              </a:rPr>
              <a:t> </a:t>
            </a: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tooltip özelliğini ekler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data-placement="top" :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tooltip’in konumu tanımlanabilir.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78FFC69-CD3B-4927-B90F-1EAD5BBED83D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13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Popover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Herhangi bir elemanın üzerine gelindiğinde açıklama çıkmasını sağlayan Tooltip’ten daha fazla içerik sunabilen bileşendir.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p</a:t>
            </a:r>
            <a:r>
              <a:rPr b="0" lang="tr-TR" sz="2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opover.html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data-toggle=‘popover’ :</a:t>
            </a: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popover özelliğini etkinleştirir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data-placement="top" :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popover’in konumu tanımlanabilir.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data-trigger="focus" : popover kapatılması için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data-trigger="hover" :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fare eleman üzerine gelince göstermesi için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C83FBB8-98A7-4F4A-BE97-B65F9383458B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14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Scrollspy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79640" y="1180440"/>
            <a:ext cx="9072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Scroollspy bileşeni, hedeflenen bölüme kaydırma yapmayı sağlar.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s</a:t>
            </a:r>
            <a:r>
              <a:rPr b="0" lang="tr-TR" sz="2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crollspy.html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data-spy = "scroll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: Body elemanına eklenmelidir.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data-target=".navbar" :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Scrollspy’in dikkate alacağı menü bileşeninin sınıfı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42F743F-CDDB-42F2-B8D5-853EC97104B7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15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Affix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Sayfada scroll/kaydırma yapılsa dahi yatay veya düşey menünün sabit kalmasını sağlayan eklenti.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a</a:t>
            </a:r>
            <a:r>
              <a:rPr b="0" lang="tr-TR" sz="2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ffix.html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data-spy="affix"</a:t>
            </a: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: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Görmek istediğinizi Menü bileşenine eklenir.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b050"/>
                </a:solidFill>
                <a:latin typeface="Calibri"/>
              </a:rPr>
              <a:t>data-offset-top="197" :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Kaydırmanın ofset mesafesi tanımlanır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AC3676A-BD2B-49BE-992F-996CC76C4CB9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İçerik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tr-TR" sz="4000" spc="-1" strike="noStrike">
                <a:solidFill>
                  <a:srgbClr val="000000"/>
                </a:solidFill>
                <a:latin typeface="Calibri"/>
              </a:rPr>
              <a:t>Bootstrap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100" spc="-1" strike="noStrike">
                <a:solidFill>
                  <a:srgbClr val="000000"/>
                </a:solidFill>
                <a:latin typeface="Calibri"/>
              </a:rPr>
              <a:t>CSS</a:t>
            </a:r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100" spc="-1" strike="noStrike">
                <a:solidFill>
                  <a:srgbClr val="000000"/>
                </a:solidFill>
                <a:latin typeface="Calibri"/>
              </a:rPr>
              <a:t>JavaScript</a:t>
            </a:r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  <a:p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52A7E5D-B0A0-40F7-9160-38B3FD9599BC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Bootstrap Giriş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Bootstrap JavaScript dosyaları ile çalışmak için: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JavaScript dosyaları içerisinde jQuery komutları kullanıldığından jQuery dosyalarının bu satırdan önce eklenmesi gerekmektedir.</a:t>
            </a: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3C24E35-02C3-4301-8F83-B3164D70CAA6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11640" y="1917000"/>
            <a:ext cx="4320000" cy="431640"/>
          </a:xfrm>
          <a:prstGeom prst="rect">
            <a:avLst/>
          </a:prstGeom>
          <a:noFill/>
          <a:ln w="19080">
            <a:solidFill>
              <a:schemeClr val="tx1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&lt;script src="js/bootstrap.min.js"&gt;&lt;/script&gt;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620640" y="4077000"/>
            <a:ext cx="4383000" cy="431640"/>
          </a:xfrm>
          <a:prstGeom prst="rect">
            <a:avLst/>
          </a:prstGeom>
          <a:noFill/>
          <a:ln w="19080">
            <a:solidFill>
              <a:schemeClr val="tx1"/>
            </a:solidFill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&lt;script src="js/jquery-3.3.1.min.js"&gt;&lt;/script&gt;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Jumbotron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Kullanıcıları karşılama ekranı oluşturmak için kullanılır. Sitenin ana içeriğini tüm ekrana yayarak gösteren bir bileşendir. 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jumbotron.html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5090506-3882-4214-B0C8-FB80F554E760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Panel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Paneller içeriği bir kutu içerisine koymak için kullanılır.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Başlıklı, alt başlıklı seçenekleri vardır.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p</a:t>
            </a:r>
            <a:r>
              <a:rPr b="0" lang="tr-TR" sz="2400" spc="-1" strike="noStrike" u="sng">
                <a:solidFill>
                  <a:srgbClr val="0563c1"/>
                </a:solidFill>
                <a:uFillTx/>
                <a:latin typeface="Arial"/>
                <a:hlinkClick r:id="rId2"/>
              </a:rPr>
              <a:t>anel.html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65D672E-2076-4E55-A739-BCA381C07CF3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Dropdown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Açılır/kapanır menü oluşturur.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d</a:t>
            </a:r>
            <a:r>
              <a:rPr b="0" lang="tr-TR" sz="2400" spc="-1" strike="noStrike" u="sng">
                <a:solidFill>
                  <a:srgbClr val="0563c1"/>
                </a:solidFill>
                <a:uFillTx/>
                <a:latin typeface="Arial"/>
                <a:hlinkClick r:id="rId2"/>
              </a:rPr>
              <a:t>ropdown.html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EB49152-F827-461A-BBC9-751CF811CB9E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Collapse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Açıp/kapama davranışı için bazı sınıfları yöneten esnek bir eklentidir.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b050"/>
                </a:solidFill>
                <a:latin typeface="Arial"/>
              </a:rPr>
              <a:t>.collapse </a:t>
            </a: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içeriği gizler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b050"/>
                </a:solidFill>
                <a:latin typeface="Arial"/>
              </a:rPr>
              <a:t>.collapse in</a:t>
            </a: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, içeriği gösterir.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200" spc="-1" strike="noStrike">
                <a:solidFill>
                  <a:srgbClr val="000000"/>
                </a:solidFill>
                <a:latin typeface="Arial"/>
              </a:rPr>
              <a:t>collapse.html</a:t>
            </a: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ED2CBF5-4180-4FF2-9682-B70E8869FF87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7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Tabs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4000"/>
          </a:bodyPr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3800" spc="-1" strike="noStrike">
                <a:solidFill>
                  <a:srgbClr val="000000"/>
                </a:solidFill>
                <a:latin typeface="Arial"/>
              </a:rPr>
              <a:t>Tablar şeklinde menü oluşturur. </a:t>
            </a:r>
            <a:endParaRPr b="0" lang="tr-TR" sz="38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38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t</a:t>
            </a:r>
            <a:r>
              <a:rPr b="0" lang="tr-TR" sz="3800" spc="-1" strike="noStrike" u="sng">
                <a:solidFill>
                  <a:srgbClr val="0563c1"/>
                </a:solidFill>
                <a:uFillTx/>
                <a:latin typeface="Arial"/>
                <a:hlinkClick r:id="rId2"/>
              </a:rPr>
              <a:t>abs.html</a:t>
            </a:r>
            <a:endParaRPr b="0" lang="tr-TR" sz="3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3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3800" spc="-1" strike="noStrike">
                <a:solidFill>
                  <a:srgbClr val="0070c0"/>
                </a:solidFill>
                <a:latin typeface="Calibri"/>
              </a:rPr>
              <a:t>   </a:t>
            </a:r>
            <a:r>
              <a:rPr b="0" lang="tr-TR" sz="3200" spc="-1" strike="noStrike">
                <a:solidFill>
                  <a:srgbClr val="0070c0"/>
                </a:solidFill>
                <a:latin typeface="Calibri"/>
              </a:rPr>
              <a:t>&lt;div class="container"&gt;</a:t>
            </a:r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3200" spc="-1" strike="noStrike">
                <a:solidFill>
                  <a:srgbClr val="0070c0"/>
                </a:solidFill>
                <a:latin typeface="Calibri"/>
              </a:rPr>
              <a:t>   </a:t>
            </a:r>
            <a:r>
              <a:rPr b="0" lang="tr-TR" sz="3200" spc="-1" strike="noStrike">
                <a:solidFill>
                  <a:srgbClr val="0070c0"/>
                </a:solidFill>
                <a:latin typeface="Calibri"/>
              </a:rPr>
              <a:t>&lt;h3&gt;Tabs&lt;/h3&gt;</a:t>
            </a:r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3200" spc="-1" strike="noStrike">
                <a:solidFill>
                  <a:srgbClr val="0070c0"/>
                </a:solidFill>
                <a:latin typeface="Calibri"/>
              </a:rPr>
              <a:t>   </a:t>
            </a:r>
            <a:r>
              <a:rPr b="0" lang="tr-TR" sz="3200" spc="-1" strike="noStrike">
                <a:solidFill>
                  <a:srgbClr val="0070c0"/>
                </a:solidFill>
                <a:latin typeface="Calibri"/>
              </a:rPr>
              <a:t>&lt;ul class="nav nav-tabs"&gt;</a:t>
            </a:r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3200" spc="-1" strike="noStrike">
                <a:solidFill>
                  <a:srgbClr val="0070c0"/>
                </a:solidFill>
                <a:latin typeface="Calibri"/>
              </a:rPr>
              <a:t>      </a:t>
            </a:r>
            <a:r>
              <a:rPr b="0" lang="tr-TR" sz="3200" spc="-1" strike="noStrike">
                <a:solidFill>
                  <a:srgbClr val="0070c0"/>
                </a:solidFill>
                <a:latin typeface="Calibri"/>
              </a:rPr>
              <a:t>&lt;li class="active"&gt;&lt;a href="#"&gt;Home&lt;/a&gt;&lt;/li&gt;</a:t>
            </a:r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3200" spc="-1" strike="noStrike">
                <a:solidFill>
                  <a:srgbClr val="0070c0"/>
                </a:solidFill>
                <a:latin typeface="Calibri"/>
              </a:rPr>
              <a:t>      </a:t>
            </a:r>
            <a:r>
              <a:rPr b="0" lang="tr-TR" sz="3200" spc="-1" strike="noStrike">
                <a:solidFill>
                  <a:srgbClr val="0070c0"/>
                </a:solidFill>
                <a:latin typeface="Calibri"/>
              </a:rPr>
              <a:t>&lt;li&gt;&lt;a href="#"&gt;Menu 1&lt;/a&gt;&lt;/li&gt;</a:t>
            </a:r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3200" spc="-1" strike="noStrike">
                <a:solidFill>
                  <a:srgbClr val="0070c0"/>
                </a:solidFill>
                <a:latin typeface="Calibri"/>
              </a:rPr>
              <a:t>      </a:t>
            </a:r>
            <a:r>
              <a:rPr b="0" lang="tr-TR" sz="3200" spc="-1" strike="noStrike">
                <a:solidFill>
                  <a:srgbClr val="0070c0"/>
                </a:solidFill>
                <a:latin typeface="Calibri"/>
              </a:rPr>
              <a:t>&lt;li&gt;&lt;a href="#"&gt;Menu 2&lt;/a&gt;&lt;/li&gt;</a:t>
            </a:r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3200" spc="-1" strike="noStrike">
                <a:solidFill>
                  <a:srgbClr val="0070c0"/>
                </a:solidFill>
                <a:latin typeface="Calibri"/>
              </a:rPr>
              <a:t>      </a:t>
            </a:r>
            <a:r>
              <a:rPr b="0" lang="tr-TR" sz="3200" spc="-1" strike="noStrike">
                <a:solidFill>
                  <a:srgbClr val="0070c0"/>
                </a:solidFill>
                <a:latin typeface="Calibri"/>
              </a:rPr>
              <a:t>&lt;li&gt;&lt;a href="#"&gt;Menu 3&lt;/a&gt;&lt;/li&gt;</a:t>
            </a:r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3200" spc="-1" strike="noStrike">
                <a:solidFill>
                  <a:srgbClr val="0070c0"/>
                </a:solidFill>
                <a:latin typeface="Calibri"/>
              </a:rPr>
              <a:t>   </a:t>
            </a:r>
            <a:r>
              <a:rPr b="0" lang="tr-TR" sz="3200" spc="-1" strike="noStrike">
                <a:solidFill>
                  <a:srgbClr val="0070c0"/>
                </a:solidFill>
                <a:latin typeface="Calibri"/>
              </a:rPr>
              <a:t>&lt;/ul&gt;</a:t>
            </a:r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3200" spc="-1" strike="noStrike">
                <a:solidFill>
                  <a:srgbClr val="0070c0"/>
                </a:solidFill>
                <a:latin typeface="Calibri"/>
              </a:rPr>
              <a:t>&lt;/div&gt;</a:t>
            </a:r>
            <a:endParaRPr b="0" lang="tr-T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4318FFA-4234-41D3-B302-71398895A477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79640" y="116640"/>
            <a:ext cx="8784720" cy="79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000" spc="-1" strike="noStrike">
                <a:solidFill>
                  <a:srgbClr val="203864"/>
                </a:solidFill>
                <a:latin typeface="Calibri"/>
              </a:rPr>
              <a:t>Pills</a:t>
            </a:r>
            <a:endParaRPr b="0" lang="tr-T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79640" y="1180440"/>
            <a:ext cx="8784720" cy="4851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1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Buton tarzında menü oluşturur.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Nav-stacked menüyü dikey yapar. 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1f4e79"/>
              </a:buClr>
              <a:buFont typeface="Wingdings" charset="2"/>
              <a:buChar char=""/>
            </a:pPr>
            <a:r>
              <a:rPr b="0" lang="tr-TR" sz="24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p</a:t>
            </a:r>
            <a:r>
              <a:rPr b="0" lang="tr-TR" sz="2400" spc="-1" strike="noStrike" u="sng">
                <a:solidFill>
                  <a:srgbClr val="0563c1"/>
                </a:solidFill>
                <a:uFillTx/>
                <a:latin typeface="Arial"/>
                <a:hlinkClick r:id="rId2"/>
              </a:rPr>
              <a:t>ills.html</a:t>
            </a: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tr-T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2400" spc="-1" strike="noStrike">
                <a:solidFill>
                  <a:srgbClr val="0070c0"/>
                </a:solidFill>
                <a:latin typeface="Calibri"/>
              </a:rPr>
              <a:t>   </a:t>
            </a:r>
            <a:r>
              <a:rPr b="0" lang="tr-TR" sz="1900" spc="-1" strike="noStrike">
                <a:solidFill>
                  <a:srgbClr val="0070c0"/>
                </a:solidFill>
                <a:latin typeface="Calibri"/>
              </a:rPr>
              <a:t>&lt;div class="container"&gt;</a:t>
            </a:r>
            <a:endParaRPr b="0" lang="tr-TR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1900" spc="-1" strike="noStrike">
                <a:solidFill>
                  <a:srgbClr val="0070c0"/>
                </a:solidFill>
                <a:latin typeface="Calibri"/>
              </a:rPr>
              <a:t>    </a:t>
            </a:r>
            <a:r>
              <a:rPr b="0" lang="tr-TR" sz="1900" spc="-1" strike="noStrike">
                <a:solidFill>
                  <a:srgbClr val="0070c0"/>
                </a:solidFill>
                <a:latin typeface="Calibri"/>
              </a:rPr>
              <a:t>&lt;h3&gt;Vertical Pills&lt;/h3&gt;</a:t>
            </a:r>
            <a:endParaRPr b="0" lang="tr-TR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1900" spc="-1" strike="noStrike">
                <a:solidFill>
                  <a:srgbClr val="0070c0"/>
                </a:solidFill>
                <a:latin typeface="Calibri"/>
              </a:rPr>
              <a:t>    </a:t>
            </a:r>
            <a:r>
              <a:rPr b="0" lang="tr-TR" sz="1900" spc="-1" strike="noStrike">
                <a:solidFill>
                  <a:srgbClr val="0070c0"/>
                </a:solidFill>
                <a:latin typeface="Calibri"/>
              </a:rPr>
              <a:t>&lt;ul class="nav nav-pills nav-stacked"&gt;</a:t>
            </a:r>
            <a:endParaRPr b="0" lang="tr-TR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1900" spc="-1" strike="noStrike">
                <a:solidFill>
                  <a:srgbClr val="0070c0"/>
                </a:solidFill>
                <a:latin typeface="Calibri"/>
              </a:rPr>
              <a:t>        </a:t>
            </a:r>
            <a:r>
              <a:rPr b="0" lang="tr-TR" sz="1900" spc="-1" strike="noStrike">
                <a:solidFill>
                  <a:srgbClr val="0070c0"/>
                </a:solidFill>
                <a:latin typeface="Calibri"/>
              </a:rPr>
              <a:t>&lt;li class="active"&gt;&lt;a href="#"&gt;Home&lt;/a&gt;&lt;/li&gt;</a:t>
            </a:r>
            <a:endParaRPr b="0" lang="tr-TR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1900" spc="-1" strike="noStrike">
                <a:solidFill>
                  <a:srgbClr val="0070c0"/>
                </a:solidFill>
                <a:latin typeface="Calibri"/>
              </a:rPr>
              <a:t>        </a:t>
            </a:r>
            <a:r>
              <a:rPr b="0" lang="tr-TR" sz="1900" spc="-1" strike="noStrike">
                <a:solidFill>
                  <a:srgbClr val="0070c0"/>
                </a:solidFill>
                <a:latin typeface="Calibri"/>
              </a:rPr>
              <a:t>&lt;li&gt;&lt;a href="#"&gt;Menu 1&lt;/a&gt;&lt;/li&gt;</a:t>
            </a:r>
            <a:endParaRPr b="0" lang="tr-TR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1900" spc="-1" strike="noStrike">
                <a:solidFill>
                  <a:srgbClr val="0070c0"/>
                </a:solidFill>
                <a:latin typeface="Calibri"/>
              </a:rPr>
              <a:t>        </a:t>
            </a:r>
            <a:r>
              <a:rPr b="0" lang="tr-TR" sz="1900" spc="-1" strike="noStrike">
                <a:solidFill>
                  <a:srgbClr val="0070c0"/>
                </a:solidFill>
                <a:latin typeface="Calibri"/>
              </a:rPr>
              <a:t>&lt;li&gt;&lt;a href="#"&gt;Menu 2&lt;/a&gt;&lt;/li&gt;</a:t>
            </a:r>
            <a:endParaRPr b="0" lang="tr-TR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1900" spc="-1" strike="noStrike">
                <a:solidFill>
                  <a:srgbClr val="0070c0"/>
                </a:solidFill>
                <a:latin typeface="Calibri"/>
              </a:rPr>
              <a:t>        </a:t>
            </a:r>
            <a:r>
              <a:rPr b="0" lang="tr-TR" sz="1900" spc="-1" strike="noStrike">
                <a:solidFill>
                  <a:srgbClr val="0070c0"/>
                </a:solidFill>
                <a:latin typeface="Calibri"/>
              </a:rPr>
              <a:t>&lt;li&gt;&lt;a href="#"&gt;Menu 3&lt;/a&gt;&lt;/li&gt;</a:t>
            </a:r>
            <a:endParaRPr b="0" lang="tr-TR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1900" spc="-1" strike="noStrike">
                <a:solidFill>
                  <a:srgbClr val="0070c0"/>
                </a:solidFill>
                <a:latin typeface="Calibri"/>
              </a:rPr>
              <a:t>    </a:t>
            </a:r>
            <a:r>
              <a:rPr b="0" lang="tr-TR" sz="1900" spc="-1" strike="noStrike">
                <a:solidFill>
                  <a:srgbClr val="0070c0"/>
                </a:solidFill>
                <a:latin typeface="Calibri"/>
              </a:rPr>
              <a:t>&lt;/ul&gt;</a:t>
            </a:r>
            <a:endParaRPr b="0" lang="tr-TR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tr-TR" sz="1900" spc="-1" strike="noStrike">
                <a:solidFill>
                  <a:srgbClr val="0070c0"/>
                </a:solidFill>
                <a:latin typeface="Calibri"/>
              </a:rPr>
              <a:t>    </a:t>
            </a:r>
            <a:r>
              <a:rPr b="0" lang="tr-TR" sz="1900" spc="-1" strike="noStrike">
                <a:solidFill>
                  <a:srgbClr val="0070c0"/>
                </a:solidFill>
                <a:latin typeface="Calibri"/>
              </a:rPr>
              <a:t>&lt;/div&gt;</a:t>
            </a:r>
            <a:endParaRPr b="0" lang="tr-TR" sz="1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708660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FD2A613-81B4-41B4-B0D6-1549F85F29DD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1854</TotalTime>
  <Application>LibreOffice/6.3.5.2$Linux_X86_64 LibreOffice_project/30$Build-2</Application>
  <Words>651</Words>
  <Paragraphs>151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2018-02-02T11:53:53Z</dcterms:created>
  <dc:creator>gulizar</dc:creator>
  <dc:description/>
  <dc:language>en-US</dc:language>
  <cp:lastModifiedBy/>
  <dcterms:modified xsi:type="dcterms:W3CDTF">2020-04-05T13:25:45Z</dcterms:modified>
  <cp:revision>415</cp:revision>
  <dc:subject/>
  <dc:title>Web Teknolojileri HAFTA 2????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Ekran Gösterisi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