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2.xml.rels" ContentType="application/vnd.openxmlformats-package.relationships+xml"/>
  <Override PartName="/ppt/slides/_rels/slide16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35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43.xml.rels" ContentType="application/vnd.openxmlformats-package.relationships+xml"/>
  <Override PartName="/ppt/slides/_rels/slide5.xml.rels" ContentType="application/vnd.openxmlformats-package.relationships+xml"/>
  <Override PartName="/ppt/slides/_rels/slide42.xml.rels" ContentType="application/vnd.openxmlformats-package.relationships+xml"/>
  <Override PartName="/ppt/slides/_rels/slide3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44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8.xml.rels" ContentType="application/vnd.openxmlformats-package.relationships+xml"/>
  <Override PartName="/ppt/slides/_rels/slide33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6.xml" ContentType="application/vnd.openxmlformats-officedocument.presentationml.slide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gif" ContentType="image/gif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4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1AB8227-8B13-4961-ADAF-FD4AE5F624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6AAF2D-DBAE-4686-9E6E-1646093DBC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3C809D-B50A-42A3-942C-A4E1846F41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516AE3-67A2-40ED-AF59-A67F668083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E363E7-0DF2-42EE-9351-5196BCF0D3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66C03A-4B58-4C84-8B19-B704B8499A0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7A43C9-9914-4F74-BCF4-0A51259496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A50E71-68E6-41FF-8632-A09AA321D4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7D166D-0180-411C-AF25-AEA569FA89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BCEFBC-CA8B-4A82-9DD2-85B9CD334B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B4C47C-0628-446F-B3A9-AEE22A890F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7D3C34-6A6F-4190-8846-775A41DC55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CBA7CA-2CFF-4BF9-89DC-65480B6A28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6E9AE2-7C4A-46E0-A8F5-425EB003AB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06CA8D-B6E8-4BCC-A1B6-C4768D9A57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1610AD-DB61-4158-8837-C38B61DF25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C389CE-1F98-4786-B8D8-871505CD5A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F05CA6-976D-4E7A-8227-EE9672C5ECC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A1E64F-25CD-4DD5-AA10-33C5873778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8FCC97-C8DC-4399-84A2-C84A8B5C20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5E834C-8581-4695-A9BE-58B28730B0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EA9D75-371C-47C9-A3C6-C511FD104D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0CBD41-EE17-4BB9-A06C-0E7987F327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6510EF-9188-4369-B49E-A2EE55D572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FAB0E4-D46F-43F9-ABAF-ADD7CC8F7B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5CD7DEF-9EC1-46D1-8276-42F3737A30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35671A-9AC1-4936-9FB9-86CC80526D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ECF308-AAD4-4AE0-802F-DD1B9923F0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8960C9-2134-49F8-A5D3-A8609E5CF6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83F87B-2D91-436E-876E-D0202E1B0CE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8539BD-0E60-4076-8690-AD475E3873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B8227C-E861-459A-BC9F-5E155A8E27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B15D049-F5E0-4151-9442-E32B0E90DA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E646C3-7E3F-48A6-994C-23628BB39E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3D59F4-1BFB-440D-809F-1BCA86AFAB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93A92E5-1C15-4D43-AD4C-F8617041F3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F5F357-904E-41E0-9C23-26D379FAD51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CD464D-CD19-4E57-BB91-CA486BD8C5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9CEF3B-6664-48B7-AA98-06311207998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1740C0F-330F-4E7C-AD01-039D4F66C9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F2A132-C24D-4361-9EEC-578C3EC949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Bookman Old Style"/>
              </a:rPr>
              <a:t>Asıl başlık stili için tıklatın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55053F3-1B68-4833-95EC-95E15FD17A15}" type="datetime1">
              <a:rPr b="0" lang="en-US" sz="1400" spc="-1" strike="noStrike">
                <a:solidFill>
                  <a:srgbClr val="464653"/>
                </a:solidFill>
                <a:latin typeface="Gill Sans MT"/>
              </a:rPr>
              <a:t>04/05/2020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03203F0-5037-4A4E-86F7-9771111CA52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6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tr-TR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Asıl başlık stili için tıklatın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5351B6B-7185-4CFE-AA38-17801466EF46}" type="datetime1">
              <a:rPr b="0" lang="en-US" sz="1400" spc="-1" strike="noStrike">
                <a:solidFill>
                  <a:srgbClr val="464653"/>
                </a:solidFill>
                <a:latin typeface="Gill Sans MT"/>
              </a:rPr>
              <a:t>04/05/2020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32DF656-83BA-4A3E-8ABE-3C003DAF5EA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Asıl metin stillerini düzenlemek için tıklatın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tr-TR" sz="2300" spc="-1" strike="noStrike">
                <a:solidFill>
                  <a:srgbClr val="464653"/>
                </a:solidFill>
                <a:latin typeface="Gill Sans MT"/>
              </a:rPr>
              <a:t>İkinci düzey</a:t>
            </a:r>
            <a:endParaRPr b="0" lang="tr-TR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tr-TR" sz="2000" spc="-1" strike="noStrike">
                <a:solidFill>
                  <a:srgbClr val="000000"/>
                </a:solidFill>
                <a:latin typeface="Gill Sans MT"/>
              </a:rPr>
              <a:t>Üçüncü düzey</a:t>
            </a:r>
            <a:endParaRPr b="0" lang="tr-T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latin typeface="Gill Sans MT"/>
              </a:rPr>
              <a:t>Dördüncü düzey</a:t>
            </a:r>
            <a:endParaRPr b="0" lang="tr-TR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tr-TR" sz="1600" spc="-1" strike="noStrike">
                <a:solidFill>
                  <a:srgbClr val="000000"/>
                </a:solidFill>
                <a:latin typeface="Gill Sans MT"/>
              </a:rPr>
              <a:t>Beşinci düzey</a:t>
            </a:r>
            <a:endParaRPr b="0" lang="tr-TR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Bookman Old Style"/>
              </a:rPr>
              <a:t>Web Teknolojileri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464653"/>
                </a:solidFill>
                <a:latin typeface="Bookman Old Style"/>
              </a:rPr>
              <a:t>Hafta 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216080" y="6355080"/>
            <a:ext cx="12189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875D429-1183-41CB-BF12-7396C378F62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document.write()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1918897-A54E-4BC1-9B81-4ECE488730E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" y="1582200"/>
            <a:ext cx="70668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document.write(7 + 6);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document.write()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8A670BC-260A-49EA-8D72-9EFFCEDA2495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57200" y="2665800"/>
            <a:ext cx="836280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Web Sayfam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Paragrafım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button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onclick=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"document.write(5 + 6)"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DENE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/button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457200" y="1219320"/>
            <a:ext cx="8229240" cy="14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document.write() ile tüm içeriği silebilirsiniz.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Aşağıdaki kodda butona tıklayınca tüm içerik silinir ve </a:t>
            </a:r>
            <a:r>
              <a:rPr b="0" lang="tr-TR" sz="2600" spc="-1" strike="noStrike">
                <a:solidFill>
                  <a:srgbClr val="000000"/>
                </a:solidFill>
                <a:latin typeface="Arial Black"/>
              </a:rPr>
              <a:t>11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yazar.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innerHTML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241CFE2-0DCD-4CB3-87BF-E3C6B1D2086B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57200" y="1143000"/>
            <a:ext cx="8229240" cy="113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Bir HTML öğesine erişmek için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document.getElementById (id)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  kullanılır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69440" y="2108880"/>
            <a:ext cx="80643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Web Sayfam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Paragrafım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document.getElementById("demo").innerHTML = 5 + 6;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console.log()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8B0AF40-7ED3-44B7-8C76-DC7157CE321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57200" y="1219320"/>
            <a:ext cx="8229240" cy="134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7000"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Tarayıcıdaki konsola log yazdırmak için kullanılır.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F12 ile tarayıcı konsolunu etkinleştirin ve sekmelerden Console seçiniz.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57200" y="2563200"/>
            <a:ext cx="807480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Web Sayfam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İlk Paragrafım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console.log(7 + 4);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sözdizimi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6E14924-7298-4B06-9A4A-65DD5F02765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Her bir ifade ; ile ayrılır.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Değişkenler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var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deyimi ile tanımlanır.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Atama işlemi = ile yapılır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Metinler çift veya tek tırnak içinde yazılır.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68000" y="28530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 + y;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1259640" y="45090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"Sakarya Üniversitesi"</a:t>
            </a:r>
            <a:br/>
            <a:br/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'Sakarya Üniversitesi'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sözdizimi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136D29B-C2F1-4BC1-B2A7-6FE1A230A029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Değişkenler Html içeriğe aktarılabilir.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12720" y="2413440"/>
            <a:ext cx="79192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 carName = "Volvo";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document.getElementById("demo").innerHTML = carName; 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sözdizimi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B6883A7-5A0C-464D-B839-490F9F8116A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Açıklama satırı için // veya /* */ ifadesi kullanılır.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Değişken tanımlarken alt çizgi yada camelcase metodu kullanılabilir.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051200" y="4881960"/>
            <a:ext cx="4020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ad_soyad, kullanici_adi;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var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AdSoyad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KullaniciAdi;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899640" y="1746720"/>
            <a:ext cx="6678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Komut çalışır</a:t>
            </a:r>
            <a:br/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var x = 6;   Komut Çalışmaz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/*Birden fazla satır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Yorum bu şekilde yapılır*/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sözdizimi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B089EB4-D47F-43CC-8945-AB5F4E0296C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Aritmetik operatörler hesaplama işlemleri için kullanılır.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Değişkenler ile aritmetiksel işlemler yapılabilir.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Metinler + ile birleştirilebilir.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259640" y="5292000"/>
            <a:ext cx="4571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"Sakarya"  + " " + "Üniversitesi"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982800" y="1989000"/>
            <a:ext cx="182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+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*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19600" y="377964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X* 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+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*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Operatörler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F7B63DA-9E89-4313-871C-DBEC838096C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971640" y="1484640"/>
          <a:ext cx="7272360" cy="360000"/>
        </p:xfrm>
        <a:graphic>
          <a:graphicData uri="http://schemas.openxmlformats.org/drawingml/2006/table">
            <a:tbl>
              <a:tblPr/>
              <a:tblGrid>
                <a:gridCol w="1811880"/>
                <a:gridCol w="546048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Toplama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Çıkarma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Çarpma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Bölme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Mod Alma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Artırma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Azaltma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Operatörler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0603DD3-B929-4892-8BED-80FC6D96F8C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2720" y="141264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Arttırma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x++;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1920" y="288288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Azaltma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x--;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01920" y="458100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Çarpma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 * y;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716000" y="141264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Toplama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 + y;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716000" y="288288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Çıkarma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 - y;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716000" y="456660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Bölme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z = x / y;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İçerik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800" spc="-1" strike="noStrike">
                <a:solidFill>
                  <a:srgbClr val="000000"/>
                </a:solidFill>
                <a:latin typeface="Gill Sans MT"/>
              </a:rPr>
              <a:t>Javascript</a:t>
            </a:r>
            <a:endParaRPr b="0" lang="tr-TR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tr-T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B8D70C8-AB64-42AA-B4C9-D960894C1FE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Atama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Operatörler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93DC8DE-88F0-4F37-BBE7-58AB0A34624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457200" y="1556640"/>
          <a:ext cx="7858800" cy="360000"/>
        </p:xfrm>
        <a:graphic>
          <a:graphicData uri="http://schemas.openxmlformats.org/drawingml/2006/table">
            <a:tbl>
              <a:tblPr/>
              <a:tblGrid>
                <a:gridCol w="1958040"/>
                <a:gridCol w="2950200"/>
                <a:gridCol w="295020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Operatör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Kullanımı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Anlamı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+=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+=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x +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-=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x -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*=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*=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x *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/=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/=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x /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%=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%=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x = x %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Atama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</a:t>
            </a: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Operatörler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5B11503-CD98-4561-87BF-78B9BAB98E5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147636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860000" y="147636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 +=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860000" y="26550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 -=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464400" y="399132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 *=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462240" y="276048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 /=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57480" y="399132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Atama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x %=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Veri Tipleri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DA60171-FDC9-48D9-9002-BC240B98261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89440" y="3213000"/>
            <a:ext cx="706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Ondalık ve tamsayı tipler.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307800" y="1929600"/>
            <a:ext cx="7504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x;        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x tanımsız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 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x sayı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"Web"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x metin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07800" y="3574800"/>
            <a:ext cx="7936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x1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34.00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x1 Ondalık değişken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x2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34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        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x2 tamsayı değişken, ondalık değil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307800" y="479880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y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259560" y="1509480"/>
            <a:ext cx="706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Dinamik tipler.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227160" y="4428000"/>
            <a:ext cx="706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Boolean tipler.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Diziler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31A7C4A-669A-4518-9182-68EF7FA1896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7200" y="1509480"/>
            <a:ext cx="706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Diziler [] içinde tanımlanır.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457200" y="2044440"/>
            <a:ext cx="742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cars = [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"Mercedes"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"BMW", "Audi"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Fonksiyonlar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DD93F8C-3AE2-489A-9B8E-9476C94BAB5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7200" y="1412640"/>
            <a:ext cx="8229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Bir JavaScript fonksiyonu belirli bir görevi yerine getirmek için tasarlanmış bir kod bloğudur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35600" y="2343240"/>
            <a:ext cx="8434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myFunction(p1, p2)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p1 * p2;       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// Bu fonksiyon p1 ve p2 çarpımını döndürür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Fonksiyon Syntax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0936313-A4EC-4661-80B0-7A8A6123850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57200" y="1412640"/>
            <a:ext cx="82292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fonksiyonu function anahtar kelimesi ile tanımlanır.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Fonksiyon isimleri harfler, sayılar,  altçizgi içerebilir.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Fonksiyonlar birden fazla parametre alabilir.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57200" y="3308760"/>
            <a:ext cx="6400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parametre1, parametre2, parametre3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//Komutlar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Fonksiyon Geri Değeri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2F88047-72F1-4C66-89D0-4DDEA1027B0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412640"/>
            <a:ext cx="8229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fonksiyonları return anahtar kelimesi ile geri değer döndürürüler.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57200" y="2405880"/>
            <a:ext cx="82292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 myFunction(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       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/* Fonksiyon çağırılır, return değeri x değişkenine atanır */</a:t>
            </a:r>
            <a:br/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myFunction(a, b)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a * b;               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// Fonksiyon a ve b değerinin çarpımını geri gönderir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Fonksiyon Örneği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78F1C5A-EAC7-4FEC-AC7D-B74BAFF0218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Aşağıdaki fonksiyon fahrenayt derece değerini celcius değer çevirir.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12720" y="2045880"/>
            <a:ext cx="7991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toCelsius(fahrenheit)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* (fahrenheit-32);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Fonksiyonu Kullanım Örnekleri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).innerHTML = toCelsius(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77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76000" y="4581000"/>
            <a:ext cx="799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text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 "Sıcaklık :"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+ toCelsius(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77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+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 Celsius"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623160" y="5302800"/>
            <a:ext cx="8628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/* Farklı bir kullanımı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 toCelsius(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32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text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 "Sıcaklık :"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+ x +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 Celsius"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3F2BA1E-1FF9-4F18-8EEE-8B2AC386C4F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57200" y="1412640"/>
            <a:ext cx="8229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DOM ile JavaScript erişebilir ve bir HTML belgesinin tüm unsurları değiştirebilir.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586960" y="2149560"/>
            <a:ext cx="3055320" cy="5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63360" bIns="633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Nesneler HTML DOM Ağacı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22" name="Picture 2" descr="DOM HTML tree"/>
          <p:cNvPicPr/>
          <p:nvPr/>
        </p:nvPicPr>
        <p:blipFill>
          <a:blip r:embed="rId1"/>
          <a:stretch/>
        </p:blipFill>
        <p:spPr>
          <a:xfrm>
            <a:off x="1259640" y="2637000"/>
            <a:ext cx="6539040" cy="357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1B4717-1B59-44D2-8BD8-ABFABA724A2B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DOM nedir?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57200" y="2117880"/>
            <a:ext cx="82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DOM W3C (World Wide Web Consortium) standardıdır.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457200" y="2822760"/>
            <a:ext cx="6244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DOM belgeleri erişmek için bir standart tanımlar: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HTML Dom aşağıdakileri yapabilir.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611640" y="3861000"/>
            <a:ext cx="7606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HTML elemanları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nesne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olarak tanımlar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Tüm Html elemanların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özelliklerini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kullanır.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Tüm Html öğelerin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yöntemlerine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erişebilir.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Tüm Html elemanlarının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olaylarını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tanımlar.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JavaScript, yaygın olarak web tarayıcılarında kullanılmakta olan dinamik bir programlama dilidir.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ile yazılan </a:t>
            </a:r>
            <a:r>
              <a:rPr b="0" lang="tr-TR" sz="2600" spc="-1" strike="noStrike">
                <a:solidFill>
                  <a:srgbClr val="c00000"/>
                </a:solidFill>
                <a:latin typeface="Gill Sans MT"/>
              </a:rPr>
              <a:t>istemci tarafı betikler 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sayesinde tarayıcının kullanıcıyla etkileşimde bulunması, tarayıcının kontrol edilmesi, asenkron bir şekilde sunucu ile iletişime geçilmesi ve web sayfası içeriğinin değiştirilmesi gibi işlevler sağlanır.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319E304-5331-40DC-A4B1-2B062BA1707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A44FC96-599D-4686-8405-C3926E67304D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DOM ile aşağıdaki işlevler yapılabilir.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57200" y="2117880"/>
            <a:ext cx="82908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sayfasındaki tüm HTML öğeleri değiştirebilir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sayfasındaki tüm CSS stilleri değiştirebilir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ile HTML elemanları ve özelliklerini kaldırılabilir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Yeni HTML öğeleri ve özellikleri eklenebilir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JavaScript ile yeni bir HTML olayı oluşturulabilir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83480" y="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5B260A-2E51-4182-AB08-3BC90F86E6C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7200" y="1412640"/>
            <a:ext cx="8229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DOM ile HTML içeriği değiştirebilir.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innerHTML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 özelliği ile içerik değiştirilebilir.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457200" y="2125440"/>
            <a:ext cx="8530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document.getElementById("demo").innerHTML = "Merhaba Arkadaşlar";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C6D54B3-213E-4D8A-A8F7-E02F0AA0FDE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412640"/>
            <a:ext cx="8229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getElementById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  yöntemi ile HTML elemanlarına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 özelliği aracılığıyla erişilebilir.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57200" y="2125440"/>
            <a:ext cx="8530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document.getElementById("demo").innerHTML = "Merhaba Arkadaşlar";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ACDE93F-F76A-49F0-A6C8-0E1CB9D4D13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getElementById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  farklı çeşitleri vardır.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4" name="Table 4"/>
          <p:cNvGraphicFramePr/>
          <p:nvPr/>
        </p:nvGraphicFramePr>
        <p:xfrm>
          <a:off x="457200" y="2373840"/>
          <a:ext cx="8229240" cy="360000"/>
        </p:xfrm>
        <a:graphic>
          <a:graphicData uri="http://schemas.openxmlformats.org/drawingml/2006/table">
            <a:tbl>
              <a:tblPr/>
              <a:tblGrid>
                <a:gridCol w="4901040"/>
                <a:gridCol w="332820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Metot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Açıklama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document.getElementById(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id ile elemana erişim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document.getElementsByTagName(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name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Etiket ismi ile elemana erişim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document.getElementsByClassName(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name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Class ismi ile elemana erişim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36C02C6-FA24-4CB0-A442-94E1A142245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elemanlarının özelliklerini değiştirebilir.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48" name="Table 4"/>
          <p:cNvGraphicFramePr/>
          <p:nvPr/>
        </p:nvGraphicFramePr>
        <p:xfrm>
          <a:off x="323640" y="2061000"/>
          <a:ext cx="8362800" cy="360000"/>
        </p:xfrm>
        <a:graphic>
          <a:graphicData uri="http://schemas.openxmlformats.org/drawingml/2006/table">
            <a:tbl>
              <a:tblPr/>
              <a:tblGrid>
                <a:gridCol w="4167360"/>
                <a:gridCol w="419580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Metot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Açıklama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.innerHTML =  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yeni html içeriği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Elemanın Html içeriği değiştirilir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ozellik = yeni değer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Elemanların özelliklerine değer atama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.setAttribute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(ozellik, deger)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Elemanların özelliklerine değer atama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.style.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property = yeni stil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Elemanlara stil tanımlama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9" name="CustomShape 5"/>
          <p:cNvSpPr/>
          <p:nvPr/>
        </p:nvSpPr>
        <p:spPr>
          <a:xfrm>
            <a:off x="7191360" y="142344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820DD92-EAF5-4BD6-AF7F-109094F05A6E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57200" y="141264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elemanı ekler yada silebilir.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53" name="Table 4"/>
          <p:cNvGraphicFramePr/>
          <p:nvPr/>
        </p:nvGraphicFramePr>
        <p:xfrm>
          <a:off x="539640" y="1917000"/>
          <a:ext cx="8146800" cy="360000"/>
        </p:xfrm>
        <a:graphic>
          <a:graphicData uri="http://schemas.openxmlformats.org/drawingml/2006/table">
            <a:tbl>
              <a:tblPr/>
              <a:tblGrid>
                <a:gridCol w="3888360"/>
                <a:gridCol w="425880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Metot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Açıklama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document.createElement(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Yeni HTML elemanı oluşturma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document.removeChild(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Remove an HTML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document.appendChild(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eleman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Varolan elemana, alt HTML elemanı ekler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document.replaceChild(Yeni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,degisecek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HTML elemanını değiştirir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document.write(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text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Text’i ekrana yazdırır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Table 5"/>
          <p:cNvGraphicFramePr/>
          <p:nvPr/>
        </p:nvGraphicFramePr>
        <p:xfrm>
          <a:off x="583560" y="4869000"/>
          <a:ext cx="8252640" cy="360000"/>
        </p:xfrm>
        <a:graphic>
          <a:graphicData uri="http://schemas.openxmlformats.org/drawingml/2006/table">
            <a:tbl>
              <a:tblPr/>
              <a:tblGrid>
                <a:gridCol w="4253040"/>
                <a:gridCol w="3999600"/>
              </a:tblGrid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Metot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Açıklama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document.getElementById(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).onclick = function(){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komutlar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  <a:tc>
                  <a:txBody>
                    <a:bodyPr lIns="50760" rIns="50760" tIns="50760" bIns="507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İd’si verilen elemana tıklama özelliğine fonksiyon eklenir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50760" marR="5076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55" name="CustomShape 6"/>
          <p:cNvSpPr/>
          <p:nvPr/>
        </p:nvSpPr>
        <p:spPr>
          <a:xfrm>
            <a:off x="463320" y="4365000"/>
            <a:ext cx="8229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olayı ekleyebilir.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74F183D-903A-4285-ADF7-B246CD8A9E8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taglarına erişerek değiştirilebilir.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83480" y="1841400"/>
            <a:ext cx="82076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"header"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Eski Başlık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 element = document.getElementById("header");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element.innerHTML = "Yeni Başlık";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Html DOM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F7CEF1D-7C74-4CF4-AB62-F2A8267C4E7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17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tagların özniteliklerine erişerek değiştirilebilir.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57200" y="1740960"/>
            <a:ext cx="82292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img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"myImage"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src=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"smiley.gif"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document.getElementById("myImage").src = "landscape.jpg";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Olaylar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2F57D61-F7E6-42AA-9450-658DE1CAF0B2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86360" y="1494720"/>
            <a:ext cx="488556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Dom Olayları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Her bir HTML elemanına olay eklenebilir.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Olaylara tepki verilebilir.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1043640" y="2679120"/>
            <a:ext cx="64083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HTML olayları örnekler: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Kullanıcı fareyi tıkladığında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Bir web sayfası yüklendiğinde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Bir görüntü yüklendikten sonra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Bir öğenin üstündeyken fare hareket ettiğinde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Bir giriş alanı değiştirildiğinde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HTML form gönderildiğinde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Kullanıcı bir tuşa bastığı zaman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Olaylar OnClick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3DE7C4B-921B-403F-8C20-B636E93EA64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39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75920" y="1494720"/>
            <a:ext cx="322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Bir öğeye tıklayınca çalışır.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612720" y="2136240"/>
            <a:ext cx="80737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onclick=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"this.innerHTML='Ooops!'"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Buraya TIKLA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kodları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script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tagları ile tanımlanır.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3 şekilde kullanılabilir.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&lt;head&gt; tagları arasında 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&lt;body&gt; tagları arasında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Harici dosyaya yazılabilir.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0BCB9DC-CE0C-4448-A1E1-883A9E56CE2F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457200" y="3873960"/>
            <a:ext cx="8686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document.getElementById("demo").innerHTML = "İlk Javascript Örneğim";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Olaylar OnLoad, OnUnload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6BE670C-DDF8-41F2-BE94-64E818A4132C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07240" y="1494720"/>
            <a:ext cx="867276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Kullanıcı web sayfasına girdiği anda sayfa yüklenince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onLoad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 olayı çalışır.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Kullanıcı sayfadan ayrılınca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onUnLoad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 olayı çalışır.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27680" y="2446560"/>
            <a:ext cx="443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onload=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"checkCookies()"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471240" y="3563640"/>
            <a:ext cx="374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onunload=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"close()"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Olaylar OnChange 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83BD1AC-4D67-481F-BCAC-A0EAF76694C1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70160" y="1494720"/>
            <a:ext cx="519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öğesinin içeriği değiştirildiğinde çalışır.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46400" y="2429280"/>
            <a:ext cx="779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onchange=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"upperCase()"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67640" y="285300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OnMouseOver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496440" y="4111200"/>
            <a:ext cx="573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öğesine fare ile üzerine gelindiğinde çalışır.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446400" y="464292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OnMouseOut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477360" y="5901120"/>
            <a:ext cx="619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Html öğesinden fare ile üzerinden çıkıldığında çalışır.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OnMouseOver ve OnMouseOut Örnek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8AB10FE-A79E-4730-ADF6-60B1156DCA93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95640" y="1196640"/>
            <a:ext cx="86407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&lt;!DOCTYPE 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&lt;div onmouseover="mOver(this)" onmouseout="mOut(this)"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style="background-color:#D94A38;width:120px;height:20px;padding:40px;"&gt;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Mouse Üzerime Getir&lt;/div&gt;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&lt;script&gt;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function mOver(obj)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obj.innerHTML = " TEŞEKKÜRLER"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function mOut(obj)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obj.innerHTML = " Mouse Üzerime Getir"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&lt;/script&gt;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&lt;/body&gt;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&lt;/html&gt;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Form Elemanlar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182C479-E31F-4FF9-99B6-E79F0043C8D7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11640" y="2909880"/>
            <a:ext cx="7776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0033cc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0033cc"/>
                </a:solidFill>
                <a:latin typeface="Consolas"/>
              </a:rPr>
              <a:t>id=</a:t>
            </a:r>
            <a:r>
              <a:rPr b="1" lang="en-US" sz="1800" spc="-1" strike="noStrike">
                <a:solidFill>
                  <a:srgbClr val="0033cc"/>
                </a:solidFill>
                <a:latin typeface="Gill Sans MT"/>
              </a:rPr>
              <a:t>"</a:t>
            </a:r>
            <a:r>
              <a:rPr b="1" lang="en-US" sz="1800" spc="-1" strike="noStrike">
                <a:solidFill>
                  <a:srgbClr val="0033cc"/>
                </a:solidFill>
                <a:latin typeface="Consolas"/>
              </a:rPr>
              <a:t>demo</a:t>
            </a:r>
            <a:r>
              <a:rPr b="1" lang="en-US" sz="1800" spc="-1" strike="noStrike">
                <a:solidFill>
                  <a:srgbClr val="0033cc"/>
                </a:solidFill>
                <a:latin typeface="Gill Sans MT"/>
              </a:rPr>
              <a:t>"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&gt;İçerikler buraya gelecek.&lt;/p&gt;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 document.forms[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"frm1"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];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text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i;</a:t>
            </a:r>
            <a:br/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(i 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 i &lt; x.length; i++)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 text += x.elements[i].value +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"&lt;br&gt;"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document.getElementById(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).innerHTML = text;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05440" y="1494720"/>
            <a:ext cx="8491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Aşağıdaki javascript kodu frm1 isimli formdaki tüm elemanların içindeki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değerleri demo Id değere sahip p tagına basar.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Form Doğrulama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D37584C-685E-49C8-A0D1-9F30C6DF67DA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44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74840" y="1494720"/>
            <a:ext cx="302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Form kontrolü yapılabilir.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23360" y="2079000"/>
            <a:ext cx="6857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validateForm()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x = document.forms[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"myForm"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][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].value;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(x ==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|| x ==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    alert(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"Adınızı Giriniz"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 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428760" y="4358880"/>
            <a:ext cx="8835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"myForm"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action=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"demo_form.asp"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1" lang="en-US" sz="1800" spc="-1" strike="noStrike">
                <a:solidFill>
                  <a:srgbClr val="ff0000"/>
                </a:solidFill>
                <a:latin typeface="Consolas"/>
              </a:rPr>
              <a:t>onsubmit=</a:t>
            </a:r>
            <a:r>
              <a:rPr b="1" lang="en-US" sz="1800" spc="-1" strike="noStrike">
                <a:solidFill>
                  <a:srgbClr val="0000cd"/>
                </a:solidFill>
                <a:latin typeface="Consolas"/>
              </a:rPr>
              <a:t>"return validateForm()"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method=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"post"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Name: 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"text"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name=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"fname"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value=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"Submit"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/form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&lt;head&gt; tagı örneği.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D4F32E4-AF69-4694-8B11-FC097E2BEE14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91760" y="1767960"/>
            <a:ext cx="819468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head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function myFunction()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 document.getElementById("demo").innerHTML = "Pargraf değişti.";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/head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Web Sayfam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Paragraf Metni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button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"button"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onclick=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"myFunction()"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DENE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/button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&lt;body&gt; tagı örneği.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6C347D2-ED9B-4A87-B536-EB27A6B095F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07800" y="1700640"/>
            <a:ext cx="837864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Web Sayfam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/h1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id=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"demo"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Paragraf Metni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/p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button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type=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"button"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onclick=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"myFunction()"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DENE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/button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function myFunction()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document.getElementById("demo").innerHTML = "Paragraf Değişti.";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harici dosya ile kullanımı.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myScript.js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br/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                                            </a:t>
            </a: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head içinde çağırma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body içinde çağırma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9AAE100-88AA-40A6-AF72-B6E14F918080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66560" y="2156760"/>
            <a:ext cx="8229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onsolas"/>
              </a:rPr>
              <a:t>function 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myFunction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() {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  </a:t>
            </a:r>
            <a:r>
              <a:rPr b="0" lang="en-US" sz="1800" spc="-1" strike="noStrike">
                <a:solidFill>
                  <a:srgbClr val="0033cc"/>
                </a:solidFill>
                <a:latin typeface="Consolas"/>
              </a:rPr>
              <a:t>document.getElementById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("demo").</a:t>
            </a:r>
            <a:r>
              <a:rPr b="0" lang="en-US" sz="1800" spc="-1" strike="noStrike">
                <a:solidFill>
                  <a:srgbClr val="0033cc"/>
                </a:solidFill>
                <a:latin typeface="Consolas"/>
              </a:rPr>
              <a:t>innerHTML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= "Paragraf değişti.";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66560" y="4351680"/>
            <a:ext cx="46810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src=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"myScript.js"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148000" y="3953880"/>
            <a:ext cx="46810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head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src=</a:t>
            </a:r>
            <a:r>
              <a:rPr b="0" lang="en-US" sz="1800" spc="-1" strike="noStrike">
                <a:solidFill>
                  <a:srgbClr val="0000cd"/>
                </a:solidFill>
                <a:latin typeface="Consolas"/>
              </a:rPr>
              <a:t>"myScript.js"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/head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c00000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 Görüntü Olanakları 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JavaScript  ile HTML sayfasına farklı şekillerde yazdırma işlemi yapılabilir.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Uyarı penceresi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window.alert();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sayfaya yazdırma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document.write();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HTML tagı içine yazdırma 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innerHTML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tr-TR" sz="2600" spc="-1" strike="noStrike">
                <a:solidFill>
                  <a:srgbClr val="000000"/>
                </a:solidFill>
                <a:latin typeface="Gill Sans MT"/>
              </a:rPr>
              <a:t>Tarayıcı konsol içine yazdırma</a:t>
            </a:r>
            <a:r>
              <a:rPr b="1" lang="tr-TR" sz="2600" spc="-1" strike="noStrike">
                <a:solidFill>
                  <a:srgbClr val="000000"/>
                </a:solidFill>
                <a:latin typeface="Gill Sans MT"/>
              </a:rPr>
              <a:t> console.log()</a:t>
            </a: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tr-TR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8A773E-8958-4AF8-AA03-510A79526146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tr-TR" sz="3200" spc="-1" strike="noStrike">
                <a:solidFill>
                  <a:srgbClr val="464653"/>
                </a:solidFill>
                <a:latin typeface="Bookman Old Style"/>
              </a:rPr>
              <a:t>JavaScript</a:t>
            </a:r>
            <a:r>
              <a:rPr b="1" lang="tr-TR" sz="3200" spc="-1" strike="noStrike">
                <a:solidFill>
                  <a:srgbClr val="464653"/>
                </a:solidFill>
                <a:latin typeface="Bookman Old Style"/>
              </a:rPr>
              <a:t> window.alert()</a:t>
            </a:r>
            <a:endParaRPr b="0" lang="tr-T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3AC50C6-B461-44FD-848C-2FF4CF506CA8}" type="slidenum">
              <a:rPr b="0" lang="en-US" sz="1400" spc="-1" strike="noStrike">
                <a:solidFill>
                  <a:srgbClr val="464653"/>
                </a:solidFill>
                <a:latin typeface="Gill Sans MT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582200"/>
            <a:ext cx="70668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!DOCTYPE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window.alert(5 + 6);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/script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/body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br/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a52a2a"/>
                </a:solidFill>
                <a:latin typeface="Consolas"/>
              </a:rPr>
              <a:t>/html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2301</TotalTime>
  <Application>LibreOffice/6.3.5.2$Linux_X86_64 LibreOffice_project/30$Build-2</Application>
  <Words>1238</Words>
  <Paragraphs>420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2016-02-14T06:12:05Z</dcterms:created>
  <dc:creator>Admin</dc:creator>
  <dc:description/>
  <dc:language>en-US</dc:language>
  <cp:lastModifiedBy/>
  <dcterms:modified xsi:type="dcterms:W3CDTF">2020-04-05T13:14:52Z</dcterms:modified>
  <cp:revision>148</cp:revision>
  <dc:subject/>
  <dc:title>Web Teknolojileri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