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4" r:id="rId14"/>
    <p:sldId id="275" r:id="rId15"/>
    <p:sldId id="276" r:id="rId16"/>
    <p:sldId id="277" r:id="rId17"/>
    <p:sldId id="278" r:id="rId18"/>
    <p:sldId id="281" r:id="rId19"/>
    <p:sldId id="282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9144000" cy="5143500" type="screen16x9"/>
  <p:notesSz cx="6858000" cy="9144000"/>
  <p:embeddedFontLst>
    <p:embeddedFont>
      <p:font typeface="Lemon" panose="020B0604020202020204" charset="0"/>
      <p:regular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Satisfy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C3CD7A-2D1B-4A52-A02C-4A4FB1BD573D}">
  <a:tblStyle styleId="{F9C3CD7A-2D1B-4A52-A02C-4A4FB1BD57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f2d9f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af2d9f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af2d9f6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af2d9f6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a7265ab3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a7265ab3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a7265ab3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a7265ab3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ae95fcd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ae95fcd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ae95fcd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ae95fcd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ae95fcd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ae95fcd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ae95fc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ae95fc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ae95fcd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ae95fcd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ae95fcd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ae95fcd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a7265ab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a7265ab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a7265ab3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a7265ab3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ae95fcd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ae95fcd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ae95fcd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ae95fcd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ae95fcd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ae95fcd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ae95fcd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ae95fcd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ae95fcd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ae95fcd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a7265ab3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a7265ab3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a7265ab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a7265ab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7265ab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7265ab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a7265ab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a7265ab3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a7265ab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a7265ab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a7265ab3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a7265ab3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ae95fc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ae95fc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e95fcd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ae95fcd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ae95fc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ae95fc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w="152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de 2">
  <p:cSld name="CUSTOM_5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1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lang="en" sz="3000" b="1" i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lang="en" sz="3000" b="1" i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 copy">
  <p:cSld name="CUSTOM_5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12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2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">
  <p:cSld name="CUSTOM_6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name="adj1" fmla="val -21355"/>
              <a:gd name="adj2" fmla="val -68750"/>
              <a:gd name="adj3" fmla="val 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333333"/>
              </a:solidFill>
            </a:endParaRPr>
          </a:p>
        </p:txBody>
      </p:sp>
      <p:pic>
        <p:nvPicPr>
          <p:cNvPr id="63" name="Google Shape;63;p13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name="adj1" fmla="val -21355"/>
              <a:gd name="adj2" fmla="val -68750"/>
              <a:gd name="adj3" fmla="val 0"/>
            </a:avLst>
          </a:prstGeom>
          <a:solidFill>
            <a:srgbClr val="27A9E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 descr="slid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slid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 descr="slid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sz="45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 descr="slid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callout">
  <p:cSld name="CUSTOM_7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18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name="adj" fmla="val 847"/>
            </a:avLst>
          </a:prstGeom>
          <a:noFill/>
          <a:ln w="38100" cap="flat" cmpd="sng">
            <a:solidFill>
              <a:srgbClr val="27A9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name="adj" fmla="val 847"/>
            </a:avLst>
          </a:prstGeom>
          <a:noFill/>
          <a:ln w="76200" cap="flat" cmpd="sng">
            <a:solidFill>
              <a:srgbClr val="27A9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w="152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de">
  <p:cSld name="CAPTION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" name="Google Shape;23;p5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ing code ">
  <p:cSld name="CUSTOM_5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10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sz="45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lang="en" sz="3000" b="1" i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lang="en" sz="3000" b="1" i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400" i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Text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Tag: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dirty="0"/>
              <a:t> - Paragraph of text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HTML: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Paragraph 1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Paragraph 2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Result: 	Paragraph 1 Paragraph 2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Tag: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dirty="0"/>
              <a:t> - Paragraph of text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HTML: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Paragraph 1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Paragraph 2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Result: 	Paragraph 1 Paragraph 2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Tag: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en" dirty="0"/>
              <a:t> - Italicized Text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HTML: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This is &lt;i&gt;important!&lt;/i&gt;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Result: 	This is </a:t>
            </a:r>
            <a:r>
              <a:rPr lang="en" i="1" dirty="0"/>
              <a:t>important!</a:t>
            </a:r>
            <a:endParaRPr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Tag: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 dirty="0"/>
              <a:t> - Bold Text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HTML: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I’ll be &lt;b&gt;back&lt;/b&gt;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Result: 	I’ll be </a:t>
            </a:r>
            <a:r>
              <a:rPr lang="en" b="1" dirty="0"/>
              <a:t>back</a:t>
            </a:r>
            <a:endParaRPr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r>
              <a:rPr lang="en"/>
              <a:t> - Horizontal Rule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 closing tag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Creates a horizontal line on the screen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235" name="Google Shape;235;p41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r>
              <a:rPr lang="en"/>
              <a:t> - Horizontal Rule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&lt;p&gt;Above&lt;/p&gt;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&lt;p&gt;Below&lt;/p&gt;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r>
              <a:rPr lang="en"/>
              <a:t> - Horizontal Rule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&lt;p&gt;Above&lt;/p&gt;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&lt;p&gt;Below&lt;/p&gt;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2" name="Google Shape;242;p42" descr="Screen Shot 2016-02-10 at 2.52.1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486" y="2418463"/>
            <a:ext cx="4243850" cy="17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Breaks</a:t>
            </a:r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r>
              <a:rPr lang="en"/>
              <a:t> - Line Break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 closing tag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Creates a new line / blank line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Breaks</a:t>
            </a:r>
            <a:endParaRPr/>
          </a:p>
        </p:txBody>
      </p:sp>
      <p:sp>
        <p:nvSpPr>
          <p:cNvPr id="267" name="Google Shape;267;p46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3690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	P. Sherman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	42 Wallaby Way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	Sydney, Australia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4148375" y="1452625"/>
            <a:ext cx="48339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P. Sherman 42 Wallaby Way Sydney, Australia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5202025" y="2709750"/>
            <a:ext cx="32784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All whitespace in an HTML document gets displayed as single spaces in the resulting web page!!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Breaks</a:t>
            </a:r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3690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	P. Sherman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	42 Wallaby Way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	Sydney, Australia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47"/>
          <p:cNvSpPr txBox="1">
            <a:spLocks noGrp="1"/>
          </p:cNvSpPr>
          <p:nvPr>
            <p:ph type="body" idx="1"/>
          </p:nvPr>
        </p:nvSpPr>
        <p:spPr>
          <a:xfrm>
            <a:off x="4148375" y="1452625"/>
            <a:ext cx="48339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P. Sherman 42 Wallaby Way Sydney, Australia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47"/>
          <p:cNvSpPr txBox="1"/>
          <p:nvPr/>
        </p:nvSpPr>
        <p:spPr>
          <a:xfrm>
            <a:off x="5202025" y="2709750"/>
            <a:ext cx="32784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All whitespace in an HTML document gets displayed as single spaces in the resulting web page!!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457200" y="4198426"/>
            <a:ext cx="8229600" cy="5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We can build standard web pages...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12" name="Google Shape;112;p22" descr="skewness-1026739_960_720.jpg"/>
          <p:cNvPicPr preferRelativeResize="0"/>
          <p:nvPr/>
        </p:nvPicPr>
        <p:blipFill rotWithShape="1">
          <a:blip r:embed="rId3">
            <a:alphaModFix/>
          </a:blip>
          <a:srcRect b="9198"/>
          <a:stretch/>
        </p:blipFill>
        <p:spPr>
          <a:xfrm rot="123584">
            <a:off x="1406850" y="488849"/>
            <a:ext cx="6330300" cy="3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2542475" y="1714500"/>
            <a:ext cx="12876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endParaRPr sz="36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187200" y="1714500"/>
            <a:ext cx="15954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36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Breaks</a:t>
            </a:r>
            <a:endParaRPr/>
          </a:p>
        </p:txBody>
      </p:sp>
      <p:sp>
        <p:nvSpPr>
          <p:cNvPr id="297" name="Google Shape;297;p50"/>
          <p:cNvSpPr txBox="1">
            <a:spLocks noGrp="1"/>
          </p:cNvSpPr>
          <p:nvPr>
            <p:ph type="body" idx="1"/>
          </p:nvPr>
        </p:nvSpPr>
        <p:spPr>
          <a:xfrm>
            <a:off x="209075" y="1452625"/>
            <a:ext cx="42486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	P. Sherman</a:t>
            </a:r>
            <a:r>
              <a:rPr lang="en" sz="1800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sz="1800" b="1" dirty="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	42 Wallaby Way</a:t>
            </a:r>
            <a:r>
              <a:rPr lang="en" sz="1800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sz="1800" b="1" dirty="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	Sydney, Australia</a:t>
            </a:r>
            <a:r>
              <a:rPr lang="en" sz="1800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sz="1800" b="1" dirty="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&lt;br&gt; </a:t>
            </a:r>
            <a:r>
              <a:rPr lang="en" sz="1800" dirty="0"/>
              <a:t>- Line Break</a:t>
            </a:r>
            <a:endParaRPr sz="1800" dirty="0"/>
          </a:p>
        </p:txBody>
      </p:sp>
      <p:sp>
        <p:nvSpPr>
          <p:cNvPr id="298" name="Google Shape;298;p50"/>
          <p:cNvSpPr txBox="1">
            <a:spLocks noGrp="1"/>
          </p:cNvSpPr>
          <p:nvPr>
            <p:ph type="body" idx="1"/>
          </p:nvPr>
        </p:nvSpPr>
        <p:spPr>
          <a:xfrm>
            <a:off x="4457675" y="1452625"/>
            <a:ext cx="44409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P. Sherman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42 Wallaby Way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Sydney, Australia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Headings</a:t>
            </a:r>
            <a:endParaRPr/>
          </a:p>
        </p:txBody>
      </p:sp>
      <p:sp>
        <p:nvSpPr>
          <p:cNvPr id="304" name="Google Shape;304;p51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We saw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 sz="2400" b="1"/>
              <a:t> </a:t>
            </a:r>
            <a:r>
              <a:rPr lang="en" sz="2400"/>
              <a:t>before.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There is also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&lt;h2&gt;&lt;/h2&gt;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&lt;h3&gt;&lt;/h3&gt;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&lt;h4&gt;&lt;/h4&gt;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&lt;h5&gt;&lt;/h5&gt;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&lt;h6&gt;&lt;/h6&gt;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Headings</a:t>
            </a:r>
            <a:endParaRPr/>
          </a:p>
        </p:txBody>
      </p:sp>
      <p:sp>
        <p:nvSpPr>
          <p:cNvPr id="310" name="Google Shape;310;p52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We saw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 sz="2400" b="1"/>
              <a:t> </a:t>
            </a:r>
            <a:r>
              <a:rPr lang="en" sz="2400"/>
              <a:t>before.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There is also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&lt;h2&gt;&lt;/h2&gt;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&lt;h3&gt;&lt;/h3&gt;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&lt;h4&gt;&lt;/h4&gt;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&lt;h5&gt;&lt;/h5&gt;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&lt;h6&gt;&lt;/h6&gt;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52"/>
          <p:cNvSpPr/>
          <p:nvPr/>
        </p:nvSpPr>
        <p:spPr>
          <a:xfrm>
            <a:off x="2577950" y="2408650"/>
            <a:ext cx="374400" cy="2333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2"/>
          <p:cNvSpPr txBox="1"/>
          <p:nvPr/>
        </p:nvSpPr>
        <p:spPr>
          <a:xfrm>
            <a:off x="3178100" y="2950000"/>
            <a:ext cx="32952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As the number gets bigger, the heading gets smaller.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Headings</a:t>
            </a:r>
            <a:endParaRPr/>
          </a:p>
        </p:txBody>
      </p:sp>
      <p:sp>
        <p:nvSpPr>
          <p:cNvPr id="318" name="Google Shape;318;p53"/>
          <p:cNvSpPr txBox="1"/>
          <p:nvPr/>
        </p:nvSpPr>
        <p:spPr>
          <a:xfrm>
            <a:off x="457200" y="1307800"/>
            <a:ext cx="4811100" cy="3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&lt;h1&gt;This is an h1&lt;/h1&gt;</a:t>
            </a:r>
            <a:endParaRPr sz="2400"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&lt;h2&gt;This is an h2&lt;/h2&gt;</a:t>
            </a:r>
            <a:endParaRPr sz="2400"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&lt;h3&gt;This is an h3&lt;/h3&gt;</a:t>
            </a:r>
            <a:endParaRPr sz="2400"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&lt;h4&gt;This is an h4&lt;/h4&gt;</a:t>
            </a:r>
            <a:endParaRPr sz="2400"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&lt;h5&gt;This is an h5&lt;/h5&gt;</a:t>
            </a:r>
            <a:endParaRPr sz="2400"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&lt;h6&gt;This is an h6&lt;/h6&gt;</a:t>
            </a:r>
            <a:endParaRPr sz="2400"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9" name="Google Shape;3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050" y="1307800"/>
            <a:ext cx="3583751" cy="376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Tags</a:t>
            </a:r>
            <a:endParaRPr/>
          </a:p>
        </p:txBody>
      </p:sp>
      <p:sp>
        <p:nvSpPr>
          <p:cNvPr id="325" name="Google Shape;325;p54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 b="1">
                <a:latin typeface="Courier New"/>
                <a:ea typeface="Courier New"/>
                <a:cs typeface="Courier New"/>
                <a:sym typeface="Courier New"/>
              </a:rPr>
              <a:t>This is &lt;b&gt;very important!&lt;/b&gt;</a:t>
            </a:r>
            <a:endParaRPr sz="2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This is </a:t>
            </a:r>
            <a:r>
              <a:rPr lang="en" sz="2500" b="1"/>
              <a:t>very important!</a:t>
            </a:r>
            <a:endParaRPr sz="25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Tags</a:t>
            </a:r>
            <a:endParaRPr/>
          </a:p>
        </p:txBody>
      </p:sp>
      <p:sp>
        <p:nvSpPr>
          <p:cNvPr id="331" name="Google Shape;331;p55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 b="1">
                <a:latin typeface="Courier New"/>
                <a:ea typeface="Courier New"/>
                <a:cs typeface="Courier New"/>
                <a:sym typeface="Courier New"/>
              </a:rPr>
              <a:t>This is &lt;i&gt;&lt;b&gt;very important!&lt;/b&gt;&lt;/i&gt;</a:t>
            </a:r>
            <a:endParaRPr sz="2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This is </a:t>
            </a:r>
            <a:r>
              <a:rPr lang="en" sz="2500" b="1" i="1"/>
              <a:t>very important!</a:t>
            </a:r>
            <a:endParaRPr sz="2500" b="1"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Tags</a:t>
            </a:r>
            <a:endParaRPr/>
          </a:p>
        </p:txBody>
      </p:sp>
      <p:graphicFrame>
        <p:nvGraphicFramePr>
          <p:cNvPr id="337" name="Google Shape;337;p56"/>
          <p:cNvGraphicFramePr/>
          <p:nvPr/>
        </p:nvGraphicFramePr>
        <p:xfrm>
          <a:off x="952500" y="1361825"/>
          <a:ext cx="7239000" cy="3657420"/>
        </p:xfrm>
        <a:graphic>
          <a:graphicData uri="http://schemas.openxmlformats.org/drawingml/2006/table">
            <a:tbl>
              <a:tblPr>
                <a:noFill/>
                <a:tableStyleId>{F9C3CD7A-2D1B-4A52-A02C-4A4FB1BD573D}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&lt;p&gt;</a:t>
                      </a:r>
                      <a:endParaRPr sz="24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paragraph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&lt;i&gt;</a:t>
                      </a:r>
                      <a:endParaRPr sz="24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Italic</a:t>
                      </a:r>
                      <a:endParaRPr sz="2400" i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&lt;b&gt;</a:t>
                      </a:r>
                      <a:endParaRPr sz="24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Bold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&lt;hr&gt;</a:t>
                      </a:r>
                      <a:endParaRPr sz="24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horizontal rule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&lt;br&gt;</a:t>
                      </a:r>
                      <a:endParaRPr sz="24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Line Break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&lt;h1&gt;,&lt;h2&gt;...&lt;h6&gt;</a:t>
                      </a:r>
                      <a:endParaRPr sz="24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headings (h1 = largest, </a:t>
                      </a:r>
                      <a:endParaRPr sz="24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h6 = smallest)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>
            <a:spLocks noGrp="1"/>
          </p:cNvSpPr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this in the editor!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457200" y="4198426"/>
            <a:ext cx="8229600" cy="5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… now let’s </a:t>
            </a:r>
            <a:r>
              <a:rPr lang="en" sz="3000" b="1">
                <a:solidFill>
                  <a:srgbClr val="434343"/>
                </a:solidFill>
              </a:rPr>
              <a:t>add</a:t>
            </a:r>
            <a:r>
              <a:rPr lang="en" sz="3000">
                <a:solidFill>
                  <a:srgbClr val="434343"/>
                </a:solidFill>
              </a:rPr>
              <a:t> some </a:t>
            </a:r>
            <a:r>
              <a:rPr lang="en" sz="3000" i="1">
                <a:solidFill>
                  <a:srgbClr val="434343"/>
                </a:solidFill>
              </a:rPr>
              <a:t>style</a:t>
            </a:r>
            <a:endParaRPr i="1"/>
          </a:p>
        </p:txBody>
      </p:sp>
      <p:sp>
        <p:nvSpPr>
          <p:cNvPr id="120" name="Google Shape;120;p23"/>
          <p:cNvSpPr txBox="1"/>
          <p:nvPr/>
        </p:nvSpPr>
        <p:spPr>
          <a:xfrm>
            <a:off x="2785025" y="1714500"/>
            <a:ext cx="1045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endParaRPr sz="36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5270825" y="1714500"/>
            <a:ext cx="14283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&lt;/i&gt;</a:t>
            </a:r>
            <a:endParaRPr sz="36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23" descr="pisa-971340_960_7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0765">
            <a:off x="3429850" y="301125"/>
            <a:ext cx="2284325" cy="403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457200" y="4198426"/>
            <a:ext cx="8229600" cy="5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… now let’s </a:t>
            </a:r>
            <a:r>
              <a:rPr lang="en" sz="3000" b="1">
                <a:solidFill>
                  <a:srgbClr val="434343"/>
                </a:solidFill>
              </a:rPr>
              <a:t>add</a:t>
            </a:r>
            <a:r>
              <a:rPr lang="en" sz="3000">
                <a:solidFill>
                  <a:srgbClr val="434343"/>
                </a:solidFill>
              </a:rPr>
              <a:t> some </a:t>
            </a:r>
            <a:r>
              <a:rPr lang="en" sz="3000" i="1">
                <a:solidFill>
                  <a:srgbClr val="434343"/>
                </a:solidFill>
              </a:rPr>
              <a:t>style</a:t>
            </a:r>
            <a:endParaRPr i="1"/>
          </a:p>
        </p:txBody>
      </p:sp>
      <p:sp>
        <p:nvSpPr>
          <p:cNvPr id="128" name="Google Shape;128;p24"/>
          <p:cNvSpPr txBox="1"/>
          <p:nvPr/>
        </p:nvSpPr>
        <p:spPr>
          <a:xfrm>
            <a:off x="2785025" y="1714500"/>
            <a:ext cx="1045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endParaRPr sz="36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5270825" y="1714500"/>
            <a:ext cx="14283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&lt;/i&gt;</a:t>
            </a:r>
            <a:endParaRPr sz="36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24" descr="pisa-971340_960_7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0765">
            <a:off x="3429850" y="301125"/>
            <a:ext cx="2284325" cy="403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 descr="File:Tourists in Munich at th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75" y="2375925"/>
            <a:ext cx="2640774" cy="18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200725" y="4859150"/>
            <a:ext cx="88401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image source: https://upload.wikimedia.org/wikipedia/commons/thumb/d/df/Tourists_in_Munich_at_the_Marienplatz%2C_2011.JPG/800px-Tourists_in_Munich_at_the_Marienplatz%2C_2011.JPG</a:t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1338450" y="1946650"/>
            <a:ext cx="6619500" cy="8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Formatting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 provides several tags for formatting text on your web pages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/>
              <a:t> Tag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/>
              <a:t> - Paragraph of text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Tag: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dirty="0"/>
              <a:t> - Paragraph of text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HTML: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&lt;p&gt;Paragraph 1&lt;/p&gt;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&lt;p&gt;Paragraph 2&lt;/p&gt;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Result: 	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Tag: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dirty="0"/>
              <a:t> - Paragraph of text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HTML: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&lt;p&gt;Paragraph 1&lt;/p&gt;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&lt;p&gt;Paragraph 2&lt;/p&gt;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Result: 	Paragraph 1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	Paragraph 2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Tag: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dirty="0"/>
              <a:t> - Paragraph of text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HTML: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&lt;p&gt;Paragraph 1&lt;/p&gt;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&lt;p&gt;Paragraph 2&lt;/p&gt;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Result: 	Paragraph 1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	Paragraph 2</a:t>
            </a:r>
            <a:endParaRPr dirty="0"/>
          </a:p>
        </p:txBody>
      </p:sp>
      <p:sp>
        <p:nvSpPr>
          <p:cNvPr id="163" name="Google Shape;163;p29"/>
          <p:cNvSpPr txBox="1"/>
          <p:nvPr/>
        </p:nvSpPr>
        <p:spPr>
          <a:xfrm>
            <a:off x="4700250" y="3663175"/>
            <a:ext cx="43575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Note there’s an automatic line break (new line) </a:t>
            </a:r>
            <a:r>
              <a:rPr lang="en" sz="2400" b="1" i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a paragraph tag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On-screen Show (16:9)</PresentationFormat>
  <Paragraphs>166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Lemon</vt:lpstr>
      <vt:lpstr>Satisfy</vt:lpstr>
      <vt:lpstr>Arial</vt:lpstr>
      <vt:lpstr>Proxima Nova</vt:lpstr>
      <vt:lpstr>Courier New</vt:lpstr>
      <vt:lpstr>Simple Light</vt:lpstr>
      <vt:lpstr> Formatting Text</vt:lpstr>
      <vt:lpstr>We can build standard web pages...</vt:lpstr>
      <vt:lpstr>… now let’s add some style</vt:lpstr>
      <vt:lpstr>… now let’s add some style</vt:lpstr>
      <vt:lpstr>HTML Formatting</vt:lpstr>
      <vt:lpstr>The &lt;p&gt; Tag</vt:lpstr>
      <vt:lpstr>The &lt;p&gt; Tag</vt:lpstr>
      <vt:lpstr>The &lt;p&gt; Tag</vt:lpstr>
      <vt:lpstr>The &lt;p&gt; Tag</vt:lpstr>
      <vt:lpstr>The &lt;p&gt; Tag</vt:lpstr>
      <vt:lpstr>The &lt;p&gt; Tag</vt:lpstr>
      <vt:lpstr>The &lt;i&gt; Tag</vt:lpstr>
      <vt:lpstr>The &lt;b&gt; Tag</vt:lpstr>
      <vt:lpstr>The &lt;hr&gt; Tag</vt:lpstr>
      <vt:lpstr>The &lt;hr&gt; Tag</vt:lpstr>
      <vt:lpstr>The &lt;hr&gt; Tag</vt:lpstr>
      <vt:lpstr>Line Breaks</vt:lpstr>
      <vt:lpstr>Line Breaks</vt:lpstr>
      <vt:lpstr>Line Breaks</vt:lpstr>
      <vt:lpstr>Line Breaks</vt:lpstr>
      <vt:lpstr>Headings</vt:lpstr>
      <vt:lpstr>Headings</vt:lpstr>
      <vt:lpstr>Headings</vt:lpstr>
      <vt:lpstr>Nesting Tags</vt:lpstr>
      <vt:lpstr>Nesting Tags</vt:lpstr>
      <vt:lpstr>Formatting Tags</vt:lpstr>
      <vt:lpstr>Let’s see this in the editor!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Formatting Text</dc:title>
  <cp:lastModifiedBy>kemas ramadhan</cp:lastModifiedBy>
  <cp:revision>1</cp:revision>
  <dcterms:modified xsi:type="dcterms:W3CDTF">2023-03-03T00:50:08Z</dcterms:modified>
</cp:coreProperties>
</file>