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Proxima Nova"/>
      <p:regular r:id="rId48"/>
      <p:bold r:id="rId49"/>
      <p:italic r:id="rId50"/>
      <p:boldItalic r:id="rId51"/>
    </p:embeddedFont>
    <p:embeddedFont>
      <p:font typeface="Satisfy"/>
      <p:regular r:id="rId52"/>
    </p:embeddedFont>
    <p:embeddedFont>
      <p:font typeface="Lemon"/>
      <p:regular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2389C5-58F0-4F61-BBBB-B1A93EF94A22}">
  <a:tblStyle styleId="{892389C5-58F0-4F61-BBBB-B1A93EF94A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regular.fntdata"/><Relationship Id="rId47" Type="http://schemas.openxmlformats.org/officeDocument/2006/relationships/slide" Target="slides/slide42.xml"/><Relationship Id="rId49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boldItalic.fntdata"/><Relationship Id="rId50" Type="http://schemas.openxmlformats.org/officeDocument/2006/relationships/font" Target="fonts/ProximaNova-italic.fntdata"/><Relationship Id="rId53" Type="http://schemas.openxmlformats.org/officeDocument/2006/relationships/font" Target="fonts/Lemon-regular.fntdata"/><Relationship Id="rId52" Type="http://schemas.openxmlformats.org/officeDocument/2006/relationships/font" Target="fonts/Satisfy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73bd4423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73bd442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73bd4423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73bd442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73bd4423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73bd442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73bd4423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73bd442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73bd4423_0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73bd442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73bd4423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73bd442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73bd4423_0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73bd442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73bd4423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73bd442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73bd4423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73bd442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73bd4423_0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73bd442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73bd442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73bd44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73bd4423_0_1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73bd442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73bd4423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73bd442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73bd4423_0_1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73bd442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73f71e5f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73f71e5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73bd4423_0_1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73bd442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73f71e5f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73f71e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73bd4423_0_1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273bd442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73f71e5f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73f71e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73bd4423_0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73bd442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73bd4423_0_1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73bd442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73bd4423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73bd44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73bd4423_0_2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73bd442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73bd4423_0_2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73bd442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73bd4423_0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73bd442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273bd4423_0_2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273bd442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73bd4423_0_2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273bd442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73bd4423_0_2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73bd4423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73bd4423_0_2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273bd442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73bd4423_0_2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73bd4423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73bd4423_0_2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273bd4423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73bd4423_0_2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273bd4423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37f084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737f08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73bd4423_0_2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273bd442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73bd4423_0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73bd442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273bd4423_0_2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273bd442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3bd4423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3bd442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73bd4423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73bd442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73bd4423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73bd442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73bd4423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73bd442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73bd4423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73bd442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 2">
  <p:cSld name="CUSTOM_5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1" name="Google Shape;5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copy">
  <p:cSld name="CUSTOM_5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">
  <p:cSld name="CUSTOM_6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callout">
  <p:cSld name="CUSTOM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2" name="Google Shape;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APTION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ing code ">
  <p:cSld name="CUSTOM_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45" name="Google Shape;4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spn.go.com/mens-college-basketball/rankings" TargetMode="External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List_of_national_birds" TargetMode="External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billboard.com/articles/columns/pop-shop/6634535/100-biggest-summer-songs-of-all-time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1775" y="684900"/>
            <a:ext cx="64881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Tables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row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180" name="Google Shape;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/>
        </p:nvSpPr>
        <p:spPr>
          <a:xfrm>
            <a:off x="2631625" y="4156650"/>
            <a:ext cx="63312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row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header</a:t>
            </a:r>
            <a:endParaRPr/>
          </a:p>
        </p:txBody>
      </p:sp>
      <p:sp>
        <p:nvSpPr>
          <p:cNvPr id="188" name="Google Shape;188;p31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189" name="Google Shape;1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1"/>
          <p:cNvSpPr txBox="1"/>
          <p:nvPr/>
        </p:nvSpPr>
        <p:spPr>
          <a:xfrm>
            <a:off x="2659575" y="1221050"/>
            <a:ext cx="9450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row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header</a:t>
            </a:r>
            <a:endParaRPr/>
          </a:p>
        </p:txBody>
      </p:sp>
      <p:sp>
        <p:nvSpPr>
          <p:cNvPr id="197" name="Google Shape;197;p32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3579550" y="1204350"/>
            <a:ext cx="20073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row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header</a:t>
            </a:r>
            <a:endParaRPr/>
          </a:p>
        </p:txBody>
      </p:sp>
      <p:sp>
        <p:nvSpPr>
          <p:cNvPr id="206" name="Google Shape;206;p33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 flipH="1">
            <a:off x="5586800" y="1204350"/>
            <a:ext cx="20490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row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header</a:t>
            </a:r>
            <a:endParaRPr/>
          </a:p>
        </p:txBody>
      </p:sp>
      <p:sp>
        <p:nvSpPr>
          <p:cNvPr id="215" name="Google Shape;215;p34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216" name="Google Shape;2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4"/>
          <p:cNvSpPr txBox="1"/>
          <p:nvPr/>
        </p:nvSpPr>
        <p:spPr>
          <a:xfrm>
            <a:off x="7577250" y="1204350"/>
            <a:ext cx="13269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row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header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data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225" name="Google Shape;2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5"/>
          <p:cNvSpPr txBox="1"/>
          <p:nvPr/>
        </p:nvSpPr>
        <p:spPr>
          <a:xfrm>
            <a:off x="2631675" y="1998850"/>
            <a:ext cx="997800" cy="7779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row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header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data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234" name="Google Shape;2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6"/>
          <p:cNvSpPr txBox="1"/>
          <p:nvPr/>
        </p:nvSpPr>
        <p:spPr>
          <a:xfrm>
            <a:off x="3576725" y="1990500"/>
            <a:ext cx="2010000" cy="7779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row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header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data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243" name="Google Shape;2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7"/>
          <p:cNvSpPr txBox="1"/>
          <p:nvPr/>
        </p:nvSpPr>
        <p:spPr>
          <a:xfrm>
            <a:off x="5525400" y="1982150"/>
            <a:ext cx="2127000" cy="7779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row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header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data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252" name="Google Shape;25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8"/>
          <p:cNvSpPr txBox="1"/>
          <p:nvPr/>
        </p:nvSpPr>
        <p:spPr>
          <a:xfrm>
            <a:off x="7616375" y="1990525"/>
            <a:ext cx="1346400" cy="7779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259" name="Google Shape;259;p39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row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header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data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60" name="Google Shape;260;p39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261" name="Google Shape;26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9"/>
          <p:cNvSpPr txBox="1"/>
          <p:nvPr/>
        </p:nvSpPr>
        <p:spPr>
          <a:xfrm>
            <a:off x="2631675" y="2730575"/>
            <a:ext cx="997800" cy="7779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07900" y="869325"/>
            <a:ext cx="4138500" cy="27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display information in a grid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4892600" y="4131525"/>
            <a:ext cx="4066200" cy="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http://espn.go.com/mens-college-basketball/rankings</a:t>
            </a:r>
            <a:r>
              <a:rPr lang="en" sz="1100"/>
              <a:t> </a:t>
            </a:r>
            <a:endParaRPr sz="1100"/>
          </a:p>
        </p:txBody>
      </p:sp>
      <p:pic>
        <p:nvPicPr>
          <p:cNvPr descr="Screen Shot 2016-03-24 at 4.14.31 PM.png"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28250"/>
            <a:ext cx="4138500" cy="3944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row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Table header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data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69" name="Google Shape;269;p40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270" name="Google Shape;27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0"/>
          <p:cNvSpPr txBox="1"/>
          <p:nvPr/>
        </p:nvSpPr>
        <p:spPr>
          <a:xfrm>
            <a:off x="3567000" y="2734850"/>
            <a:ext cx="2010000" cy="7779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&lt;table&gt;</a:t>
            </a:r>
            <a:r>
              <a:rPr lang="en" sz="1800"/>
              <a:t> - container for all table data</a:t>
            </a:r>
            <a:endParaRPr sz="1800"/>
          </a:p>
        </p:txBody>
      </p:sp>
      <p:sp>
        <p:nvSpPr>
          <p:cNvPr id="278" name="Google Shape;278;p41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279" name="Google Shape;27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1"/>
          <p:cNvSpPr txBox="1"/>
          <p:nvPr/>
        </p:nvSpPr>
        <p:spPr>
          <a:xfrm>
            <a:off x="2659575" y="1221050"/>
            <a:ext cx="6303300" cy="37467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&lt;table&gt;</a:t>
            </a:r>
            <a:r>
              <a:rPr lang="en" sz="1800"/>
              <a:t> - container for all table data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&lt;tr&gt;</a:t>
            </a:r>
            <a:r>
              <a:rPr lang="en" sz="1800"/>
              <a:t> - container for a single row</a:t>
            </a:r>
            <a:endParaRPr sz="1800"/>
          </a:p>
        </p:txBody>
      </p:sp>
      <p:sp>
        <p:nvSpPr>
          <p:cNvPr id="287" name="Google Shape;287;p42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288" name="Google Shape;28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2"/>
          <p:cNvSpPr txBox="1"/>
          <p:nvPr/>
        </p:nvSpPr>
        <p:spPr>
          <a:xfrm>
            <a:off x="2631775" y="1221050"/>
            <a:ext cx="63312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&lt;table&gt;</a:t>
            </a:r>
            <a:r>
              <a:rPr lang="en" sz="1800"/>
              <a:t> - container for all table data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&lt;tr&gt;</a:t>
            </a:r>
            <a:r>
              <a:rPr lang="en" sz="1800"/>
              <a:t> - container for a single row</a:t>
            </a:r>
            <a:endParaRPr sz="1800"/>
          </a:p>
        </p:txBody>
      </p:sp>
      <p:sp>
        <p:nvSpPr>
          <p:cNvPr id="296" name="Google Shape;296;p43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297" name="Google Shape;29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3"/>
          <p:cNvSpPr txBox="1"/>
          <p:nvPr/>
        </p:nvSpPr>
        <p:spPr>
          <a:xfrm>
            <a:off x="2631625" y="1965400"/>
            <a:ext cx="63312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304" name="Google Shape;304;p44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&lt;table&gt;</a:t>
            </a:r>
            <a:r>
              <a:rPr lang="en" sz="1800"/>
              <a:t> - container for all table data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&lt;tr&gt;</a:t>
            </a:r>
            <a:r>
              <a:rPr lang="en" sz="1800"/>
              <a:t> - container for a single row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&lt;th&gt; </a:t>
            </a:r>
            <a:r>
              <a:rPr lang="en" sz="1800"/>
              <a:t>- single table header element</a:t>
            </a:r>
            <a:endParaRPr sz="1800"/>
          </a:p>
        </p:txBody>
      </p:sp>
      <p:sp>
        <p:nvSpPr>
          <p:cNvPr id="305" name="Google Shape;305;p44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306" name="Google Shape;30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4"/>
          <p:cNvSpPr txBox="1"/>
          <p:nvPr/>
        </p:nvSpPr>
        <p:spPr>
          <a:xfrm>
            <a:off x="2659575" y="1221050"/>
            <a:ext cx="9450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313" name="Google Shape;313;p45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&lt;table&gt;</a:t>
            </a:r>
            <a:r>
              <a:rPr lang="en" sz="1800"/>
              <a:t> - container for all table data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&lt;tr&gt;</a:t>
            </a:r>
            <a:r>
              <a:rPr lang="en" sz="1800"/>
              <a:t> - container for a single row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&lt;th&gt; </a:t>
            </a:r>
            <a:r>
              <a:rPr lang="en" sz="1800"/>
              <a:t>- single table header element</a:t>
            </a:r>
            <a:endParaRPr sz="1800"/>
          </a:p>
        </p:txBody>
      </p:sp>
      <p:sp>
        <p:nvSpPr>
          <p:cNvPr id="314" name="Google Shape;314;p45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315" name="Google Shape;31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5"/>
          <p:cNvSpPr txBox="1"/>
          <p:nvPr/>
        </p:nvSpPr>
        <p:spPr>
          <a:xfrm>
            <a:off x="3579550" y="1204350"/>
            <a:ext cx="20073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&lt;table&gt;</a:t>
            </a:r>
            <a:r>
              <a:rPr lang="en" sz="1800"/>
              <a:t> - container for all table data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&lt;tr&gt;</a:t>
            </a:r>
            <a:r>
              <a:rPr lang="en" sz="1800"/>
              <a:t> - container for a single row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&lt;th&gt; </a:t>
            </a:r>
            <a:r>
              <a:rPr lang="en" sz="1800"/>
              <a:t>- single table header element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&lt;td&gt;</a:t>
            </a:r>
            <a:r>
              <a:rPr lang="en" sz="1800"/>
              <a:t> - single table data element</a:t>
            </a:r>
            <a:endParaRPr sz="1800"/>
          </a:p>
        </p:txBody>
      </p:sp>
      <p:sp>
        <p:nvSpPr>
          <p:cNvPr id="323" name="Google Shape;323;p46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324" name="Google Shape;32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6"/>
          <p:cNvSpPr txBox="1"/>
          <p:nvPr/>
        </p:nvSpPr>
        <p:spPr>
          <a:xfrm>
            <a:off x="2631675" y="2730575"/>
            <a:ext cx="997800" cy="7779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&lt;table&gt;</a:t>
            </a:r>
            <a:r>
              <a:rPr lang="en" sz="1800"/>
              <a:t> - container for all table data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&lt;tr&gt;</a:t>
            </a:r>
            <a:r>
              <a:rPr lang="en" sz="1800"/>
              <a:t> - container for a single row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&lt;th&gt; </a:t>
            </a:r>
            <a:r>
              <a:rPr lang="en" sz="1800"/>
              <a:t>- single table header element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&lt;td&gt;</a:t>
            </a:r>
            <a:r>
              <a:rPr lang="en" sz="1800"/>
              <a:t> - single table data element</a:t>
            </a:r>
            <a:endParaRPr sz="1800"/>
          </a:p>
        </p:txBody>
      </p:sp>
      <p:sp>
        <p:nvSpPr>
          <p:cNvPr id="332" name="Google Shape;332;p47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333" name="Google Shape;33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7"/>
          <p:cNvSpPr txBox="1"/>
          <p:nvPr/>
        </p:nvSpPr>
        <p:spPr>
          <a:xfrm>
            <a:off x="3567000" y="2734850"/>
            <a:ext cx="2010000" cy="7779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340" name="Google Shape;340;p48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All table information will go inside here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Information for the first row will go here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07900" y="869325"/>
            <a:ext cx="4138500" cy="27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display information in a grid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4792250" y="4516225"/>
            <a:ext cx="40662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https://en.wikipedia.org/wiki/List_of_national_birds</a:t>
            </a:r>
            <a:r>
              <a:rPr lang="en" sz="1100"/>
              <a:t> </a:t>
            </a:r>
            <a:endParaRPr sz="1100"/>
          </a:p>
        </p:txBody>
      </p:sp>
      <p:pic>
        <p:nvPicPr>
          <p:cNvPr descr="Screen Shot 2016-03-24 at 5.44.13 PM.png"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925" y="93325"/>
            <a:ext cx="4443076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352" name="Google Shape;352;p50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Information for the first row will go here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Information for the second row will go here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358" name="Google Shape;358;p51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&lt;th&gt;Name&lt;/th&gt;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&lt;th&gt;Points&lt;/th&gt;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364" name="Google Shape;364;p52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b="1" sz="2400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Points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&lt;/th&gt;</a:t>
            </a:r>
            <a:endParaRPr b="1" sz="2400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52"/>
          <p:cNvSpPr txBox="1"/>
          <p:nvPr/>
        </p:nvSpPr>
        <p:spPr>
          <a:xfrm>
            <a:off x="4934425" y="1831600"/>
            <a:ext cx="3688200" cy="1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first row usually contains </a:t>
            </a:r>
            <a:r>
              <a:rPr b="1" i="1" lang="en" sz="3000">
                <a:solidFill>
                  <a:srgbClr val="27A9E1"/>
                </a:solidFill>
                <a:latin typeface="Proxima Nova"/>
                <a:ea typeface="Proxima Nova"/>
                <a:cs typeface="Proxima Nova"/>
                <a:sym typeface="Proxima Nova"/>
              </a:rPr>
              <a:t>headers</a:t>
            </a:r>
            <a:endParaRPr b="1" i="1" sz="3000">
              <a:solidFill>
                <a:srgbClr val="27A9E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b="1" lang="en" sz="3000">
                <a:solidFill>
                  <a:srgbClr val="27A9E1"/>
                </a:solidFill>
                <a:latin typeface="Proxima Nova"/>
                <a:ea typeface="Proxima Nova"/>
                <a:cs typeface="Proxima Nova"/>
                <a:sym typeface="Proxima Nova"/>
              </a:rPr>
              <a:t>&lt;th&gt;</a:t>
            </a:r>
            <a:r>
              <a:rPr lang="en" sz="3000">
                <a:solidFill>
                  <a:srgbClr val="27A9E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3000">
              <a:solidFill>
                <a:srgbClr val="27A9E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371" name="Google Shape;371;p53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&lt;th&gt;Name&lt;/th&gt;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&lt;th&gt;Points&lt;/th&gt;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&lt;td&gt;Karel&lt;/td&gt;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&lt;td&gt;32&lt;/td&gt;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377" name="Google Shape;377;p54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&lt;th&gt;Name&lt;/th&gt;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&lt;th&gt;Points&lt;/th&gt;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Karel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54"/>
          <p:cNvSpPr txBox="1"/>
          <p:nvPr/>
        </p:nvSpPr>
        <p:spPr>
          <a:xfrm>
            <a:off x="4934425" y="1831600"/>
            <a:ext cx="36882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rest of the rows contain </a:t>
            </a:r>
            <a:r>
              <a:rPr b="1" i="1" lang="en" sz="3000">
                <a:solidFill>
                  <a:srgbClr val="27A9E1"/>
                </a:solidFill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endParaRPr b="1" i="1" sz="3000">
              <a:solidFill>
                <a:srgbClr val="27A9E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27A9E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b="1" lang="en" sz="3000">
                <a:solidFill>
                  <a:srgbClr val="27A9E1"/>
                </a:solidFill>
                <a:latin typeface="Proxima Nova"/>
                <a:ea typeface="Proxima Nova"/>
                <a:cs typeface="Proxima Nova"/>
                <a:sym typeface="Proxima Nova"/>
              </a:rPr>
              <a:t>&lt;td&gt;</a:t>
            </a:r>
            <a:r>
              <a:rPr lang="en" sz="3000">
                <a:solidFill>
                  <a:srgbClr val="27A9E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1" i="1" sz="3000">
              <a:solidFill>
                <a:srgbClr val="27A9E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384" name="Google Shape;384;p55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&lt;th&gt;Name&lt;/th&gt;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&lt;th&gt;Points&lt;/th&gt;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&lt;td&gt;Karel&lt;/td&gt;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&lt;td&gt;32&lt;/td&gt;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390" name="Google Shape;390;p56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&lt;th&gt;Name&lt;/th&gt;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&lt;th&gt;Points&lt;/th&gt;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&lt;td&gt;Karel&lt;/td&gt;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&lt;td&gt;32&lt;/td&gt;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1" name="Google Shape;391;p56"/>
          <p:cNvCxnSpPr/>
          <p:nvPr/>
        </p:nvCxnSpPr>
        <p:spPr>
          <a:xfrm>
            <a:off x="4039525" y="1246150"/>
            <a:ext cx="41700" cy="36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56"/>
          <p:cNvSpPr txBox="1"/>
          <p:nvPr/>
        </p:nvSpPr>
        <p:spPr>
          <a:xfrm>
            <a:off x="4098075" y="4457950"/>
            <a:ext cx="1003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Preview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393" name="Google Shape;393;p56"/>
          <p:cNvGraphicFramePr/>
          <p:nvPr/>
        </p:nvGraphicFramePr>
        <p:xfrm>
          <a:off x="4511150" y="173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{892389C5-58F0-4F61-BBBB-B1A93EF94A22}</a:tableStyleId>
              </a:tblPr>
              <a:tblGrid>
                <a:gridCol w="2013700"/>
                <a:gridCol w="2013700"/>
              </a:tblGrid>
              <a:tr h="6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Karel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399" name="Google Shape;399;p57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 </a:t>
            </a:r>
            <a:r>
              <a:rPr b="1" lang="en" sz="18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border=“1”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&lt;th&gt;Name&lt;/th&gt;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&lt;th&gt;Points&lt;/th&gt;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&lt;td&gt;Karel&lt;/td&gt;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&lt;td&gt;32&lt;/td&gt;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0" name="Google Shape;400;p57"/>
          <p:cNvCxnSpPr/>
          <p:nvPr/>
        </p:nvCxnSpPr>
        <p:spPr>
          <a:xfrm>
            <a:off x="4039525" y="1246150"/>
            <a:ext cx="41700" cy="36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57"/>
          <p:cNvSpPr txBox="1"/>
          <p:nvPr/>
        </p:nvSpPr>
        <p:spPr>
          <a:xfrm>
            <a:off x="4098075" y="4457950"/>
            <a:ext cx="1003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Preview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02" name="Google Shape;402;p57"/>
          <p:cNvGraphicFramePr/>
          <p:nvPr/>
        </p:nvGraphicFramePr>
        <p:xfrm>
          <a:off x="4511150" y="173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{892389C5-58F0-4F61-BBBB-B1A93EF94A22}</a:tableStyleId>
              </a:tblPr>
              <a:tblGrid>
                <a:gridCol w="2013700"/>
                <a:gridCol w="2013700"/>
              </a:tblGrid>
              <a:tr h="6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Karel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3" name="Google Shape;403;p57"/>
          <p:cNvSpPr txBox="1"/>
          <p:nvPr/>
        </p:nvSpPr>
        <p:spPr>
          <a:xfrm>
            <a:off x="4511150" y="3255475"/>
            <a:ext cx="3894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b="1" i="1" lang="en" sz="1800">
                <a:solidFill>
                  <a:srgbClr val="27A9E1"/>
                </a:solidFill>
                <a:latin typeface="Proxima Nova"/>
                <a:ea typeface="Proxima Nova"/>
                <a:cs typeface="Proxima Nova"/>
                <a:sym typeface="Proxima Nova"/>
              </a:rPr>
              <a:t>border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attribute specifies how thick the table border is.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Default is 0.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409" name="Google Shape;409;p58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 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border=“1”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&lt;th&gt;Name&lt;/th&gt;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&lt;th&gt;Points&lt;/th&gt;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&lt;td&gt;Karel&lt;/td&gt;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&lt;td&gt;32&lt;/td&gt;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0" name="Google Shape;410;p58"/>
          <p:cNvCxnSpPr/>
          <p:nvPr/>
        </p:nvCxnSpPr>
        <p:spPr>
          <a:xfrm>
            <a:off x="4039525" y="1246150"/>
            <a:ext cx="41700" cy="36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58"/>
          <p:cNvSpPr txBox="1"/>
          <p:nvPr/>
        </p:nvSpPr>
        <p:spPr>
          <a:xfrm>
            <a:off x="4098075" y="4457950"/>
            <a:ext cx="1003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Preview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12" name="Google Shape;412;p58"/>
          <p:cNvGraphicFramePr/>
          <p:nvPr/>
        </p:nvGraphicFramePr>
        <p:xfrm>
          <a:off x="4511150" y="173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{892389C5-58F0-4F61-BBBB-B1A93EF94A22}</a:tableStyleId>
              </a:tblPr>
              <a:tblGrid>
                <a:gridCol w="2013700"/>
                <a:gridCol w="2013700"/>
              </a:tblGrid>
              <a:tr h="6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Karel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418" name="Google Shape;418;p59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 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border=“5”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&lt;th&gt;Name&lt;/th&gt;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&lt;th&gt;Points&lt;/th&gt;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&lt;td&gt;Karel&lt;/td&gt;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&lt;td&gt;32&lt;/td&gt;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9" name="Google Shape;419;p59"/>
          <p:cNvCxnSpPr/>
          <p:nvPr/>
        </p:nvCxnSpPr>
        <p:spPr>
          <a:xfrm>
            <a:off x="4039525" y="1246150"/>
            <a:ext cx="41700" cy="36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59"/>
          <p:cNvSpPr txBox="1"/>
          <p:nvPr/>
        </p:nvSpPr>
        <p:spPr>
          <a:xfrm>
            <a:off x="4098075" y="4457950"/>
            <a:ext cx="1003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Preview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21" name="Google Shape;421;p59"/>
          <p:cNvGraphicFramePr/>
          <p:nvPr/>
        </p:nvGraphicFramePr>
        <p:xfrm>
          <a:off x="4511150" y="173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{892389C5-58F0-4F61-BBBB-B1A93EF94A22}</a:tableStyleId>
              </a:tblPr>
              <a:tblGrid>
                <a:gridCol w="2013700"/>
                <a:gridCol w="2013700"/>
              </a:tblGrid>
              <a:tr h="6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Karel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427" name="Google Shape;427;p60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 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border=“0”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&lt;th&gt;Name&lt;/th&gt;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&lt;th&gt;Points&lt;/th&gt;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&lt;td&gt;Karel&lt;/td&gt;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&lt;td&gt;32&lt;/td&gt;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8" name="Google Shape;428;p60"/>
          <p:cNvCxnSpPr/>
          <p:nvPr/>
        </p:nvCxnSpPr>
        <p:spPr>
          <a:xfrm>
            <a:off x="4039525" y="1246150"/>
            <a:ext cx="41700" cy="36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60"/>
          <p:cNvSpPr txBox="1"/>
          <p:nvPr/>
        </p:nvSpPr>
        <p:spPr>
          <a:xfrm>
            <a:off x="4098075" y="4457950"/>
            <a:ext cx="1003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Preview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30" name="Google Shape;430;p60"/>
          <p:cNvGraphicFramePr/>
          <p:nvPr/>
        </p:nvGraphicFramePr>
        <p:xfrm>
          <a:off x="4511150" y="173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{892389C5-58F0-4F61-BBBB-B1A93EF94A22}</a:tableStyleId>
              </a:tblPr>
              <a:tblGrid>
                <a:gridCol w="2013700"/>
                <a:gridCol w="2013700"/>
              </a:tblGrid>
              <a:tr h="6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Karel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Example</a:t>
            </a:r>
            <a:endParaRPr/>
          </a:p>
        </p:txBody>
      </p:sp>
      <p:sp>
        <p:nvSpPr>
          <p:cNvPr id="436" name="Google Shape;436;p61"/>
          <p:cNvSpPr txBox="1"/>
          <p:nvPr>
            <p:ph idx="1" type="body"/>
          </p:nvPr>
        </p:nvSpPr>
        <p:spPr>
          <a:xfrm>
            <a:off x="259275" y="1120700"/>
            <a:ext cx="8681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&lt;table 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border=“1”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&lt;th&gt;Name&lt;/th&gt;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&lt;th&gt;Points&lt;/th&gt;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&lt;td&gt;Karel&lt;/td&gt;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&lt;td&gt;32&lt;/td&gt;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7" name="Google Shape;437;p61"/>
          <p:cNvCxnSpPr/>
          <p:nvPr/>
        </p:nvCxnSpPr>
        <p:spPr>
          <a:xfrm>
            <a:off x="4039525" y="1246150"/>
            <a:ext cx="41700" cy="36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61"/>
          <p:cNvSpPr txBox="1"/>
          <p:nvPr/>
        </p:nvSpPr>
        <p:spPr>
          <a:xfrm>
            <a:off x="4098075" y="4457950"/>
            <a:ext cx="1003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Preview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39" name="Google Shape;439;p61"/>
          <p:cNvGraphicFramePr/>
          <p:nvPr/>
        </p:nvGraphicFramePr>
        <p:xfrm>
          <a:off x="4511150" y="173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{892389C5-58F0-4F61-BBBB-B1A93EF94A22}</a:tableStyleId>
              </a:tblPr>
              <a:tblGrid>
                <a:gridCol w="2013700"/>
                <a:gridCol w="2013700"/>
              </a:tblGrid>
              <a:tr h="6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Karel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this in the editor!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2659575" y="1221050"/>
            <a:ext cx="6303300" cy="37467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row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2631775" y="1221050"/>
            <a:ext cx="63312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row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2631625" y="1982125"/>
            <a:ext cx="63312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row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2631625" y="2730675"/>
            <a:ext cx="63312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Terminology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167275" y="1254500"/>
            <a:ext cx="2464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Table</a:t>
            </a:r>
            <a:endParaRPr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000"/>
              <a:buAutoNum type="arabicPeriod"/>
            </a:pPr>
            <a:r>
              <a:rPr lang="en">
                <a:solidFill>
                  <a:srgbClr val="6AA84F"/>
                </a:solidFill>
              </a:rPr>
              <a:t>Table row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841938" y="4875625"/>
            <a:ext cx="77445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http://www.billboard.com/articles/columns/pop-shop/6634535/100-biggest-summer-songs-of-all-time</a:t>
            </a:r>
            <a:r>
              <a:rPr lang="en" sz="1000"/>
              <a:t> </a:t>
            </a:r>
            <a:endParaRPr sz="1000"/>
          </a:p>
        </p:txBody>
      </p:sp>
      <p:pic>
        <p:nvPicPr>
          <p:cNvPr descr="Screen Shot 2016-03-24 at 5.46.20 PM.png"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675" y="1204350"/>
            <a:ext cx="6331101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/>
        </p:nvSpPr>
        <p:spPr>
          <a:xfrm>
            <a:off x="2631625" y="3441575"/>
            <a:ext cx="6331200" cy="794400"/>
          </a:xfrm>
          <a:prstGeom prst="rect">
            <a:avLst/>
          </a:prstGeom>
          <a:noFill/>
          <a:ln cap="flat" cmpd="sng" w="1143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