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3"/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embeddedFontLst>
    <p:embeddedFont>
      <p:font typeface="Proxima Nova"/>
      <p:regular r:id="rId86"/>
      <p:bold r:id="rId87"/>
      <p:italic r:id="rId88"/>
      <p:boldItalic r:id="rId89"/>
    </p:embeddedFont>
    <p:embeddedFont>
      <p:font typeface="Satisfy"/>
      <p:regular r:id="rId90"/>
    </p:embeddedFont>
    <p:embeddedFont>
      <p:font typeface="Lemon"/>
      <p:regular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ProximaNova-italic.fntdata"/><Relationship Id="rId43" Type="http://schemas.openxmlformats.org/officeDocument/2006/relationships/slide" Target="slides/slide38.xml"/><Relationship Id="rId87" Type="http://schemas.openxmlformats.org/officeDocument/2006/relationships/font" Target="fonts/ProximaNova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ProximaNova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Lemon-regular.fntdata"/><Relationship Id="rId90" Type="http://schemas.openxmlformats.org/officeDocument/2006/relationships/font" Target="fonts/Satisfy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9a8b7299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9a8b72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9a8b7299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f9a8b729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9a8b7299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9a8b72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9a8b7299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9a8b72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9a8b7299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9a8b72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9a8b7299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9a8b72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9a8b7299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f9a8b72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9a8b7299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9a8b72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9a8b7299_0_2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9a8b729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9a8b7299_0_4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9a8b7299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9a8b729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9a8b7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f9a8b7299_0_5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f9a8b729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f9a8b7299_0_5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f9a8b7299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9a8b7299_0_5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9a8b729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f9a8b7299_0_5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f9a8b729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9a8b7299_0_5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9a8b729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f9a8b7299_0_2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f9a8b729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f9a8b7299_0_4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f9a8b729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9a8b7299_0_4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9a8b729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f9a8b7299_0_4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f9a8b7299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9a8b7299_0_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9a8b729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9a8b729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9a8b72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f9a8b7299_0_4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f9a8b729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f9a8b7299_0_4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f9a8b729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9a8b7299_0_4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9a8b729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9a8b7299_0_4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f9a8b729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9a8b7299_0_4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f9a8b729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9a8b7299_0_4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9a8b729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f9a8b7299_0_4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f9a8b729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9a8b7299_0_4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9a8b729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f9a8b7299_0_4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f9a8b729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f9a8b7299_0_4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f9a8b7299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9a8b7299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9a8b72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f9a8b7299_0_4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f9a8b729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9a8b7299_0_4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9a8b7299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f9a8b7299_0_4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f9a8b729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9a8b7299_0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9a8b729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f9a8b7299_0_2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f9a8b729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f9a8b7299_0_2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f9a8b729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9a8b7299_0_2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f9a8b729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9a8b7299_0_2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f9a8b729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f9a8b7299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f9a8b72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9a8b7299_0_3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9a8b729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7e8a8bd3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7e8a8bd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9a8b7299_0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9a8b729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f9a8b7299_0_3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f9a8b729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f9a8b7299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f9a8b729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f9a8b7299_0_3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f9a8b729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f9a8b7299_0_3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f9a8b729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f9a8b7299_0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f9a8b729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f9a8b7299_0_3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f9a8b729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f9a8b7299_0_3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f9a8b729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f9a8b7299_0_3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f9a8b729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f9a8b7299_0_3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f9a8b729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9a8b7299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9a8b72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f9a8b7299_0_3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f9a8b729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f9a8b7299_0_3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f9a8b729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f9a8b7299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f9a8b729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f9a8b7299_0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f9a8b729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f9a8b7299_0_3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f9a8b729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9a8b7299_0_3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9a8b729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9a8b7299_0_3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9a8b729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f9a8b7299_0_3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f9a8b729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f9a8b7299_0_5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f9a8b729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f9a8b7299_0_5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f9a8b729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9a8b7299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9a8b72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9a8b7299_0_5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f9a8b7299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9a8b7299_0_5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f9a8b729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f9a8b7299_0_5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f9a8b7299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f9a8b7299_0_5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f9a8b7299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f9a8b7299_0_6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f9a8b7299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f9a8b7299_0_6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f9a8b729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f9a8b7299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f9a8b72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f9a8b7299_0_6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f9a8b7299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9a8b7299_0_6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9a8b7299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9a8b7299_0_6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9a8b7299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9a8b729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9a8b72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7e8a8bd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27e8a8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9a8b7299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9a8b729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7999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42" name="Google Shape;14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7999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48" name="Google Shape;1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7999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54" name="Google Shape;15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7999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2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7999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3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7999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7999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77" name="Google Shape;1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7999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6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36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83" name="Google Shape;18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7999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7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1809325" y="1319000"/>
            <a:ext cx="647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turnAround(){</a:t>
            </a:r>
            <a:endParaRPr b="1" sz="2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turnLeft();</a:t>
            </a:r>
            <a:endParaRPr b="1" sz="2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turnLeft();</a:t>
            </a:r>
            <a:endParaRPr b="1" sz="2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39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/>
          <p:nvPr/>
        </p:nvSpPr>
        <p:spPr>
          <a:xfrm flipH="1" rot="10800000">
            <a:off x="0" y="3093535"/>
            <a:ext cx="8458200" cy="7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0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0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4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/>
          <p:nvPr/>
        </p:nvSpPr>
        <p:spPr>
          <a:xfrm flipH="1" rot="10800000">
            <a:off x="0" y="3093535"/>
            <a:ext cx="8458200" cy="7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2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/>
          <p:nvPr/>
        </p:nvSpPr>
        <p:spPr>
          <a:xfrm flipH="1" rot="10800000">
            <a:off x="0" y="3093535"/>
            <a:ext cx="8458200" cy="7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3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3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/>
          <p:nvPr/>
        </p:nvSpPr>
        <p:spPr>
          <a:xfrm flipH="1" rot="10800000">
            <a:off x="0" y="3093535"/>
            <a:ext cx="8458200" cy="7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4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4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2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schools.com/colors/colors_names.asp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r>
              <a:rPr lang="en">
                <a:solidFill>
                  <a:srgbClr val="00FF00"/>
                </a:solidFill>
              </a:rPr>
              <a:t>Colors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Colors</a:t>
            </a:r>
            <a:endParaRPr/>
          </a:p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436350" y="1336725"/>
            <a:ext cx="82713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/>
              <a:t>Any color can be created </a:t>
            </a:r>
            <a:endParaRPr sz="5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/>
              <a:t>by combining </a:t>
            </a:r>
            <a:endParaRPr sz="5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/>
              <a:t>Red, Green, and Blue light</a:t>
            </a:r>
            <a:endParaRPr sz="5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/>
              <a:t>at varying intensities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Colors</a:t>
            </a:r>
            <a:endParaRPr/>
          </a:p>
        </p:txBody>
      </p:sp>
      <p:pic>
        <p:nvPicPr>
          <p:cNvPr descr="intersection-154782_640.png" id="287" name="Google Shape;2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263" y="1224387"/>
            <a:ext cx="3879475" cy="3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Colors</a:t>
            </a:r>
            <a:endParaRPr/>
          </a:p>
        </p:txBody>
      </p:sp>
      <p:pic>
        <p:nvPicPr>
          <p:cNvPr descr="Screen Shot 2016-04-15 at 12.39.10 AM.png" id="293" name="Google Shape;2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301" y="1215137"/>
            <a:ext cx="3827400" cy="38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Pixel has R G and B</a:t>
            </a:r>
            <a:endParaRPr/>
          </a:p>
        </p:txBody>
      </p:sp>
      <p:pic>
        <p:nvPicPr>
          <p:cNvPr descr="800px-Pixel_geometry_01_Pengo.jpg" id="299" name="Google Shape;2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887" y="1288906"/>
            <a:ext cx="3653868" cy="365387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7"/>
          <p:cNvSpPr txBox="1"/>
          <p:nvPr/>
        </p:nvSpPr>
        <p:spPr>
          <a:xfrm>
            <a:off x="747125" y="4875631"/>
            <a:ext cx="72594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 </a:t>
            </a:r>
            <a:r>
              <a:rPr lang="en" sz="700">
                <a:solidFill>
                  <a:schemeClr val="dk1"/>
                </a:solidFill>
              </a:rPr>
              <a:t>Peter Halasz </a:t>
            </a:r>
            <a:r>
              <a:rPr lang="en" sz="700"/>
              <a:t>http://commons.wikimedia.org/wiki/File:Pixel_geometry_01_Pengo.jpg 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Colors</a:t>
            </a:r>
            <a:endParaRPr/>
          </a:p>
        </p:txBody>
      </p:sp>
      <p:sp>
        <p:nvSpPr>
          <p:cNvPr id="306" name="Google Shape;306;p5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 color has </a:t>
            </a:r>
            <a:r>
              <a:rPr lang="en" sz="3600"/>
              <a:t>3 values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R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G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Result:  0   0   0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descr="Screen Shot 2016-04-15 at 12.35.07 AM.png" id="307" name="Google Shape;3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37" y="2842628"/>
            <a:ext cx="3267356" cy="203300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8"/>
          <p:cNvSpPr txBox="1"/>
          <p:nvPr/>
        </p:nvSpPr>
        <p:spPr>
          <a:xfrm>
            <a:off x="5341425" y="4374075"/>
            <a:ext cx="758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8"/>
          <p:cNvSpPr/>
          <p:nvPr/>
        </p:nvSpPr>
        <p:spPr>
          <a:xfrm>
            <a:off x="5341425" y="4424363"/>
            <a:ext cx="1137300" cy="443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Colors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 color has </a:t>
            </a:r>
            <a:r>
              <a:rPr lang="en" sz="3600"/>
              <a:t>3 values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R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G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Result:  156 54 255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316" name="Google Shape;316;p59"/>
          <p:cNvSpPr txBox="1"/>
          <p:nvPr/>
        </p:nvSpPr>
        <p:spPr>
          <a:xfrm>
            <a:off x="5341425" y="4374075"/>
            <a:ext cx="758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9"/>
          <p:cNvSpPr/>
          <p:nvPr/>
        </p:nvSpPr>
        <p:spPr>
          <a:xfrm>
            <a:off x="5341425" y="4424363"/>
            <a:ext cx="1137300" cy="443100"/>
          </a:xfrm>
          <a:prstGeom prst="rect">
            <a:avLst/>
          </a:prstGeom>
          <a:solidFill>
            <a:srgbClr val="9C36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04-15 at 12.44.12 AM.png" id="318" name="Google Shape;3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89" y="2794548"/>
            <a:ext cx="3387956" cy="212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Colors</a:t>
            </a:r>
            <a:endParaRPr/>
          </a:p>
        </p:txBody>
      </p:sp>
      <p:sp>
        <p:nvSpPr>
          <p:cNvPr id="324" name="Google Shape;324;p6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 color has </a:t>
            </a:r>
            <a:r>
              <a:rPr lang="en" sz="3600"/>
              <a:t>3 values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R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G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Result:  255 255 255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325" name="Google Shape;325;p60"/>
          <p:cNvSpPr txBox="1"/>
          <p:nvPr/>
        </p:nvSpPr>
        <p:spPr>
          <a:xfrm>
            <a:off x="5341425" y="4374075"/>
            <a:ext cx="758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0"/>
          <p:cNvSpPr/>
          <p:nvPr/>
        </p:nvSpPr>
        <p:spPr>
          <a:xfrm>
            <a:off x="5341425" y="4424363"/>
            <a:ext cx="1137300" cy="443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04-15 at 1.17.53 AM.png" id="327" name="Google Shape;3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25" y="2755277"/>
            <a:ext cx="3518212" cy="212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Each “color channel” gets a value in the range: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/>
              <a:t>0 - 255</a:t>
            </a:r>
            <a:endParaRPr sz="6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Colors</a:t>
            </a:r>
            <a:endParaRPr/>
          </a:p>
        </p:txBody>
      </p:sp>
      <p:sp>
        <p:nvSpPr>
          <p:cNvPr id="339" name="Google Shape;339;p6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Each “color channel” gets a value in the range: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/>
              <a:t>0 - 255</a:t>
            </a:r>
            <a:endParaRPr sz="6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256</a:t>
            </a:r>
            <a:r>
              <a:rPr baseline="30000" lang="en"/>
              <a:t>3</a:t>
            </a:r>
            <a:r>
              <a:rPr lang="en"/>
              <a:t> = 16,777,216 possible colors!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 Examples</a:t>
            </a:r>
            <a:endParaRPr/>
          </a:p>
        </p:txBody>
      </p:sp>
      <p:sp>
        <p:nvSpPr>
          <p:cNvPr id="345" name="Google Shape;345;p6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0, 0)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255, 0)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128, 128)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rgb(255, 255, 255)</a:t>
            </a:r>
            <a:endParaRPr sz="2400"/>
          </a:p>
        </p:txBody>
      </p:sp>
      <p:sp>
        <p:nvSpPr>
          <p:cNvPr id="346" name="Google Shape;346;p63"/>
          <p:cNvSpPr/>
          <p:nvPr/>
        </p:nvSpPr>
        <p:spPr>
          <a:xfrm>
            <a:off x="4025075" y="1589638"/>
            <a:ext cx="1137300" cy="443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>
            <p:ph type="title"/>
          </p:nvPr>
        </p:nvSpPr>
        <p:spPr>
          <a:xfrm>
            <a:off x="53475" y="822300"/>
            <a:ext cx="4457100" cy="34989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&lt;p style=“color:blue;”&gt;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&lt;p style=“color:red;”&gt;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Goodbye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46"/>
          <p:cNvSpPr txBox="1"/>
          <p:nvPr>
            <p:ph idx="1" type="body"/>
          </p:nvPr>
        </p:nvSpPr>
        <p:spPr>
          <a:xfrm>
            <a:off x="5152850" y="1513050"/>
            <a:ext cx="35046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Hello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__________________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Goodbye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5" name="Google Shape;225;p46"/>
          <p:cNvSpPr txBox="1"/>
          <p:nvPr/>
        </p:nvSpPr>
        <p:spPr>
          <a:xfrm>
            <a:off x="53575" y="62400"/>
            <a:ext cx="4457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Recap: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 Examples</a:t>
            </a:r>
            <a:endParaRPr/>
          </a:p>
        </p:txBody>
      </p:sp>
      <p:sp>
        <p:nvSpPr>
          <p:cNvPr id="352" name="Google Shape;352;p6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0, 0)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255, 0)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128, 128)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rgb(255, 255, 255)</a:t>
            </a:r>
            <a:endParaRPr sz="2400"/>
          </a:p>
        </p:txBody>
      </p:sp>
      <p:sp>
        <p:nvSpPr>
          <p:cNvPr id="353" name="Google Shape;353;p64"/>
          <p:cNvSpPr/>
          <p:nvPr/>
        </p:nvSpPr>
        <p:spPr>
          <a:xfrm>
            <a:off x="4025075" y="1589638"/>
            <a:ext cx="1137300" cy="443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4"/>
          <p:cNvSpPr/>
          <p:nvPr/>
        </p:nvSpPr>
        <p:spPr>
          <a:xfrm>
            <a:off x="4025075" y="2481938"/>
            <a:ext cx="1137300" cy="4431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 Examples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0, 0)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255, 0)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128, 128)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rgb(255, 255, 255)</a:t>
            </a:r>
            <a:endParaRPr sz="2400"/>
          </a:p>
        </p:txBody>
      </p:sp>
      <p:sp>
        <p:nvSpPr>
          <p:cNvPr id="361" name="Google Shape;361;p65"/>
          <p:cNvSpPr/>
          <p:nvPr/>
        </p:nvSpPr>
        <p:spPr>
          <a:xfrm>
            <a:off x="4025075" y="1589638"/>
            <a:ext cx="1137300" cy="443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5"/>
          <p:cNvSpPr/>
          <p:nvPr/>
        </p:nvSpPr>
        <p:spPr>
          <a:xfrm>
            <a:off x="4025075" y="2481938"/>
            <a:ext cx="1137300" cy="4431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5"/>
          <p:cNvSpPr/>
          <p:nvPr/>
        </p:nvSpPr>
        <p:spPr>
          <a:xfrm>
            <a:off x="4025075" y="3374238"/>
            <a:ext cx="1137300" cy="443100"/>
          </a:xfrm>
          <a:prstGeom prst="rect">
            <a:avLst/>
          </a:prstGeom>
          <a:solidFill>
            <a:srgbClr val="00808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 Examples</a:t>
            </a:r>
            <a:endParaRPr/>
          </a:p>
        </p:txBody>
      </p:sp>
      <p:sp>
        <p:nvSpPr>
          <p:cNvPr id="369" name="Google Shape;369;p6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0, 0)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255, 0)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rgb(0, 128, 128)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rgb(255, 255, 255)</a:t>
            </a:r>
            <a:endParaRPr sz="2400"/>
          </a:p>
        </p:txBody>
      </p:sp>
      <p:sp>
        <p:nvSpPr>
          <p:cNvPr id="370" name="Google Shape;370;p66"/>
          <p:cNvSpPr/>
          <p:nvPr/>
        </p:nvSpPr>
        <p:spPr>
          <a:xfrm>
            <a:off x="4025075" y="1589638"/>
            <a:ext cx="1137300" cy="443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6"/>
          <p:cNvSpPr/>
          <p:nvPr/>
        </p:nvSpPr>
        <p:spPr>
          <a:xfrm>
            <a:off x="4025075" y="2481938"/>
            <a:ext cx="1137300" cy="4431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6"/>
          <p:cNvSpPr/>
          <p:nvPr/>
        </p:nvSpPr>
        <p:spPr>
          <a:xfrm>
            <a:off x="4025075" y="3374238"/>
            <a:ext cx="1137300" cy="443100"/>
          </a:xfrm>
          <a:prstGeom prst="rect">
            <a:avLst/>
          </a:prstGeom>
          <a:solidFill>
            <a:srgbClr val="00808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6"/>
          <p:cNvSpPr/>
          <p:nvPr/>
        </p:nvSpPr>
        <p:spPr>
          <a:xfrm>
            <a:off x="4025075" y="4266538"/>
            <a:ext cx="1137300" cy="443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</a:t>
            </a:r>
            <a:r>
              <a:rPr lang="en"/>
              <a:t> Color Codes</a:t>
            </a:r>
            <a:endParaRPr/>
          </a:p>
        </p:txBody>
      </p:sp>
      <p:sp>
        <p:nvSpPr>
          <p:cNvPr id="379" name="Google Shape;379;p6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#000000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#00FF00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#008080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#FFFFFF</a:t>
            </a:r>
            <a:endParaRPr sz="2400"/>
          </a:p>
        </p:txBody>
      </p:sp>
      <p:sp>
        <p:nvSpPr>
          <p:cNvPr id="380" name="Google Shape;380;p67"/>
          <p:cNvSpPr/>
          <p:nvPr/>
        </p:nvSpPr>
        <p:spPr>
          <a:xfrm>
            <a:off x="4025075" y="1589638"/>
            <a:ext cx="1137300" cy="443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7"/>
          <p:cNvSpPr/>
          <p:nvPr/>
        </p:nvSpPr>
        <p:spPr>
          <a:xfrm>
            <a:off x="4025075" y="2481938"/>
            <a:ext cx="1137300" cy="4431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7"/>
          <p:cNvSpPr/>
          <p:nvPr/>
        </p:nvSpPr>
        <p:spPr>
          <a:xfrm>
            <a:off x="4025075" y="3374238"/>
            <a:ext cx="1137300" cy="443100"/>
          </a:xfrm>
          <a:prstGeom prst="rect">
            <a:avLst/>
          </a:prstGeom>
          <a:solidFill>
            <a:srgbClr val="00808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7"/>
          <p:cNvSpPr/>
          <p:nvPr/>
        </p:nvSpPr>
        <p:spPr>
          <a:xfrm>
            <a:off x="4025075" y="4266538"/>
            <a:ext cx="1137300" cy="443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Color Codes</a:t>
            </a:r>
            <a:endParaRPr/>
          </a:p>
        </p:txBody>
      </p:sp>
      <p:sp>
        <p:nvSpPr>
          <p:cNvPr id="389" name="Google Shape;389;p6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#000000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#00FF00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#008080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#FFFFFF</a:t>
            </a:r>
            <a:endParaRPr sz="2400"/>
          </a:p>
        </p:txBody>
      </p:sp>
      <p:sp>
        <p:nvSpPr>
          <p:cNvPr id="390" name="Google Shape;390;p68"/>
          <p:cNvSpPr/>
          <p:nvPr/>
        </p:nvSpPr>
        <p:spPr>
          <a:xfrm>
            <a:off x="4025075" y="1589638"/>
            <a:ext cx="1137300" cy="443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8"/>
          <p:cNvSpPr/>
          <p:nvPr/>
        </p:nvSpPr>
        <p:spPr>
          <a:xfrm>
            <a:off x="4025075" y="2481938"/>
            <a:ext cx="1137300" cy="4431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8"/>
          <p:cNvSpPr/>
          <p:nvPr/>
        </p:nvSpPr>
        <p:spPr>
          <a:xfrm>
            <a:off x="4025075" y="3374238"/>
            <a:ext cx="1137300" cy="443100"/>
          </a:xfrm>
          <a:prstGeom prst="rect">
            <a:avLst/>
          </a:prstGeom>
          <a:solidFill>
            <a:srgbClr val="00808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8"/>
          <p:cNvSpPr/>
          <p:nvPr/>
        </p:nvSpPr>
        <p:spPr>
          <a:xfrm>
            <a:off x="4025075" y="4266538"/>
            <a:ext cx="1137300" cy="443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418975" y="1551075"/>
            <a:ext cx="1577700" cy="322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8"/>
          <p:cNvSpPr txBox="1"/>
          <p:nvPr/>
        </p:nvSpPr>
        <p:spPr>
          <a:xfrm>
            <a:off x="2469225" y="2692100"/>
            <a:ext cx="953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Color Codes</a:t>
            </a:r>
            <a:endParaRPr/>
          </a:p>
        </p:txBody>
      </p:sp>
      <p:sp>
        <p:nvSpPr>
          <p:cNvPr id="401" name="Google Shape;401;p6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07" name="Google Shape;407;p7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0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13" name="Google Shape;413;p7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19" name="Google Shape;419;p7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2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3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>
            <p:ph type="title"/>
          </p:nvPr>
        </p:nvSpPr>
        <p:spPr>
          <a:xfrm>
            <a:off x="53475" y="822300"/>
            <a:ext cx="4457100" cy="34989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&lt;p style=“color:blue;”&gt;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&lt;p style=“color:red;”&gt;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Goodbye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47"/>
          <p:cNvSpPr txBox="1"/>
          <p:nvPr>
            <p:ph idx="1" type="body"/>
          </p:nvPr>
        </p:nvSpPr>
        <p:spPr>
          <a:xfrm>
            <a:off x="5152850" y="1513050"/>
            <a:ext cx="35046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Hello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__________________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Goodbye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53575" y="62400"/>
            <a:ext cx="4457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Recap: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3013000" y="909250"/>
            <a:ext cx="820200" cy="37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7"/>
          <p:cNvSpPr txBox="1"/>
          <p:nvPr/>
        </p:nvSpPr>
        <p:spPr>
          <a:xfrm>
            <a:off x="5188925" y="1676725"/>
            <a:ext cx="820200" cy="37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31" name="Google Shape;431;p7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4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37" name="Google Shape;437;p7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5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6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49" name="Google Shape;449;p7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7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55" name="Google Shape;455;p7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8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61" name="Google Shape;461;p7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9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67" name="Google Shape;467;p8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10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73" name="Google Shape;473;p8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11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79" name="Google Shape;479;p8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12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85" name="Google Shape;485;p8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...</a:t>
            </a:r>
            <a:endParaRPr baseline="-25000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53475" y="822300"/>
            <a:ext cx="4457100" cy="34989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&lt;p style=“color:blue;”&gt;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&lt;p style=“color:red;”&gt;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Goodbye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48"/>
          <p:cNvSpPr txBox="1"/>
          <p:nvPr>
            <p:ph idx="1" type="body"/>
          </p:nvPr>
        </p:nvSpPr>
        <p:spPr>
          <a:xfrm>
            <a:off x="5152850" y="1513050"/>
            <a:ext cx="35046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Hello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__________________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Goodbye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" name="Google Shape;241;p48"/>
          <p:cNvSpPr txBox="1"/>
          <p:nvPr/>
        </p:nvSpPr>
        <p:spPr>
          <a:xfrm>
            <a:off x="53575" y="62400"/>
            <a:ext cx="4457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Recap: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48"/>
          <p:cNvSpPr txBox="1"/>
          <p:nvPr/>
        </p:nvSpPr>
        <p:spPr>
          <a:xfrm>
            <a:off x="3048650" y="3093225"/>
            <a:ext cx="588300" cy="37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8"/>
          <p:cNvSpPr txBox="1"/>
          <p:nvPr/>
        </p:nvSpPr>
        <p:spPr>
          <a:xfrm>
            <a:off x="5206750" y="2996025"/>
            <a:ext cx="1300500" cy="37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91" name="Google Shape;491;p8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97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497" name="Google Shape;497;p8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98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Decimal</a:t>
            </a:r>
            <a:endParaRPr/>
          </a:p>
        </p:txBody>
      </p:sp>
      <p:sp>
        <p:nvSpPr>
          <p:cNvPr id="503" name="Google Shape;503;p8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decimal numbering system has 10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99</a:t>
            </a:r>
            <a:r>
              <a:rPr baseline="-25000" lang="en" sz="3600"/>
              <a:t>10</a:t>
            </a:r>
            <a:endParaRPr baseline="-25000"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Color Codes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15" name="Google Shape;515;p88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0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21" name="Google Shape;521;p89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27" name="Google Shape;527;p90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2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33" name="Google Shape;533;p91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3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39" name="Google Shape;539;p92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4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45" name="Google Shape;545;p93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5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Colors</a:t>
            </a:r>
            <a:endParaRPr/>
          </a:p>
        </p:txBody>
      </p:sp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140 colors that have names in 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0000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Cyan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BlanchedAlmond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Full list available at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http://www.w3schools.com/colors/colors_names.asp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51" name="Google Shape;551;p94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6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57" name="Google Shape;557;p95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7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63" name="Google Shape;563;p96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8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69" name="Google Shape;569;p97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9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75" name="Google Shape;575;p98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81" name="Google Shape;581;p99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87" name="Google Shape;587;p100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C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93" name="Google Shape;593;p101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D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E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05" name="Google Shape;605;p103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Colors</a:t>
            </a:r>
            <a:endParaRPr/>
          </a:p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140 colors that have names in 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0000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Cyan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BlanchedAlmond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Aren’t there WAY more than 140 colors??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11" name="Google Shape;611;p104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10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17" name="Google Shape;617;p105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11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23" name="Google Shape;623;p106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...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29" name="Google Shape;629;p107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F0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35" name="Google Shape;635;p108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F1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41" name="Google Shape;641;p109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F2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47" name="Google Shape;647;p110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...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53" name="Google Shape;653;p111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FD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59" name="Google Shape;659;p112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FE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 Hex</a:t>
            </a:r>
            <a:endParaRPr/>
          </a:p>
        </p:txBody>
      </p:sp>
      <p:sp>
        <p:nvSpPr>
          <p:cNvPr id="665" name="Google Shape;665;p113"/>
          <p:cNvSpPr txBox="1"/>
          <p:nvPr>
            <p:ph idx="1" type="body"/>
          </p:nvPr>
        </p:nvSpPr>
        <p:spPr>
          <a:xfrm>
            <a:off x="320900" y="1452625"/>
            <a:ext cx="8408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hexadecimal numbering system has 16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	1	2	3	4	5	6	7	8	9	A	B	C	D	E	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FF</a:t>
            </a:r>
            <a:r>
              <a:rPr baseline="-25000" lang="en" sz="3600"/>
              <a:t>16</a:t>
            </a:r>
            <a:endParaRPr baseline="-25000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Color Codes</a:t>
            </a:r>
            <a:endParaRPr/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Colors in HTML can either be: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valid color name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</a:t>
            </a:r>
            <a:r>
              <a:rPr lang="en"/>
              <a:t>r</a:t>
            </a:r>
            <a:r>
              <a:rPr lang="en"/>
              <a:t>ed” “green” “cyan”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 RGB 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“rgb(0, 255, 0)”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Hexadecimal (aka “hex”) color code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“#FF00FF”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 Color Codes</a:t>
            </a:r>
            <a:endParaRPr/>
          </a:p>
        </p:txBody>
      </p:sp>
      <p:sp>
        <p:nvSpPr>
          <p:cNvPr id="671" name="Google Shape;671;p11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specify RGB colors using Hex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00</a:t>
            </a:r>
            <a:r>
              <a:rPr baseline="-25000" lang="en"/>
              <a:t>16</a:t>
            </a:r>
            <a:r>
              <a:rPr lang="en"/>
              <a:t> = 0</a:t>
            </a:r>
            <a:r>
              <a:rPr baseline="-25000" lang="en"/>
              <a:t>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FF</a:t>
            </a:r>
            <a:r>
              <a:rPr baseline="-25000" lang="en"/>
              <a:t>16</a:t>
            </a:r>
            <a:r>
              <a:rPr lang="en"/>
              <a:t> = 255</a:t>
            </a:r>
            <a:r>
              <a:rPr baseline="-25000" lang="en"/>
              <a:t>10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 Color Codes</a:t>
            </a:r>
            <a:endParaRPr/>
          </a:p>
        </p:txBody>
      </p:sp>
      <p:sp>
        <p:nvSpPr>
          <p:cNvPr id="677" name="Google Shape;677;p11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specify RGB colors using Hex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00</a:t>
            </a:r>
            <a:r>
              <a:rPr baseline="-25000" lang="en"/>
              <a:t>16</a:t>
            </a:r>
            <a:r>
              <a:rPr lang="en"/>
              <a:t> = 0</a:t>
            </a:r>
            <a:r>
              <a:rPr baseline="-25000" lang="en"/>
              <a:t>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FF</a:t>
            </a:r>
            <a:r>
              <a:rPr baseline="-25000" lang="en"/>
              <a:t>16</a:t>
            </a:r>
            <a:r>
              <a:rPr lang="en"/>
              <a:t> = 255</a:t>
            </a:r>
            <a:r>
              <a:rPr baseline="-25000" lang="en"/>
              <a:t>10</a:t>
            </a:r>
            <a:endParaRPr/>
          </a:p>
        </p:txBody>
      </p:sp>
      <p:sp>
        <p:nvSpPr>
          <p:cNvPr id="678" name="Google Shape;678;p115"/>
          <p:cNvSpPr txBox="1"/>
          <p:nvPr/>
        </p:nvSpPr>
        <p:spPr>
          <a:xfrm>
            <a:off x="3458725" y="2487075"/>
            <a:ext cx="49653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#FF0000</a:t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 Color Codes</a:t>
            </a:r>
            <a:endParaRPr/>
          </a:p>
        </p:txBody>
      </p:sp>
      <p:sp>
        <p:nvSpPr>
          <p:cNvPr id="684" name="Google Shape;684;p11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specify RGB colors using Hex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00</a:t>
            </a:r>
            <a:r>
              <a:rPr baseline="-25000" lang="en"/>
              <a:t>16</a:t>
            </a:r>
            <a:r>
              <a:rPr lang="en"/>
              <a:t> = 0</a:t>
            </a:r>
            <a:r>
              <a:rPr baseline="-25000" lang="en"/>
              <a:t>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FF</a:t>
            </a:r>
            <a:r>
              <a:rPr baseline="-25000" lang="en"/>
              <a:t>16</a:t>
            </a:r>
            <a:r>
              <a:rPr lang="en"/>
              <a:t> = 255</a:t>
            </a:r>
            <a:r>
              <a:rPr baseline="-25000" lang="en"/>
              <a:t>10</a:t>
            </a:r>
            <a:endParaRPr/>
          </a:p>
        </p:txBody>
      </p:sp>
      <p:sp>
        <p:nvSpPr>
          <p:cNvPr id="685" name="Google Shape;685;p116"/>
          <p:cNvSpPr txBox="1"/>
          <p:nvPr/>
        </p:nvSpPr>
        <p:spPr>
          <a:xfrm>
            <a:off x="3458725" y="2487075"/>
            <a:ext cx="49653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FF</a:t>
            </a:r>
            <a:r>
              <a:rPr lang="en" sz="36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00</a:t>
            </a:r>
            <a:r>
              <a:rPr lang="en" sz="36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00</a:t>
            </a:r>
            <a:endParaRPr sz="36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rr</a:t>
            </a:r>
            <a:r>
              <a:rPr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gg</a:t>
            </a:r>
            <a:r>
              <a:rPr lang="en" sz="240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bb</a:t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 Color Codes</a:t>
            </a:r>
            <a:endParaRPr/>
          </a:p>
        </p:txBody>
      </p:sp>
      <p:sp>
        <p:nvSpPr>
          <p:cNvPr id="691" name="Google Shape;691;p11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specify RGB colors using Hex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00</a:t>
            </a:r>
            <a:r>
              <a:rPr baseline="-25000" lang="en"/>
              <a:t>16</a:t>
            </a:r>
            <a:r>
              <a:rPr lang="en"/>
              <a:t> = 0</a:t>
            </a:r>
            <a:r>
              <a:rPr baseline="-25000" lang="en"/>
              <a:t>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FF</a:t>
            </a:r>
            <a:r>
              <a:rPr baseline="-25000" lang="en"/>
              <a:t>16</a:t>
            </a:r>
            <a:r>
              <a:rPr lang="en"/>
              <a:t> = 255</a:t>
            </a:r>
            <a:r>
              <a:rPr baseline="-25000" lang="en"/>
              <a:t>10</a:t>
            </a:r>
            <a:endParaRPr/>
          </a:p>
        </p:txBody>
      </p:sp>
      <p:sp>
        <p:nvSpPr>
          <p:cNvPr id="692" name="Google Shape;692;p117"/>
          <p:cNvSpPr txBox="1"/>
          <p:nvPr/>
        </p:nvSpPr>
        <p:spPr>
          <a:xfrm>
            <a:off x="3458725" y="2487075"/>
            <a:ext cx="49653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#FF0000</a:t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3" name="Google Shape;693;p117"/>
          <p:cNvSpPr txBox="1"/>
          <p:nvPr/>
        </p:nvSpPr>
        <p:spPr>
          <a:xfrm>
            <a:off x="458075" y="4474525"/>
            <a:ext cx="199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rr</a:t>
            </a:r>
            <a:r>
              <a:rPr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gg</a:t>
            </a:r>
            <a:r>
              <a:rPr lang="en" sz="240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bb</a:t>
            </a:r>
            <a:endParaRPr/>
          </a:p>
        </p:txBody>
      </p:sp>
      <p:sp>
        <p:nvSpPr>
          <p:cNvPr id="694" name="Google Shape;694;p117"/>
          <p:cNvSpPr txBox="1"/>
          <p:nvPr/>
        </p:nvSpPr>
        <p:spPr>
          <a:xfrm>
            <a:off x="6560850" y="2620775"/>
            <a:ext cx="918300" cy="401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 Color Codes</a:t>
            </a:r>
            <a:endParaRPr/>
          </a:p>
        </p:txBody>
      </p:sp>
      <p:sp>
        <p:nvSpPr>
          <p:cNvPr id="700" name="Google Shape;700;p11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specify RGB colors using Hex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00</a:t>
            </a:r>
            <a:r>
              <a:rPr baseline="-25000" lang="en"/>
              <a:t>16</a:t>
            </a:r>
            <a:r>
              <a:rPr lang="en"/>
              <a:t> = 0</a:t>
            </a:r>
            <a:r>
              <a:rPr baseline="-25000" lang="en"/>
              <a:t>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FF</a:t>
            </a:r>
            <a:r>
              <a:rPr baseline="-25000" lang="en"/>
              <a:t>16</a:t>
            </a:r>
            <a:r>
              <a:rPr lang="en"/>
              <a:t> = 255</a:t>
            </a:r>
            <a:r>
              <a:rPr baseline="-25000" lang="en"/>
              <a:t>10</a:t>
            </a:r>
            <a:endParaRPr/>
          </a:p>
        </p:txBody>
      </p:sp>
      <p:sp>
        <p:nvSpPr>
          <p:cNvPr id="701" name="Google Shape;701;p118"/>
          <p:cNvSpPr txBox="1"/>
          <p:nvPr/>
        </p:nvSpPr>
        <p:spPr>
          <a:xfrm>
            <a:off x="3458725" y="2487075"/>
            <a:ext cx="49653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#FF0000</a:t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118"/>
          <p:cNvSpPr txBox="1"/>
          <p:nvPr/>
        </p:nvSpPr>
        <p:spPr>
          <a:xfrm>
            <a:off x="458075" y="4474525"/>
            <a:ext cx="199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rr</a:t>
            </a:r>
            <a:r>
              <a:rPr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gg</a:t>
            </a:r>
            <a:r>
              <a:rPr lang="en" sz="240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bb</a:t>
            </a:r>
            <a:endParaRPr/>
          </a:p>
        </p:txBody>
      </p:sp>
      <p:sp>
        <p:nvSpPr>
          <p:cNvPr id="703" name="Google Shape;703;p118"/>
          <p:cNvSpPr txBox="1"/>
          <p:nvPr/>
        </p:nvSpPr>
        <p:spPr>
          <a:xfrm>
            <a:off x="6560850" y="2620775"/>
            <a:ext cx="918300" cy="401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 Color Codes</a:t>
            </a:r>
            <a:endParaRPr/>
          </a:p>
        </p:txBody>
      </p:sp>
      <p:sp>
        <p:nvSpPr>
          <p:cNvPr id="709" name="Google Shape;709;p1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specify RGB colors using Hex digits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00</a:t>
            </a:r>
            <a:r>
              <a:rPr baseline="-25000" lang="en"/>
              <a:t>16</a:t>
            </a:r>
            <a:r>
              <a:rPr lang="en"/>
              <a:t> = 0</a:t>
            </a:r>
            <a:r>
              <a:rPr baseline="-25000" lang="en"/>
              <a:t>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FF</a:t>
            </a:r>
            <a:r>
              <a:rPr baseline="-25000" lang="en"/>
              <a:t>16</a:t>
            </a:r>
            <a:r>
              <a:rPr lang="en"/>
              <a:t> = 255</a:t>
            </a:r>
            <a:r>
              <a:rPr baseline="-25000" lang="en"/>
              <a:t>10</a:t>
            </a:r>
            <a:endParaRPr/>
          </a:p>
        </p:txBody>
      </p:sp>
      <p:sp>
        <p:nvSpPr>
          <p:cNvPr id="710" name="Google Shape;710;p119"/>
          <p:cNvSpPr txBox="1"/>
          <p:nvPr/>
        </p:nvSpPr>
        <p:spPr>
          <a:xfrm>
            <a:off x="3458725" y="2487075"/>
            <a:ext cx="49653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#FF0000</a:t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119"/>
          <p:cNvSpPr txBox="1"/>
          <p:nvPr/>
        </p:nvSpPr>
        <p:spPr>
          <a:xfrm>
            <a:off x="458075" y="4474525"/>
            <a:ext cx="199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rr</a:t>
            </a:r>
            <a:r>
              <a:rPr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gg</a:t>
            </a:r>
            <a:r>
              <a:rPr lang="en" sz="240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bb</a:t>
            </a:r>
            <a:endParaRPr/>
          </a:p>
        </p:txBody>
      </p:sp>
      <p:sp>
        <p:nvSpPr>
          <p:cNvPr id="712" name="Google Shape;712;p119"/>
          <p:cNvSpPr txBox="1"/>
          <p:nvPr/>
        </p:nvSpPr>
        <p:spPr>
          <a:xfrm>
            <a:off x="6560850" y="2620775"/>
            <a:ext cx="918300" cy="401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19"/>
          <p:cNvSpPr txBox="1"/>
          <p:nvPr/>
        </p:nvSpPr>
        <p:spPr>
          <a:xfrm>
            <a:off x="6560850" y="3744825"/>
            <a:ext cx="918300" cy="40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Example</a:t>
            </a:r>
            <a:endParaRPr/>
          </a:p>
        </p:txBody>
      </p:sp>
      <p:sp>
        <p:nvSpPr>
          <p:cNvPr id="719" name="Google Shape;719;p12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Color: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20"/>
          <p:cNvSpPr/>
          <p:nvPr/>
        </p:nvSpPr>
        <p:spPr>
          <a:xfrm>
            <a:off x="3724525" y="1536244"/>
            <a:ext cx="1137300" cy="443100"/>
          </a:xfrm>
          <a:prstGeom prst="rect">
            <a:avLst/>
          </a:prstGeom>
          <a:solidFill>
            <a:srgbClr val="0000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Example</a:t>
            </a:r>
            <a:endParaRPr/>
          </a:p>
        </p:txBody>
      </p:sp>
      <p:sp>
        <p:nvSpPr>
          <p:cNvPr id="726" name="Google Shape;726;p12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Color: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Name:	“DarkBlue”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21"/>
          <p:cNvSpPr/>
          <p:nvPr/>
        </p:nvSpPr>
        <p:spPr>
          <a:xfrm>
            <a:off x="3724525" y="1536244"/>
            <a:ext cx="1137300" cy="443100"/>
          </a:xfrm>
          <a:prstGeom prst="rect">
            <a:avLst/>
          </a:prstGeom>
          <a:solidFill>
            <a:srgbClr val="0000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Example</a:t>
            </a:r>
            <a:endParaRPr/>
          </a:p>
        </p:txBody>
      </p:sp>
      <p:sp>
        <p:nvSpPr>
          <p:cNvPr id="733" name="Google Shape;733;p12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Color: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Name:	“DarkBlue”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RGB:		“rgb(0, 0, 139)”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22"/>
          <p:cNvSpPr/>
          <p:nvPr/>
        </p:nvSpPr>
        <p:spPr>
          <a:xfrm>
            <a:off x="3724525" y="1536244"/>
            <a:ext cx="1137300" cy="443100"/>
          </a:xfrm>
          <a:prstGeom prst="rect">
            <a:avLst/>
          </a:prstGeom>
          <a:solidFill>
            <a:srgbClr val="0000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Example</a:t>
            </a:r>
            <a:endParaRPr/>
          </a:p>
        </p:txBody>
      </p:sp>
      <p:sp>
        <p:nvSpPr>
          <p:cNvPr id="740" name="Google Shape;740;p12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Color: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Name:	“DarkBlue”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RGB:		“rgb(0, 0, 139)”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Hex:		“#00008B”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23"/>
          <p:cNvSpPr/>
          <p:nvPr/>
        </p:nvSpPr>
        <p:spPr>
          <a:xfrm>
            <a:off x="3724525" y="1536244"/>
            <a:ext cx="1137300" cy="443100"/>
          </a:xfrm>
          <a:prstGeom prst="rect">
            <a:avLst/>
          </a:prstGeom>
          <a:solidFill>
            <a:srgbClr val="0000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Color Codes</a:t>
            </a:r>
            <a:endParaRPr/>
          </a:p>
        </p:txBody>
      </p:sp>
      <p:sp>
        <p:nvSpPr>
          <p:cNvPr id="267" name="Google Shape;267;p5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Colors in HTML can either be: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valid color name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“red” “green” “cyan”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 RGB 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“rgb(0, 255, 0)”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Hex color code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“#FF00FF”</a:t>
            </a:r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81375" y="3021925"/>
            <a:ext cx="3547800" cy="175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2"/>
          <p:cNvSpPr txBox="1"/>
          <p:nvPr/>
        </p:nvSpPr>
        <p:spPr>
          <a:xfrm>
            <a:off x="4947375" y="3485450"/>
            <a:ext cx="1720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>
            <p:ph type="title"/>
          </p:nvPr>
        </p:nvSpPr>
        <p:spPr>
          <a:xfrm>
            <a:off x="1338450" y="202502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Color Encoding</a:t>
            </a:r>
            <a:endParaRPr/>
          </a:p>
        </p:txBody>
      </p:sp>
      <p:sp>
        <p:nvSpPr>
          <p:cNvPr id="275" name="Google Shape;275;p53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RGB Color Encoding system allows us to create colors by specifying the amount of Red, Green, and Blue in the color!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