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27"/>
  </p:notesMasterIdLst>
  <p:sldIdLst>
    <p:sldId id="256" r:id="rId2"/>
    <p:sldId id="276" r:id="rId3"/>
    <p:sldId id="28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2" r:id="rId14"/>
    <p:sldId id="284" r:id="rId15"/>
    <p:sldId id="258" r:id="rId16"/>
    <p:sldId id="287" r:id="rId17"/>
    <p:sldId id="288" r:id="rId18"/>
    <p:sldId id="289" r:id="rId19"/>
    <p:sldId id="290" r:id="rId20"/>
    <p:sldId id="291" r:id="rId21"/>
    <p:sldId id="277" r:id="rId22"/>
    <p:sldId id="278" r:id="rId23"/>
    <p:sldId id="292" r:id="rId24"/>
    <p:sldId id="282" r:id="rId25"/>
    <p:sldId id="293" r:id="rId26"/>
  </p:sldIdLst>
  <p:sldSz cx="9144000" cy="5143500" type="screen16x9"/>
  <p:notesSz cx="6858000" cy="9144000"/>
  <p:embeddedFontLst>
    <p:embeddedFont>
      <p:font typeface="Lemon" panose="020B0604020202020204" charset="0"/>
      <p:regular r:id="rId28"/>
    </p:embeddedFont>
    <p:embeddedFont>
      <p:font typeface="Proxima Nova" panose="020B0604020202020204" charset="0"/>
      <p:regular r:id="rId29"/>
      <p:bold r:id="rId30"/>
      <p:italic r:id="rId31"/>
      <p:boldItalic r:id="rId32"/>
    </p:embeddedFont>
    <p:embeddedFont>
      <p:font typeface="Satisfy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ae9eee0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ae9eee0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ae9eee0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ae9eee0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ae9eee0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ae9eee0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ae9eee0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ae9eee0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0ae9eee0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0ae9eee0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7bc1b6b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7bc1b6b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7bc1b6b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7bc1b6b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7bc1b6b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7bc1b6b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7bc1b6b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7bc1b6b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7bc1b6b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7bc1b6b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07991666_1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07991666_1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7bc1b6b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27bc1b6b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7bdffb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7bdffb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7bdffb7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7bdffb7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7bc1b6b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7bc1b6b1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8204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7bc1b6b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7bc1b6b1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7bc1b6b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7bc1b6b1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918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07991666_1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07991666_1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ae9eee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ae9eee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ae9eee0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ae9eee0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ae9eee0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ae9eee0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ae9eee0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ae9eee0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ae9eee0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ae9eee0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ae9eee0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ae9eee0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w="152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 copy">
  <p:cSld name="CUSTOM_5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56" name="Google Shape;56;p12" descr="slide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0" y="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2" descr="slide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3600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/>
          <p:nvPr/>
        </p:nvSpPr>
        <p:spPr>
          <a:xfrm>
            <a:off x="0" y="483600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LLOUT">
  <p:cSld name="CUSTOM_6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>
              <a:solidFill>
                <a:srgbClr val="333333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name="adj1" fmla="val -21355"/>
              <a:gd name="adj2" fmla="val -68750"/>
              <a:gd name="adj3" fmla="val 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rgbClr val="333333"/>
              </a:solidFill>
            </a:endParaRPr>
          </a:p>
        </p:txBody>
      </p:sp>
      <p:pic>
        <p:nvPicPr>
          <p:cNvPr id="63" name="Google Shape;63;p13" descr="slide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name="adj1" fmla="val -21355"/>
              <a:gd name="adj2" fmla="val -68750"/>
              <a:gd name="adj3" fmla="val 0"/>
            </a:avLst>
          </a:prstGeom>
          <a:solidFill>
            <a:srgbClr val="27A9E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 descr="slide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2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 descr="slide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sz="30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 descr="slide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sz="45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sz="30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 descr="slide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callout">
  <p:cSld name="CUSTOM_7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92" name="Google Shape;92;p18" descr="slide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358525" y="1577100"/>
            <a:ext cx="6355500" cy="1699800"/>
          </a:xfrm>
          <a:prstGeom prst="roundRect">
            <a:avLst>
              <a:gd name="adj" fmla="val 847"/>
            </a:avLst>
          </a:prstGeom>
          <a:noFill/>
          <a:ln w="38100" cap="flat" cmpd="sng">
            <a:solidFill>
              <a:srgbClr val="27A9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A9E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name="adj" fmla="val 847"/>
            </a:avLst>
          </a:prstGeom>
          <a:noFill/>
          <a:ln w="76200" cap="flat" cmpd="sng">
            <a:solidFill>
              <a:srgbClr val="27A9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A9E1"/>
              </a:solidFill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sz="2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14;p3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w="152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de">
  <p:cSld name="CAPTION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" name="Google Shape;23;p5" descr="slide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41" name="Google Shape;41;p9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42" name="Google Shape;42;p9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ing code ">
  <p:cSld name="CUSTOM_5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45" name="Google Shape;45;p10" descr="slide2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sz="45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lang="en" sz="3000" b="1" i="1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sz="30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lang="en" sz="3000" b="1" i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sz="30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sz="3600" b="1">
                <a:solidFill>
                  <a:srgbClr val="5555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sz="3600" b="1">
                <a:solidFill>
                  <a:srgbClr val="5555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sz="3600" b="1">
                <a:solidFill>
                  <a:srgbClr val="5555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sz="3600" b="1">
                <a:solidFill>
                  <a:srgbClr val="5555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sz="3600" b="1">
                <a:solidFill>
                  <a:srgbClr val="5555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sz="3600" b="1">
                <a:solidFill>
                  <a:srgbClr val="5555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sz="3600" b="1">
                <a:solidFill>
                  <a:srgbClr val="5555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sz="3600" b="1">
                <a:solidFill>
                  <a:srgbClr val="555555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41775" y="684900"/>
            <a:ext cx="7401600" cy="16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3400" i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Perlu Diperhatikan</a:t>
            </a:r>
            <a:endParaRPr dirty="0"/>
          </a:p>
        </p:txBody>
      </p:sp>
      <p:sp>
        <p:nvSpPr>
          <p:cNvPr id="177" name="Google Shape;177;p31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ID" sz="2800" dirty="0"/>
              <a:t>Tag </a:t>
            </a:r>
            <a:r>
              <a:rPr lang="en-ID" sz="2800" dirty="0" err="1"/>
              <a:t>dapat</a:t>
            </a:r>
            <a:r>
              <a:rPr lang="en-ID" sz="2800" dirty="0"/>
              <a:t> </a:t>
            </a:r>
            <a:r>
              <a:rPr lang="en-ID" sz="2800" dirty="0" err="1"/>
              <a:t>ditempatkan</a:t>
            </a:r>
            <a:r>
              <a:rPr lang="en-ID" sz="2800" dirty="0"/>
              <a:t> di </a:t>
            </a:r>
            <a:r>
              <a:rPr lang="en-ID" sz="2800" dirty="0" err="1"/>
              <a:t>dalam</a:t>
            </a:r>
            <a:r>
              <a:rPr lang="en-ID" sz="2800" dirty="0"/>
              <a:t> tag </a:t>
            </a:r>
            <a:r>
              <a:rPr lang="en-ID" sz="2800" dirty="0" err="1"/>
              <a:t>lainnya</a:t>
            </a:r>
            <a:r>
              <a:rPr lang="en-ID" sz="2800" dirty="0"/>
              <a:t>.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endParaRPr lang="en-ID" sz="2800" dirty="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ID" sz="2800" dirty="0"/>
              <a:t>Kita </a:t>
            </a:r>
            <a:r>
              <a:rPr lang="en-ID" sz="2800" dirty="0" err="1"/>
              <a:t>menggunakan</a:t>
            </a:r>
            <a:r>
              <a:rPr lang="en-ID" sz="2800" dirty="0"/>
              <a:t> </a:t>
            </a:r>
            <a:r>
              <a:rPr lang="en-ID" sz="2800" dirty="0" err="1"/>
              <a:t>indentasi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menunjukkan</a:t>
            </a:r>
            <a:r>
              <a:rPr lang="en-ID" sz="2800" dirty="0"/>
              <a:t> </a:t>
            </a:r>
            <a:r>
              <a:rPr lang="en-ID" sz="2800" dirty="0" err="1"/>
              <a:t>struktur</a:t>
            </a:r>
            <a:r>
              <a:rPr lang="en-ID" sz="2800" dirty="0"/>
              <a:t> tag.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endParaRPr lang="en-ID" sz="2800" dirty="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ID" sz="2800" dirty="0" err="1"/>
              <a:t>Struktur</a:t>
            </a:r>
            <a:r>
              <a:rPr lang="en-ID" sz="2800" dirty="0"/>
              <a:t> </a:t>
            </a:r>
            <a:r>
              <a:rPr lang="en-ID" sz="2800" dirty="0" err="1"/>
              <a:t>dokumen</a:t>
            </a:r>
            <a:r>
              <a:rPr lang="en-ID" sz="2800" dirty="0"/>
              <a:t> HTML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sebuah</a:t>
            </a:r>
            <a:r>
              <a:rPr lang="en-ID" sz="2800" dirty="0"/>
              <a:t> </a:t>
            </a:r>
            <a:r>
              <a:rPr lang="en-ID" sz="2800" dirty="0" err="1"/>
              <a:t>pohon</a:t>
            </a:r>
            <a:r>
              <a:rPr lang="en-ID" sz="2800" dirty="0"/>
              <a:t> (tree).</a:t>
            </a:r>
            <a:endParaRPr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Tag Dalam Tag Lain</a:t>
            </a:r>
            <a:endParaRPr dirty="0"/>
          </a:p>
        </p:txBody>
      </p:sp>
      <p:sp>
        <p:nvSpPr>
          <p:cNvPr id="183" name="Google Shape;183;p32"/>
          <p:cNvSpPr txBox="1">
            <a:spLocks noGrp="1"/>
          </p:cNvSpPr>
          <p:nvPr>
            <p:ph type="body" idx="1"/>
          </p:nvPr>
        </p:nvSpPr>
        <p:spPr>
          <a:xfrm>
            <a:off x="4599875" y="1271250"/>
            <a:ext cx="4129500" cy="3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v-SE" dirty="0"/>
              <a:t>Tag &lt;head&gt; dan tag &lt;body&gt; berada di dalam tag &lt;html&gt;.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sv-SE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sv-SE" dirty="0"/>
              <a:t>Tag &lt;title&gt; berada di dalam tag &lt;head&gt;.</a:t>
            </a:r>
            <a:endParaRPr lang="en-US" dirty="0"/>
          </a:p>
        </p:txBody>
      </p:sp>
      <p:sp>
        <p:nvSpPr>
          <p:cNvPr id="184" name="Google Shape;184;p32"/>
          <p:cNvSpPr txBox="1">
            <a:spLocks noGrp="1"/>
          </p:cNvSpPr>
          <p:nvPr>
            <p:ph type="body" idx="1"/>
          </p:nvPr>
        </p:nvSpPr>
        <p:spPr>
          <a:xfrm>
            <a:off x="458075" y="1129050"/>
            <a:ext cx="3832500" cy="3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800" b="1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&lt;title&gt;&lt;/title&gt;</a:t>
            </a:r>
            <a:endParaRPr sz="1800"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800" b="1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800" b="1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800" b="1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Indentasi Menunjukan Struktur</a:t>
            </a:r>
            <a:endParaRPr dirty="0"/>
          </a:p>
        </p:txBody>
      </p:sp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4599875" y="1271250"/>
            <a:ext cx="4129500" cy="3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2400" dirty="0" err="1"/>
              <a:t>Semua</a:t>
            </a:r>
            <a:r>
              <a:rPr lang="en-ID" sz="2400" dirty="0"/>
              <a:t> yang </a:t>
            </a:r>
            <a:r>
              <a:rPr lang="en-ID" sz="2400" dirty="0" err="1"/>
              <a:t>ada</a:t>
            </a:r>
            <a:r>
              <a:rPr lang="en-ID" sz="2400" dirty="0"/>
              <a:t> di </a:t>
            </a:r>
            <a:r>
              <a:rPr lang="en-ID" sz="2400" dirty="0" err="1"/>
              <a:t>dalam</a:t>
            </a:r>
            <a:r>
              <a:rPr lang="en-ID" sz="2400" dirty="0"/>
              <a:t> tag &lt;html&gt; di-</a:t>
            </a:r>
            <a:r>
              <a:rPr lang="en-ID" sz="2400" dirty="0" err="1"/>
              <a:t>indentasi</a:t>
            </a:r>
            <a:r>
              <a:rPr lang="en-ID" sz="2400"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2400" dirty="0" err="1"/>
              <a:t>Semua</a:t>
            </a:r>
            <a:r>
              <a:rPr lang="en-ID" sz="2400" dirty="0"/>
              <a:t> yang </a:t>
            </a:r>
            <a:r>
              <a:rPr lang="en-ID" sz="2400" dirty="0" err="1"/>
              <a:t>ada</a:t>
            </a:r>
            <a:r>
              <a:rPr lang="en-ID" sz="2400" dirty="0"/>
              <a:t> di </a:t>
            </a:r>
            <a:r>
              <a:rPr lang="en-ID" sz="2400" dirty="0" err="1"/>
              <a:t>dalam</a:t>
            </a:r>
            <a:r>
              <a:rPr lang="en-ID" sz="2400" dirty="0"/>
              <a:t> tag &lt;head&gt; di-</a:t>
            </a:r>
            <a:r>
              <a:rPr lang="en-ID" sz="2400" dirty="0" err="1"/>
              <a:t>indentasi</a:t>
            </a:r>
            <a:r>
              <a:rPr lang="en-ID" sz="2400" dirty="0"/>
              <a:t>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jauh</a:t>
            </a:r>
            <a:r>
              <a:rPr lang="en-ID" sz="2400" dirty="0"/>
              <a:t> </a:t>
            </a:r>
            <a:r>
              <a:rPr lang="en-ID" sz="2400" dirty="0" err="1"/>
              <a:t>lagi</a:t>
            </a:r>
            <a:r>
              <a:rPr lang="en-ID" sz="2400" dirty="0"/>
              <a:t>.</a:t>
            </a:r>
            <a:endParaRPr sz="2400" dirty="0"/>
          </a:p>
        </p:txBody>
      </p:sp>
      <p:sp>
        <p:nvSpPr>
          <p:cNvPr id="200" name="Google Shape;200;p34"/>
          <p:cNvSpPr txBox="1">
            <a:spLocks noGrp="1"/>
          </p:cNvSpPr>
          <p:nvPr>
            <p:ph type="body" idx="1"/>
          </p:nvPr>
        </p:nvSpPr>
        <p:spPr>
          <a:xfrm>
            <a:off x="458075" y="1129050"/>
            <a:ext cx="3832500" cy="3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800" b="1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&lt;title&gt;&lt;/title&gt;</a:t>
            </a:r>
            <a:endParaRPr sz="1800"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800" b="1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800" b="1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800" b="1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201" name="Google Shape;201;p34"/>
          <p:cNvCxnSpPr/>
          <p:nvPr/>
        </p:nvCxnSpPr>
        <p:spPr>
          <a:xfrm flipH="1">
            <a:off x="524200" y="1497150"/>
            <a:ext cx="2700" cy="3378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34"/>
          <p:cNvCxnSpPr/>
          <p:nvPr/>
        </p:nvCxnSpPr>
        <p:spPr>
          <a:xfrm>
            <a:off x="995250" y="1921050"/>
            <a:ext cx="16200" cy="2530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34"/>
          <p:cNvCxnSpPr/>
          <p:nvPr/>
        </p:nvCxnSpPr>
        <p:spPr>
          <a:xfrm>
            <a:off x="1440350" y="2232350"/>
            <a:ext cx="6600" cy="577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Struktur Pohon(Tree)</a:t>
            </a:r>
            <a:endParaRPr dirty="0"/>
          </a:p>
        </p:txBody>
      </p:sp>
      <p:sp>
        <p:nvSpPr>
          <p:cNvPr id="246" name="Google Shape;246;p37"/>
          <p:cNvSpPr txBox="1">
            <a:spLocks noGrp="1"/>
          </p:cNvSpPr>
          <p:nvPr>
            <p:ph type="body" idx="1"/>
          </p:nvPr>
        </p:nvSpPr>
        <p:spPr>
          <a:xfrm>
            <a:off x="458075" y="1129050"/>
            <a:ext cx="3832500" cy="3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800" b="1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&lt;title&gt;&lt;/title&gt;</a:t>
            </a:r>
            <a:endParaRPr sz="1800"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800" b="1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800" b="1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&lt;h1&gt;&lt;/h1&gt;</a:t>
            </a:r>
            <a:endParaRPr sz="1800"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&lt;h1&gt;&lt;/h1&gt;</a:t>
            </a:r>
            <a:endParaRPr sz="1800"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47" name="Google Shape;247;p37"/>
          <p:cNvSpPr/>
          <p:nvPr/>
        </p:nvSpPr>
        <p:spPr>
          <a:xfrm>
            <a:off x="5610950" y="1399275"/>
            <a:ext cx="1895700" cy="7968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7"/>
          <p:cNvSpPr txBox="1"/>
          <p:nvPr/>
        </p:nvSpPr>
        <p:spPr>
          <a:xfrm>
            <a:off x="5743775" y="1459650"/>
            <a:ext cx="16662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HTML</a:t>
            </a:r>
            <a:endParaRPr sz="2600" b="1"/>
          </a:p>
        </p:txBody>
      </p:sp>
      <p:sp>
        <p:nvSpPr>
          <p:cNvPr id="249" name="Google Shape;249;p37"/>
          <p:cNvSpPr/>
          <p:nvPr/>
        </p:nvSpPr>
        <p:spPr>
          <a:xfrm>
            <a:off x="3988500" y="2698700"/>
            <a:ext cx="1895700" cy="796800"/>
          </a:xfrm>
          <a:prstGeom prst="rect">
            <a:avLst/>
          </a:prstGeom>
          <a:solidFill>
            <a:srgbClr val="27A9E1">
              <a:alpha val="52690"/>
            </a:srgbClr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7"/>
          <p:cNvSpPr txBox="1"/>
          <p:nvPr/>
        </p:nvSpPr>
        <p:spPr>
          <a:xfrm>
            <a:off x="4121325" y="2759075"/>
            <a:ext cx="16662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HEAD</a:t>
            </a:r>
            <a:endParaRPr sz="2600" b="1"/>
          </a:p>
        </p:txBody>
      </p:sp>
      <p:sp>
        <p:nvSpPr>
          <p:cNvPr id="251" name="Google Shape;251;p37"/>
          <p:cNvSpPr/>
          <p:nvPr/>
        </p:nvSpPr>
        <p:spPr>
          <a:xfrm>
            <a:off x="6961625" y="2680625"/>
            <a:ext cx="1895700" cy="796800"/>
          </a:xfrm>
          <a:prstGeom prst="rect">
            <a:avLst/>
          </a:prstGeom>
          <a:solidFill>
            <a:srgbClr val="27A9E1">
              <a:alpha val="52690"/>
            </a:srgbClr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7"/>
          <p:cNvSpPr txBox="1"/>
          <p:nvPr/>
        </p:nvSpPr>
        <p:spPr>
          <a:xfrm>
            <a:off x="7094450" y="2741000"/>
            <a:ext cx="16662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BODY</a:t>
            </a:r>
            <a:endParaRPr sz="2600" b="1"/>
          </a:p>
        </p:txBody>
      </p:sp>
      <p:sp>
        <p:nvSpPr>
          <p:cNvPr id="253" name="Google Shape;253;p37"/>
          <p:cNvSpPr/>
          <p:nvPr/>
        </p:nvSpPr>
        <p:spPr>
          <a:xfrm>
            <a:off x="3988500" y="3998125"/>
            <a:ext cx="1895700" cy="796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7"/>
          <p:cNvSpPr txBox="1"/>
          <p:nvPr/>
        </p:nvSpPr>
        <p:spPr>
          <a:xfrm>
            <a:off x="4121325" y="4058500"/>
            <a:ext cx="16662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TITLE</a:t>
            </a:r>
            <a:endParaRPr sz="2600" b="1"/>
          </a:p>
        </p:txBody>
      </p:sp>
      <p:cxnSp>
        <p:nvCxnSpPr>
          <p:cNvPr id="255" name="Google Shape;255;p37"/>
          <p:cNvCxnSpPr>
            <a:stCxn id="247" idx="2"/>
            <a:endCxn id="249" idx="0"/>
          </p:cNvCxnSpPr>
          <p:nvPr/>
        </p:nvCxnSpPr>
        <p:spPr>
          <a:xfrm flipH="1">
            <a:off x="4936400" y="2196075"/>
            <a:ext cx="1622400" cy="502500"/>
          </a:xfrm>
          <a:prstGeom prst="straightConnector1">
            <a:avLst/>
          </a:prstGeom>
          <a:noFill/>
          <a:ln w="19050" cap="flat" cmpd="sng">
            <a:solidFill>
              <a:srgbClr val="19191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" name="Google Shape;256;p37"/>
          <p:cNvCxnSpPr>
            <a:stCxn id="247" idx="2"/>
            <a:endCxn id="251" idx="0"/>
          </p:cNvCxnSpPr>
          <p:nvPr/>
        </p:nvCxnSpPr>
        <p:spPr>
          <a:xfrm>
            <a:off x="6558800" y="2196075"/>
            <a:ext cx="1350600" cy="484500"/>
          </a:xfrm>
          <a:prstGeom prst="straightConnector1">
            <a:avLst/>
          </a:prstGeom>
          <a:noFill/>
          <a:ln w="19050" cap="flat" cmpd="sng">
            <a:solidFill>
              <a:srgbClr val="19191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" name="Google Shape;257;p37"/>
          <p:cNvCxnSpPr/>
          <p:nvPr/>
        </p:nvCxnSpPr>
        <p:spPr>
          <a:xfrm>
            <a:off x="4954425" y="3525750"/>
            <a:ext cx="0" cy="502500"/>
          </a:xfrm>
          <a:prstGeom prst="straightConnector1">
            <a:avLst/>
          </a:prstGeom>
          <a:noFill/>
          <a:ln w="19050" cap="flat" cmpd="sng">
            <a:solidFill>
              <a:srgbClr val="19191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8" name="Google Shape;258;p37"/>
          <p:cNvSpPr/>
          <p:nvPr/>
        </p:nvSpPr>
        <p:spPr>
          <a:xfrm>
            <a:off x="6286250" y="4022350"/>
            <a:ext cx="1265100" cy="796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7"/>
          <p:cNvSpPr txBox="1"/>
          <p:nvPr/>
        </p:nvSpPr>
        <p:spPr>
          <a:xfrm>
            <a:off x="6410425" y="4100800"/>
            <a:ext cx="990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H1</a:t>
            </a:r>
            <a:endParaRPr sz="2600" b="1"/>
          </a:p>
        </p:txBody>
      </p:sp>
      <p:cxnSp>
        <p:nvCxnSpPr>
          <p:cNvPr id="260" name="Google Shape;260;p37"/>
          <p:cNvCxnSpPr>
            <a:endCxn id="258" idx="0"/>
          </p:cNvCxnSpPr>
          <p:nvPr/>
        </p:nvCxnSpPr>
        <p:spPr>
          <a:xfrm flipH="1">
            <a:off x="6918800" y="3477550"/>
            <a:ext cx="1008900" cy="544800"/>
          </a:xfrm>
          <a:prstGeom prst="straightConnector1">
            <a:avLst/>
          </a:prstGeom>
          <a:noFill/>
          <a:ln w="19050" cap="flat" cmpd="sng">
            <a:solidFill>
              <a:srgbClr val="19191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1" name="Google Shape;261;p37"/>
          <p:cNvSpPr/>
          <p:nvPr/>
        </p:nvSpPr>
        <p:spPr>
          <a:xfrm>
            <a:off x="7745450" y="4022350"/>
            <a:ext cx="1265100" cy="796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7"/>
          <p:cNvSpPr txBox="1"/>
          <p:nvPr/>
        </p:nvSpPr>
        <p:spPr>
          <a:xfrm>
            <a:off x="7882550" y="4100800"/>
            <a:ext cx="990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H1</a:t>
            </a:r>
            <a:endParaRPr sz="2600" b="1"/>
          </a:p>
        </p:txBody>
      </p:sp>
      <p:cxnSp>
        <p:nvCxnSpPr>
          <p:cNvPr id="263" name="Google Shape;263;p37"/>
          <p:cNvCxnSpPr>
            <a:stCxn id="251" idx="2"/>
            <a:endCxn id="261" idx="0"/>
          </p:cNvCxnSpPr>
          <p:nvPr/>
        </p:nvCxnSpPr>
        <p:spPr>
          <a:xfrm>
            <a:off x="7909475" y="3477425"/>
            <a:ext cx="468600" cy="544800"/>
          </a:xfrm>
          <a:prstGeom prst="straightConnector1">
            <a:avLst/>
          </a:prstGeom>
          <a:noFill/>
          <a:ln w="19050" cap="flat" cmpd="sng">
            <a:solidFill>
              <a:srgbClr val="19191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Halaman Web</a:t>
            </a:r>
            <a:endParaRPr dirty="0"/>
          </a:p>
        </p:txBody>
      </p:sp>
      <p:sp>
        <p:nvSpPr>
          <p:cNvPr id="394" name="Google Shape;394;p49"/>
          <p:cNvSpPr txBox="1"/>
          <p:nvPr/>
        </p:nvSpPr>
        <p:spPr>
          <a:xfrm>
            <a:off x="518525" y="1597400"/>
            <a:ext cx="3529500" cy="30192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9"/>
          <p:cNvSpPr txBox="1"/>
          <p:nvPr/>
        </p:nvSpPr>
        <p:spPr>
          <a:xfrm>
            <a:off x="953425" y="1957050"/>
            <a:ext cx="2985600" cy="1430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9"/>
          <p:cNvSpPr txBox="1"/>
          <p:nvPr/>
        </p:nvSpPr>
        <p:spPr>
          <a:xfrm>
            <a:off x="953425" y="3424750"/>
            <a:ext cx="2985600" cy="91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9"/>
          <p:cNvSpPr txBox="1"/>
          <p:nvPr/>
        </p:nvSpPr>
        <p:spPr>
          <a:xfrm>
            <a:off x="1430150" y="3746800"/>
            <a:ext cx="1814700" cy="286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9"/>
          <p:cNvSpPr txBox="1"/>
          <p:nvPr/>
        </p:nvSpPr>
        <p:spPr>
          <a:xfrm>
            <a:off x="1413425" y="2233025"/>
            <a:ext cx="2484000" cy="857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9"/>
          <p:cNvSpPr txBox="1"/>
          <p:nvPr/>
        </p:nvSpPr>
        <p:spPr>
          <a:xfrm>
            <a:off x="526600" y="1304700"/>
            <a:ext cx="3529500" cy="2676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9"/>
          <p:cNvSpPr txBox="1">
            <a:spLocks noGrp="1"/>
          </p:cNvSpPr>
          <p:nvPr>
            <p:ph type="body" idx="1"/>
          </p:nvPr>
        </p:nvSpPr>
        <p:spPr>
          <a:xfrm>
            <a:off x="458075" y="1162525"/>
            <a:ext cx="3921000" cy="35628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b="1" dirty="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b="1" dirty="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b="1" dirty="0"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b="1" dirty="0">
                <a:latin typeface="Courier New"/>
                <a:ea typeface="Courier New"/>
                <a:cs typeface="Courier New"/>
                <a:sym typeface="Courier New"/>
              </a:rPr>
              <a:t>        &lt;title&gt;</a:t>
            </a: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b="1" dirty="0">
                <a:latin typeface="Courier New"/>
                <a:ea typeface="Courier New"/>
                <a:cs typeface="Courier New"/>
                <a:sym typeface="Courier New"/>
              </a:rPr>
              <a:t>            My First Web Page</a:t>
            </a: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b="1" dirty="0">
                <a:latin typeface="Courier New"/>
                <a:ea typeface="Courier New"/>
                <a:cs typeface="Courier New"/>
                <a:sym typeface="Courier New"/>
              </a:rPr>
              <a:t>        &lt;/title&gt;</a:t>
            </a: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b="1" dirty="0"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b="1" dirty="0"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b="1" dirty="0">
                <a:latin typeface="Courier New"/>
                <a:ea typeface="Courier New"/>
                <a:cs typeface="Courier New"/>
                <a:sym typeface="Courier New"/>
              </a:rPr>
              <a:t>        &lt;h1&gt;Hello!&lt;/h1&gt;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b="1" dirty="0">
                <a:latin typeface="Courier New"/>
                <a:ea typeface="Courier New"/>
                <a:cs typeface="Courier New"/>
                <a:sym typeface="Courier New"/>
              </a:rPr>
              <a:t>    &lt;/body&gt;</a:t>
            </a: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b="1" dirty="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49"/>
          <p:cNvSpPr txBox="1"/>
          <p:nvPr/>
        </p:nvSpPr>
        <p:spPr>
          <a:xfrm>
            <a:off x="405075" y="4691700"/>
            <a:ext cx="16974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yourWebpage.html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2" name="Google Shape;402;p49" descr="Screen Shot 2016-02-10 at 1.49.3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775" y="1246096"/>
            <a:ext cx="5124175" cy="43082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3" name="Google Shape;403;p49"/>
          <p:cNvCxnSpPr/>
          <p:nvPr/>
        </p:nvCxnSpPr>
        <p:spPr>
          <a:xfrm rot="10800000" flipH="1">
            <a:off x="3914075" y="1873350"/>
            <a:ext cx="2182800" cy="769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4" name="Google Shape;404;p49"/>
          <p:cNvCxnSpPr/>
          <p:nvPr/>
        </p:nvCxnSpPr>
        <p:spPr>
          <a:xfrm rot="10800000" flipH="1">
            <a:off x="3337000" y="2759975"/>
            <a:ext cx="1438500" cy="108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 Itu CSS?</a:t>
            </a:r>
            <a:endParaRPr dirty="0"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7A9E1"/>
                </a:solidFill>
              </a:rPr>
              <a:t>C</a:t>
            </a:r>
            <a:r>
              <a:rPr lang="en" sz="3600" dirty="0"/>
              <a:t>ascading</a:t>
            </a:r>
            <a:br>
              <a:rPr lang="en" sz="3600" dirty="0"/>
            </a:br>
            <a:r>
              <a:rPr lang="en" sz="4800" b="1" dirty="0">
                <a:solidFill>
                  <a:srgbClr val="27A9E1"/>
                </a:solidFill>
              </a:rPr>
              <a:t>S</a:t>
            </a:r>
            <a:r>
              <a:rPr lang="en" sz="4800" b="1" dirty="0"/>
              <a:t>tyle</a:t>
            </a:r>
            <a:br>
              <a:rPr lang="en" sz="3600" dirty="0"/>
            </a:br>
            <a:r>
              <a:rPr lang="en" sz="3600" dirty="0">
                <a:solidFill>
                  <a:srgbClr val="27A9E1"/>
                </a:solidFill>
              </a:rPr>
              <a:t>S</a:t>
            </a:r>
            <a:r>
              <a:rPr lang="en" sz="3600" dirty="0"/>
              <a:t>heets</a:t>
            </a:r>
            <a:endParaRPr sz="3600" dirty="0"/>
          </a:p>
        </p:txBody>
      </p:sp>
      <p:sp>
        <p:nvSpPr>
          <p:cNvPr id="119" name="Google Shape;119;p23"/>
          <p:cNvSpPr/>
          <p:nvPr/>
        </p:nvSpPr>
        <p:spPr>
          <a:xfrm>
            <a:off x="5051525" y="1491475"/>
            <a:ext cx="3429000" cy="3345300"/>
          </a:xfrm>
          <a:prstGeom prst="verticalScroll">
            <a:avLst>
              <a:gd name="adj" fmla="val 12500"/>
            </a:avLst>
          </a:prstGeom>
          <a:solidFill>
            <a:srgbClr val="27A9E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Bahasa</a:t>
            </a:r>
            <a:r>
              <a:rPr lang="en-ID" sz="24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sz="24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untuk</a:t>
            </a:r>
            <a:r>
              <a:rPr lang="en-ID" sz="24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sz="2400" b="1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mendesain</a:t>
            </a:r>
            <a:r>
              <a:rPr lang="en-ID" sz="24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sz="24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halaman</a:t>
            </a:r>
            <a:r>
              <a:rPr lang="en-ID" sz="24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sz="24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web</a:t>
            </a:r>
            <a:r>
              <a:rPr lang="en-ID" sz="24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sz="240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CSS</a:t>
            </a:r>
            <a:r>
              <a:rPr lang="en-ID" sz="24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sz="2400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menambahkan</a:t>
            </a:r>
            <a:r>
              <a:rPr lang="en-ID" sz="24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sz="2400" b="1" dirty="0" err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gaya</a:t>
            </a:r>
            <a:r>
              <a:rPr lang="en-ID" sz="24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lang="en-ID" sz="24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style</a:t>
            </a:r>
            <a:r>
              <a:rPr lang="en-ID" sz="24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).</a:t>
            </a:r>
            <a:endParaRPr sz="3000" b="1" i="1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Konten vs Style</a:t>
            </a:r>
            <a:endParaRPr dirty="0"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HTML</a:t>
            </a:r>
            <a:r>
              <a:rPr lang="en" dirty="0"/>
              <a:t> tidak dirancang untuk terlihat bagus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HTML menentukan </a:t>
            </a:r>
            <a:r>
              <a:rPr lang="en" b="1" dirty="0"/>
              <a:t>struktur</a:t>
            </a:r>
            <a:r>
              <a:rPr lang="en" dirty="0"/>
              <a:t> dan </a:t>
            </a:r>
            <a:r>
              <a:rPr lang="en" b="1" dirty="0"/>
              <a:t>konten</a:t>
            </a:r>
            <a:r>
              <a:rPr lang="en" dirty="0"/>
              <a:t> dari halaman web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Repot untuk menambahkan </a:t>
            </a:r>
            <a:r>
              <a:rPr lang="en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style=“…”</a:t>
            </a:r>
            <a:r>
              <a:rPr lang="en" dirty="0"/>
              <a:t> di setiap tag.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Konten vs Style</a:t>
            </a:r>
            <a:endParaRPr dirty="0"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CSS</a:t>
            </a:r>
            <a:r>
              <a:rPr lang="en" dirty="0"/>
              <a:t> dibuat supaya halaman web dapat </a:t>
            </a:r>
            <a:r>
              <a:rPr lang="en" b="1" dirty="0"/>
              <a:t>terlihat bagus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b="1" dirty="0" err="1"/>
              <a:t>konten</a:t>
            </a:r>
            <a:r>
              <a:rPr lang="en-US" dirty="0"/>
              <a:t>(HTML)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style</a:t>
            </a:r>
            <a:r>
              <a:rPr lang="en-US" dirty="0"/>
              <a:t>(CSS)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Konten vs Style</a:t>
            </a:r>
            <a:endParaRPr dirty="0"/>
          </a:p>
        </p:txBody>
      </p:sp>
      <p:sp>
        <p:nvSpPr>
          <p:cNvPr id="143" name="Google Shape;143;p27"/>
          <p:cNvSpPr txBox="1"/>
          <p:nvPr/>
        </p:nvSpPr>
        <p:spPr>
          <a:xfrm>
            <a:off x="1848325" y="3389050"/>
            <a:ext cx="1714500" cy="1632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&lt; &gt; ___ &lt; 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&lt; &gt; ___ &lt; 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&lt; 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&lt; &gt; ___ &lt; 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&lt; 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&gt;</a:t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234175" y="3611650"/>
            <a:ext cx="13548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roxima Nova"/>
                <a:ea typeface="Proxima Nova"/>
                <a:cs typeface="Proxima Nova"/>
                <a:sym typeface="Proxima Nova"/>
              </a:rPr>
              <a:t>HTML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roxima Nova"/>
                <a:ea typeface="Proxima Nova"/>
                <a:cs typeface="Proxima Nova"/>
                <a:sym typeface="Proxima Nova"/>
              </a:rPr>
              <a:t>(konten)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5285675" y="1672675"/>
            <a:ext cx="2843700" cy="2726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7"/>
          <p:cNvSpPr/>
          <p:nvPr/>
        </p:nvSpPr>
        <p:spPr>
          <a:xfrm>
            <a:off x="5419500" y="1865050"/>
            <a:ext cx="1714500" cy="301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7"/>
          <p:cNvSpPr/>
          <p:nvPr/>
        </p:nvSpPr>
        <p:spPr>
          <a:xfrm>
            <a:off x="5419500" y="2421150"/>
            <a:ext cx="1714500" cy="301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5419500" y="2977250"/>
            <a:ext cx="1714500" cy="301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5419500" y="3782000"/>
            <a:ext cx="1714500" cy="301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7"/>
          <p:cNvSpPr txBox="1"/>
          <p:nvPr/>
        </p:nvSpPr>
        <p:spPr>
          <a:xfrm>
            <a:off x="5285675" y="4524600"/>
            <a:ext cx="2843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roxima Nova"/>
                <a:ea typeface="Proxima Nova"/>
                <a:cs typeface="Proxima Nova"/>
                <a:sym typeface="Proxima Nova"/>
              </a:rPr>
              <a:t>Halaman Web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Konten vs Style</a:t>
            </a:r>
            <a:endParaRPr dirty="0"/>
          </a:p>
        </p:txBody>
      </p:sp>
      <p:sp>
        <p:nvSpPr>
          <p:cNvPr id="171" name="Google Shape;171;p29"/>
          <p:cNvSpPr txBox="1"/>
          <p:nvPr/>
        </p:nvSpPr>
        <p:spPr>
          <a:xfrm>
            <a:off x="1848325" y="1279263"/>
            <a:ext cx="1714500" cy="1893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__ : __ 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__ : __ 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__ : __ 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  </a:t>
            </a:r>
            <a:endParaRPr/>
          </a:p>
        </p:txBody>
      </p:sp>
      <p:sp>
        <p:nvSpPr>
          <p:cNvPr id="172" name="Google Shape;172;p29"/>
          <p:cNvSpPr txBox="1"/>
          <p:nvPr/>
        </p:nvSpPr>
        <p:spPr>
          <a:xfrm>
            <a:off x="1848325" y="3389050"/>
            <a:ext cx="1714500" cy="1632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&lt; &gt; ___ &lt; 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&lt; &gt; ___ &lt; 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&lt; 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&lt; &gt; ___ &lt; 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&lt; 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&gt;</a:t>
            </a:r>
            <a:endParaRPr/>
          </a:p>
        </p:txBody>
      </p:sp>
      <p:sp>
        <p:nvSpPr>
          <p:cNvPr id="173" name="Google Shape;173;p29"/>
          <p:cNvSpPr txBox="1"/>
          <p:nvPr/>
        </p:nvSpPr>
        <p:spPr>
          <a:xfrm>
            <a:off x="234175" y="3611650"/>
            <a:ext cx="13548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roxima Nova"/>
                <a:ea typeface="Proxima Nova"/>
                <a:cs typeface="Proxima Nova"/>
                <a:sym typeface="Proxima Nova"/>
              </a:rPr>
              <a:t>HTML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roxima Nova"/>
                <a:ea typeface="Proxima Nova"/>
                <a:cs typeface="Proxima Nova"/>
                <a:sym typeface="Proxima Nova"/>
              </a:rPr>
              <a:t>(konten)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234175" y="1632363"/>
            <a:ext cx="13548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CSS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(style)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5285675" y="1672675"/>
            <a:ext cx="2843700" cy="2726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9"/>
          <p:cNvSpPr/>
          <p:nvPr/>
        </p:nvSpPr>
        <p:spPr>
          <a:xfrm>
            <a:off x="5419500" y="1865050"/>
            <a:ext cx="2216400" cy="443400"/>
          </a:xfrm>
          <a:prstGeom prst="rect">
            <a:avLst/>
          </a:prstGeom>
          <a:solidFill>
            <a:srgbClr val="27A9E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9"/>
          <p:cNvSpPr/>
          <p:nvPr/>
        </p:nvSpPr>
        <p:spPr>
          <a:xfrm>
            <a:off x="5814425" y="2421150"/>
            <a:ext cx="1714500" cy="3012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9"/>
          <p:cNvSpPr/>
          <p:nvPr/>
        </p:nvSpPr>
        <p:spPr>
          <a:xfrm>
            <a:off x="5814425" y="2977250"/>
            <a:ext cx="1714500" cy="3012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9"/>
          <p:cNvSpPr/>
          <p:nvPr/>
        </p:nvSpPr>
        <p:spPr>
          <a:xfrm>
            <a:off x="5419500" y="3782000"/>
            <a:ext cx="2216400" cy="443400"/>
          </a:xfrm>
          <a:prstGeom prst="rect">
            <a:avLst/>
          </a:prstGeom>
          <a:solidFill>
            <a:srgbClr val="27A9E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A9E1"/>
              </a:solidFill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5285675" y="4524600"/>
            <a:ext cx="2843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roxima Nova"/>
                <a:ea typeface="Proxima Nova"/>
                <a:cs typeface="Proxima Nova"/>
                <a:sym typeface="Proxima Nova"/>
              </a:rPr>
              <a:t>Halaman Web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 itu HTML?</a:t>
            </a:r>
            <a:endParaRPr dirty="0"/>
          </a:p>
        </p:txBody>
      </p:sp>
      <p:sp>
        <p:nvSpPr>
          <p:cNvPr id="254" name="Google Shape;254;p41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25080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Hyper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Text	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Markup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Language</a:t>
            </a:r>
            <a:endParaRPr/>
          </a:p>
        </p:txBody>
      </p:sp>
      <p:sp>
        <p:nvSpPr>
          <p:cNvPr id="255" name="Google Shape;255;p41"/>
          <p:cNvSpPr txBox="1"/>
          <p:nvPr/>
        </p:nvSpPr>
        <p:spPr>
          <a:xfrm>
            <a:off x="2966075" y="1574625"/>
            <a:ext cx="58380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HyperText</a:t>
            </a:r>
            <a:r>
              <a:rPr lang="en-US" sz="2400" dirty="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US" sz="2400" dirty="0" err="1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teks</a:t>
            </a:r>
            <a:r>
              <a:rPr lang="en-US" sz="2400" dirty="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yang </a:t>
            </a:r>
            <a:r>
              <a:rPr lang="en-US" sz="2400" dirty="0" err="1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ditampilkan</a:t>
            </a:r>
            <a:r>
              <a:rPr lang="en-US" sz="2400" dirty="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pada </a:t>
            </a:r>
            <a:r>
              <a:rPr lang="en-US" sz="2400" dirty="0" err="1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komputer</a:t>
            </a:r>
            <a:r>
              <a:rPr lang="en-US" sz="2400" dirty="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yang </a:t>
            </a:r>
            <a:r>
              <a:rPr lang="en-US" sz="2400" dirty="0" err="1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memiliki</a:t>
            </a:r>
            <a:r>
              <a:rPr lang="en-US" sz="2400" dirty="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link </a:t>
            </a:r>
            <a:r>
              <a:rPr lang="en-US" sz="2400" dirty="0" err="1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ke</a:t>
            </a:r>
            <a:r>
              <a:rPr lang="en-US" sz="2400" dirty="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dokumen</a:t>
            </a:r>
            <a:r>
              <a:rPr lang="en-US" sz="2400" dirty="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hypertext </a:t>
            </a:r>
            <a:r>
              <a:rPr lang="en-US" sz="2400" dirty="0" err="1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lainnya</a:t>
            </a:r>
            <a:r>
              <a:rPr lang="en-US" sz="2400" dirty="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(hyperlink)</a:t>
            </a:r>
            <a:endParaRPr lang="en-US" sz="3000" dirty="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6" name="Google Shape;256;p41"/>
          <p:cNvSpPr txBox="1"/>
          <p:nvPr/>
        </p:nvSpPr>
        <p:spPr>
          <a:xfrm>
            <a:off x="2966075" y="3393475"/>
            <a:ext cx="5720700" cy="15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Markup Language</a:t>
            </a:r>
            <a:r>
              <a:rPr lang="en" sz="2400" dirty="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-ID" sz="2400" dirty="0" err="1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memungkinkan</a:t>
            </a:r>
            <a:r>
              <a:rPr lang="en-ID" sz="2400" dirty="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sz="2400" dirty="0" err="1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kita</a:t>
            </a:r>
            <a:r>
              <a:rPr lang="en-ID" sz="2400" dirty="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sz="2400" dirty="0" err="1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menandai</a:t>
            </a:r>
            <a:r>
              <a:rPr lang="en-ID" sz="2400" dirty="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sz="2400" dirty="0" err="1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teks</a:t>
            </a:r>
            <a:r>
              <a:rPr lang="en-ID" sz="2400" dirty="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sz="2400" dirty="0" err="1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untuk</a:t>
            </a:r>
            <a:r>
              <a:rPr lang="en-ID" sz="2400" dirty="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sz="2400" dirty="0" err="1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menentukan</a:t>
            </a:r>
            <a:r>
              <a:rPr lang="en-ID" sz="2400" dirty="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sz="2400" dirty="0" err="1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bagaimana</a:t>
            </a:r>
            <a:r>
              <a:rPr lang="en-ID" sz="2400" dirty="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sz="2400" dirty="0" err="1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teks</a:t>
            </a:r>
            <a:r>
              <a:rPr lang="en-ID" sz="2400" dirty="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sz="2400" dirty="0" err="1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tersebut</a:t>
            </a:r>
            <a:r>
              <a:rPr lang="en-ID" sz="2400" dirty="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sz="2400" dirty="0" err="1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akan</a:t>
            </a:r>
            <a:r>
              <a:rPr lang="en-ID" sz="2400" dirty="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sz="2400" dirty="0" err="1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ditampilkan</a:t>
            </a:r>
            <a:r>
              <a:rPr lang="en-ID" sz="2400" dirty="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400" dirty="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 Menulis CSS (Umum)</a:t>
            </a:r>
            <a:endParaRPr dirty="0"/>
          </a:p>
        </p:txBody>
      </p:sp>
      <p:sp>
        <p:nvSpPr>
          <p:cNvPr id="262" name="Google Shape;262;p41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selector 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	property: value;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	property: value;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…(masukkan property sebanyak yang kamu butuhkan)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CSS Properties</a:t>
            </a:r>
            <a:endParaRPr dirty="0"/>
          </a:p>
        </p:txBody>
      </p:sp>
      <p:sp>
        <p:nvSpPr>
          <p:cNvPr id="268" name="Google Shape;268;p42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dirty="0"/>
              <a:t> –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text </a:t>
            </a:r>
            <a:r>
              <a:rPr lang="en-US" dirty="0" err="1"/>
              <a:t>elemen</a:t>
            </a:r>
            <a:r>
              <a:rPr lang="en-US" dirty="0"/>
              <a:t> HTML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" dirty="0"/>
              <a:t> –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background </a:t>
            </a:r>
            <a:r>
              <a:rPr lang="en-US" dirty="0" err="1"/>
              <a:t>elemen</a:t>
            </a:r>
            <a:r>
              <a:rPr lang="en-US" dirty="0"/>
              <a:t> HTML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en-US" dirty="0"/>
              <a:t> –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garis </a:t>
            </a:r>
            <a:r>
              <a:rPr lang="en-US" dirty="0" err="1"/>
              <a:t>pinggir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HTML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CSS Properties</a:t>
            </a:r>
            <a:endParaRPr dirty="0"/>
          </a:p>
        </p:txBody>
      </p:sp>
      <p:sp>
        <p:nvSpPr>
          <p:cNvPr id="274" name="Google Shape;274;p43"/>
          <p:cNvSpPr txBox="1">
            <a:spLocks noGrp="1"/>
          </p:cNvSpPr>
          <p:nvPr>
            <p:ph type="body" idx="1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en" b="1" dirty="0"/>
              <a:t> </a:t>
            </a:r>
            <a:r>
              <a:rPr lang="en" dirty="0"/>
              <a:t>– ukuran font (ie 30px or </a:t>
            </a:r>
            <a:r>
              <a:rPr lang="en" sz="1400" dirty="0"/>
              <a:t>14px</a:t>
            </a:r>
            <a:r>
              <a:rPr lang="en" dirty="0"/>
              <a:t>)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font-family</a:t>
            </a:r>
            <a:r>
              <a:rPr lang="en" dirty="0"/>
              <a:t> - font family (ie 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Arial </a:t>
            </a:r>
            <a:r>
              <a:rPr lang="en" dirty="0"/>
              <a:t>or 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Times</a:t>
            </a:r>
            <a:r>
              <a:rPr lang="en" dirty="0"/>
              <a:t>)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font-style</a:t>
            </a:r>
            <a:r>
              <a:rPr lang="en" b="1" dirty="0"/>
              <a:t> </a:t>
            </a:r>
            <a:r>
              <a:rPr lang="en" dirty="0"/>
              <a:t>- font style (ie </a:t>
            </a:r>
            <a:r>
              <a:rPr lang="en" i="1" dirty="0"/>
              <a:t>italic</a:t>
            </a:r>
            <a:r>
              <a:rPr lang="en" dirty="0"/>
              <a:t> or normal)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font-weight</a:t>
            </a:r>
            <a:r>
              <a:rPr lang="en" b="1" dirty="0"/>
              <a:t> </a:t>
            </a:r>
            <a:r>
              <a:rPr lang="en" dirty="0"/>
              <a:t>– ketebalan font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	(ie normal </a:t>
            </a:r>
            <a:r>
              <a:rPr lang="en" b="1" dirty="0"/>
              <a:t>bold </a:t>
            </a:r>
            <a:r>
              <a:rPr lang="en" dirty="0"/>
              <a:t>or </a:t>
            </a:r>
            <a:r>
              <a:rPr lang="en" b="1" dirty="0"/>
              <a:t>bolder</a:t>
            </a:r>
            <a:r>
              <a:rPr lang="en" dirty="0"/>
              <a:t>, or a value from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	100 to 900)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CSS di Dalam Tag (Inline)</a:t>
            </a:r>
            <a:endParaRPr dirty="0"/>
          </a:p>
        </p:txBody>
      </p:sp>
      <p:sp>
        <p:nvSpPr>
          <p:cNvPr id="301" name="Google Shape;301;p47"/>
          <p:cNvSpPr txBox="1">
            <a:spLocks noGrp="1"/>
          </p:cNvSpPr>
          <p:nvPr>
            <p:ph type="body" idx="1"/>
          </p:nvPr>
        </p:nvSpPr>
        <p:spPr>
          <a:xfrm>
            <a:off x="436350" y="1310450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</a:p>
          <a:p>
            <a:pPr marL="0" indent="0"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        &lt;h1 style=“font-size: 70px;color: red;”&gt;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            Hello World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        &lt;/h1&gt;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    &lt;/body&gt;</a:t>
            </a:r>
            <a:endParaRPr sz="1800" b="1" dirty="0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84639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CSS di Dalam tag </a:t>
            </a:r>
            <a:r>
              <a:rPr lang="en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dirty="0"/>
          </a:p>
        </p:txBody>
      </p:sp>
      <p:sp>
        <p:nvSpPr>
          <p:cNvPr id="301" name="Google Shape;301;p47"/>
          <p:cNvSpPr txBox="1">
            <a:spLocks noGrp="1"/>
          </p:cNvSpPr>
          <p:nvPr>
            <p:ph type="body" idx="1"/>
          </p:nvPr>
        </p:nvSpPr>
        <p:spPr>
          <a:xfrm>
            <a:off x="436350" y="1310450"/>
            <a:ext cx="82713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        &lt;style&gt;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            h1 {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                font-size: 70px;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                color: red;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        &lt;/style&gt;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sz="1800" b="1" dirty="0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47"/>
          <p:cNvSpPr txBox="1"/>
          <p:nvPr/>
        </p:nvSpPr>
        <p:spPr>
          <a:xfrm>
            <a:off x="5511500" y="1260250"/>
            <a:ext cx="3512700" cy="37830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lang="en" sz="3000" b="1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style</a:t>
            </a:r>
            <a:r>
              <a:rPr lang="en"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is separate from the </a:t>
            </a:r>
            <a:r>
              <a:rPr lang="en" sz="3000" b="1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content</a:t>
            </a:r>
            <a:r>
              <a:rPr lang="en"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30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It is </a:t>
            </a:r>
            <a:r>
              <a:rPr lang="en" sz="3000" b="1" i="1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metadata</a:t>
            </a:r>
            <a:r>
              <a:rPr lang="en"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about the content.</a:t>
            </a:r>
            <a:endParaRPr sz="30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So it belongs in the </a:t>
            </a:r>
            <a:r>
              <a:rPr lang="en" sz="3000" b="1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&lt;head&gt;</a:t>
            </a:r>
            <a:r>
              <a:rPr lang="en"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 tag</a:t>
            </a:r>
            <a:endParaRPr sz="300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CSS di File Berbeda</a:t>
            </a:r>
            <a:endParaRPr dirty="0"/>
          </a:p>
        </p:txBody>
      </p:sp>
      <p:sp>
        <p:nvSpPr>
          <p:cNvPr id="301" name="Google Shape;301;p47"/>
          <p:cNvSpPr txBox="1">
            <a:spLocks noGrp="1"/>
          </p:cNvSpPr>
          <p:nvPr>
            <p:ph type="body" idx="1"/>
          </p:nvPr>
        </p:nvSpPr>
        <p:spPr>
          <a:xfrm>
            <a:off x="436351" y="1234253"/>
            <a:ext cx="3013432" cy="14396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1200" b="1" u="sng" dirty="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200" b="1" u="sng" dirty="0">
                <a:latin typeface="Courier New"/>
                <a:ea typeface="Courier New"/>
                <a:cs typeface="Courier New"/>
                <a:sym typeface="Courier New"/>
              </a:rPr>
              <a:t>tyle.css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h1 {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font-size: 70px;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    color: red;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" name="Google Shape;301;p47">
            <a:extLst>
              <a:ext uri="{FF2B5EF4-FFF2-40B4-BE49-F238E27FC236}">
                <a16:creationId xmlns:a16="http://schemas.microsoft.com/office/drawing/2014/main" id="{BAFDD4C0-4AA9-B954-7866-AB2B459708FD}"/>
              </a:ext>
            </a:extLst>
          </p:cNvPr>
          <p:cNvSpPr txBox="1">
            <a:spLocks/>
          </p:cNvSpPr>
          <p:nvPr/>
        </p:nvSpPr>
        <p:spPr>
          <a:xfrm>
            <a:off x="436351" y="2742625"/>
            <a:ext cx="8098118" cy="230735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 b="0" i="0" u="none" strike="noStrike" cap="none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 b="0" i="0" u="none" strike="noStrike" cap="none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 b="0" i="0" u="none" strike="noStrike" cap="none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 b="0" i="0" u="none" strike="noStrike" cap="none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 b="0" i="0" u="none" strike="noStrike" cap="none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 b="0" i="0" u="none" strike="noStrike" cap="none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 b="0" i="0" u="none" strike="noStrike" cap="none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Font typeface="Proxima Nova"/>
              <a:buNone/>
            </a:pPr>
            <a:r>
              <a:rPr lang="en-ID" sz="1100" b="1" u="sng" dirty="0">
                <a:latin typeface="Courier New"/>
                <a:ea typeface="Courier New"/>
                <a:cs typeface="Courier New"/>
                <a:sym typeface="Courier New"/>
              </a:rPr>
              <a:t>index.html</a:t>
            </a:r>
          </a:p>
          <a:p>
            <a:pPr marL="0" indent="0">
              <a:buFont typeface="Proxima Nova"/>
              <a:buNone/>
            </a:pPr>
            <a:r>
              <a:rPr lang="en-ID" sz="1100" b="1" dirty="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marL="0" indent="0">
              <a:buFont typeface="Proxima Nova"/>
              <a:buNone/>
            </a:pPr>
            <a:r>
              <a:rPr lang="en-ID" sz="1100" b="1" dirty="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</a:p>
          <a:p>
            <a:pPr marL="0" indent="0">
              <a:buFont typeface="Proxima Nova"/>
              <a:buNone/>
            </a:pPr>
            <a:r>
              <a:rPr lang="en-ID" sz="1100" b="1" dirty="0">
                <a:latin typeface="Courier New"/>
                <a:ea typeface="Courier New"/>
                <a:cs typeface="Courier New"/>
                <a:sym typeface="Courier New"/>
              </a:rPr>
              <a:t>        &lt;link </a:t>
            </a:r>
            <a:r>
              <a:rPr lang="en-ID" sz="1100" b="1" dirty="0" err="1"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-ID" sz="1100" b="1" dirty="0">
                <a:latin typeface="Courier New"/>
                <a:ea typeface="Courier New"/>
                <a:cs typeface="Courier New"/>
                <a:sym typeface="Courier New"/>
              </a:rPr>
              <a:t>=“stylesheet” type=“text/</a:t>
            </a:r>
            <a:r>
              <a:rPr lang="en-ID" sz="1100" b="1" dirty="0" err="1"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r>
              <a:rPr lang="en-ID" sz="1100" b="1" dirty="0">
                <a:latin typeface="Courier New"/>
                <a:ea typeface="Courier New"/>
                <a:cs typeface="Courier New"/>
                <a:sym typeface="Courier New"/>
              </a:rPr>
              <a:t>” </a:t>
            </a:r>
            <a:r>
              <a:rPr lang="en-ID" sz="1100" b="1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ID" sz="1100" b="1" dirty="0">
                <a:latin typeface="Courier New"/>
                <a:ea typeface="Courier New"/>
                <a:cs typeface="Courier New"/>
                <a:sym typeface="Courier New"/>
              </a:rPr>
              <a:t>=“style.css” /&gt;</a:t>
            </a:r>
          </a:p>
          <a:p>
            <a:pPr marL="0" indent="0">
              <a:buFont typeface="Proxima Nova"/>
              <a:buNone/>
            </a:pPr>
            <a:r>
              <a:rPr lang="en-ID" sz="1100" b="1" dirty="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</a:p>
          <a:p>
            <a:pPr marL="0" indent="0">
              <a:buFont typeface="Proxima Nova"/>
              <a:buNone/>
            </a:pPr>
            <a:r>
              <a:rPr lang="en-ID" sz="1100" b="1" dirty="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ID" sz="1100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</a:p>
          <a:p>
            <a:pPr marL="0" indent="0">
              <a:buFont typeface="Proxima Nova"/>
              <a:buNone/>
            </a:pPr>
            <a:r>
              <a:rPr lang="en-ID" sz="1100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&lt;h1&gt;Hello World&lt;/h1&gt;</a:t>
            </a:r>
          </a:p>
          <a:p>
            <a:pPr marL="0" indent="0">
              <a:buFont typeface="Proxima Nova"/>
              <a:buNone/>
            </a:pPr>
            <a:r>
              <a:rPr lang="en-ID" sz="1100" b="1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&lt;/body&gt;</a:t>
            </a:r>
          </a:p>
          <a:p>
            <a:pPr marL="0" indent="0">
              <a:buFont typeface="Proxima Nova"/>
              <a:buNone/>
            </a:pPr>
            <a:r>
              <a:rPr lang="en-ID" sz="1100" b="1" dirty="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83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 Tag</a:t>
            </a:r>
            <a:endParaRPr dirty="0"/>
          </a:p>
        </p:txBody>
      </p:sp>
      <p:sp>
        <p:nvSpPr>
          <p:cNvPr id="308" name="Google Shape;308;p49"/>
          <p:cNvSpPr txBox="1"/>
          <p:nvPr/>
        </p:nvSpPr>
        <p:spPr>
          <a:xfrm>
            <a:off x="135150" y="1063375"/>
            <a:ext cx="8873700" cy="1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" sz="7500" b="1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Hello!</a:t>
            </a:r>
            <a:r>
              <a:rPr lang="en" sz="7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7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49"/>
          <p:cNvSpPr/>
          <p:nvPr/>
        </p:nvSpPr>
        <p:spPr>
          <a:xfrm>
            <a:off x="1215625" y="2439175"/>
            <a:ext cx="507000" cy="1654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49"/>
          <p:cNvSpPr/>
          <p:nvPr/>
        </p:nvSpPr>
        <p:spPr>
          <a:xfrm>
            <a:off x="7337950" y="2439175"/>
            <a:ext cx="507000" cy="1654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9"/>
          <p:cNvSpPr txBox="1"/>
          <p:nvPr/>
        </p:nvSpPr>
        <p:spPr>
          <a:xfrm>
            <a:off x="498675" y="4269775"/>
            <a:ext cx="18744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2000" b="1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ag pembuka</a:t>
            </a:r>
            <a:endParaRPr sz="2000" b="1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2" name="Google Shape;312;p49"/>
          <p:cNvSpPr txBox="1"/>
          <p:nvPr/>
        </p:nvSpPr>
        <p:spPr>
          <a:xfrm>
            <a:off x="6654250" y="4269775"/>
            <a:ext cx="18744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Tag penutup</a:t>
            </a:r>
            <a:endParaRPr sz="2000" b="1" dirty="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Google Shape;327;p51">
            <a:extLst>
              <a:ext uri="{FF2B5EF4-FFF2-40B4-BE49-F238E27FC236}">
                <a16:creationId xmlns:a16="http://schemas.microsoft.com/office/drawing/2014/main" id="{AF86B5F5-F8BC-411B-3E26-82C77FF62167}"/>
              </a:ext>
            </a:extLst>
          </p:cNvPr>
          <p:cNvSpPr/>
          <p:nvPr/>
        </p:nvSpPr>
        <p:spPr>
          <a:xfrm>
            <a:off x="4247462" y="2405725"/>
            <a:ext cx="507000" cy="1169247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19050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28;p51">
            <a:extLst>
              <a:ext uri="{FF2B5EF4-FFF2-40B4-BE49-F238E27FC236}">
                <a16:creationId xmlns:a16="http://schemas.microsoft.com/office/drawing/2014/main" id="{A7BEA980-0088-1284-6202-7276A39C0666}"/>
              </a:ext>
            </a:extLst>
          </p:cNvPr>
          <p:cNvSpPr txBox="1"/>
          <p:nvPr/>
        </p:nvSpPr>
        <p:spPr>
          <a:xfrm>
            <a:off x="2035112" y="3646268"/>
            <a:ext cx="49317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rPr>
              <a:t>Konten yang dipengaruhi tag</a:t>
            </a:r>
            <a:endParaRPr sz="2800" b="1" dirty="0">
              <a:solidFill>
                <a:srgbClr val="55555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HTML Page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458075" y="1129050"/>
            <a:ext cx="3832500" cy="3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1800"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800"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800"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&lt;title&gt;&lt;/title&gt;</a:t>
            </a:r>
            <a:endParaRPr sz="1800"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800"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800"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800"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HTML Page</a:t>
            </a: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458075" y="1129050"/>
            <a:ext cx="3832500" cy="3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1800" b="1" dirty="0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800" b="1" dirty="0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800" b="1" dirty="0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&lt;title&gt;&lt;/title&gt;</a:t>
            </a:r>
            <a:endParaRPr sz="1800" b="1" dirty="0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800" b="1" dirty="0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800" b="1" dirty="0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800" b="1" dirty="0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800" dirty="0"/>
          </a:p>
        </p:txBody>
      </p:sp>
      <p:sp>
        <p:nvSpPr>
          <p:cNvPr id="143" name="Google Shape;143;p26"/>
          <p:cNvSpPr txBox="1"/>
          <p:nvPr/>
        </p:nvSpPr>
        <p:spPr>
          <a:xfrm>
            <a:off x="4466075" y="1271250"/>
            <a:ext cx="4524600" cy="3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Doctype </a:t>
            </a:r>
            <a:r>
              <a:rPr lang="en-US" sz="28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memberitahu</a:t>
            </a:r>
            <a:r>
              <a:rPr lang="en-US" sz="28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peramban</a:t>
            </a:r>
            <a:r>
              <a:rPr lang="en-US" sz="28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(browser) </a:t>
            </a:r>
            <a:r>
              <a:rPr lang="en-US" sz="28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versi</a:t>
            </a:r>
            <a:r>
              <a:rPr lang="en-US" sz="28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HTML yang </a:t>
            </a:r>
            <a:r>
              <a:rPr lang="en-US" sz="28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kita</a:t>
            </a:r>
            <a:r>
              <a:rPr lang="en-US" sz="28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gunakan</a:t>
            </a:r>
            <a:r>
              <a:rPr lang="en-US" sz="28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800" dirty="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Ini</a:t>
            </a:r>
            <a:r>
              <a:rPr lang="en-US" sz="28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menunjukkan</a:t>
            </a:r>
            <a:r>
              <a:rPr lang="en-US" sz="28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bahwa</a:t>
            </a:r>
            <a:r>
              <a:rPr lang="en-US" sz="28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kita</a:t>
            </a:r>
            <a:r>
              <a:rPr lang="en-US" sz="28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menggunakan</a:t>
            </a:r>
            <a:r>
              <a:rPr lang="en-US" sz="28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HTML 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800" dirty="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-US" sz="28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bukan</a:t>
            </a:r>
            <a:r>
              <a:rPr lang="en-US" sz="28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tag HTML)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HTML Page</a:t>
            </a: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458075" y="1129050"/>
            <a:ext cx="3832500" cy="3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800" b="1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800"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&lt;title&gt;&lt;/title&gt;</a:t>
            </a:r>
            <a:endParaRPr sz="1800"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800"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800"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800"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800">
              <a:solidFill>
                <a:srgbClr val="27A9E1"/>
              </a:solidFill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4466075" y="1271250"/>
            <a:ext cx="4524600" cy="3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Tag &lt;html&gt; </a:t>
            </a:r>
            <a:r>
              <a:rPr lang="en-US" sz="28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menyatakan</a:t>
            </a:r>
            <a:r>
              <a:rPr lang="en-US" sz="28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bahwa</a:t>
            </a:r>
            <a:r>
              <a:rPr lang="en-US" sz="28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segala</a:t>
            </a:r>
            <a:r>
              <a:rPr lang="en-US" sz="28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sesuatu</a:t>
            </a:r>
            <a:r>
              <a:rPr lang="en-US" sz="28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di </a:t>
            </a:r>
            <a:r>
              <a:rPr lang="en-US" sz="28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antara</a:t>
            </a:r>
            <a:r>
              <a:rPr lang="en-US" sz="28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kedua</a:t>
            </a:r>
            <a:r>
              <a:rPr lang="en-US" sz="28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tag </a:t>
            </a:r>
            <a:r>
              <a:rPr lang="en-US" sz="28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ini</a:t>
            </a:r>
            <a:r>
              <a:rPr lang="en-US" sz="28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adalah</a:t>
            </a:r>
            <a:r>
              <a:rPr lang="en-US" sz="28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halaman</a:t>
            </a:r>
            <a:r>
              <a:rPr lang="en-US" sz="28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HTML kami.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Tag </a:t>
            </a:r>
            <a:r>
              <a:rPr lang="en-US" sz="28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ini</a:t>
            </a:r>
            <a:r>
              <a:rPr lang="en-US" sz="28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merupakan</a:t>
            </a:r>
            <a:r>
              <a:rPr lang="en-US" sz="28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wadah</a:t>
            </a:r>
            <a:r>
              <a:rPr lang="en-US" sz="28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(container) </a:t>
            </a:r>
            <a:r>
              <a:rPr lang="en-US" sz="28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untuk</a:t>
            </a:r>
            <a:r>
              <a:rPr lang="en-US" sz="28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semua</a:t>
            </a:r>
            <a:r>
              <a:rPr lang="en-US" sz="28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tag HTML </a:t>
            </a:r>
            <a:r>
              <a:rPr lang="en-US" sz="28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lainnya</a:t>
            </a:r>
            <a:r>
              <a:rPr lang="en-US" sz="28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lang="en-US" sz="3000" dirty="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458075" y="1129050"/>
            <a:ext cx="3832500" cy="3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800" b="1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&lt;title&gt;&lt;/title&gt;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800" b="1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HTML Page</a:t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4466075" y="1271250"/>
            <a:ext cx="4524600" cy="3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Tag &lt;head&gt; </a:t>
            </a:r>
            <a:r>
              <a:rPr lang="en-US" sz="30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berisi</a:t>
            </a:r>
            <a:r>
              <a:rPr lang="en-US" sz="30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informasi</a:t>
            </a:r>
            <a:r>
              <a:rPr lang="en-US" sz="30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penting</a:t>
            </a:r>
            <a:r>
              <a:rPr lang="en-US" sz="30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tentang</a:t>
            </a:r>
            <a:r>
              <a:rPr lang="en-US" sz="30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dokumen</a:t>
            </a:r>
            <a:r>
              <a:rPr lang="en-US" sz="30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: metadata - data </a:t>
            </a:r>
            <a:r>
              <a:rPr lang="en-US" sz="30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tentang</a:t>
            </a:r>
            <a:r>
              <a:rPr lang="en-US" sz="30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Kita </a:t>
            </a:r>
            <a:r>
              <a:rPr lang="en-US" sz="30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dapat</a:t>
            </a:r>
            <a:r>
              <a:rPr lang="en-US" sz="30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menyertakan</a:t>
            </a:r>
            <a:r>
              <a:rPr lang="en-US" sz="30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beberapa</a:t>
            </a:r>
            <a:r>
              <a:rPr lang="en-US" sz="30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tag </a:t>
            </a:r>
            <a:r>
              <a:rPr lang="en-US" sz="30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khusus</a:t>
            </a:r>
            <a:r>
              <a:rPr lang="en-US" sz="30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di </a:t>
            </a:r>
            <a:r>
              <a:rPr lang="en-US" sz="30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sini</a:t>
            </a:r>
            <a:r>
              <a:rPr lang="en-US" sz="30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3000" dirty="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xfrm>
            <a:off x="458075" y="1129050"/>
            <a:ext cx="5120400" cy="3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&lt;title&gt;My First Page&lt;/title&gt;</a:t>
            </a:r>
            <a:endParaRPr sz="1800" b="1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HTML Page</a:t>
            </a:r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4466075" y="2910475"/>
            <a:ext cx="4524600" cy="21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Tag &lt;title&gt; </a:t>
            </a:r>
            <a:r>
              <a:rPr lang="en-US" sz="24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mendefinisikan</a:t>
            </a:r>
            <a:r>
              <a:rPr lang="en-US" sz="24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judul</a:t>
            </a:r>
            <a:r>
              <a:rPr lang="en-US" sz="24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dari</a:t>
            </a:r>
            <a:r>
              <a:rPr lang="en-US" sz="24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halaman</a:t>
            </a:r>
            <a:r>
              <a:rPr lang="en-US" sz="24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web.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Ini</a:t>
            </a:r>
            <a:r>
              <a:rPr lang="en-US" sz="24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ditampilkan</a:t>
            </a:r>
            <a:r>
              <a:rPr lang="en-US" sz="24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di </a:t>
            </a:r>
            <a:r>
              <a:rPr lang="en-US" sz="24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bagian</a:t>
            </a:r>
            <a:r>
              <a:rPr lang="en-US" sz="24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atas</a:t>
            </a:r>
            <a:r>
              <a:rPr lang="en-US" sz="24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web browser.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xfrm>
            <a:off x="458075" y="1129050"/>
            <a:ext cx="5120400" cy="3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&lt;title&gt;My First Page&lt;/title&gt;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800" b="1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800" b="1">
              <a:solidFill>
                <a:srgbClr val="27A9E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HTML Page</a:t>
            </a:r>
            <a:endParaRPr/>
          </a:p>
        </p:txBody>
      </p:sp>
      <p:sp>
        <p:nvSpPr>
          <p:cNvPr id="171" name="Google Shape;171;p30"/>
          <p:cNvSpPr txBox="1"/>
          <p:nvPr/>
        </p:nvSpPr>
        <p:spPr>
          <a:xfrm>
            <a:off x="3019200" y="2860300"/>
            <a:ext cx="5971500" cy="21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7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Tag &lt;body&gt; </a:t>
            </a:r>
            <a:r>
              <a:rPr lang="en-ID" sz="27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adalah</a:t>
            </a:r>
            <a:r>
              <a:rPr lang="en-ID" sz="27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sz="27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tempat</a:t>
            </a:r>
            <a:r>
              <a:rPr lang="en-ID" sz="27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sz="27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untuk</a:t>
            </a:r>
            <a:r>
              <a:rPr lang="en-ID" sz="27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sz="27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konten</a:t>
            </a:r>
            <a:r>
              <a:rPr lang="en-ID" sz="27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sz="27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sebenarnya</a:t>
            </a:r>
            <a:r>
              <a:rPr lang="en-ID" sz="27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sz="27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dari</a:t>
            </a:r>
            <a:r>
              <a:rPr lang="en-ID" sz="27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sz="27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dokumen</a:t>
            </a:r>
            <a:r>
              <a:rPr lang="en-ID" sz="27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lang="en-ID" sz="27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teks</a:t>
            </a:r>
            <a:r>
              <a:rPr lang="en-ID" sz="27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D" sz="27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gambar</a:t>
            </a:r>
            <a:r>
              <a:rPr lang="en-ID" sz="27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ID" sz="27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dll</a:t>
            </a:r>
            <a:r>
              <a:rPr lang="en-ID" sz="27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7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Ini</a:t>
            </a:r>
            <a:r>
              <a:rPr lang="en-ID" sz="27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sz="27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adalah</a:t>
            </a:r>
            <a:r>
              <a:rPr lang="en-ID" sz="27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sz="27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tempat</a:t>
            </a:r>
            <a:r>
              <a:rPr lang="en-ID" sz="27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di mana </a:t>
            </a:r>
            <a:r>
              <a:rPr lang="en-ID" sz="27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sebagian</a:t>
            </a:r>
            <a:r>
              <a:rPr lang="en-ID" sz="27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sz="27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besar</a:t>
            </a:r>
            <a:r>
              <a:rPr lang="en-ID" sz="27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tag HTML </a:t>
            </a:r>
            <a:r>
              <a:rPr lang="en-ID" sz="27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akan</a:t>
            </a:r>
            <a:r>
              <a:rPr lang="en-ID" sz="27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D" sz="2700" dirty="0" err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ditempatkan</a:t>
            </a:r>
            <a:r>
              <a:rPr lang="en-ID" sz="27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700" dirty="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1074</Words>
  <Application>Microsoft Office PowerPoint</Application>
  <PresentationFormat>On-screen Show (16:9)</PresentationFormat>
  <Paragraphs>263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Courier New</vt:lpstr>
      <vt:lpstr>Times New Roman</vt:lpstr>
      <vt:lpstr>Satisfy</vt:lpstr>
      <vt:lpstr>Arial</vt:lpstr>
      <vt:lpstr>Proxima Nova</vt:lpstr>
      <vt:lpstr>Lemon</vt:lpstr>
      <vt:lpstr>Simple Light</vt:lpstr>
      <vt:lpstr> Review</vt:lpstr>
      <vt:lpstr>Apa itu HTML?</vt:lpstr>
      <vt:lpstr>HTML Tag</vt:lpstr>
      <vt:lpstr>Basic HTML Page</vt:lpstr>
      <vt:lpstr>Basic HTML Page</vt:lpstr>
      <vt:lpstr>Basic HTML Page</vt:lpstr>
      <vt:lpstr>Basic HTML Page</vt:lpstr>
      <vt:lpstr>Basic HTML Page</vt:lpstr>
      <vt:lpstr>Basic HTML Page</vt:lpstr>
      <vt:lpstr>Perlu Diperhatikan</vt:lpstr>
      <vt:lpstr>Tag Dalam Tag Lain</vt:lpstr>
      <vt:lpstr>Indentasi Menunjukan Struktur</vt:lpstr>
      <vt:lpstr>Struktur Pohon(Tree)</vt:lpstr>
      <vt:lpstr>Contoh Halaman Web</vt:lpstr>
      <vt:lpstr>Apa Itu CSS?</vt:lpstr>
      <vt:lpstr>Konten vs Style</vt:lpstr>
      <vt:lpstr>Konten vs Style</vt:lpstr>
      <vt:lpstr>Konten vs Style</vt:lpstr>
      <vt:lpstr>Konten vs Style</vt:lpstr>
      <vt:lpstr>Cara Menulis CSS (Umum)</vt:lpstr>
      <vt:lpstr>CSS Properties</vt:lpstr>
      <vt:lpstr>CSS Properties</vt:lpstr>
      <vt:lpstr>CSS di Dalam Tag (Inline)</vt:lpstr>
      <vt:lpstr>CSS di Dalam tag &lt;head&gt;</vt:lpstr>
      <vt:lpstr>CSS di File Berbeda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Review</dc:title>
  <dc:creator>maKse</dc:creator>
  <cp:lastModifiedBy>maKse</cp:lastModifiedBy>
  <cp:revision>4</cp:revision>
  <dcterms:modified xsi:type="dcterms:W3CDTF">2023-03-02T21:33:35Z</dcterms:modified>
</cp:coreProperties>
</file>