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
      <p:font typeface="Average"/>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584eacc646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584eacc64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584eacc646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584eacc646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Predicting</a:t>
            </a:r>
            <a:r>
              <a:rPr lang="en"/>
              <a:t> Home Renovation Impact on Property Value</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Kemboi Elly Kiplimo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Problem Statement</a:t>
            </a:r>
            <a:endParaRPr/>
          </a:p>
          <a:p>
            <a:pPr indent="-311150" lvl="0" marL="457200" rtl="0" algn="l">
              <a:spcBef>
                <a:spcPts val="0"/>
              </a:spcBef>
              <a:spcAft>
                <a:spcPts val="0"/>
              </a:spcAft>
              <a:buSzPts val="1300"/>
              <a:buAutoNum type="arabicPeriod"/>
            </a:pPr>
            <a:r>
              <a:rPr lang="en"/>
              <a:t>Objectives</a:t>
            </a:r>
            <a:endParaRPr/>
          </a:p>
          <a:p>
            <a:pPr indent="-311150" lvl="0" marL="457200" rtl="0" algn="l">
              <a:spcBef>
                <a:spcPts val="0"/>
              </a:spcBef>
              <a:spcAft>
                <a:spcPts val="0"/>
              </a:spcAft>
              <a:buSzPts val="1300"/>
              <a:buAutoNum type="arabicPeriod"/>
            </a:pPr>
            <a:r>
              <a:rPr lang="en"/>
              <a:t>Experimental Design</a:t>
            </a:r>
            <a:endParaRPr/>
          </a:p>
          <a:p>
            <a:pPr indent="-311150" lvl="0" marL="457200" rtl="0" algn="l">
              <a:spcBef>
                <a:spcPts val="0"/>
              </a:spcBef>
              <a:spcAft>
                <a:spcPts val="0"/>
              </a:spcAft>
              <a:buSzPts val="1300"/>
              <a:buAutoNum type="arabicPeriod"/>
            </a:pPr>
            <a:r>
              <a:rPr lang="en"/>
              <a:t>Results</a:t>
            </a:r>
            <a:endParaRPr/>
          </a:p>
          <a:p>
            <a:pPr indent="-311150" lvl="0" marL="457200" rtl="0" algn="l">
              <a:spcBef>
                <a:spcPts val="0"/>
              </a:spcBef>
              <a:spcAft>
                <a:spcPts val="0"/>
              </a:spcAft>
              <a:buSzPts val="1300"/>
              <a:buAutoNum type="arabicPeriod"/>
            </a:pPr>
            <a:r>
              <a:rPr lang="en"/>
              <a:t>Recommendations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Understanding the problem</a:t>
            </a:r>
            <a:endParaRPr/>
          </a:p>
        </p:txBody>
      </p:sp>
      <p:sp>
        <p:nvSpPr>
          <p:cNvPr id="290" name="Google Shape;290;p15"/>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Item 2</a:t>
            </a:r>
            <a:endParaRPr>
              <a:solidFill>
                <a:schemeClr val="lt1"/>
              </a:solidFill>
            </a:endParaRPr>
          </a:p>
        </p:txBody>
      </p:sp>
      <p:sp>
        <p:nvSpPr>
          <p:cNvPr id="291" name="Google Shape;291;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Item 3</a:t>
            </a:r>
            <a:endParaRPr>
              <a:solidFill>
                <a:schemeClr val="lt1"/>
              </a:solidFill>
            </a:endParaRPr>
          </a:p>
        </p:txBody>
      </p:sp>
      <p:sp>
        <p:nvSpPr>
          <p:cNvPr id="292" name="Google Shape;292;p15"/>
          <p:cNvSpPr txBox="1"/>
          <p:nvPr/>
        </p:nvSpPr>
        <p:spPr>
          <a:xfrm>
            <a:off x="311700" y="1335475"/>
            <a:ext cx="8242500" cy="237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Average"/>
                <a:ea typeface="Average"/>
                <a:cs typeface="Average"/>
                <a:sym typeface="Average"/>
              </a:rPr>
              <a:t>T</a:t>
            </a:r>
            <a:r>
              <a:rPr lang="en" sz="1600">
                <a:solidFill>
                  <a:schemeClr val="dk1"/>
                </a:solidFill>
                <a:latin typeface="Average"/>
                <a:ea typeface="Average"/>
                <a:cs typeface="Average"/>
                <a:sym typeface="Average"/>
              </a:rPr>
              <a:t>here is a need for relevant advise on home renovations in the context of a real estate business that caters to homeowners buying and selling properties. This information can assist homeowners in understanding how various renovations can potentially increase the projected value of their houses.</a:t>
            </a:r>
            <a:endParaRPr sz="1600">
              <a:solidFill>
                <a:schemeClr val="dk1"/>
              </a:solidFill>
              <a:latin typeface="Average"/>
              <a:ea typeface="Average"/>
              <a:cs typeface="Average"/>
              <a:sym typeface="Average"/>
            </a:endParaRPr>
          </a:p>
          <a:p>
            <a:pPr indent="0" lvl="0" marL="0" rtl="0" algn="l">
              <a:spcBef>
                <a:spcPts val="0"/>
              </a:spcBef>
              <a:spcAft>
                <a:spcPts val="0"/>
              </a:spcAft>
              <a:buNone/>
            </a:pPr>
            <a:r>
              <a:rPr lang="en" sz="1600">
                <a:solidFill>
                  <a:schemeClr val="dk1"/>
                </a:solidFill>
                <a:latin typeface="Average"/>
                <a:ea typeface="Average"/>
                <a:cs typeface="Average"/>
                <a:sym typeface="Average"/>
              </a:rPr>
              <a:t>The task at hand is to create a prediction model that can accurately evaluate the influence of various home modifications on a property's total value. We hope to deliver practical insights to homeowners looking to increase the market worth of their houses by researching historical data on home improvements and their associated property prices.</a:t>
            </a:r>
            <a:endParaRPr sz="1600">
              <a:solidFill>
                <a:schemeClr val="dk1"/>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419100" y="752100"/>
            <a:ext cx="8724900" cy="4391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4100"/>
              <a:t>Project objective: </a:t>
            </a:r>
            <a:endParaRPr b="1" sz="4100"/>
          </a:p>
          <a:p>
            <a:pPr indent="0" lvl="0" marL="0" rtl="0" algn="l">
              <a:spcBef>
                <a:spcPts val="0"/>
              </a:spcBef>
              <a:spcAft>
                <a:spcPts val="0"/>
              </a:spcAft>
              <a:buNone/>
            </a:pPr>
            <a:r>
              <a:rPr lang="en" sz="2900"/>
              <a:t>The primary goal of this research is to develop a credible predictive model that uses linear regression techniques to assess the impact of various home modifications on the estimated value of a property. The algorithm will provide accurate forecasts based on previous data, allowing homeowners to make informed judgments regarding potential upgrades.</a:t>
            </a:r>
            <a:endParaRPr sz="2900"/>
          </a:p>
          <a:p>
            <a:pPr indent="0" lvl="0" marL="0" rtl="0" algn="l">
              <a:spcBef>
                <a:spcPts val="0"/>
              </a:spcBef>
              <a:spcAft>
                <a:spcPts val="0"/>
              </a:spcAft>
              <a:buNone/>
            </a:pPr>
            <a:r>
              <a:t/>
            </a:r>
            <a:endParaRPr sz="4200"/>
          </a:p>
          <a:p>
            <a:pPr indent="0" lvl="0" marL="0" rtl="0" algn="l">
              <a:spcBef>
                <a:spcPts val="0"/>
              </a:spcBef>
              <a:spcAft>
                <a:spcPts val="0"/>
              </a:spcAft>
              <a:buNone/>
            </a:pPr>
            <a:r>
              <a:t/>
            </a:r>
            <a:endParaRPr sz="4200"/>
          </a:p>
          <a:p>
            <a:pPr indent="0" lvl="0" marL="0" rtl="0" algn="l">
              <a:spcBef>
                <a:spcPts val="0"/>
              </a:spcBef>
              <a:spcAft>
                <a:spcPts val="0"/>
              </a:spcAft>
              <a:buNone/>
            </a:pPr>
            <a:r>
              <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265500" y="1733850"/>
            <a:ext cx="4045200" cy="1675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Experimental Design</a:t>
            </a:r>
            <a:endParaRPr/>
          </a:p>
        </p:txBody>
      </p:sp>
      <p:sp>
        <p:nvSpPr>
          <p:cNvPr id="303" name="Google Shape;303;p17"/>
          <p:cNvSpPr txBox="1"/>
          <p:nvPr>
            <p:ph idx="2" type="body"/>
          </p:nvPr>
        </p:nvSpPr>
        <p:spPr>
          <a:xfrm>
            <a:off x="4903700" y="661000"/>
            <a:ext cx="3430500" cy="38706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 sz="1450">
                <a:highlight>
                  <a:schemeClr val="dk1"/>
                </a:highlight>
                <a:latin typeface="Courier New"/>
                <a:ea typeface="Courier New"/>
                <a:cs typeface="Courier New"/>
                <a:sym typeface="Courier New"/>
              </a:rPr>
              <a:t>1. Data Collection</a:t>
            </a:r>
            <a:endParaRPr b="1" sz="1450">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50">
                <a:highlight>
                  <a:schemeClr val="dk1"/>
                </a:highlight>
                <a:latin typeface="Courier New"/>
                <a:ea typeface="Courier New"/>
                <a:cs typeface="Courier New"/>
                <a:sym typeface="Courier New"/>
              </a:rPr>
              <a:t>2. Read and check the data</a:t>
            </a:r>
            <a:endParaRPr b="1" sz="1450">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50">
                <a:highlight>
                  <a:schemeClr val="dk1"/>
                </a:highlight>
                <a:latin typeface="Courier New"/>
                <a:ea typeface="Courier New"/>
                <a:cs typeface="Courier New"/>
                <a:sym typeface="Courier New"/>
              </a:rPr>
              <a:t>3. Cleaning the data</a:t>
            </a:r>
            <a:endParaRPr b="1" sz="1450">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50">
                <a:highlight>
                  <a:schemeClr val="dk1"/>
                </a:highlight>
                <a:latin typeface="Courier New"/>
                <a:ea typeface="Courier New"/>
                <a:cs typeface="Courier New"/>
                <a:sym typeface="Courier New"/>
              </a:rPr>
              <a:t>4. Exploratory Data Analysis</a:t>
            </a:r>
            <a:endParaRPr b="1" sz="1450">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50">
                <a:highlight>
                  <a:schemeClr val="dk1"/>
                </a:highlight>
                <a:latin typeface="Courier New"/>
                <a:ea typeface="Courier New"/>
                <a:cs typeface="Courier New"/>
                <a:sym typeface="Courier New"/>
              </a:rPr>
              <a:t>5. Data modelling and model performance evaluation</a:t>
            </a:r>
            <a:endParaRPr b="1" sz="1450">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50">
                <a:highlight>
                  <a:schemeClr val="dk1"/>
                </a:highlight>
                <a:latin typeface="Courier New"/>
                <a:ea typeface="Courier New"/>
                <a:cs typeface="Courier New"/>
                <a:sym typeface="Courier New"/>
              </a:rPr>
              <a:t>6. Use the model to make predictions</a:t>
            </a:r>
            <a:endParaRPr b="1" sz="1450">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50">
                <a:highlight>
                  <a:schemeClr val="dk1"/>
                </a:highlight>
                <a:latin typeface="Courier New"/>
                <a:ea typeface="Courier New"/>
                <a:cs typeface="Courier New"/>
                <a:sym typeface="Courier New"/>
              </a:rPr>
              <a:t>7. Conclusions and Recommendations</a:t>
            </a:r>
            <a:endParaRPr b="1" sz="1450">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en" sz="1450">
                <a:highlight>
                  <a:schemeClr val="dk1"/>
                </a:highlight>
                <a:latin typeface="Courier New"/>
                <a:ea typeface="Courier New"/>
                <a:cs typeface="Courier New"/>
                <a:sym typeface="Courier New"/>
              </a:rPr>
              <a:t>8. Deploy the model</a:t>
            </a:r>
            <a:endParaRPr b="1" sz="1450">
              <a:highlight>
                <a:schemeClr val="dk1"/>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309" name="Google Shape;309;p18"/>
          <p:cNvPicPr preferRelativeResize="0"/>
          <p:nvPr/>
        </p:nvPicPr>
        <p:blipFill>
          <a:blip r:embed="rId3">
            <a:alphaModFix/>
          </a:blip>
          <a:stretch>
            <a:fillRect/>
          </a:stretch>
        </p:blipFill>
        <p:spPr>
          <a:xfrm>
            <a:off x="62600" y="1200050"/>
            <a:ext cx="4799414" cy="3820975"/>
          </a:xfrm>
          <a:prstGeom prst="rect">
            <a:avLst/>
          </a:prstGeom>
          <a:noFill/>
          <a:ln>
            <a:noFill/>
          </a:ln>
        </p:spPr>
      </p:pic>
      <p:sp>
        <p:nvSpPr>
          <p:cNvPr id="310" name="Google Shape;310;p18"/>
          <p:cNvSpPr txBox="1"/>
          <p:nvPr/>
        </p:nvSpPr>
        <p:spPr>
          <a:xfrm>
            <a:off x="5623450" y="2287038"/>
            <a:ext cx="27987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latin typeface="Average"/>
                <a:ea typeface="Average"/>
                <a:cs typeface="Average"/>
                <a:sym typeface="Average"/>
              </a:rPr>
              <a:t>From the visual above it appears there is a positive correlation. When price increases the living room space also increases.</a:t>
            </a:r>
            <a:endParaRPr sz="1900">
              <a:solidFill>
                <a:schemeClr val="dk1"/>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a:t>
            </a:r>
            <a:endParaRPr/>
          </a:p>
        </p:txBody>
      </p:sp>
      <p:pic>
        <p:nvPicPr>
          <p:cNvPr id="316" name="Google Shape;316;p19"/>
          <p:cNvPicPr preferRelativeResize="0"/>
          <p:nvPr/>
        </p:nvPicPr>
        <p:blipFill>
          <a:blip r:embed="rId3">
            <a:alphaModFix/>
          </a:blip>
          <a:stretch>
            <a:fillRect/>
          </a:stretch>
        </p:blipFill>
        <p:spPr>
          <a:xfrm>
            <a:off x="152400" y="1170125"/>
            <a:ext cx="4672892" cy="3820975"/>
          </a:xfrm>
          <a:prstGeom prst="rect">
            <a:avLst/>
          </a:prstGeom>
          <a:noFill/>
          <a:ln>
            <a:noFill/>
          </a:ln>
        </p:spPr>
      </p:pic>
      <p:sp>
        <p:nvSpPr>
          <p:cNvPr id="317" name="Google Shape;317;p19"/>
          <p:cNvSpPr txBox="1"/>
          <p:nvPr/>
        </p:nvSpPr>
        <p:spPr>
          <a:xfrm>
            <a:off x="5518700" y="1602375"/>
            <a:ext cx="26937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Average"/>
                <a:ea typeface="Average"/>
                <a:cs typeface="Average"/>
                <a:sym typeface="Average"/>
              </a:rPr>
              <a:t>It appears that there is a positve correlation between price and sqft_above (above ground level interior housing space in square feet)</a:t>
            </a:r>
            <a:endParaRPr sz="1700">
              <a:solidFill>
                <a:schemeClr val="dk1"/>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idx="4294967295" type="body"/>
          </p:nvPr>
        </p:nvSpPr>
        <p:spPr>
          <a:xfrm>
            <a:off x="5689050" y="3814038"/>
            <a:ext cx="689400" cy="314400"/>
          </a:xfrm>
          <a:prstGeom prst="rect">
            <a:avLst/>
          </a:prstGeom>
        </p:spPr>
        <p:txBody>
          <a:bodyPr anchorCtr="0" anchor="ctr" bIns="91425" lIns="91425" spcFirstLastPara="1" rIns="91425" wrap="square" tIns="91425">
            <a:normAutofit fontScale="70000" lnSpcReduction="20000"/>
          </a:bodyPr>
          <a:lstStyle/>
          <a:p>
            <a:pPr indent="0" lvl="0" marL="0" rtl="0" algn="ctr">
              <a:lnSpc>
                <a:spcPct val="100000"/>
              </a:lnSpc>
              <a:spcBef>
                <a:spcPts val="0"/>
              </a:spcBef>
              <a:spcAft>
                <a:spcPts val="0"/>
              </a:spcAft>
              <a:buNone/>
            </a:pPr>
            <a:r>
              <a:rPr b="1" lang="en" sz="1400">
                <a:solidFill>
                  <a:schemeClr val="lt1"/>
                </a:solidFill>
              </a:rPr>
              <a:t>15</a:t>
            </a:r>
            <a:endParaRPr sz="1400">
              <a:solidFill>
                <a:schemeClr val="lt1"/>
              </a:solidFill>
            </a:endParaRPr>
          </a:p>
        </p:txBody>
      </p:sp>
      <p:sp>
        <p:nvSpPr>
          <p:cNvPr id="323" name="Google Shape;323;p20"/>
          <p:cNvSpPr txBox="1"/>
          <p:nvPr/>
        </p:nvSpPr>
        <p:spPr>
          <a:xfrm>
            <a:off x="445350" y="524850"/>
            <a:ext cx="7767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latin typeface="Average"/>
                <a:ea typeface="Average"/>
                <a:cs typeface="Average"/>
                <a:sym typeface="Average"/>
              </a:rPr>
              <a:t>Recommendations</a:t>
            </a:r>
            <a:endParaRPr b="1" sz="2600">
              <a:solidFill>
                <a:schemeClr val="dk1"/>
              </a:solidFill>
              <a:latin typeface="Average"/>
              <a:ea typeface="Average"/>
              <a:cs typeface="Average"/>
              <a:sym typeface="Average"/>
            </a:endParaRPr>
          </a:p>
        </p:txBody>
      </p:sp>
      <p:sp>
        <p:nvSpPr>
          <p:cNvPr id="324" name="Google Shape;324;p20"/>
          <p:cNvSpPr txBox="1"/>
          <p:nvPr/>
        </p:nvSpPr>
        <p:spPr>
          <a:xfrm>
            <a:off x="520175" y="1572450"/>
            <a:ext cx="80514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Average"/>
                <a:ea typeface="Average"/>
                <a:cs typeface="Average"/>
                <a:sym typeface="Average"/>
              </a:rPr>
              <a:t>1. From analysis, I would recommend a person to consider the size of the living room size when deciding on the prices</a:t>
            </a:r>
            <a:endParaRPr sz="2000">
              <a:solidFill>
                <a:schemeClr val="dk1"/>
              </a:solidFill>
              <a:latin typeface="Average"/>
              <a:ea typeface="Average"/>
              <a:cs typeface="Average"/>
              <a:sym typeface="Average"/>
            </a:endParaRPr>
          </a:p>
          <a:p>
            <a:pPr indent="0" lvl="0" marL="0" rtl="0" algn="l">
              <a:spcBef>
                <a:spcPts val="0"/>
              </a:spcBef>
              <a:spcAft>
                <a:spcPts val="0"/>
              </a:spcAft>
              <a:buNone/>
            </a:pPr>
            <a:r>
              <a:rPr lang="en" sz="2000">
                <a:solidFill>
                  <a:schemeClr val="dk1"/>
                </a:solidFill>
                <a:latin typeface="Average"/>
                <a:ea typeface="Average"/>
                <a:cs typeface="Average"/>
                <a:sym typeface="Average"/>
              </a:rPr>
              <a:t>2. While deciding on the price of a house a person should also consider the size of the house from above the ground. Say like if the height is great the value is considered high</a:t>
            </a:r>
            <a:endParaRPr sz="2000">
              <a:solidFill>
                <a:schemeClr val="dk1"/>
              </a:solidFill>
              <a:latin typeface="Average"/>
              <a:ea typeface="Average"/>
              <a:cs typeface="Average"/>
              <a:sym typeface="Average"/>
            </a:endParaRPr>
          </a:p>
          <a:p>
            <a:pPr indent="0" lvl="0" marL="0" rtl="0" algn="l">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nvSpPr>
        <p:spPr>
          <a:xfrm>
            <a:off x="3677950" y="2171550"/>
            <a:ext cx="5612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latin typeface="Nunito"/>
                <a:ea typeface="Nunito"/>
                <a:cs typeface="Nunito"/>
                <a:sym typeface="Nunito"/>
              </a:rPr>
              <a:t>Thank You</a:t>
            </a:r>
            <a:endParaRPr sz="25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