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7C_B7BC5FCE.xml" ContentType="application/vnd.ms-powerpoint.comments+xml"/>
  <Override PartName="/ppt/notesSlides/notesSlide6.xml" ContentType="application/vnd.openxmlformats-officedocument.presentationml.notesSlide+xml"/>
  <Override PartName="/ppt/comments/modernComment_17E_E9FB41F8.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12.xml" ContentType="application/vnd.openxmlformats-officedocument.presentationml.notesSlide+xml"/>
  <Override PartName="/ppt/theme/themeOverride3.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376" r:id="rId2"/>
    <p:sldId id="373" r:id="rId3"/>
    <p:sldId id="348" r:id="rId4"/>
    <p:sldId id="399" r:id="rId5"/>
    <p:sldId id="380" r:id="rId6"/>
    <p:sldId id="382" r:id="rId7"/>
    <p:sldId id="402" r:id="rId8"/>
    <p:sldId id="400" r:id="rId9"/>
    <p:sldId id="396" r:id="rId10"/>
    <p:sldId id="397" r:id="rId11"/>
    <p:sldId id="398" r:id="rId12"/>
    <p:sldId id="401" r:id="rId13"/>
    <p:sldId id="377" r:id="rId14"/>
    <p:sldId id="390" r:id="rId15"/>
    <p:sldId id="404" r:id="rId16"/>
    <p:sldId id="403" r:id="rId17"/>
    <p:sldId id="393" r:id="rId18"/>
    <p:sldId id="391" r:id="rId19"/>
    <p:sldId id="384" r:id="rId20"/>
    <p:sldId id="389" r:id="rId21"/>
    <p:sldId id="3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D0FCBE7-B97F-73AD-2A28-60A6AEB37F87}" name="Guest User" initials="GU" userId="S::urn:spo:anon#ef3909336c9730d1cdeba3797dfbf1a89a8230071dc257cf2001498e615b652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EFDA27-7041-0B49-B947-484EF6A9FAA6}" v="1130" dt="2023-02-14T21:44:15.284"/>
    <p1510:client id="{23458CD2-7E61-6CB6-4538-8E486CE535D7}" v="25" dt="2023-02-15T04:00:32.383"/>
    <p1510:client id="{33453E44-01BC-38F9-DEAB-9CA921DCAB2B}" v="11" dt="2023-02-14T17:59:39.698"/>
    <p1510:client id="{57DE9874-171C-4705-A965-E52776055393}" v="17" dt="2023-02-15T13:48:09.095"/>
    <p1510:client id="{89350A0D-157E-BCBA-041C-3AE1E65D8465}" v="13" dt="2023-02-14T14:40:57.593"/>
    <p1510:client id="{E8C867CA-1BCF-B8E1-FA40-27C503E4796C}" v="5" dt="2023-02-14T20:59:26.633"/>
    <p1510:client id="{EA6484B1-574E-D381-93DB-C698E9BFE948}" v="5" vWet="7" dt="2023-02-14T22:01:54.417"/>
    <p1510:client id="{F2216ED7-0604-DC6E-9E4C-157A50BC885B}" v="41" vWet="42" dt="2023-02-14T22:48:02.070"/>
    <p1510:client id="{F85D6529-6181-14EC-F091-554D29A9A3E9}" v="47" dt="2023-02-14T21:33:27.4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modernComment_17C_B7BC5FCE.xml><?xml version="1.0" encoding="utf-8"?>
<p188:cmLst xmlns:a="http://schemas.openxmlformats.org/drawingml/2006/main" xmlns:r="http://schemas.openxmlformats.org/officeDocument/2006/relationships" xmlns:p188="http://schemas.microsoft.com/office/powerpoint/2018/8/main">
  <p188:cm id="{A2491245-5733-436C-813F-2F5F4402B006}" authorId="{5D0FCBE7-B97F-73AD-2A28-60A6AEB37F87}" created="2023-02-13T22:29:57.569">
    <pc:sldMkLst xmlns:pc="http://schemas.microsoft.com/office/powerpoint/2013/main/command">
      <pc:docMk/>
      <pc:sldMk cId="3082575822" sldId="380"/>
    </pc:sldMkLst>
    <p188:txBody>
      <a:bodyPr/>
      <a:lstStyle/>
      <a:p>
        <a:r>
          <a:rPr lang="en-US"/>
          <a:t>could add that the tree is shorter so fewer levels of recursion</a:t>
        </a:r>
      </a:p>
    </p188:txBody>
  </p188:cm>
</p188:cmLst>
</file>

<file path=ppt/comments/modernComment_17E_E9FB41F8.xml><?xml version="1.0" encoding="utf-8"?>
<p188:cmLst xmlns:a="http://schemas.openxmlformats.org/drawingml/2006/main" xmlns:r="http://schemas.openxmlformats.org/officeDocument/2006/relationships" xmlns:p188="http://schemas.microsoft.com/office/powerpoint/2018/8/main">
  <p188:cm id="{231B3C9A-B9EA-432E-8D98-9194886A4D41}" authorId="{5D0FCBE7-B97F-73AD-2A28-60A6AEB37F87}" created="2023-02-13T17:22:44.426">
    <ac:txMkLst xmlns:ac="http://schemas.microsoft.com/office/drawing/2013/main/command">
      <pc:docMk xmlns:pc="http://schemas.microsoft.com/office/powerpoint/2013/main/command"/>
      <pc:sldMk xmlns:pc="http://schemas.microsoft.com/office/powerpoint/2013/main/command" cId="3925557752" sldId="382"/>
      <ac:spMk id="5" creationId="{9956956F-EF10-0045-3E19-3C5956FC70FC}"/>
      <ac:txMk cp="42">
        <ac:context len="226" hash="2391844651"/>
      </ac:txMk>
    </ac:txMkLst>
    <p188:pos x="10388278" y="810227"/>
    <p188:txBody>
      <a:bodyPr/>
      <a:lstStyle/>
      <a:p>
        <a:r>
          <a:rPr lang="en-US"/>
          <a:t>VEB supports typical ordered dictionary operations same as common implementations of balanced search trees, this seems to disagree with other slides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3C7BF0-7167-4D7E-914B-36657363248B}" type="datetimeFigureOut">
              <a:rPr lang="en-IN" smtClean="0"/>
              <a:t>17-02-2023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793F40-1400-4FC5-90BE-34A0B33458A8}" type="slidenum">
              <a:rPr lang="en-IN" smtClean="0"/>
              <a:t>‹#›</a:t>
            </a:fld>
            <a:endParaRPr lang="en-IN"/>
          </a:p>
        </p:txBody>
      </p:sp>
    </p:spTree>
    <p:extLst>
      <p:ext uri="{BB962C8B-B14F-4D97-AF65-F5344CB8AC3E}">
        <p14:creationId xmlns:p14="http://schemas.microsoft.com/office/powerpoint/2010/main" val="4247880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Group</a:t>
            </a:r>
          </a:p>
        </p:txBody>
      </p:sp>
      <p:sp>
        <p:nvSpPr>
          <p:cNvPr id="4" name="Slide Number Placeholder 3"/>
          <p:cNvSpPr>
            <a:spLocks noGrp="1"/>
          </p:cNvSpPr>
          <p:nvPr>
            <p:ph type="sldNum" sz="quarter" idx="5"/>
          </p:nvPr>
        </p:nvSpPr>
        <p:spPr/>
        <p:txBody>
          <a:bodyPr/>
          <a:lstStyle/>
          <a:p>
            <a:fld id="{32793F40-1400-4FC5-90BE-34A0B33458A8}" type="slidenum">
              <a:rPr lang="en-IN" smtClean="0"/>
              <a:t>1</a:t>
            </a:fld>
            <a:endParaRPr lang="en-IN"/>
          </a:p>
        </p:txBody>
      </p:sp>
    </p:spTree>
    <p:extLst>
      <p:ext uri="{BB962C8B-B14F-4D97-AF65-F5344CB8AC3E}">
        <p14:creationId xmlns:p14="http://schemas.microsoft.com/office/powerpoint/2010/main" val="83113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Nick</a:t>
            </a:r>
          </a:p>
        </p:txBody>
      </p:sp>
      <p:sp>
        <p:nvSpPr>
          <p:cNvPr id="4" name="Slide Number Placeholder 3"/>
          <p:cNvSpPr>
            <a:spLocks noGrp="1"/>
          </p:cNvSpPr>
          <p:nvPr>
            <p:ph type="sldNum" sz="quarter" idx="5"/>
          </p:nvPr>
        </p:nvSpPr>
        <p:spPr/>
        <p:txBody>
          <a:bodyPr/>
          <a:lstStyle/>
          <a:p>
            <a:fld id="{32793F40-1400-4FC5-90BE-34A0B33458A8}" type="slidenum">
              <a:rPr lang="en-IN" smtClean="0"/>
              <a:t>10</a:t>
            </a:fld>
            <a:endParaRPr lang="en-IN"/>
          </a:p>
        </p:txBody>
      </p:sp>
    </p:spTree>
    <p:extLst>
      <p:ext uri="{BB962C8B-B14F-4D97-AF65-F5344CB8AC3E}">
        <p14:creationId xmlns:p14="http://schemas.microsoft.com/office/powerpoint/2010/main" val="492107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Nick</a:t>
            </a:r>
          </a:p>
        </p:txBody>
      </p:sp>
      <p:sp>
        <p:nvSpPr>
          <p:cNvPr id="4" name="Slide Number Placeholder 3"/>
          <p:cNvSpPr>
            <a:spLocks noGrp="1"/>
          </p:cNvSpPr>
          <p:nvPr>
            <p:ph type="sldNum" sz="quarter" idx="5"/>
          </p:nvPr>
        </p:nvSpPr>
        <p:spPr/>
        <p:txBody>
          <a:bodyPr/>
          <a:lstStyle/>
          <a:p>
            <a:fld id="{32793F40-1400-4FC5-90BE-34A0B33458A8}" type="slidenum">
              <a:rPr lang="en-IN" smtClean="0"/>
              <a:t>11</a:t>
            </a:fld>
            <a:endParaRPr lang="en-IN"/>
          </a:p>
        </p:txBody>
      </p:sp>
    </p:spTree>
    <p:extLst>
      <p:ext uri="{BB962C8B-B14F-4D97-AF65-F5344CB8AC3E}">
        <p14:creationId xmlns:p14="http://schemas.microsoft.com/office/powerpoint/2010/main" val="925688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Luke</a:t>
            </a:r>
          </a:p>
        </p:txBody>
      </p:sp>
      <p:sp>
        <p:nvSpPr>
          <p:cNvPr id="4" name="Slide Number Placeholder 3"/>
          <p:cNvSpPr>
            <a:spLocks noGrp="1"/>
          </p:cNvSpPr>
          <p:nvPr>
            <p:ph type="sldNum" sz="quarter" idx="5"/>
          </p:nvPr>
        </p:nvSpPr>
        <p:spPr/>
        <p:txBody>
          <a:bodyPr/>
          <a:lstStyle/>
          <a:p>
            <a:fld id="{32793F40-1400-4FC5-90BE-34A0B33458A8}" type="slidenum">
              <a:rPr lang="en-IN" smtClean="0"/>
              <a:t>13</a:t>
            </a:fld>
            <a:endParaRPr lang="en-IN"/>
          </a:p>
        </p:txBody>
      </p:sp>
    </p:spTree>
    <p:extLst>
      <p:ext uri="{BB962C8B-B14F-4D97-AF65-F5344CB8AC3E}">
        <p14:creationId xmlns:p14="http://schemas.microsoft.com/office/powerpoint/2010/main" val="412874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Luke</a:t>
            </a:r>
          </a:p>
        </p:txBody>
      </p:sp>
      <p:sp>
        <p:nvSpPr>
          <p:cNvPr id="4" name="Slide Number Placeholder 3"/>
          <p:cNvSpPr>
            <a:spLocks noGrp="1"/>
          </p:cNvSpPr>
          <p:nvPr>
            <p:ph type="sldNum" sz="quarter" idx="5"/>
          </p:nvPr>
        </p:nvSpPr>
        <p:spPr/>
        <p:txBody>
          <a:bodyPr/>
          <a:lstStyle/>
          <a:p>
            <a:fld id="{32793F40-1400-4FC5-90BE-34A0B33458A8}" type="slidenum">
              <a:rPr lang="en-IN" smtClean="0"/>
              <a:t>14</a:t>
            </a:fld>
            <a:endParaRPr lang="en-IN"/>
          </a:p>
        </p:txBody>
      </p:sp>
    </p:spTree>
    <p:extLst>
      <p:ext uri="{BB962C8B-B14F-4D97-AF65-F5344CB8AC3E}">
        <p14:creationId xmlns:p14="http://schemas.microsoft.com/office/powerpoint/2010/main" val="2382954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Luke</a:t>
            </a:r>
          </a:p>
        </p:txBody>
      </p:sp>
      <p:sp>
        <p:nvSpPr>
          <p:cNvPr id="4" name="Slide Number Placeholder 3"/>
          <p:cNvSpPr>
            <a:spLocks noGrp="1"/>
          </p:cNvSpPr>
          <p:nvPr>
            <p:ph type="sldNum" sz="quarter" idx="5"/>
          </p:nvPr>
        </p:nvSpPr>
        <p:spPr/>
        <p:txBody>
          <a:bodyPr/>
          <a:lstStyle/>
          <a:p>
            <a:fld id="{32793F40-1400-4FC5-90BE-34A0B33458A8}" type="slidenum">
              <a:rPr lang="en-IN" smtClean="0"/>
              <a:t>15</a:t>
            </a:fld>
            <a:endParaRPr lang="en-IN"/>
          </a:p>
        </p:txBody>
      </p:sp>
    </p:spTree>
    <p:extLst>
      <p:ext uri="{BB962C8B-B14F-4D97-AF65-F5344CB8AC3E}">
        <p14:creationId xmlns:p14="http://schemas.microsoft.com/office/powerpoint/2010/main" val="3713837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Kyle</a:t>
            </a:r>
          </a:p>
        </p:txBody>
      </p:sp>
      <p:sp>
        <p:nvSpPr>
          <p:cNvPr id="4" name="Slide Number Placeholder 3"/>
          <p:cNvSpPr>
            <a:spLocks noGrp="1"/>
          </p:cNvSpPr>
          <p:nvPr>
            <p:ph type="sldNum" sz="quarter" idx="5"/>
          </p:nvPr>
        </p:nvSpPr>
        <p:spPr/>
        <p:txBody>
          <a:bodyPr/>
          <a:lstStyle/>
          <a:p>
            <a:fld id="{32793F40-1400-4FC5-90BE-34A0B33458A8}" type="slidenum">
              <a:rPr lang="en-IN" smtClean="0"/>
              <a:t>16</a:t>
            </a:fld>
            <a:endParaRPr lang="en-IN"/>
          </a:p>
        </p:txBody>
      </p:sp>
    </p:spTree>
    <p:extLst>
      <p:ext uri="{BB962C8B-B14F-4D97-AF65-F5344CB8AC3E}">
        <p14:creationId xmlns:p14="http://schemas.microsoft.com/office/powerpoint/2010/main" val="2866799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Kyle</a:t>
            </a:r>
          </a:p>
        </p:txBody>
      </p:sp>
      <p:sp>
        <p:nvSpPr>
          <p:cNvPr id="4" name="Slide Number Placeholder 3"/>
          <p:cNvSpPr>
            <a:spLocks noGrp="1"/>
          </p:cNvSpPr>
          <p:nvPr>
            <p:ph type="sldNum" sz="quarter" idx="5"/>
          </p:nvPr>
        </p:nvSpPr>
        <p:spPr/>
        <p:txBody>
          <a:bodyPr/>
          <a:lstStyle/>
          <a:p>
            <a:fld id="{32793F40-1400-4FC5-90BE-34A0B33458A8}" type="slidenum">
              <a:rPr lang="en-IN" smtClean="0"/>
              <a:t>17</a:t>
            </a:fld>
            <a:endParaRPr lang="en-IN"/>
          </a:p>
        </p:txBody>
      </p:sp>
    </p:spTree>
    <p:extLst>
      <p:ext uri="{BB962C8B-B14F-4D97-AF65-F5344CB8AC3E}">
        <p14:creationId xmlns:p14="http://schemas.microsoft.com/office/powerpoint/2010/main" val="2203592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Kyle</a:t>
            </a:r>
          </a:p>
        </p:txBody>
      </p:sp>
      <p:sp>
        <p:nvSpPr>
          <p:cNvPr id="4" name="Slide Number Placeholder 3"/>
          <p:cNvSpPr>
            <a:spLocks noGrp="1"/>
          </p:cNvSpPr>
          <p:nvPr>
            <p:ph type="sldNum" sz="quarter" idx="5"/>
          </p:nvPr>
        </p:nvSpPr>
        <p:spPr/>
        <p:txBody>
          <a:bodyPr/>
          <a:lstStyle/>
          <a:p>
            <a:fld id="{32793F40-1400-4FC5-90BE-34A0B33458A8}" type="slidenum">
              <a:rPr lang="en-IN" smtClean="0"/>
              <a:t>18</a:t>
            </a:fld>
            <a:endParaRPr lang="en-IN"/>
          </a:p>
        </p:txBody>
      </p:sp>
    </p:spTree>
    <p:extLst>
      <p:ext uri="{BB962C8B-B14F-4D97-AF65-F5344CB8AC3E}">
        <p14:creationId xmlns:p14="http://schemas.microsoft.com/office/powerpoint/2010/main" val="404654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Alex</a:t>
            </a:r>
          </a:p>
        </p:txBody>
      </p:sp>
      <p:sp>
        <p:nvSpPr>
          <p:cNvPr id="4" name="Slide Number Placeholder 3"/>
          <p:cNvSpPr>
            <a:spLocks noGrp="1"/>
          </p:cNvSpPr>
          <p:nvPr>
            <p:ph type="sldNum" sz="quarter" idx="5"/>
          </p:nvPr>
        </p:nvSpPr>
        <p:spPr/>
        <p:txBody>
          <a:bodyPr/>
          <a:lstStyle/>
          <a:p>
            <a:fld id="{32793F40-1400-4FC5-90BE-34A0B33458A8}" type="slidenum">
              <a:rPr lang="en-IN" smtClean="0"/>
              <a:t>19</a:t>
            </a:fld>
            <a:endParaRPr lang="en-IN"/>
          </a:p>
        </p:txBody>
      </p:sp>
    </p:spTree>
    <p:extLst>
      <p:ext uri="{BB962C8B-B14F-4D97-AF65-F5344CB8AC3E}">
        <p14:creationId xmlns:p14="http://schemas.microsoft.com/office/powerpoint/2010/main" val="3749834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Luke</a:t>
            </a:r>
          </a:p>
        </p:txBody>
      </p:sp>
      <p:sp>
        <p:nvSpPr>
          <p:cNvPr id="4" name="Slide Number Placeholder 3"/>
          <p:cNvSpPr>
            <a:spLocks noGrp="1"/>
          </p:cNvSpPr>
          <p:nvPr>
            <p:ph type="sldNum" sz="quarter" idx="5"/>
          </p:nvPr>
        </p:nvSpPr>
        <p:spPr/>
        <p:txBody>
          <a:bodyPr/>
          <a:lstStyle/>
          <a:p>
            <a:fld id="{32793F40-1400-4FC5-90BE-34A0B33458A8}" type="slidenum">
              <a:rPr lang="en-IN" smtClean="0"/>
              <a:t>20</a:t>
            </a:fld>
            <a:endParaRPr lang="en-IN"/>
          </a:p>
        </p:txBody>
      </p:sp>
    </p:spTree>
    <p:extLst>
      <p:ext uri="{BB962C8B-B14F-4D97-AF65-F5344CB8AC3E}">
        <p14:creationId xmlns:p14="http://schemas.microsoft.com/office/powerpoint/2010/main" val="97922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Manjiri</a:t>
            </a:r>
          </a:p>
        </p:txBody>
      </p:sp>
      <p:sp>
        <p:nvSpPr>
          <p:cNvPr id="4" name="Slide Number Placeholder 3"/>
          <p:cNvSpPr>
            <a:spLocks noGrp="1"/>
          </p:cNvSpPr>
          <p:nvPr>
            <p:ph type="sldNum" sz="quarter" idx="5"/>
          </p:nvPr>
        </p:nvSpPr>
        <p:spPr/>
        <p:txBody>
          <a:bodyPr/>
          <a:lstStyle/>
          <a:p>
            <a:fld id="{32793F40-1400-4FC5-90BE-34A0B33458A8}" type="slidenum">
              <a:rPr lang="en-IN" smtClean="0"/>
              <a:t>2</a:t>
            </a:fld>
            <a:endParaRPr lang="en-IN"/>
          </a:p>
        </p:txBody>
      </p:sp>
    </p:spTree>
    <p:extLst>
      <p:ext uri="{BB962C8B-B14F-4D97-AF65-F5344CB8AC3E}">
        <p14:creationId xmlns:p14="http://schemas.microsoft.com/office/powerpoint/2010/main" val="2594515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Manjiri</a:t>
            </a:r>
          </a:p>
        </p:txBody>
      </p:sp>
      <p:sp>
        <p:nvSpPr>
          <p:cNvPr id="4" name="Slide Number Placeholder 3"/>
          <p:cNvSpPr>
            <a:spLocks noGrp="1"/>
          </p:cNvSpPr>
          <p:nvPr>
            <p:ph type="sldNum" sz="quarter" idx="5"/>
          </p:nvPr>
        </p:nvSpPr>
        <p:spPr/>
        <p:txBody>
          <a:bodyPr/>
          <a:lstStyle/>
          <a:p>
            <a:fld id="{32793F40-1400-4FC5-90BE-34A0B33458A8}" type="slidenum">
              <a:rPr lang="en-IN" smtClean="0"/>
              <a:t>3</a:t>
            </a:fld>
            <a:endParaRPr lang="en-IN"/>
          </a:p>
        </p:txBody>
      </p:sp>
    </p:spTree>
    <p:extLst>
      <p:ext uri="{BB962C8B-B14F-4D97-AF65-F5344CB8AC3E}">
        <p14:creationId xmlns:p14="http://schemas.microsoft.com/office/powerpoint/2010/main" val="284939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Manjiri</a:t>
            </a:r>
          </a:p>
        </p:txBody>
      </p:sp>
      <p:sp>
        <p:nvSpPr>
          <p:cNvPr id="4" name="Slide Number Placeholder 3"/>
          <p:cNvSpPr>
            <a:spLocks noGrp="1"/>
          </p:cNvSpPr>
          <p:nvPr>
            <p:ph type="sldNum" sz="quarter" idx="5"/>
          </p:nvPr>
        </p:nvSpPr>
        <p:spPr/>
        <p:txBody>
          <a:bodyPr/>
          <a:lstStyle/>
          <a:p>
            <a:fld id="{32793F40-1400-4FC5-90BE-34A0B33458A8}" type="slidenum">
              <a:rPr lang="en-IN" smtClean="0"/>
              <a:t>4</a:t>
            </a:fld>
            <a:endParaRPr lang="en-IN"/>
          </a:p>
        </p:txBody>
      </p:sp>
    </p:spTree>
    <p:extLst>
      <p:ext uri="{BB962C8B-B14F-4D97-AF65-F5344CB8AC3E}">
        <p14:creationId xmlns:p14="http://schemas.microsoft.com/office/powerpoint/2010/main" val="70031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Shelby</a:t>
            </a:r>
          </a:p>
        </p:txBody>
      </p:sp>
      <p:sp>
        <p:nvSpPr>
          <p:cNvPr id="4" name="Slide Number Placeholder 3"/>
          <p:cNvSpPr>
            <a:spLocks noGrp="1"/>
          </p:cNvSpPr>
          <p:nvPr>
            <p:ph type="sldNum" sz="quarter" idx="5"/>
          </p:nvPr>
        </p:nvSpPr>
        <p:spPr/>
        <p:txBody>
          <a:bodyPr/>
          <a:lstStyle/>
          <a:p>
            <a:fld id="{32793F40-1400-4FC5-90BE-34A0B33458A8}" type="slidenum">
              <a:rPr lang="en-IN" smtClean="0"/>
              <a:t>5</a:t>
            </a:fld>
            <a:endParaRPr lang="en-IN"/>
          </a:p>
        </p:txBody>
      </p:sp>
    </p:spTree>
    <p:extLst>
      <p:ext uri="{BB962C8B-B14F-4D97-AF65-F5344CB8AC3E}">
        <p14:creationId xmlns:p14="http://schemas.microsoft.com/office/powerpoint/2010/main" val="1469597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Shelby</a:t>
            </a:r>
          </a:p>
        </p:txBody>
      </p:sp>
      <p:sp>
        <p:nvSpPr>
          <p:cNvPr id="4" name="Slide Number Placeholder 3"/>
          <p:cNvSpPr>
            <a:spLocks noGrp="1"/>
          </p:cNvSpPr>
          <p:nvPr>
            <p:ph type="sldNum" sz="quarter" idx="5"/>
          </p:nvPr>
        </p:nvSpPr>
        <p:spPr/>
        <p:txBody>
          <a:bodyPr/>
          <a:lstStyle/>
          <a:p>
            <a:fld id="{32793F40-1400-4FC5-90BE-34A0B33458A8}" type="slidenum">
              <a:rPr lang="en-IN" smtClean="0"/>
              <a:t>6</a:t>
            </a:fld>
            <a:endParaRPr lang="en-IN"/>
          </a:p>
        </p:txBody>
      </p:sp>
    </p:spTree>
    <p:extLst>
      <p:ext uri="{BB962C8B-B14F-4D97-AF65-F5344CB8AC3E}">
        <p14:creationId xmlns:p14="http://schemas.microsoft.com/office/powerpoint/2010/main" val="3571876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Nick</a:t>
            </a:r>
          </a:p>
        </p:txBody>
      </p:sp>
      <p:sp>
        <p:nvSpPr>
          <p:cNvPr id="4" name="Slide Number Placeholder 3"/>
          <p:cNvSpPr>
            <a:spLocks noGrp="1"/>
          </p:cNvSpPr>
          <p:nvPr>
            <p:ph type="sldNum" sz="quarter" idx="5"/>
          </p:nvPr>
        </p:nvSpPr>
        <p:spPr/>
        <p:txBody>
          <a:bodyPr/>
          <a:lstStyle/>
          <a:p>
            <a:fld id="{32793F40-1400-4FC5-90BE-34A0B33458A8}" type="slidenum">
              <a:rPr lang="en-IN" smtClean="0"/>
              <a:t>7</a:t>
            </a:fld>
            <a:endParaRPr lang="en-IN"/>
          </a:p>
        </p:txBody>
      </p:sp>
    </p:spTree>
    <p:extLst>
      <p:ext uri="{BB962C8B-B14F-4D97-AF65-F5344CB8AC3E}">
        <p14:creationId xmlns:p14="http://schemas.microsoft.com/office/powerpoint/2010/main" val="3300912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Nick</a:t>
            </a:r>
          </a:p>
        </p:txBody>
      </p:sp>
      <p:sp>
        <p:nvSpPr>
          <p:cNvPr id="4" name="Slide Number Placeholder 3"/>
          <p:cNvSpPr>
            <a:spLocks noGrp="1"/>
          </p:cNvSpPr>
          <p:nvPr>
            <p:ph type="sldNum" sz="quarter" idx="5"/>
          </p:nvPr>
        </p:nvSpPr>
        <p:spPr/>
        <p:txBody>
          <a:bodyPr/>
          <a:lstStyle/>
          <a:p>
            <a:fld id="{32793F40-1400-4FC5-90BE-34A0B33458A8}" type="slidenum">
              <a:rPr lang="en-IN" smtClean="0"/>
              <a:t>8</a:t>
            </a:fld>
            <a:endParaRPr lang="en-IN"/>
          </a:p>
        </p:txBody>
      </p:sp>
    </p:spTree>
    <p:extLst>
      <p:ext uri="{BB962C8B-B14F-4D97-AF65-F5344CB8AC3E}">
        <p14:creationId xmlns:p14="http://schemas.microsoft.com/office/powerpoint/2010/main" val="1824766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Nick</a:t>
            </a:r>
          </a:p>
        </p:txBody>
      </p:sp>
      <p:sp>
        <p:nvSpPr>
          <p:cNvPr id="4" name="Slide Number Placeholder 3"/>
          <p:cNvSpPr>
            <a:spLocks noGrp="1"/>
          </p:cNvSpPr>
          <p:nvPr>
            <p:ph type="sldNum" sz="quarter" idx="5"/>
          </p:nvPr>
        </p:nvSpPr>
        <p:spPr/>
        <p:txBody>
          <a:bodyPr/>
          <a:lstStyle/>
          <a:p>
            <a:fld id="{32793F40-1400-4FC5-90BE-34A0B33458A8}" type="slidenum">
              <a:rPr lang="en-IN" smtClean="0"/>
              <a:t>9</a:t>
            </a:fld>
            <a:endParaRPr lang="en-IN"/>
          </a:p>
        </p:txBody>
      </p:sp>
    </p:spTree>
    <p:extLst>
      <p:ext uri="{BB962C8B-B14F-4D97-AF65-F5344CB8AC3E}">
        <p14:creationId xmlns:p14="http://schemas.microsoft.com/office/powerpoint/2010/main" val="3909719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2/17/2023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able of 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DF2A-A3E9-4EAF-8B8D-45D879F7F950}"/>
              </a:ext>
            </a:extLst>
          </p:cNvPr>
          <p:cNvSpPr>
            <a:spLocks noGrp="1"/>
          </p:cNvSpPr>
          <p:nvPr>
            <p:ph type="title"/>
          </p:nvPr>
        </p:nvSpPr>
        <p:spPr>
          <a:xfrm>
            <a:off x="6707124" y="209159"/>
            <a:ext cx="4873752" cy="910615"/>
          </a:xfrm>
        </p:spPr>
        <p:txBody>
          <a:bodyPr anchor="b">
            <a:noAutofit/>
          </a:bodyPr>
          <a:lstStyle>
            <a:lvl1pPr>
              <a:defRPr sz="3600" b="1">
                <a:latin typeface="+mn-lt"/>
              </a:defRPr>
            </a:lvl1pPr>
          </a:lstStyle>
          <a:p>
            <a:r>
              <a:rPr lang="en-US"/>
              <a:t>Click to edit Master title style</a:t>
            </a:r>
          </a:p>
        </p:txBody>
      </p:sp>
      <p:sp>
        <p:nvSpPr>
          <p:cNvPr id="6" name="Footer Placeholder 5">
            <a:extLst>
              <a:ext uri="{FF2B5EF4-FFF2-40B4-BE49-F238E27FC236}">
                <a16:creationId xmlns:a16="http://schemas.microsoft.com/office/drawing/2014/main" id="{41CC09A4-276C-4BCA-B4C8-34C102CD4420}"/>
              </a:ext>
            </a:extLst>
          </p:cNvPr>
          <p:cNvSpPr>
            <a:spLocks noGrp="1"/>
          </p:cNvSpPr>
          <p:nvPr>
            <p:ph type="ftr" sz="quarter" idx="11"/>
          </p:nvPr>
        </p:nvSpPr>
        <p:spPr>
          <a:xfrm>
            <a:off x="6707125" y="6356352"/>
            <a:ext cx="3592679" cy="365125"/>
          </a:xfrm>
        </p:spPr>
        <p:txBody>
          <a:bodyPr/>
          <a:lstStyle>
            <a:lvl1pPr>
              <a:defRPr>
                <a:solidFill>
                  <a:srgbClr val="168DA5"/>
                </a:solidFill>
              </a:defRPr>
            </a:lvl1pPr>
          </a:lstStyle>
          <a:p>
            <a:r>
              <a:rPr lang="en-US"/>
              <a:t>Your Footer Here</a:t>
            </a:r>
          </a:p>
        </p:txBody>
      </p:sp>
      <p:sp>
        <p:nvSpPr>
          <p:cNvPr id="7" name="Slide Number Placeholder 6">
            <a:extLst>
              <a:ext uri="{FF2B5EF4-FFF2-40B4-BE49-F238E27FC236}">
                <a16:creationId xmlns:a16="http://schemas.microsoft.com/office/drawing/2014/main" id="{CFB1257A-9E39-49E4-AABE-4C681F9C2056}"/>
              </a:ext>
            </a:extLst>
          </p:cNvPr>
          <p:cNvSpPr>
            <a:spLocks noGrp="1"/>
          </p:cNvSpPr>
          <p:nvPr>
            <p:ph type="sldNum" sz="quarter" idx="12"/>
          </p:nvPr>
        </p:nvSpPr>
        <p:spPr>
          <a:xfrm>
            <a:off x="10299801" y="6356352"/>
            <a:ext cx="1281075" cy="365125"/>
          </a:xfrm>
        </p:spPr>
        <p:txBody>
          <a:bodyPr/>
          <a:lstStyle>
            <a:lvl1pPr>
              <a:defRPr>
                <a:solidFill>
                  <a:srgbClr val="168DA5"/>
                </a:solidFill>
              </a:defRPr>
            </a:lvl1pPr>
          </a:lstStyle>
          <a:p>
            <a:fld id="{3F2141CC-6D22-46E7-B2BD-FEB7FB34A0FB}" type="slidenum">
              <a:rPr lang="en-US" smtClean="0"/>
              <a:pPr/>
              <a:t>‹#›</a:t>
            </a:fld>
            <a:endParaRPr lang="en-US"/>
          </a:p>
        </p:txBody>
      </p:sp>
      <p:sp>
        <p:nvSpPr>
          <p:cNvPr id="19" name="Picture Placeholder 2">
            <a:extLst>
              <a:ext uri="{FF2B5EF4-FFF2-40B4-BE49-F238E27FC236}">
                <a16:creationId xmlns:a16="http://schemas.microsoft.com/office/drawing/2014/main" id="{4470D81F-804A-42DC-B42F-E2F6F15B255A}"/>
              </a:ext>
            </a:extLst>
          </p:cNvPr>
          <p:cNvSpPr>
            <a:spLocks noGrp="1"/>
          </p:cNvSpPr>
          <p:nvPr>
            <p:ph type="pic" idx="1"/>
          </p:nvPr>
        </p:nvSpPr>
        <p:spPr>
          <a:xfrm>
            <a:off x="0" y="2"/>
            <a:ext cx="6096000" cy="6857999"/>
          </a:xfrm>
          <a:solidFill>
            <a:srgbClr val="168DA5"/>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5" name="Date Placeholder 4">
            <a:extLst>
              <a:ext uri="{FF2B5EF4-FFF2-40B4-BE49-F238E27FC236}">
                <a16:creationId xmlns:a16="http://schemas.microsoft.com/office/drawing/2014/main" id="{3DB10ED2-157C-4FED-9667-31CAEEECCECE}"/>
              </a:ext>
            </a:extLst>
          </p:cNvPr>
          <p:cNvSpPr>
            <a:spLocks noGrp="1"/>
          </p:cNvSpPr>
          <p:nvPr>
            <p:ph type="dt" sz="half" idx="10"/>
          </p:nvPr>
        </p:nvSpPr>
        <p:spPr>
          <a:xfrm>
            <a:off x="611124" y="6356352"/>
            <a:ext cx="2743200" cy="365125"/>
          </a:xfrm>
        </p:spPr>
        <p:txBody>
          <a:bodyPr/>
          <a:lstStyle>
            <a:lvl1pPr>
              <a:defRPr>
                <a:solidFill>
                  <a:schemeClr val="bg1"/>
                </a:solidFill>
              </a:defRPr>
            </a:lvl1pPr>
          </a:lstStyle>
          <a:p>
            <a:r>
              <a:rPr lang="en-US"/>
              <a:t>Date</a:t>
            </a:r>
          </a:p>
        </p:txBody>
      </p:sp>
    </p:spTree>
    <p:extLst>
      <p:ext uri="{BB962C8B-B14F-4D97-AF65-F5344CB8AC3E}">
        <p14:creationId xmlns:p14="http://schemas.microsoft.com/office/powerpoint/2010/main" val="70113149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2/17/2023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2/17/2023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hemeOverride" Target="../theme/themeOverride2.xml"/><Relationship Id="rId5" Type="http://schemas.openxmlformats.org/officeDocument/2006/relationships/image" Target="../media/image7.png"/><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hemeOverride" Target="../theme/themeOverride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7C_B7BC5FCE.xm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7E_E9FB41F8.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8D2FF3-80A3-4AD8-ADC4-745D41E5658C}"/>
              </a:ext>
            </a:extLst>
          </p:cNvPr>
          <p:cNvSpPr>
            <a:spLocks noGrp="1"/>
          </p:cNvSpPr>
          <p:nvPr>
            <p:ph type="title"/>
          </p:nvPr>
        </p:nvSpPr>
        <p:spPr>
          <a:xfrm>
            <a:off x="128525" y="881555"/>
            <a:ext cx="11842812" cy="1565417"/>
          </a:xfrm>
        </p:spPr>
        <p:txBody>
          <a:bodyPr>
            <a:normAutofit fontScale="90000"/>
          </a:bodyPr>
          <a:lstStyle/>
          <a:p>
            <a:pPr algn="ctr">
              <a:lnSpc>
                <a:spcPct val="150000"/>
              </a:lnSpc>
            </a:pPr>
            <a:r>
              <a:rPr lang="en-US" sz="2800">
                <a:solidFill>
                  <a:schemeClr val="accent4">
                    <a:lumMod val="50000"/>
                  </a:schemeClr>
                </a:solidFill>
                <a:latin typeface="Times New Roman"/>
                <a:cs typeface="Times New Roman"/>
              </a:rPr>
              <a:t>             </a:t>
            </a:r>
            <a:r>
              <a:rPr lang="en-US" sz="2800" i="0">
                <a:solidFill>
                  <a:schemeClr val="accent4">
                    <a:lumMod val="50000"/>
                  </a:schemeClr>
                </a:solidFill>
                <a:effectLst/>
                <a:latin typeface="Times New Roman"/>
                <a:cs typeface="Times New Roman"/>
              </a:rPr>
              <a:t> Van Emde Boas Tree (VEB-Tree)</a:t>
            </a:r>
            <a:br>
              <a:rPr lang="en-US" sz="2800" i="0">
                <a:effectLst/>
                <a:latin typeface="Times New Roman" panose="02020603050405020304" pitchFamily="18" charset="0"/>
                <a:cs typeface="Times New Roman" panose="02020603050405020304" pitchFamily="18" charset="0"/>
              </a:rPr>
            </a:br>
            <a:r>
              <a:rPr lang="en-US" sz="2800">
                <a:solidFill>
                  <a:schemeClr val="accent4">
                    <a:lumMod val="50000"/>
                  </a:schemeClr>
                </a:solidFill>
                <a:latin typeface="Times New Roman"/>
                <a:cs typeface="Times New Roman"/>
              </a:rPr>
              <a:t>   </a:t>
            </a:r>
            <a:r>
              <a:rPr lang="en-US" sz="2800" i="0">
                <a:solidFill>
                  <a:schemeClr val="accent4">
                    <a:lumMod val="50000"/>
                  </a:schemeClr>
                </a:solidFill>
                <a:effectLst/>
                <a:latin typeface="Times New Roman"/>
                <a:cs typeface="Times New Roman"/>
              </a:rPr>
              <a:t> AVL Tree</a:t>
            </a:r>
            <a:br>
              <a:rPr lang="en-US" sz="2800">
                <a:solidFill>
                  <a:schemeClr val="accent4">
                    <a:lumMod val="50000"/>
                  </a:schemeClr>
                </a:solidFill>
                <a:latin typeface="Times New Roman"/>
                <a:cs typeface="Times New Roman"/>
              </a:rPr>
            </a:br>
            <a:r>
              <a:rPr lang="en-US" sz="2800">
                <a:solidFill>
                  <a:schemeClr val="accent4">
                    <a:lumMod val="50000"/>
                  </a:schemeClr>
                </a:solidFill>
                <a:latin typeface="Times New Roman"/>
                <a:cs typeface="Times New Roman"/>
              </a:rPr>
              <a:t> </a:t>
            </a:r>
            <a:endParaRPr lang="en-IN" sz="480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6540D58-2808-4D0B-B1C8-1AFE0F531C8A}"/>
              </a:ext>
            </a:extLst>
          </p:cNvPr>
          <p:cNvSpPr txBox="1"/>
          <p:nvPr/>
        </p:nvSpPr>
        <p:spPr>
          <a:xfrm>
            <a:off x="10528917" y="292964"/>
            <a:ext cx="1663083" cy="369332"/>
          </a:xfrm>
          <a:prstGeom prst="rect">
            <a:avLst/>
          </a:prstGeom>
          <a:noFill/>
        </p:spPr>
        <p:txBody>
          <a:bodyPr wrap="square" rtlCol="0">
            <a:spAutoFit/>
          </a:bodyPr>
          <a:lstStyle/>
          <a:p>
            <a:r>
              <a:rPr lang="en-US"/>
              <a:t> </a:t>
            </a:r>
            <a:endParaRPr lang="en-IN"/>
          </a:p>
        </p:txBody>
      </p:sp>
      <p:sp>
        <p:nvSpPr>
          <p:cNvPr id="8" name="TextBox 7">
            <a:extLst>
              <a:ext uri="{FF2B5EF4-FFF2-40B4-BE49-F238E27FC236}">
                <a16:creationId xmlns:a16="http://schemas.microsoft.com/office/drawing/2014/main" id="{1AF08B22-4B62-45FA-AE93-49B5F54CBE95}"/>
              </a:ext>
            </a:extLst>
          </p:cNvPr>
          <p:cNvSpPr txBox="1"/>
          <p:nvPr/>
        </p:nvSpPr>
        <p:spPr>
          <a:xfrm>
            <a:off x="1239038" y="3620324"/>
            <a:ext cx="9713924" cy="1384995"/>
          </a:xfrm>
          <a:prstGeom prst="rect">
            <a:avLst/>
          </a:prstGeom>
          <a:noFill/>
        </p:spPr>
        <p:txBody>
          <a:bodyPr wrap="square" lIns="91440" tIns="45720" rIns="91440" bIns="45720" rtlCol="0" anchor="t">
            <a:spAutoFit/>
          </a:bodyPr>
          <a:lstStyle/>
          <a:p>
            <a:pPr algn="ctr"/>
            <a:endParaRPr lang="en-US" sz="1600" b="1">
              <a:solidFill>
                <a:schemeClr val="accent5">
                  <a:lumMod val="50000"/>
                </a:schemeClr>
              </a:solidFill>
              <a:latin typeface="Times New Roman" panose="02020603050405020304" pitchFamily="18" charset="0"/>
              <a:cs typeface="Times New Roman" panose="02020603050405020304" pitchFamily="18" charset="0"/>
            </a:endParaRPr>
          </a:p>
          <a:p>
            <a:r>
              <a:rPr lang="en-US" sz="3200" b="1">
                <a:solidFill>
                  <a:schemeClr val="accent5">
                    <a:lumMod val="50000"/>
                  </a:schemeClr>
                </a:solidFill>
                <a:latin typeface="Times New Roman"/>
                <a:cs typeface="Times New Roman"/>
              </a:rPr>
              <a:t>                                          </a:t>
            </a:r>
            <a:r>
              <a:rPr lang="en-US" sz="2000" b="1">
                <a:solidFill>
                  <a:schemeClr val="accent5">
                    <a:lumMod val="50000"/>
                  </a:schemeClr>
                </a:solidFill>
                <a:latin typeface="Times New Roman"/>
                <a:cs typeface="Times New Roman"/>
              </a:rPr>
              <a:t> GROUP : 3</a:t>
            </a:r>
            <a:endParaRPr lang="en-IN" sz="2000" b="0" i="0">
              <a:solidFill>
                <a:schemeClr val="accent5">
                  <a:lumMod val="50000"/>
                </a:schemeClr>
              </a:solidFill>
              <a:effectLst/>
              <a:latin typeface="Arial" panose="020B0604020202020204" pitchFamily="34" charset="0"/>
              <a:cs typeface="Arial"/>
            </a:endParaRPr>
          </a:p>
          <a:p>
            <a:pPr algn="ctr"/>
            <a:endParaRPr lang="en-IN" b="0" i="0">
              <a:solidFill>
                <a:srgbClr val="222222"/>
              </a:solidFill>
              <a:effectLst/>
              <a:latin typeface="Arial" panose="020B0604020202020204" pitchFamily="34" charset="0"/>
              <a:cs typeface="Arial"/>
            </a:endParaRPr>
          </a:p>
          <a:p>
            <a:pPr algn="ctr"/>
            <a:endParaRPr lang="en-US">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1BC7F31-14EC-451F-B01A-B83159B4BF50}"/>
              </a:ext>
            </a:extLst>
          </p:cNvPr>
          <p:cNvSpPr txBox="1"/>
          <p:nvPr/>
        </p:nvSpPr>
        <p:spPr>
          <a:xfrm>
            <a:off x="128525" y="4816829"/>
            <a:ext cx="12192000" cy="738664"/>
          </a:xfrm>
          <a:prstGeom prst="rect">
            <a:avLst/>
          </a:prstGeom>
          <a:noFill/>
        </p:spPr>
        <p:txBody>
          <a:bodyPr wrap="square" rtlCol="0">
            <a:spAutoFit/>
          </a:bodyPr>
          <a:lstStyle/>
          <a:p>
            <a:pPr algn="ctr"/>
            <a:r>
              <a:rPr lang="en-US" sz="1400" b="1">
                <a:solidFill>
                  <a:srgbClr val="002060"/>
                </a:solidFill>
                <a:latin typeface="Times New Roman" panose="02020603050405020304" pitchFamily="18" charset="0"/>
                <a:cs typeface="Times New Roman" panose="02020603050405020304" pitchFamily="18" charset="0"/>
              </a:rPr>
              <a:t>Department of Computer Science</a:t>
            </a:r>
          </a:p>
          <a:p>
            <a:pPr algn="ctr"/>
            <a:endParaRPr lang="en-US" sz="1400" b="1">
              <a:solidFill>
                <a:srgbClr val="002060"/>
              </a:solidFill>
              <a:latin typeface="Times New Roman" panose="02020603050405020304" pitchFamily="18" charset="0"/>
              <a:cs typeface="Times New Roman" panose="02020603050405020304" pitchFamily="18" charset="0"/>
            </a:endParaRPr>
          </a:p>
          <a:p>
            <a:pPr algn="ctr"/>
            <a:r>
              <a:rPr lang="en-US" sz="1400" b="1">
                <a:solidFill>
                  <a:srgbClr val="002060"/>
                </a:solidFill>
                <a:latin typeface="Times New Roman" panose="02020603050405020304" pitchFamily="18" charset="0"/>
                <a:cs typeface="Times New Roman" panose="02020603050405020304" pitchFamily="18" charset="0"/>
              </a:rPr>
              <a:t>The University of Alabama, Tuscaloosa</a:t>
            </a:r>
          </a:p>
        </p:txBody>
      </p:sp>
      <p:sp>
        <p:nvSpPr>
          <p:cNvPr id="3" name="TextBox 2">
            <a:extLst>
              <a:ext uri="{FF2B5EF4-FFF2-40B4-BE49-F238E27FC236}">
                <a16:creationId xmlns:a16="http://schemas.microsoft.com/office/drawing/2014/main" id="{11065D82-13F2-7D7C-0586-5CDCD0283BC2}"/>
              </a:ext>
            </a:extLst>
          </p:cNvPr>
          <p:cNvSpPr txBox="1"/>
          <p:nvPr/>
        </p:nvSpPr>
        <p:spPr>
          <a:xfrm>
            <a:off x="3080552" y="3268747"/>
            <a:ext cx="6161102" cy="369332"/>
          </a:xfrm>
          <a:prstGeom prst="rect">
            <a:avLst/>
          </a:prstGeom>
          <a:noFill/>
        </p:spPr>
        <p:txBody>
          <a:bodyPr wrap="square">
            <a:spAutoFit/>
          </a:bodyPr>
          <a:lstStyle/>
          <a:p>
            <a:pPr algn="l" latinLnBrk="0"/>
            <a:endParaRPr lang="en-IN" b="0" i="0">
              <a:solidFill>
                <a:srgbClr val="FFFFFF"/>
              </a:solidFill>
              <a:effectLst/>
              <a:latin typeface="Lato" panose="020B0604020202020204" pitchFamily="34" charset="0"/>
            </a:endParaRPr>
          </a:p>
        </p:txBody>
      </p:sp>
    </p:spTree>
    <p:extLst>
      <p:ext uri="{BB962C8B-B14F-4D97-AF65-F5344CB8AC3E}">
        <p14:creationId xmlns:p14="http://schemas.microsoft.com/office/powerpoint/2010/main" val="4158746180"/>
      </p:ext>
    </p:extLst>
  </p:cSld>
  <p:clrMapOvr>
    <a:masterClrMapping/>
  </p:clrMapOvr>
  <mc:AlternateContent xmlns:mc="http://schemas.openxmlformats.org/markup-compatibility/2006" xmlns:p14="http://schemas.microsoft.com/office/powerpoint/2010/main">
    <mc:Choice Requires="p14">
      <p:transition spd="slow" p14:dur="1250" advTm="29499">
        <p14:switch dir="r"/>
      </p:transition>
    </mc:Choice>
    <mc:Fallback xmlns="">
      <p:transition spd="slow" advTm="29499">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45CD3-FFFE-CF75-A3D9-10A1EE4DB328}"/>
              </a:ext>
            </a:extLst>
          </p:cNvPr>
          <p:cNvSpPr>
            <a:spLocks noGrp="1"/>
          </p:cNvSpPr>
          <p:nvPr>
            <p:ph type="title"/>
          </p:nvPr>
        </p:nvSpPr>
        <p:spPr>
          <a:xfrm>
            <a:off x="759086" y="182526"/>
            <a:ext cx="4873752" cy="910615"/>
          </a:xfrm>
        </p:spPr>
        <p:txBody>
          <a:bodyPr/>
          <a:lstStyle/>
          <a:p>
            <a:r>
              <a:rPr lang="en-US" sz="2800">
                <a:solidFill>
                  <a:srgbClr val="002060"/>
                </a:solidFill>
                <a:latin typeface="Times New Roman"/>
                <a:cs typeface="Times New Roman"/>
              </a:rPr>
              <a:t>VEB Search:</a:t>
            </a:r>
            <a:endParaRPr lang="en-IN" sz="2800">
              <a:solidFill>
                <a:srgbClr val="002060"/>
              </a:solidFill>
              <a:latin typeface="Times New Roman"/>
              <a:cs typeface="Times New Roman"/>
            </a:endParaRPr>
          </a:p>
        </p:txBody>
      </p:sp>
      <p:sp>
        <p:nvSpPr>
          <p:cNvPr id="5" name="TextBox 4">
            <a:extLst>
              <a:ext uri="{FF2B5EF4-FFF2-40B4-BE49-F238E27FC236}">
                <a16:creationId xmlns:a16="http://schemas.microsoft.com/office/drawing/2014/main" id="{9956956F-EF10-0045-3E19-3C5956FC70FC}"/>
              </a:ext>
            </a:extLst>
          </p:cNvPr>
          <p:cNvSpPr txBox="1"/>
          <p:nvPr/>
        </p:nvSpPr>
        <p:spPr>
          <a:xfrm>
            <a:off x="678424" y="1377226"/>
            <a:ext cx="10835151" cy="1421992"/>
          </a:xfrm>
          <a:prstGeom prst="rect">
            <a:avLst/>
          </a:prstGeom>
          <a:noFill/>
        </p:spPr>
        <p:txBody>
          <a:bodyPr wrap="square" lIns="91440" tIns="45720" rIns="91440" bIns="45720" anchor="t">
            <a:spAutoFit/>
          </a:bodyPr>
          <a:lstStyle/>
          <a:p>
            <a:pPr marL="342900" indent="-342900">
              <a:lnSpc>
                <a:spcPct val="150000"/>
              </a:lnSpc>
              <a:buAutoNum type="arabicPeriod"/>
            </a:pPr>
            <a:r>
              <a:rPr lang="en-US" sz="2000">
                <a:solidFill>
                  <a:srgbClr val="002060"/>
                </a:solidFill>
                <a:latin typeface="Times New Roman"/>
                <a:cs typeface="Times New Roman"/>
              </a:rPr>
              <a:t>If the current layer min or max equals </a:t>
            </a:r>
            <a:r>
              <a:rPr lang="en-US" sz="2000" i="1">
                <a:solidFill>
                  <a:srgbClr val="002060"/>
                </a:solidFill>
                <a:latin typeface="Times New Roman"/>
                <a:cs typeface="Times New Roman"/>
              </a:rPr>
              <a:t>x</a:t>
            </a:r>
            <a:r>
              <a:rPr lang="en-US" sz="2000">
                <a:solidFill>
                  <a:srgbClr val="002060"/>
                </a:solidFill>
                <a:latin typeface="Times New Roman"/>
                <a:cs typeface="Times New Roman"/>
              </a:rPr>
              <a:t>, return true</a:t>
            </a:r>
            <a:endParaRPr lang="en-US">
              <a:solidFill>
                <a:srgbClr val="000000"/>
              </a:solidFill>
              <a:latin typeface="Gill Sans MT" panose="020B0502020104020203"/>
              <a:cs typeface="Times New Roman"/>
            </a:endParaRPr>
          </a:p>
          <a:p>
            <a:pPr marL="342900" indent="-342900">
              <a:lnSpc>
                <a:spcPct val="150000"/>
              </a:lnSpc>
              <a:buAutoNum type="arabicPeriod"/>
            </a:pPr>
            <a:r>
              <a:rPr lang="en-US" sz="2000">
                <a:solidFill>
                  <a:srgbClr val="002060"/>
                </a:solidFill>
                <a:latin typeface="Times New Roman"/>
                <a:cs typeface="Times New Roman"/>
              </a:rPr>
              <a:t>If the current layer is the last layer and min or max do not equal </a:t>
            </a:r>
            <a:r>
              <a:rPr lang="en-US" sz="2000" i="1">
                <a:solidFill>
                  <a:srgbClr val="002060"/>
                </a:solidFill>
                <a:latin typeface="Times New Roman"/>
                <a:cs typeface="Times New Roman"/>
              </a:rPr>
              <a:t>x</a:t>
            </a:r>
            <a:r>
              <a:rPr lang="en-US" sz="2000">
                <a:solidFill>
                  <a:srgbClr val="002060"/>
                </a:solidFill>
                <a:latin typeface="Times New Roman"/>
                <a:cs typeface="Times New Roman"/>
              </a:rPr>
              <a:t>, return false</a:t>
            </a:r>
          </a:p>
          <a:p>
            <a:pPr marL="342900" indent="-342900">
              <a:lnSpc>
                <a:spcPct val="150000"/>
              </a:lnSpc>
              <a:buAutoNum type="arabicPeriod"/>
            </a:pPr>
            <a:r>
              <a:rPr lang="en-US" sz="2000">
                <a:solidFill>
                  <a:srgbClr val="002060"/>
                </a:solidFill>
                <a:latin typeface="Times New Roman"/>
                <a:cs typeface="Times New Roman"/>
              </a:rPr>
              <a:t>Otherwise, call search on the next relevant layer</a:t>
            </a:r>
            <a:endParaRPr lang="en-US" sz="2000">
              <a:solidFill>
                <a:srgbClr val="002060"/>
              </a:solidFill>
              <a:latin typeface="Times New Roman" panose="02020603050405020304" pitchFamily="18" charset="0"/>
              <a:cs typeface="Times New Roman" panose="02020603050405020304" pitchFamily="18" charset="0"/>
            </a:endParaRPr>
          </a:p>
        </p:txBody>
      </p:sp>
      <p:pic>
        <p:nvPicPr>
          <p:cNvPr id="3" name="Picture 3" descr="Text, letter&#10;&#10;Description automatically generated">
            <a:extLst>
              <a:ext uri="{FF2B5EF4-FFF2-40B4-BE49-F238E27FC236}">
                <a16:creationId xmlns:a16="http://schemas.microsoft.com/office/drawing/2014/main" id="{A438E796-A568-4AC1-E295-E6377397D747}"/>
              </a:ext>
            </a:extLst>
          </p:cNvPr>
          <p:cNvPicPr>
            <a:picLocks noChangeAspect="1"/>
          </p:cNvPicPr>
          <p:nvPr/>
        </p:nvPicPr>
        <p:blipFill>
          <a:blip r:embed="rId3"/>
          <a:stretch>
            <a:fillRect/>
          </a:stretch>
        </p:blipFill>
        <p:spPr>
          <a:xfrm>
            <a:off x="2495733" y="3258458"/>
            <a:ext cx="7203533" cy="2089654"/>
          </a:xfrm>
          <a:prstGeom prst="rect">
            <a:avLst/>
          </a:prstGeom>
        </p:spPr>
      </p:pic>
    </p:spTree>
    <p:extLst>
      <p:ext uri="{BB962C8B-B14F-4D97-AF65-F5344CB8AC3E}">
        <p14:creationId xmlns:p14="http://schemas.microsoft.com/office/powerpoint/2010/main" val="146414008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45CD3-FFFE-CF75-A3D9-10A1EE4DB328}"/>
              </a:ext>
            </a:extLst>
          </p:cNvPr>
          <p:cNvSpPr>
            <a:spLocks noGrp="1"/>
          </p:cNvSpPr>
          <p:nvPr>
            <p:ph type="title"/>
          </p:nvPr>
        </p:nvSpPr>
        <p:spPr>
          <a:xfrm>
            <a:off x="759086" y="182526"/>
            <a:ext cx="4873752" cy="910615"/>
          </a:xfrm>
        </p:spPr>
        <p:txBody>
          <a:bodyPr/>
          <a:lstStyle/>
          <a:p>
            <a:r>
              <a:rPr lang="en-US" sz="2800">
                <a:solidFill>
                  <a:srgbClr val="002060"/>
                </a:solidFill>
                <a:latin typeface="Times New Roman"/>
                <a:cs typeface="Times New Roman"/>
              </a:rPr>
              <a:t>VEB Delete:</a:t>
            </a:r>
            <a:endParaRPr lang="en-IN" sz="2800">
              <a:solidFill>
                <a:srgbClr val="002060"/>
              </a:solidFill>
              <a:latin typeface="Times New Roman"/>
              <a:cs typeface="Times New Roman"/>
            </a:endParaRPr>
          </a:p>
        </p:txBody>
      </p:sp>
      <p:sp>
        <p:nvSpPr>
          <p:cNvPr id="5" name="TextBox 4">
            <a:extLst>
              <a:ext uri="{FF2B5EF4-FFF2-40B4-BE49-F238E27FC236}">
                <a16:creationId xmlns:a16="http://schemas.microsoft.com/office/drawing/2014/main" id="{9956956F-EF10-0045-3E19-3C5956FC70FC}"/>
              </a:ext>
            </a:extLst>
          </p:cNvPr>
          <p:cNvSpPr txBox="1"/>
          <p:nvPr/>
        </p:nvSpPr>
        <p:spPr>
          <a:xfrm>
            <a:off x="678424" y="1377226"/>
            <a:ext cx="10835151" cy="5115311"/>
          </a:xfrm>
          <a:prstGeom prst="rect">
            <a:avLst/>
          </a:prstGeom>
          <a:noFill/>
        </p:spPr>
        <p:txBody>
          <a:bodyPr wrap="square" lIns="91440" tIns="45720" rIns="91440" bIns="45720" anchor="t">
            <a:spAutoFit/>
          </a:bodyPr>
          <a:lstStyle/>
          <a:p>
            <a:pPr marL="342900" indent="-342900">
              <a:lnSpc>
                <a:spcPct val="150000"/>
              </a:lnSpc>
              <a:buAutoNum type="arabicPeriod"/>
            </a:pPr>
            <a:r>
              <a:rPr lang="en-US" sz="2000">
                <a:solidFill>
                  <a:srgbClr val="002060"/>
                </a:solidFill>
                <a:latin typeface="Times New Roman"/>
                <a:cs typeface="Times New Roman"/>
              </a:rPr>
              <a:t>If min and max are the same (only 1 value in the tree), simply delete the min and max</a:t>
            </a:r>
            <a:endParaRPr lang="en-US"/>
          </a:p>
          <a:p>
            <a:pPr marL="342900" indent="-342900">
              <a:lnSpc>
                <a:spcPct val="150000"/>
              </a:lnSpc>
              <a:buAutoNum type="arabicPeriod"/>
            </a:pPr>
            <a:r>
              <a:rPr lang="en-US" sz="2000">
                <a:solidFill>
                  <a:srgbClr val="002060"/>
                </a:solidFill>
                <a:latin typeface="Times New Roman"/>
                <a:cs typeface="Times New Roman"/>
              </a:rPr>
              <a:t>If you've reached the bottom layer and the min/max values are different, set min and max both to the remaining element</a:t>
            </a:r>
            <a:endParaRPr lang="en-US" sz="2000">
              <a:solidFill>
                <a:srgbClr val="002060"/>
              </a:solidFill>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2000">
                <a:solidFill>
                  <a:srgbClr val="002060"/>
                </a:solidFill>
                <a:latin typeface="Times New Roman"/>
                <a:cs typeface="Times New Roman"/>
              </a:rPr>
              <a:t>If neither of the above conditions apply, something must be deleted after accounting for changes in minimums after the expected delete. If </a:t>
            </a:r>
            <a:r>
              <a:rPr lang="en-US" sz="2000" i="1">
                <a:solidFill>
                  <a:srgbClr val="002060"/>
                </a:solidFill>
                <a:latin typeface="Times New Roman"/>
                <a:cs typeface="Times New Roman"/>
              </a:rPr>
              <a:t>x </a:t>
            </a:r>
            <a:r>
              <a:rPr lang="en-US" sz="2000">
                <a:solidFill>
                  <a:srgbClr val="002060"/>
                </a:solidFill>
                <a:latin typeface="Times New Roman"/>
                <a:cs typeface="Times New Roman"/>
              </a:rPr>
              <a:t>is equal to min then the next smallest value must be set to min</a:t>
            </a:r>
          </a:p>
          <a:p>
            <a:pPr marL="342900" indent="-342900">
              <a:lnSpc>
                <a:spcPct val="150000"/>
              </a:lnSpc>
              <a:buAutoNum type="arabicPeriod"/>
            </a:pPr>
            <a:r>
              <a:rPr lang="en-US" sz="2000">
                <a:solidFill>
                  <a:srgbClr val="002060"/>
                </a:solidFill>
                <a:latin typeface="Times New Roman"/>
                <a:cs typeface="Times New Roman"/>
              </a:rPr>
              <a:t>Call delete recursively on the next layer</a:t>
            </a:r>
            <a:endParaRPr lang="en-US" sz="2000">
              <a:solidFill>
                <a:srgbClr val="002060"/>
              </a:solidFill>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2000">
                <a:solidFill>
                  <a:srgbClr val="002060"/>
                </a:solidFill>
                <a:latin typeface="Times New Roman"/>
                <a:cs typeface="Times New Roman"/>
              </a:rPr>
              <a:t>If min is empty, update the corresponding summary vector entry and reset min </a:t>
            </a:r>
            <a:endParaRPr lang="en-US" sz="2000">
              <a:solidFill>
                <a:srgbClr val="002060"/>
              </a:solidFill>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2000">
                <a:solidFill>
                  <a:srgbClr val="002060"/>
                </a:solidFill>
                <a:latin typeface="Times New Roman"/>
                <a:cs typeface="Times New Roman"/>
              </a:rPr>
              <a:t>If </a:t>
            </a:r>
            <a:r>
              <a:rPr lang="en-US" sz="2000" i="1">
                <a:solidFill>
                  <a:srgbClr val="002060"/>
                </a:solidFill>
                <a:latin typeface="Times New Roman"/>
                <a:cs typeface="Times New Roman"/>
              </a:rPr>
              <a:t>x</a:t>
            </a:r>
            <a:r>
              <a:rPr lang="en-US" sz="2000">
                <a:solidFill>
                  <a:srgbClr val="002060"/>
                </a:solidFill>
                <a:latin typeface="Times New Roman"/>
                <a:cs typeface="Times New Roman"/>
              </a:rPr>
              <a:t> is equal to max, reset max to the corresponding max value within the cluster, without updating the summary vector</a:t>
            </a:r>
            <a:endParaRPr lang="en-US" sz="2000">
              <a:solidFill>
                <a:srgbClr val="002060"/>
              </a:solidFill>
              <a:latin typeface="Times New Roman" panose="02020603050405020304" pitchFamily="18" charset="0"/>
              <a:cs typeface="Times New Roman" panose="02020603050405020304" pitchFamily="18" charset="0"/>
            </a:endParaRPr>
          </a:p>
          <a:p>
            <a:pPr marL="342900" indent="-342900">
              <a:lnSpc>
                <a:spcPct val="150000"/>
              </a:lnSpc>
              <a:buAutoNum type="arabicPeriod"/>
            </a:pPr>
            <a:endParaRPr lang="en-US" sz="200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908021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8" name="Picture 47">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0" name="Straight Connector 49">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4" name="Rectangle 53">
            <a:extLst>
              <a:ext uri="{FF2B5EF4-FFF2-40B4-BE49-F238E27FC236}">
                <a16:creationId xmlns:a16="http://schemas.microsoft.com/office/drawing/2014/main" id="{1EE485E7-7D6D-4CB0-A3AD-261D97B2E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55E3208-F0C4-4962-8946-065C94F89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77469B6-DB42-4B8C-A1B7-AC120606145A}"/>
              </a:ext>
            </a:extLst>
          </p:cNvPr>
          <p:cNvSpPr>
            <a:spLocks noGrp="1"/>
          </p:cNvSpPr>
          <p:nvPr>
            <p:ph type="title"/>
          </p:nvPr>
        </p:nvSpPr>
        <p:spPr>
          <a:xfrm>
            <a:off x="5140235" y="1027937"/>
            <a:ext cx="6083708" cy="3711894"/>
          </a:xfrm>
        </p:spPr>
        <p:txBody>
          <a:bodyPr vert="horz" lIns="91440" tIns="45720" rIns="91440" bIns="0" rtlCol="0" anchor="ctr">
            <a:normAutofit/>
          </a:bodyPr>
          <a:lstStyle/>
          <a:p>
            <a:r>
              <a:rPr lang="en-US" sz="4400">
                <a:solidFill>
                  <a:srgbClr val="002060"/>
                </a:solidFill>
                <a:latin typeface="Times New Roman"/>
                <a:cs typeface="Times New Roman"/>
              </a:rPr>
              <a:t>AVL Tree</a:t>
            </a:r>
            <a:br>
              <a:rPr lang="en-US" sz="5400" b="0">
                <a:latin typeface="+mj-lt"/>
              </a:rPr>
            </a:br>
            <a:br>
              <a:rPr lang="en-US" sz="5400" b="0">
                <a:latin typeface="+mj-lt"/>
              </a:rPr>
            </a:br>
            <a:r>
              <a:rPr lang="en-US" sz="1800">
                <a:solidFill>
                  <a:srgbClr val="002060"/>
                </a:solidFill>
                <a:latin typeface="Times New Roman"/>
                <a:ea typeface="+mn-ea"/>
                <a:cs typeface="Times New Roman"/>
              </a:rPr>
              <a:t>Balanced Binary Search Tree</a:t>
            </a:r>
          </a:p>
        </p:txBody>
      </p:sp>
      <p:cxnSp>
        <p:nvCxnSpPr>
          <p:cNvPr id="58" name="Straight Connector 57">
            <a:extLst>
              <a:ext uri="{FF2B5EF4-FFF2-40B4-BE49-F238E27FC236}">
                <a16:creationId xmlns:a16="http://schemas.microsoft.com/office/drawing/2014/main" id="{4FAE17D3-C2DC-4665-AF20-33C5BACD5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375124"/>
            <a:ext cx="0" cy="301752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7021C573-B3FF-44B8-A5DE-AB39E9AA6B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2" name="Straight Connector 61">
            <a:extLst>
              <a:ext uri="{FF2B5EF4-FFF2-40B4-BE49-F238E27FC236}">
                <a16:creationId xmlns:a16="http://schemas.microsoft.com/office/drawing/2014/main" id="{50B0CCD4-E9B0-43B2-806F-05EDF57A7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1435435"/>
      </p:ext>
    </p:extLst>
  </p:cSld>
  <p:clrMapOvr>
    <a:masterClrMapping/>
  </p:clrMapOvr>
  <mc:AlternateContent xmlns:mc="http://schemas.openxmlformats.org/markup-compatibility/2006" xmlns:p14="http://schemas.microsoft.com/office/powerpoint/2010/main">
    <mc:Choice Requires="p14">
      <p:transition spd="slow" p14:dur="1250" advTm="21134">
        <p14:switch dir="r"/>
      </p:transition>
    </mc:Choice>
    <mc:Fallback xmlns="">
      <p:transition spd="slow" advTm="21134">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6"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7"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1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77469B6-DB42-4B8C-A1B7-AC120606145A}"/>
              </a:ext>
            </a:extLst>
          </p:cNvPr>
          <p:cNvSpPr>
            <a:spLocks noGrp="1"/>
          </p:cNvSpPr>
          <p:nvPr>
            <p:ph type="title"/>
          </p:nvPr>
        </p:nvSpPr>
        <p:spPr>
          <a:xfrm>
            <a:off x="1451579" y="804519"/>
            <a:ext cx="9603275" cy="1028779"/>
          </a:xfrm>
        </p:spPr>
        <p:txBody>
          <a:bodyPr vert="horz" lIns="91440" tIns="45720" rIns="91440" bIns="45720" rtlCol="0" anchor="t">
            <a:normAutofit/>
          </a:bodyPr>
          <a:lstStyle/>
          <a:p>
            <a:r>
              <a:rPr lang="en-US" sz="2800" err="1">
                <a:solidFill>
                  <a:srgbClr val="002060"/>
                </a:solidFill>
                <a:latin typeface="Times New Roman"/>
                <a:cs typeface="Times New Roman"/>
              </a:rPr>
              <a:t>OverView</a:t>
            </a:r>
            <a:endParaRPr lang="en-US" sz="2800">
              <a:solidFill>
                <a:srgbClr val="002060"/>
              </a:solidFill>
              <a:latin typeface="Times New Roman"/>
              <a:cs typeface="Times New Roman"/>
            </a:endParaRPr>
          </a:p>
        </p:txBody>
      </p:sp>
      <p:sp>
        <p:nvSpPr>
          <p:cNvPr id="5" name="TextBox 4">
            <a:extLst>
              <a:ext uri="{FF2B5EF4-FFF2-40B4-BE49-F238E27FC236}">
                <a16:creationId xmlns:a16="http://schemas.microsoft.com/office/drawing/2014/main" id="{77FDCDBC-8CA6-481E-7983-CCEB6A505D5B}"/>
              </a:ext>
            </a:extLst>
          </p:cNvPr>
          <p:cNvSpPr txBox="1"/>
          <p:nvPr/>
        </p:nvSpPr>
        <p:spPr>
          <a:xfrm>
            <a:off x="1451579" y="2015734"/>
            <a:ext cx="6003015" cy="3450613"/>
          </a:xfrm>
          <a:prstGeom prst="rect">
            <a:avLst/>
          </a:prstGeom>
        </p:spPr>
        <p:txBody>
          <a:bodyPr vert="horz" lIns="91440" tIns="45720" rIns="91440" bIns="45720" rtlCol="0" anchor="t">
            <a:normAutofit/>
          </a:bodyPr>
          <a:lstStyle/>
          <a:p>
            <a:pPr defTabSz="914400">
              <a:lnSpc>
                <a:spcPct val="110000"/>
              </a:lnSpc>
              <a:buClr>
                <a:schemeClr val="accent1"/>
              </a:buClr>
              <a:buSzPct val="100000"/>
            </a:pPr>
            <a:r>
              <a:rPr lang="en-US" sz="1600">
                <a:latin typeface="Times New Roman" panose="02020603050405020304" pitchFamily="18" charset="0"/>
                <a:cs typeface="Times New Roman" panose="02020603050405020304" pitchFamily="18" charset="0"/>
              </a:rPr>
              <a:t>An AVL tree is a self-balancing binary search tree which uses the concept of height balance to ensure that all nodes have the same depth or level, thus making it more efficient than other trees in terms of searching time.</a:t>
            </a:r>
          </a:p>
          <a:p>
            <a:pPr indent="-228600" defTabSz="914400">
              <a:lnSpc>
                <a:spcPct val="110000"/>
              </a:lnSpc>
              <a:buClr>
                <a:schemeClr val="accent1"/>
              </a:buClr>
              <a:buSzPct val="100000"/>
              <a:buFont typeface="Arial" panose="020B0604020202020204" pitchFamily="34" charset="0"/>
              <a:buChar char="•"/>
            </a:pPr>
            <a:endParaRPr lang="en-US" sz="1700"/>
          </a:p>
          <a:p>
            <a:pPr marL="228600" indent="-228600" defTabSz="914400">
              <a:lnSpc>
                <a:spcPct val="110000"/>
              </a:lnSpc>
              <a:spcBef>
                <a:spcPts val="1000"/>
              </a:spcBef>
              <a:spcAft>
                <a:spcPts val="600"/>
              </a:spcAft>
              <a:buClr>
                <a:schemeClr val="accent1"/>
              </a:buClr>
              <a:buSzPct val="10000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Invented by and named after Georgy Adelson-</a:t>
            </a:r>
            <a:r>
              <a:rPr lang="en-US" sz="1600" err="1">
                <a:latin typeface="Times New Roman" panose="02020603050405020304" pitchFamily="18" charset="0"/>
                <a:cs typeface="Times New Roman" panose="02020603050405020304" pitchFamily="18" charset="0"/>
              </a:rPr>
              <a:t>Velsky</a:t>
            </a:r>
            <a:r>
              <a:rPr lang="en-US" sz="1600">
                <a:latin typeface="Times New Roman" panose="02020603050405020304" pitchFamily="18" charset="0"/>
                <a:cs typeface="Times New Roman" panose="02020603050405020304" pitchFamily="18" charset="0"/>
              </a:rPr>
              <a:t> and Landis</a:t>
            </a:r>
          </a:p>
          <a:p>
            <a:pPr marL="228600" indent="-228600" defTabSz="914400">
              <a:lnSpc>
                <a:spcPct val="110000"/>
              </a:lnSpc>
              <a:spcBef>
                <a:spcPts val="1000"/>
              </a:spcBef>
              <a:spcAft>
                <a:spcPts val="600"/>
              </a:spcAft>
              <a:buClr>
                <a:schemeClr val="accent1"/>
              </a:buClr>
              <a:buSzPct val="10000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First balanced binary search tree to be invented</a:t>
            </a:r>
          </a:p>
          <a:p>
            <a:pPr marL="228600" indent="-228600" defTabSz="914400">
              <a:lnSpc>
                <a:spcPct val="110000"/>
              </a:lnSpc>
              <a:spcBef>
                <a:spcPts val="1000"/>
              </a:spcBef>
              <a:spcAft>
                <a:spcPts val="600"/>
              </a:spcAft>
              <a:buClr>
                <a:schemeClr val="accent1"/>
              </a:buClr>
              <a:buSzPct val="10000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The sub-trees of every node differ in height by at most one.</a:t>
            </a:r>
          </a:p>
          <a:p>
            <a:pPr marL="228600" indent="-228600" defTabSz="914400">
              <a:lnSpc>
                <a:spcPct val="110000"/>
              </a:lnSpc>
              <a:spcBef>
                <a:spcPts val="1000"/>
              </a:spcBef>
              <a:spcAft>
                <a:spcPts val="600"/>
              </a:spcAft>
              <a:buClr>
                <a:schemeClr val="accent1"/>
              </a:buClr>
              <a:buSzPct val="10000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Every sub-tree is an AVL tree.</a:t>
            </a:r>
          </a:p>
          <a:p>
            <a:pPr indent="-228600" defTabSz="914400">
              <a:lnSpc>
                <a:spcPct val="110000"/>
              </a:lnSpc>
              <a:buClr>
                <a:schemeClr val="accent1"/>
              </a:buClr>
              <a:buSzPct val="100000"/>
              <a:buFont typeface="Arial" panose="020B0604020202020204" pitchFamily="34" charset="0"/>
              <a:buChar char="•"/>
            </a:pPr>
            <a:endParaRPr lang="en-US" sz="1700"/>
          </a:p>
          <a:p>
            <a:pPr indent="-228600" defTabSz="914400">
              <a:lnSpc>
                <a:spcPct val="110000"/>
              </a:lnSpc>
              <a:buClr>
                <a:schemeClr val="accent1"/>
              </a:buClr>
              <a:buSzPct val="100000"/>
              <a:buFont typeface="Arial" panose="020B0604020202020204" pitchFamily="34" charset="0"/>
              <a:buChar char="•"/>
            </a:pPr>
            <a:endParaRPr lang="en-US" sz="1700"/>
          </a:p>
        </p:txBody>
      </p:sp>
      <p:grpSp>
        <p:nvGrpSpPr>
          <p:cNvPr id="40" name="Group 17">
            <a:extLst>
              <a:ext uri="{FF2B5EF4-FFF2-40B4-BE49-F238E27FC236}">
                <a16:creationId xmlns:a16="http://schemas.microsoft.com/office/drawing/2014/main" id="{C0D013F3-C7D4-40E3-AE33-3E52BA2236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9537" y="2012810"/>
            <a:ext cx="3108945" cy="3453535"/>
            <a:chOff x="7807230" y="2012810"/>
            <a:chExt cx="3251252" cy="3459865"/>
          </a:xfrm>
        </p:grpSpPr>
        <p:sp>
          <p:nvSpPr>
            <p:cNvPr id="19" name="Rectangle 18">
              <a:extLst>
                <a:ext uri="{FF2B5EF4-FFF2-40B4-BE49-F238E27FC236}">
                  <a16:creationId xmlns:a16="http://schemas.microsoft.com/office/drawing/2014/main" id="{EF747737-21BF-4249-AC9C-C13AC8C47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19">
              <a:extLst>
                <a:ext uri="{FF2B5EF4-FFF2-40B4-BE49-F238E27FC236}">
                  <a16:creationId xmlns:a16="http://schemas.microsoft.com/office/drawing/2014/main" id="{26391855-80FC-45EE-B963-16F048B548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5" descr="Diagram&#10;&#10;Description automatically generated">
            <a:extLst>
              <a:ext uri="{FF2B5EF4-FFF2-40B4-BE49-F238E27FC236}">
                <a16:creationId xmlns:a16="http://schemas.microsoft.com/office/drawing/2014/main" id="{EA069655-407F-9958-22F8-0ACC6331BD18}"/>
              </a:ext>
            </a:extLst>
          </p:cNvPr>
          <p:cNvPicPr>
            <a:picLocks noChangeAspect="1"/>
          </p:cNvPicPr>
          <p:nvPr/>
        </p:nvPicPr>
        <p:blipFill>
          <a:blip r:embed="rId5"/>
          <a:stretch>
            <a:fillRect/>
          </a:stretch>
        </p:blipFill>
        <p:spPr>
          <a:xfrm>
            <a:off x="8128756" y="3173584"/>
            <a:ext cx="2762372" cy="1125666"/>
          </a:xfrm>
          <a:prstGeom prst="rect">
            <a:avLst/>
          </a:prstGeom>
        </p:spPr>
      </p:pic>
    </p:spTree>
    <p:extLst>
      <p:ext uri="{BB962C8B-B14F-4D97-AF65-F5344CB8AC3E}">
        <p14:creationId xmlns:p14="http://schemas.microsoft.com/office/powerpoint/2010/main" val="152891328"/>
      </p:ext>
    </p:extLst>
  </p:cSld>
  <p:clrMapOvr>
    <a:masterClrMapping/>
  </p:clrMapOvr>
  <mc:AlternateContent xmlns:mc="http://schemas.openxmlformats.org/markup-compatibility/2006" xmlns:p14="http://schemas.microsoft.com/office/powerpoint/2010/main">
    <mc:Choice Requires="p14">
      <p:transition spd="slow" p14:dur="1250" advTm="21134">
        <p14:switch dir="r"/>
      </p:transition>
    </mc:Choice>
    <mc:Fallback xmlns="">
      <p:transition spd="slow" advTm="21134">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4" name="Picture 3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6" name="Straight Connector 3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77469B6-DB42-4B8C-A1B7-AC120606145A}"/>
              </a:ext>
            </a:extLst>
          </p:cNvPr>
          <p:cNvSpPr>
            <a:spLocks noGrp="1"/>
          </p:cNvSpPr>
          <p:nvPr>
            <p:ph type="title"/>
          </p:nvPr>
        </p:nvSpPr>
        <p:spPr>
          <a:xfrm>
            <a:off x="1451579" y="804519"/>
            <a:ext cx="9603275" cy="1049235"/>
          </a:xfrm>
        </p:spPr>
        <p:txBody>
          <a:bodyPr vert="horz" lIns="91440" tIns="45720" rIns="91440" bIns="45720" rtlCol="0" anchor="t">
            <a:normAutofit/>
          </a:bodyPr>
          <a:lstStyle/>
          <a:p>
            <a:pPr defTabSz="342900"/>
            <a:r>
              <a:rPr lang="en-US" sz="2800">
                <a:solidFill>
                  <a:srgbClr val="002060"/>
                </a:solidFill>
                <a:latin typeface="Times New Roman"/>
                <a:cs typeface="Times New Roman"/>
              </a:rPr>
              <a:t>Balancing</a:t>
            </a:r>
          </a:p>
        </p:txBody>
      </p:sp>
      <p:pic>
        <p:nvPicPr>
          <p:cNvPr id="4" name="Picture 3" descr="A picture containing diagram&#10;&#10;Description automatically generated">
            <a:extLst>
              <a:ext uri="{FF2B5EF4-FFF2-40B4-BE49-F238E27FC236}">
                <a16:creationId xmlns:a16="http://schemas.microsoft.com/office/drawing/2014/main" id="{48A9836A-D634-642E-5A8F-A7C8379B9E32}"/>
              </a:ext>
            </a:extLst>
          </p:cNvPr>
          <p:cNvPicPr>
            <a:picLocks noChangeAspect="1"/>
          </p:cNvPicPr>
          <p:nvPr/>
        </p:nvPicPr>
        <p:blipFill>
          <a:blip r:embed="rId5"/>
          <a:stretch>
            <a:fillRect/>
          </a:stretch>
        </p:blipFill>
        <p:spPr>
          <a:xfrm>
            <a:off x="6094411" y="2125855"/>
            <a:ext cx="4960443" cy="3230370"/>
          </a:xfrm>
          <a:prstGeom prst="rect">
            <a:avLst/>
          </a:prstGeom>
          <a:ln>
            <a:solidFill>
              <a:schemeClr val="accent1"/>
            </a:solidFill>
          </a:ln>
        </p:spPr>
      </p:pic>
      <p:sp>
        <p:nvSpPr>
          <p:cNvPr id="3" name="TextBox 2">
            <a:extLst>
              <a:ext uri="{FF2B5EF4-FFF2-40B4-BE49-F238E27FC236}">
                <a16:creationId xmlns:a16="http://schemas.microsoft.com/office/drawing/2014/main" id="{701EEC6F-CA0A-4C57-626F-B227A81FCFC0}"/>
              </a:ext>
            </a:extLst>
          </p:cNvPr>
          <p:cNvSpPr txBox="1"/>
          <p:nvPr/>
        </p:nvSpPr>
        <p:spPr>
          <a:xfrm>
            <a:off x="6094411" y="5356225"/>
            <a:ext cx="2690774" cy="276999"/>
          </a:xfrm>
          <a:prstGeom prst="rect">
            <a:avLst/>
          </a:prstGeom>
          <a:noFill/>
        </p:spPr>
        <p:txBody>
          <a:bodyPr wrap="square" rtlCol="0">
            <a:spAutoFit/>
          </a:bodyPr>
          <a:lstStyle/>
          <a:p>
            <a:r>
              <a:rPr lang="en-US" sz="1200"/>
              <a:t>https://</a:t>
            </a:r>
            <a:r>
              <a:rPr lang="en-US" sz="1200" err="1"/>
              <a:t>www.programiz.com</a:t>
            </a:r>
            <a:r>
              <a:rPr lang="en-US" sz="1200"/>
              <a:t>/</a:t>
            </a:r>
            <a:r>
              <a:rPr lang="en-US" sz="1200" err="1"/>
              <a:t>dsa</a:t>
            </a:r>
            <a:r>
              <a:rPr lang="en-US" sz="1200"/>
              <a:t>/</a:t>
            </a:r>
            <a:r>
              <a:rPr lang="en-US" sz="1200" err="1"/>
              <a:t>avl</a:t>
            </a:r>
            <a:r>
              <a:rPr lang="en-US" sz="1200"/>
              <a:t>-tree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EE4355-413F-1E6E-FE64-1A45B43B171F}"/>
                  </a:ext>
                </a:extLst>
              </p:cNvPr>
              <p:cNvSpPr txBox="1"/>
              <p:nvPr/>
            </p:nvSpPr>
            <p:spPr>
              <a:xfrm>
                <a:off x="1282814" y="2125855"/>
                <a:ext cx="4162555" cy="3450613"/>
              </a:xfrm>
              <a:prstGeom prst="rect">
                <a:avLst/>
              </a:prstGeom>
            </p:spPr>
            <p:txBody>
              <a:bodyPr vert="horz" lIns="91440" tIns="45720" rIns="91440" bIns="45720" rtlCol="0" anchor="t">
                <a:noAutofit/>
              </a:bodyPr>
              <a:lstStyle/>
              <a:p>
                <a:pPr marL="228600" indent="-228600" defTabSz="914400">
                  <a:lnSpc>
                    <a:spcPct val="120000"/>
                  </a:lnSpc>
                  <a:spcBef>
                    <a:spcPts val="400"/>
                  </a:spcBef>
                  <a:buClr>
                    <a:schemeClr val="accent1"/>
                  </a:buClr>
                  <a:buSzPct val="10000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Each node keeps track of its maximum height</a:t>
                </a:r>
              </a:p>
              <a:p>
                <a:pPr marL="228600" indent="-228600" defTabSz="914400">
                  <a:lnSpc>
                    <a:spcPct val="120000"/>
                  </a:lnSpc>
                  <a:spcBef>
                    <a:spcPts val="400"/>
                  </a:spcBef>
                  <a:buClr>
                    <a:schemeClr val="accent1"/>
                  </a:buClr>
                  <a:buSzPct val="10000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 node’s height is the maximum distance between it and the leaf node of its subtree. </a:t>
                </a:r>
              </a:p>
              <a:p>
                <a:pPr marL="228600" indent="-228600" defTabSz="914400">
                  <a:lnSpc>
                    <a:spcPct val="120000"/>
                  </a:lnSpc>
                  <a:spcBef>
                    <a:spcPts val="400"/>
                  </a:spcBef>
                  <a:buClr>
                    <a:schemeClr val="accent1"/>
                  </a:buClr>
                  <a:buSzPct val="10000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Balance Factor is based on the height of the node’s children’s subtrees.</a:t>
                </a:r>
              </a:p>
              <a:p>
                <a:pPr marL="228600" lvl="2" indent="-228600" defTabSz="914400">
                  <a:lnSpc>
                    <a:spcPct val="120000"/>
                  </a:lnSpc>
                  <a:spcBef>
                    <a:spcPts val="400"/>
                  </a:spcBef>
                  <a:buClr>
                    <a:schemeClr val="accent1"/>
                  </a:buClr>
                  <a:buSzPct val="100000"/>
                  <a:buFont typeface="Arial" panose="020B0604020202020204" pitchFamily="34" charset="0"/>
                  <a:buChar char="•"/>
                </a:pPr>
                <a14:m>
                  <m:oMath xmlns:m="http://schemas.openxmlformats.org/officeDocument/2006/math">
                    <m:r>
                      <a:rPr lang="en-US" sz="1600">
                        <a:latin typeface="Cambria Math" panose="02040503050406030204" pitchFamily="18" charset="0"/>
                      </a:rPr>
                      <m:t>𝐵𝑎𝑙𝑎𝑛𝑐𝑒</m:t>
                    </m:r>
                    <m:r>
                      <a:rPr lang="en-US" sz="1600">
                        <a:latin typeface="Cambria Math" panose="02040503050406030204" pitchFamily="18" charset="0"/>
                      </a:rPr>
                      <m:t>=</m:t>
                    </m:r>
                    <m:r>
                      <a:rPr lang="en-US" sz="1600">
                        <a:latin typeface="Cambria Math" panose="02040503050406030204" pitchFamily="18" charset="0"/>
                      </a:rPr>
                      <m:t>𝐻𝑒𝑖𝑔h𝑡</m:t>
                    </m:r>
                    <m:r>
                      <a:rPr lang="en-US" sz="1600">
                        <a:latin typeface="Cambria Math" panose="02040503050406030204" pitchFamily="18" charset="0"/>
                      </a:rPr>
                      <m:t> </m:t>
                    </m:r>
                    <m:r>
                      <a:rPr lang="en-US" sz="1600">
                        <a:latin typeface="Cambria Math" panose="02040503050406030204" pitchFamily="18" charset="0"/>
                      </a:rPr>
                      <m:t>𝑜𝑓</m:t>
                    </m:r>
                    <m:r>
                      <a:rPr lang="en-US" sz="1600">
                        <a:latin typeface="Cambria Math" panose="02040503050406030204" pitchFamily="18" charset="0"/>
                      </a:rPr>
                      <m:t> </m:t>
                    </m:r>
                    <m:r>
                      <a:rPr lang="en-US" sz="1600">
                        <a:latin typeface="Cambria Math" panose="02040503050406030204" pitchFamily="18" charset="0"/>
                      </a:rPr>
                      <m:t>𝐿𝑒𝑓𝑡</m:t>
                    </m:r>
                    <m:r>
                      <a:rPr lang="en-US" sz="1600">
                        <a:latin typeface="Cambria Math" panose="02040503050406030204" pitchFamily="18" charset="0"/>
                      </a:rPr>
                      <m:t> </m:t>
                    </m:r>
                    <m:r>
                      <a:rPr lang="en-US" sz="1600">
                        <a:latin typeface="Cambria Math" panose="02040503050406030204" pitchFamily="18" charset="0"/>
                      </a:rPr>
                      <m:t>𝑆𝑢𝑏𝑡𝑟𝑒𝑒</m:t>
                    </m:r>
                    <m:r>
                      <a:rPr lang="en-US" sz="1600">
                        <a:latin typeface="Cambria Math" panose="02040503050406030204" pitchFamily="18" charset="0"/>
                      </a:rPr>
                      <m:t> −</m:t>
                    </m:r>
                    <m:r>
                      <a:rPr lang="en-US" sz="1600">
                        <a:latin typeface="Cambria Math" panose="02040503050406030204" pitchFamily="18" charset="0"/>
                      </a:rPr>
                      <m:t>𝐻𝑒𝑖𝑔h𝑡</m:t>
                    </m:r>
                    <m:r>
                      <a:rPr lang="en-US" sz="1600">
                        <a:latin typeface="Cambria Math" panose="02040503050406030204" pitchFamily="18" charset="0"/>
                      </a:rPr>
                      <m:t> </m:t>
                    </m:r>
                    <m:r>
                      <a:rPr lang="en-US" sz="1600">
                        <a:latin typeface="Cambria Math" panose="02040503050406030204" pitchFamily="18" charset="0"/>
                      </a:rPr>
                      <m:t>𝑜𝑓</m:t>
                    </m:r>
                    <m:r>
                      <a:rPr lang="en-US" sz="1600">
                        <a:latin typeface="Cambria Math" panose="02040503050406030204" pitchFamily="18" charset="0"/>
                      </a:rPr>
                      <m:t> </m:t>
                    </m:r>
                    <m:r>
                      <a:rPr lang="en-US" sz="1600">
                        <a:latin typeface="Cambria Math" panose="02040503050406030204" pitchFamily="18" charset="0"/>
                      </a:rPr>
                      <m:t>𝑅𝑖𝑔h𝑡</m:t>
                    </m:r>
                    <m:r>
                      <a:rPr lang="en-US" sz="1600">
                        <a:latin typeface="Cambria Math" panose="02040503050406030204" pitchFamily="18" charset="0"/>
                      </a:rPr>
                      <m:t> </m:t>
                    </m:r>
                    <m:r>
                      <a:rPr lang="en-US" sz="1600">
                        <a:latin typeface="Cambria Math" panose="02040503050406030204" pitchFamily="18" charset="0"/>
                      </a:rPr>
                      <m:t>𝑆𝑢𝑏𝑡𝑟𝑒𝑒</m:t>
                    </m:r>
                  </m:oMath>
                </a14:m>
                <a:endParaRPr lang="en-US" sz="1600">
                  <a:latin typeface="Times New Roman" panose="02020603050405020304" pitchFamily="18" charset="0"/>
                  <a:cs typeface="Times New Roman" panose="02020603050405020304" pitchFamily="18" charset="0"/>
                </a:endParaRPr>
              </a:p>
              <a:p>
                <a:pPr marL="228600" indent="-228600" defTabSz="914400">
                  <a:lnSpc>
                    <a:spcPct val="120000"/>
                  </a:lnSpc>
                  <a:spcBef>
                    <a:spcPts val="400"/>
                  </a:spcBef>
                  <a:buClr>
                    <a:schemeClr val="accent1"/>
                  </a:buClr>
                  <a:buSzPct val="10000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Each node is allowed to have a balance factor of either -1, 0, or 1.</a:t>
                </a:r>
              </a:p>
              <a:p>
                <a:pPr marL="228600" indent="-228600" defTabSz="914400">
                  <a:lnSpc>
                    <a:spcPct val="120000"/>
                  </a:lnSpc>
                  <a:spcBef>
                    <a:spcPts val="400"/>
                  </a:spcBef>
                  <a:buClr>
                    <a:schemeClr val="accent1"/>
                  </a:buClr>
                  <a:buSzPct val="10000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Once a node becomes too unbalanced, left/right rotations will need to be performed to rebalance it.</a:t>
                </a:r>
              </a:p>
            </p:txBody>
          </p:sp>
        </mc:Choice>
        <mc:Fallback xmlns="">
          <p:sp>
            <p:nvSpPr>
              <p:cNvPr id="5" name="TextBox 4">
                <a:extLst>
                  <a:ext uri="{FF2B5EF4-FFF2-40B4-BE49-F238E27FC236}">
                    <a16:creationId xmlns:a16="http://schemas.microsoft.com/office/drawing/2014/main" id="{89EE4355-413F-1E6E-FE64-1A45B43B171F}"/>
                  </a:ext>
                </a:extLst>
              </p:cNvPr>
              <p:cNvSpPr txBox="1">
                <a:spLocks noRot="1" noChangeAspect="1" noMove="1" noResize="1" noEditPoints="1" noAdjustHandles="1" noChangeArrowheads="1" noChangeShapeType="1" noTextEdit="1"/>
              </p:cNvSpPr>
              <p:nvPr/>
            </p:nvSpPr>
            <p:spPr>
              <a:xfrm>
                <a:off x="1282814" y="2125855"/>
                <a:ext cx="4162555" cy="3450613"/>
              </a:xfrm>
              <a:prstGeom prst="rect">
                <a:avLst/>
              </a:prstGeom>
              <a:blipFill>
                <a:blip r:embed="rId6"/>
                <a:stretch>
                  <a:fillRect l="-586" r="-1464" b="-13251"/>
                </a:stretch>
              </a:blipFill>
            </p:spPr>
            <p:txBody>
              <a:bodyPr/>
              <a:lstStyle/>
              <a:p>
                <a:r>
                  <a:rPr lang="en-US">
                    <a:noFill/>
                  </a:rPr>
                  <a:t> </a:t>
                </a:r>
              </a:p>
            </p:txBody>
          </p:sp>
        </mc:Fallback>
      </mc:AlternateContent>
    </p:spTree>
    <p:extLst>
      <p:ext uri="{BB962C8B-B14F-4D97-AF65-F5344CB8AC3E}">
        <p14:creationId xmlns:p14="http://schemas.microsoft.com/office/powerpoint/2010/main" val="3817480079"/>
      </p:ext>
    </p:extLst>
  </p:cSld>
  <p:clrMapOvr>
    <a:masterClrMapping/>
  </p:clrMapOvr>
  <mc:AlternateContent xmlns:mc="http://schemas.openxmlformats.org/markup-compatibility/2006" xmlns:p14="http://schemas.microsoft.com/office/powerpoint/2010/main">
    <mc:Choice Requires="p14">
      <p:transition spd="slow" p14:dur="1250" advTm="21134">
        <p14:switch dir="r"/>
      </p:transition>
    </mc:Choice>
    <mc:Fallback xmlns="">
      <p:transition spd="slow" advTm="21134">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6C16-C634-544F-2BFB-CA8E2D1B5AFB}"/>
              </a:ext>
            </a:extLst>
          </p:cNvPr>
          <p:cNvSpPr>
            <a:spLocks noGrp="1"/>
          </p:cNvSpPr>
          <p:nvPr>
            <p:ph type="title"/>
          </p:nvPr>
        </p:nvSpPr>
        <p:spPr/>
        <p:txBody>
          <a:bodyPr>
            <a:normAutofit/>
          </a:bodyPr>
          <a:lstStyle/>
          <a:p>
            <a:r>
              <a:rPr lang="en-US" sz="2800" b="1">
                <a:solidFill>
                  <a:srgbClr val="002060"/>
                </a:solidFill>
                <a:latin typeface="Times New Roman"/>
                <a:cs typeface="Times New Roman"/>
              </a:rPr>
              <a:t>Right and left rotations</a:t>
            </a:r>
          </a:p>
        </p:txBody>
      </p:sp>
      <p:sp>
        <p:nvSpPr>
          <p:cNvPr id="3" name="Content Placeholder 2">
            <a:extLst>
              <a:ext uri="{FF2B5EF4-FFF2-40B4-BE49-F238E27FC236}">
                <a16:creationId xmlns:a16="http://schemas.microsoft.com/office/drawing/2014/main" id="{4FCC12A4-F4B3-AA04-93B9-5DFA9F2F7A81}"/>
              </a:ext>
            </a:extLst>
          </p:cNvPr>
          <p:cNvSpPr>
            <a:spLocks noGrp="1"/>
          </p:cNvSpPr>
          <p:nvPr>
            <p:ph idx="1"/>
          </p:nvPr>
        </p:nvSpPr>
        <p:spPr>
          <a:xfrm>
            <a:off x="694214" y="2156409"/>
            <a:ext cx="3307990" cy="3450613"/>
          </a:xfrm>
        </p:spPr>
        <p:txBody>
          <a:bodyPr/>
          <a:lstStyle/>
          <a:p>
            <a:r>
              <a:rPr lang="en-US">
                <a:latin typeface="Times New Roman" panose="02020603050405020304" pitchFamily="18" charset="0"/>
                <a:cs typeface="Times New Roman" panose="02020603050405020304" pitchFamily="18" charset="0"/>
              </a:rPr>
              <a:t>Imbalance in the right child’s right sub-tree, perform a left rotation.</a:t>
            </a:r>
          </a:p>
          <a:p>
            <a:r>
              <a:rPr lang="en-US">
                <a:latin typeface="Times New Roman" panose="02020603050405020304" pitchFamily="18" charset="0"/>
                <a:cs typeface="Times New Roman" panose="02020603050405020304" pitchFamily="18" charset="0"/>
              </a:rPr>
              <a:t>Imbalance in the left child’s left subtree. Perform a right rotation.</a:t>
            </a:r>
          </a:p>
        </p:txBody>
      </p:sp>
      <p:pic>
        <p:nvPicPr>
          <p:cNvPr id="4" name="Picture 3" descr="Chart&#10;&#10;Description automatically generated">
            <a:extLst>
              <a:ext uri="{FF2B5EF4-FFF2-40B4-BE49-F238E27FC236}">
                <a16:creationId xmlns:a16="http://schemas.microsoft.com/office/drawing/2014/main" id="{AE8DE93A-F3F1-0000-9FF0-E8F8430D1ECB}"/>
              </a:ext>
            </a:extLst>
          </p:cNvPr>
          <p:cNvPicPr>
            <a:picLocks noChangeAspect="1"/>
          </p:cNvPicPr>
          <p:nvPr/>
        </p:nvPicPr>
        <p:blipFill>
          <a:blip r:embed="rId3"/>
          <a:stretch>
            <a:fillRect/>
          </a:stretch>
        </p:blipFill>
        <p:spPr>
          <a:xfrm>
            <a:off x="4148839" y="2156409"/>
            <a:ext cx="3692411" cy="3203165"/>
          </a:xfrm>
          <a:prstGeom prst="rect">
            <a:avLst/>
          </a:prstGeom>
          <a:ln>
            <a:solidFill>
              <a:schemeClr val="accent1"/>
            </a:solidFill>
          </a:ln>
        </p:spPr>
      </p:pic>
      <p:pic>
        <p:nvPicPr>
          <p:cNvPr id="5" name="Picture 4" descr="A picture containing clock&#10;&#10;Description automatically generated">
            <a:extLst>
              <a:ext uri="{FF2B5EF4-FFF2-40B4-BE49-F238E27FC236}">
                <a16:creationId xmlns:a16="http://schemas.microsoft.com/office/drawing/2014/main" id="{0EF0BBBA-46B1-9749-D8E5-DCFAE97E23CD}"/>
              </a:ext>
            </a:extLst>
          </p:cNvPr>
          <p:cNvPicPr>
            <a:picLocks noChangeAspect="1"/>
          </p:cNvPicPr>
          <p:nvPr/>
        </p:nvPicPr>
        <p:blipFill>
          <a:blip r:embed="rId4"/>
          <a:stretch>
            <a:fillRect/>
          </a:stretch>
        </p:blipFill>
        <p:spPr>
          <a:xfrm>
            <a:off x="7987886" y="2141573"/>
            <a:ext cx="3985143" cy="3218001"/>
          </a:xfrm>
          <a:prstGeom prst="rect">
            <a:avLst/>
          </a:prstGeom>
          <a:ln>
            <a:solidFill>
              <a:schemeClr val="accent1"/>
            </a:solidFill>
          </a:ln>
        </p:spPr>
      </p:pic>
    </p:spTree>
    <p:extLst>
      <p:ext uri="{BB962C8B-B14F-4D97-AF65-F5344CB8AC3E}">
        <p14:creationId xmlns:p14="http://schemas.microsoft.com/office/powerpoint/2010/main" val="264886342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80E99-95A7-E750-7804-1B155B8FDE03}"/>
              </a:ext>
            </a:extLst>
          </p:cNvPr>
          <p:cNvSpPr>
            <a:spLocks noGrp="1"/>
          </p:cNvSpPr>
          <p:nvPr>
            <p:ph type="title"/>
          </p:nvPr>
        </p:nvSpPr>
        <p:spPr/>
        <p:txBody>
          <a:bodyPr>
            <a:normAutofit/>
          </a:bodyPr>
          <a:lstStyle/>
          <a:p>
            <a:pPr defTabSz="342900"/>
            <a:r>
              <a:rPr lang="en-US" sz="2800" b="1">
                <a:solidFill>
                  <a:srgbClr val="002060"/>
                </a:solidFill>
                <a:latin typeface="Times New Roman"/>
                <a:cs typeface="Times New Roman"/>
              </a:rPr>
              <a:t>Right-left and left-right rotations</a:t>
            </a:r>
          </a:p>
        </p:txBody>
      </p:sp>
      <p:sp>
        <p:nvSpPr>
          <p:cNvPr id="3" name="Content Placeholder 2">
            <a:extLst>
              <a:ext uri="{FF2B5EF4-FFF2-40B4-BE49-F238E27FC236}">
                <a16:creationId xmlns:a16="http://schemas.microsoft.com/office/drawing/2014/main" id="{8A6E906D-2438-9214-1A73-86EF1A2365BA}"/>
              </a:ext>
            </a:extLst>
          </p:cNvPr>
          <p:cNvSpPr>
            <a:spLocks noGrp="1"/>
          </p:cNvSpPr>
          <p:nvPr>
            <p:ph idx="1"/>
          </p:nvPr>
        </p:nvSpPr>
        <p:spPr>
          <a:xfrm>
            <a:off x="722710" y="2111530"/>
            <a:ext cx="3461324" cy="3448366"/>
          </a:xfrm>
        </p:spPr>
        <p:txBody>
          <a:bodyPr>
            <a:normAutofit/>
          </a:bodyPr>
          <a:lstStyle/>
          <a:p>
            <a:pPr marL="342900" indent="-342900"/>
            <a:r>
              <a:rPr lang="en-US">
                <a:latin typeface="Times New Roman"/>
                <a:cs typeface="Times New Roman"/>
              </a:rPr>
              <a:t>Imbalance in the right child’s left sub-tree, perform a right-left rotation.</a:t>
            </a:r>
            <a:endParaRPr lang="en-US"/>
          </a:p>
          <a:p>
            <a:r>
              <a:rPr lang="en-US">
                <a:latin typeface="Times New Roman"/>
                <a:cs typeface="Times New Roman"/>
              </a:rPr>
              <a:t>Imbalance in the left child’s right subtree, a left-right rotation is required.</a:t>
            </a:r>
          </a:p>
        </p:txBody>
      </p:sp>
      <p:pic>
        <p:nvPicPr>
          <p:cNvPr id="4" name="Picture 3" descr="Chart, bubble chart&#10;&#10;Description automatically generated">
            <a:extLst>
              <a:ext uri="{FF2B5EF4-FFF2-40B4-BE49-F238E27FC236}">
                <a16:creationId xmlns:a16="http://schemas.microsoft.com/office/drawing/2014/main" id="{C148E786-9C22-4AFC-C8BE-35ED2B3A7112}"/>
              </a:ext>
            </a:extLst>
          </p:cNvPr>
          <p:cNvPicPr>
            <a:picLocks noChangeAspect="1"/>
          </p:cNvPicPr>
          <p:nvPr/>
        </p:nvPicPr>
        <p:blipFill>
          <a:blip r:embed="rId3"/>
          <a:stretch>
            <a:fillRect/>
          </a:stretch>
        </p:blipFill>
        <p:spPr>
          <a:xfrm>
            <a:off x="4476394" y="2167561"/>
            <a:ext cx="3496961" cy="3447288"/>
          </a:xfrm>
          <a:prstGeom prst="rect">
            <a:avLst/>
          </a:prstGeom>
          <a:ln>
            <a:solidFill>
              <a:schemeClr val="accent1"/>
            </a:solidFill>
          </a:ln>
        </p:spPr>
      </p:pic>
      <p:pic>
        <p:nvPicPr>
          <p:cNvPr id="5" name="Picture 4" descr="Chart, bubble chart&#10;&#10;Description automatically generated">
            <a:extLst>
              <a:ext uri="{FF2B5EF4-FFF2-40B4-BE49-F238E27FC236}">
                <a16:creationId xmlns:a16="http://schemas.microsoft.com/office/drawing/2014/main" id="{20CE2FE4-9D2C-2C2A-08CA-7687B8236E4B}"/>
              </a:ext>
            </a:extLst>
          </p:cNvPr>
          <p:cNvPicPr>
            <a:picLocks noChangeAspect="1"/>
          </p:cNvPicPr>
          <p:nvPr/>
        </p:nvPicPr>
        <p:blipFill>
          <a:blip r:embed="rId4"/>
          <a:stretch>
            <a:fillRect/>
          </a:stretch>
        </p:blipFill>
        <p:spPr>
          <a:xfrm>
            <a:off x="8182707" y="2173357"/>
            <a:ext cx="3704493" cy="3459485"/>
          </a:xfrm>
          <a:prstGeom prst="rect">
            <a:avLst/>
          </a:prstGeom>
          <a:ln>
            <a:solidFill>
              <a:schemeClr val="accent1"/>
            </a:solidFill>
          </a:ln>
        </p:spPr>
      </p:pic>
    </p:spTree>
    <p:extLst>
      <p:ext uri="{BB962C8B-B14F-4D97-AF65-F5344CB8AC3E}">
        <p14:creationId xmlns:p14="http://schemas.microsoft.com/office/powerpoint/2010/main" val="302285049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77469B6-DB42-4B8C-A1B7-AC120606145A}"/>
              </a:ext>
            </a:extLst>
          </p:cNvPr>
          <p:cNvSpPr>
            <a:spLocks noGrp="1"/>
          </p:cNvSpPr>
          <p:nvPr>
            <p:ph type="title"/>
          </p:nvPr>
        </p:nvSpPr>
        <p:spPr>
          <a:xfrm>
            <a:off x="1451579" y="804519"/>
            <a:ext cx="9603275" cy="1049235"/>
          </a:xfrm>
        </p:spPr>
        <p:txBody>
          <a:bodyPr vert="horz" lIns="91440" tIns="45720" rIns="91440" bIns="45720" rtlCol="0" anchor="t">
            <a:normAutofit/>
          </a:bodyPr>
          <a:lstStyle/>
          <a:p>
            <a:pPr defTabSz="342900"/>
            <a:r>
              <a:rPr lang="en-US" sz="2800">
                <a:solidFill>
                  <a:srgbClr val="002060"/>
                </a:solidFill>
                <a:latin typeface="Times New Roman"/>
                <a:cs typeface="Times New Roman"/>
              </a:rPr>
              <a:t>insert</a:t>
            </a:r>
          </a:p>
        </p:txBody>
      </p:sp>
      <p:sp>
        <p:nvSpPr>
          <p:cNvPr id="5" name="TextBox 4">
            <a:extLst>
              <a:ext uri="{FF2B5EF4-FFF2-40B4-BE49-F238E27FC236}">
                <a16:creationId xmlns:a16="http://schemas.microsoft.com/office/drawing/2014/main" id="{46B1629C-3A2F-4E36-DEA8-29EC0F706A45}"/>
              </a:ext>
            </a:extLst>
          </p:cNvPr>
          <p:cNvSpPr txBox="1"/>
          <p:nvPr/>
        </p:nvSpPr>
        <p:spPr>
          <a:xfrm>
            <a:off x="1451579" y="2015734"/>
            <a:ext cx="4162555" cy="3450613"/>
          </a:xfrm>
          <a:prstGeom prst="rect">
            <a:avLst/>
          </a:prstGeom>
        </p:spPr>
        <p:txBody>
          <a:bodyPr vert="horz" lIns="91440" tIns="45720" rIns="91440" bIns="45720" rtlCol="0" anchor="t">
            <a:noAutofit/>
          </a:bodyPr>
          <a:lstStyle/>
          <a:p>
            <a:pPr marL="228600" indent="-228600" defTabSz="914400">
              <a:lnSpc>
                <a:spcPct val="120000"/>
              </a:lnSpc>
              <a:spcBef>
                <a:spcPts val="400"/>
              </a:spcBef>
              <a:buClr>
                <a:schemeClr val="accent1"/>
              </a:buClr>
              <a:buSzPct val="100000"/>
              <a:buFont typeface="Arial" panose="020B0604020202020204" pitchFamily="34" charset="0"/>
              <a:buChar char="•"/>
            </a:pPr>
            <a:r>
              <a:rPr lang="en-US" sz="1600">
                <a:latin typeface="Times New Roman"/>
                <a:cs typeface="Times New Roman"/>
              </a:rPr>
              <a:t>AVL trees perform the standard binary search tree insert algorithm.</a:t>
            </a:r>
          </a:p>
          <a:p>
            <a:pPr marL="228600" indent="-228600" defTabSz="914400">
              <a:lnSpc>
                <a:spcPct val="120000"/>
              </a:lnSpc>
              <a:spcBef>
                <a:spcPts val="400"/>
              </a:spcBef>
              <a:buClr>
                <a:schemeClr val="accent1"/>
              </a:buClr>
              <a:buSzPct val="100000"/>
              <a:buFont typeface="Arial" panose="020B0604020202020204" pitchFamily="34" charset="0"/>
              <a:buChar char="•"/>
            </a:pPr>
            <a:r>
              <a:rPr lang="en-US" sz="1600">
                <a:latin typeface="Times New Roman"/>
                <a:cs typeface="Times New Roman"/>
              </a:rPr>
              <a:t>The new key value is compared to a node at each level until the end of the tree is reached, which is where the node will be inserted.</a:t>
            </a:r>
          </a:p>
          <a:p>
            <a:pPr marL="228600" indent="-228600" defTabSz="914400">
              <a:lnSpc>
                <a:spcPct val="120000"/>
              </a:lnSpc>
              <a:spcBef>
                <a:spcPts val="400"/>
              </a:spcBef>
              <a:buClr>
                <a:schemeClr val="accent1"/>
              </a:buClr>
              <a:buSzPct val="100000"/>
              <a:buFont typeface="Arial" panose="020B0604020202020204" pitchFamily="34" charset="0"/>
              <a:buChar char="•"/>
            </a:pPr>
            <a:r>
              <a:rPr lang="en-US" sz="1600">
                <a:latin typeface="Times New Roman"/>
                <a:cs typeface="Times New Roman"/>
              </a:rPr>
              <a:t>Once the new node has been inserted, we must traverse back up the tree to ensure that it is still balanced.</a:t>
            </a:r>
          </a:p>
          <a:p>
            <a:pPr marL="228600" indent="-228600" defTabSz="914400">
              <a:lnSpc>
                <a:spcPct val="120000"/>
              </a:lnSpc>
              <a:spcBef>
                <a:spcPts val="400"/>
              </a:spcBef>
              <a:buClr>
                <a:schemeClr val="accent1"/>
              </a:buClr>
              <a:buSzPct val="100000"/>
              <a:buFont typeface="Arial" panose="020B0604020202020204" pitchFamily="34" charset="0"/>
              <a:buChar char="•"/>
            </a:pPr>
            <a:r>
              <a:rPr lang="en-US" sz="1600">
                <a:latin typeface="Times New Roman"/>
                <a:cs typeface="Times New Roman"/>
              </a:rPr>
              <a:t>Once a node becomes too unbalanced, left/right rotations will need to be performed to rebalance it.</a:t>
            </a:r>
          </a:p>
          <a:p>
            <a:pPr marL="228600" indent="-228600" defTabSz="914400">
              <a:lnSpc>
                <a:spcPct val="120000"/>
              </a:lnSpc>
              <a:spcBef>
                <a:spcPts val="400"/>
              </a:spcBef>
              <a:buClr>
                <a:schemeClr val="accent1"/>
              </a:buClr>
              <a:buSzPct val="100000"/>
              <a:buFont typeface="Arial" panose="020B0604020202020204" pitchFamily="34" charset="0"/>
              <a:buChar char="•"/>
            </a:pPr>
            <a:r>
              <a:rPr lang="en-US" sz="1600">
                <a:latin typeface="Times New Roman"/>
                <a:cs typeface="Times New Roman"/>
              </a:rPr>
              <a:t>O(log(n))</a:t>
            </a:r>
          </a:p>
        </p:txBody>
      </p:sp>
      <p:pic>
        <p:nvPicPr>
          <p:cNvPr id="7" name="Picture 6" descr="A picture containing clock&#10;&#10;Description automatically generated">
            <a:extLst>
              <a:ext uri="{FF2B5EF4-FFF2-40B4-BE49-F238E27FC236}">
                <a16:creationId xmlns:a16="http://schemas.microsoft.com/office/drawing/2014/main" id="{65C4987E-0C97-1616-09ED-A9223144C2B8}"/>
              </a:ext>
            </a:extLst>
          </p:cNvPr>
          <p:cNvPicPr>
            <a:picLocks noChangeAspect="1"/>
          </p:cNvPicPr>
          <p:nvPr/>
        </p:nvPicPr>
        <p:blipFill>
          <a:blip r:embed="rId4"/>
          <a:stretch>
            <a:fillRect/>
          </a:stretch>
        </p:blipFill>
        <p:spPr>
          <a:xfrm>
            <a:off x="6253216" y="2488528"/>
            <a:ext cx="4960443" cy="2505023"/>
          </a:xfrm>
          <a:prstGeom prst="rect">
            <a:avLst/>
          </a:prstGeom>
          <a:ln>
            <a:solidFill>
              <a:schemeClr val="accent1"/>
            </a:solidFill>
          </a:ln>
        </p:spPr>
      </p:pic>
      <p:sp>
        <p:nvSpPr>
          <p:cNvPr id="3" name="TextBox 2">
            <a:extLst>
              <a:ext uri="{FF2B5EF4-FFF2-40B4-BE49-F238E27FC236}">
                <a16:creationId xmlns:a16="http://schemas.microsoft.com/office/drawing/2014/main" id="{E62998B3-9646-40D8-FD74-DB2F9410F43C}"/>
              </a:ext>
            </a:extLst>
          </p:cNvPr>
          <p:cNvSpPr txBox="1"/>
          <p:nvPr/>
        </p:nvSpPr>
        <p:spPr>
          <a:xfrm>
            <a:off x="6212293" y="4993551"/>
            <a:ext cx="2690774" cy="276999"/>
          </a:xfrm>
          <a:prstGeom prst="rect">
            <a:avLst/>
          </a:prstGeom>
          <a:noFill/>
        </p:spPr>
        <p:txBody>
          <a:bodyPr wrap="square" rtlCol="0">
            <a:spAutoFit/>
          </a:bodyPr>
          <a:lstStyle/>
          <a:p>
            <a:r>
              <a:rPr lang="en-US" sz="1200"/>
              <a:t>https://</a:t>
            </a:r>
            <a:r>
              <a:rPr lang="en-US" sz="1200" err="1"/>
              <a:t>www.programiz.com</a:t>
            </a:r>
            <a:r>
              <a:rPr lang="en-US" sz="1200"/>
              <a:t>/</a:t>
            </a:r>
            <a:r>
              <a:rPr lang="en-US" sz="1200" err="1"/>
              <a:t>dsa</a:t>
            </a:r>
            <a:r>
              <a:rPr lang="en-US" sz="1200"/>
              <a:t>/</a:t>
            </a:r>
            <a:r>
              <a:rPr lang="en-US" sz="1200" err="1"/>
              <a:t>avl</a:t>
            </a:r>
            <a:r>
              <a:rPr lang="en-US" sz="1200"/>
              <a:t>-tree</a:t>
            </a:r>
          </a:p>
        </p:txBody>
      </p:sp>
    </p:spTree>
    <p:extLst>
      <p:ext uri="{BB962C8B-B14F-4D97-AF65-F5344CB8AC3E}">
        <p14:creationId xmlns:p14="http://schemas.microsoft.com/office/powerpoint/2010/main" val="2435932024"/>
      </p:ext>
    </p:extLst>
  </p:cSld>
  <p:clrMapOvr>
    <a:masterClrMapping/>
  </p:clrMapOvr>
  <mc:AlternateContent xmlns:mc="http://schemas.openxmlformats.org/markup-compatibility/2006" xmlns:p14="http://schemas.microsoft.com/office/powerpoint/2010/main">
    <mc:Choice Requires="p14">
      <p:transition spd="slow" p14:dur="1250" advTm="21134">
        <p14:switch dir="r"/>
      </p:transition>
    </mc:Choice>
    <mc:Fallback xmlns="">
      <p:transition spd="slow" advTm="21134">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77469B6-DB42-4B8C-A1B7-AC120606145A}"/>
              </a:ext>
            </a:extLst>
          </p:cNvPr>
          <p:cNvSpPr>
            <a:spLocks noGrp="1"/>
          </p:cNvSpPr>
          <p:nvPr>
            <p:ph type="title"/>
          </p:nvPr>
        </p:nvSpPr>
        <p:spPr>
          <a:xfrm>
            <a:off x="1451579" y="804519"/>
            <a:ext cx="9603275" cy="1049235"/>
          </a:xfrm>
        </p:spPr>
        <p:txBody>
          <a:bodyPr vert="horz" lIns="91440" tIns="45720" rIns="91440" bIns="45720" rtlCol="0" anchor="t">
            <a:normAutofit/>
          </a:bodyPr>
          <a:lstStyle/>
          <a:p>
            <a:pPr defTabSz="342900"/>
            <a:r>
              <a:rPr lang="en-US" sz="2800">
                <a:solidFill>
                  <a:srgbClr val="002060"/>
                </a:solidFill>
                <a:latin typeface="Times New Roman"/>
                <a:cs typeface="Times New Roman"/>
              </a:rPr>
              <a:t>Delete</a:t>
            </a:r>
          </a:p>
        </p:txBody>
      </p:sp>
      <p:sp>
        <p:nvSpPr>
          <p:cNvPr id="3" name="TextBox 2">
            <a:extLst>
              <a:ext uri="{FF2B5EF4-FFF2-40B4-BE49-F238E27FC236}">
                <a16:creationId xmlns:a16="http://schemas.microsoft.com/office/drawing/2014/main" id="{3341A4DC-5759-3E3F-577A-6523C47385AA}"/>
              </a:ext>
            </a:extLst>
          </p:cNvPr>
          <p:cNvSpPr txBox="1"/>
          <p:nvPr/>
        </p:nvSpPr>
        <p:spPr>
          <a:xfrm>
            <a:off x="1451579" y="2015734"/>
            <a:ext cx="4162555" cy="3450613"/>
          </a:xfrm>
          <a:prstGeom prst="rect">
            <a:avLst/>
          </a:prstGeom>
        </p:spPr>
        <p:txBody>
          <a:bodyPr vert="horz" lIns="91440" tIns="45720" rIns="91440" bIns="45720" rtlCol="0" anchor="t">
            <a:noAutofit/>
          </a:bodyPr>
          <a:lstStyle/>
          <a:p>
            <a:pPr marL="228600" indent="-228600" defTabSz="914400">
              <a:lnSpc>
                <a:spcPct val="130000"/>
              </a:lnSpc>
              <a:buClr>
                <a:schemeClr val="accent1"/>
              </a:buClr>
              <a:buSzPct val="100000"/>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AVL trees perform the standard binary search tree delete algorithm.</a:t>
            </a:r>
          </a:p>
          <a:p>
            <a:pPr marL="228600" indent="-228600" defTabSz="914400">
              <a:lnSpc>
                <a:spcPct val="130000"/>
              </a:lnSpc>
              <a:buClr>
                <a:schemeClr val="accent1"/>
              </a:buClr>
              <a:buSzPct val="100000"/>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The new key value is compared to a node at each level until we have found the node to be deleted.</a:t>
            </a:r>
          </a:p>
          <a:p>
            <a:pPr marL="228600" indent="-228600" defTabSz="914400">
              <a:lnSpc>
                <a:spcPct val="130000"/>
              </a:lnSpc>
              <a:buClr>
                <a:schemeClr val="accent1"/>
              </a:buClr>
              <a:buSzPct val="100000"/>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Once the node has been found, we will need to find its successor.</a:t>
            </a:r>
          </a:p>
          <a:p>
            <a:pPr marL="228600" indent="-228600" defTabSz="914400">
              <a:lnSpc>
                <a:spcPct val="130000"/>
              </a:lnSpc>
              <a:buClr>
                <a:schemeClr val="accent1"/>
              </a:buClr>
              <a:buSzPct val="100000"/>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The successor will replace the node that we want to delete, and the leaf successor will be deleted.</a:t>
            </a:r>
          </a:p>
          <a:p>
            <a:pPr marL="228600" indent="-228600" defTabSz="914400">
              <a:lnSpc>
                <a:spcPct val="130000"/>
              </a:lnSpc>
              <a:buClr>
                <a:schemeClr val="accent1"/>
              </a:buClr>
              <a:buSzPct val="100000"/>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Once a node becomes too unbalanced, left/right rotations will need to be performed to rebalance it.</a:t>
            </a:r>
          </a:p>
          <a:p>
            <a:pPr marL="228600" indent="-228600" defTabSz="914400">
              <a:lnSpc>
                <a:spcPct val="130000"/>
              </a:lnSpc>
              <a:buClr>
                <a:schemeClr val="accent1"/>
              </a:buClr>
              <a:buSzPct val="100000"/>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O(log(n))</a:t>
            </a:r>
          </a:p>
        </p:txBody>
      </p:sp>
      <p:pic>
        <p:nvPicPr>
          <p:cNvPr id="5" name="Picture 4" descr="Diagram&#10;&#10;Description automatically generated">
            <a:extLst>
              <a:ext uri="{FF2B5EF4-FFF2-40B4-BE49-F238E27FC236}">
                <a16:creationId xmlns:a16="http://schemas.microsoft.com/office/drawing/2014/main" id="{41EF468E-8B29-5745-F344-2215FA11F6AC}"/>
              </a:ext>
            </a:extLst>
          </p:cNvPr>
          <p:cNvPicPr>
            <a:picLocks noChangeAspect="1"/>
          </p:cNvPicPr>
          <p:nvPr/>
        </p:nvPicPr>
        <p:blipFill>
          <a:blip r:embed="rId4"/>
          <a:stretch>
            <a:fillRect/>
          </a:stretch>
        </p:blipFill>
        <p:spPr>
          <a:xfrm>
            <a:off x="6094411" y="2271509"/>
            <a:ext cx="4960443" cy="2939062"/>
          </a:xfrm>
          <a:prstGeom prst="rect">
            <a:avLst/>
          </a:prstGeom>
          <a:ln>
            <a:solidFill>
              <a:schemeClr val="accent1"/>
            </a:solidFill>
          </a:ln>
        </p:spPr>
      </p:pic>
      <p:sp>
        <p:nvSpPr>
          <p:cNvPr id="4" name="TextBox 3">
            <a:extLst>
              <a:ext uri="{FF2B5EF4-FFF2-40B4-BE49-F238E27FC236}">
                <a16:creationId xmlns:a16="http://schemas.microsoft.com/office/drawing/2014/main" id="{6435696C-945B-5675-31E1-C49063DEF52C}"/>
              </a:ext>
            </a:extLst>
          </p:cNvPr>
          <p:cNvSpPr txBox="1"/>
          <p:nvPr/>
        </p:nvSpPr>
        <p:spPr>
          <a:xfrm>
            <a:off x="6094411" y="5226550"/>
            <a:ext cx="2690774" cy="276999"/>
          </a:xfrm>
          <a:prstGeom prst="rect">
            <a:avLst/>
          </a:prstGeom>
          <a:noFill/>
        </p:spPr>
        <p:txBody>
          <a:bodyPr wrap="square" rtlCol="0">
            <a:spAutoFit/>
          </a:bodyPr>
          <a:lstStyle/>
          <a:p>
            <a:r>
              <a:rPr lang="en-US" sz="1200"/>
              <a:t>https://</a:t>
            </a:r>
            <a:r>
              <a:rPr lang="en-US" sz="1200" err="1"/>
              <a:t>www.programiz.com</a:t>
            </a:r>
            <a:r>
              <a:rPr lang="en-US" sz="1200"/>
              <a:t>/</a:t>
            </a:r>
            <a:r>
              <a:rPr lang="en-US" sz="1200" err="1"/>
              <a:t>dsa</a:t>
            </a:r>
            <a:r>
              <a:rPr lang="en-US" sz="1200"/>
              <a:t>/</a:t>
            </a:r>
            <a:r>
              <a:rPr lang="en-US" sz="1200" err="1"/>
              <a:t>avl</a:t>
            </a:r>
            <a:r>
              <a:rPr lang="en-US" sz="1200"/>
              <a:t>-tree</a:t>
            </a:r>
          </a:p>
        </p:txBody>
      </p:sp>
    </p:spTree>
    <p:extLst>
      <p:ext uri="{BB962C8B-B14F-4D97-AF65-F5344CB8AC3E}">
        <p14:creationId xmlns:p14="http://schemas.microsoft.com/office/powerpoint/2010/main" val="58965110"/>
      </p:ext>
    </p:extLst>
  </p:cSld>
  <p:clrMapOvr>
    <a:masterClrMapping/>
  </p:clrMapOvr>
  <mc:AlternateContent xmlns:mc="http://schemas.openxmlformats.org/markup-compatibility/2006" xmlns:p14="http://schemas.microsoft.com/office/powerpoint/2010/main">
    <mc:Choice Requires="p14">
      <p:transition spd="slow" p14:dur="1250" advTm="21134">
        <p14:switch dir="r"/>
      </p:transition>
    </mc:Choice>
    <mc:Fallback xmlns="">
      <p:transition spd="slow" advTm="21134">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645CD3-FFFE-CF75-A3D9-10A1EE4DB328}"/>
              </a:ext>
            </a:extLst>
          </p:cNvPr>
          <p:cNvSpPr>
            <a:spLocks noGrp="1"/>
          </p:cNvSpPr>
          <p:nvPr>
            <p:ph type="title"/>
          </p:nvPr>
        </p:nvSpPr>
        <p:spPr>
          <a:xfrm>
            <a:off x="844476" y="1600199"/>
            <a:ext cx="3539266" cy="4297680"/>
          </a:xfrm>
        </p:spPr>
        <p:txBody>
          <a:bodyPr vert="horz" lIns="91440" tIns="45720" rIns="91440" bIns="45720" rtlCol="0" anchor="ctr">
            <a:normAutofit/>
          </a:bodyPr>
          <a:lstStyle/>
          <a:p>
            <a:pPr defTabSz="342900"/>
            <a:r>
              <a:rPr lang="en-US" sz="2800">
                <a:solidFill>
                  <a:srgbClr val="002060"/>
                </a:solidFill>
                <a:latin typeface="Times New Roman" panose="02020603050405020304" pitchFamily="18" charset="0"/>
                <a:cs typeface="Times New Roman" panose="02020603050405020304" pitchFamily="18" charset="0"/>
              </a:rPr>
              <a:t>ADVANTAGES  &amp; Disadvantages:</a:t>
            </a:r>
          </a:p>
        </p:txBody>
      </p:sp>
      <p:cxnSp>
        <p:nvCxnSpPr>
          <p:cNvPr id="20" name="Straight Connector 1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956956F-EF10-0045-3E19-3C5956FC70FC}"/>
              </a:ext>
            </a:extLst>
          </p:cNvPr>
          <p:cNvSpPr txBox="1"/>
          <p:nvPr/>
        </p:nvSpPr>
        <p:spPr>
          <a:xfrm>
            <a:off x="4924851" y="1600199"/>
            <a:ext cx="6130003" cy="4297680"/>
          </a:xfrm>
          <a:prstGeom prst="rect">
            <a:avLst/>
          </a:prstGeom>
        </p:spPr>
        <p:txBody>
          <a:bodyPr vert="horz" lIns="91440" tIns="45720" rIns="91440" bIns="45720" rtlCol="0" anchor="ctr">
            <a:normAutofit/>
          </a:bodyPr>
          <a:lstStyle/>
          <a:p>
            <a:pPr marL="228600" indent="-228600" defTabSz="914400">
              <a:lnSpc>
                <a:spcPct val="110000"/>
              </a:lnSpc>
              <a:spcBef>
                <a:spcPts val="400"/>
              </a:spcBef>
              <a:spcAft>
                <a:spcPts val="600"/>
              </a:spcAft>
              <a:buClr>
                <a:schemeClr val="accent1"/>
              </a:buClr>
              <a:buSzPct val="1000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The height of an AVL tree is always kept at most log(n), ensuring that it remains relatively shallow compared to other types of binary search trees. </a:t>
            </a:r>
          </a:p>
          <a:p>
            <a:pPr marL="228600" indent="-228600" defTabSz="914400">
              <a:lnSpc>
                <a:spcPct val="110000"/>
              </a:lnSpc>
              <a:spcBef>
                <a:spcPts val="400"/>
              </a:spcBef>
              <a:spcAft>
                <a:spcPts val="600"/>
              </a:spcAft>
              <a:buClr>
                <a:schemeClr val="accent1"/>
              </a:buClr>
              <a:buSzPct val="1000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Inserting and deleting elements can be quite expensive because the tree must be rebalanced frequently. </a:t>
            </a:r>
          </a:p>
        </p:txBody>
      </p:sp>
    </p:spTree>
    <p:extLst>
      <p:ext uri="{BB962C8B-B14F-4D97-AF65-F5344CB8AC3E}">
        <p14:creationId xmlns:p14="http://schemas.microsoft.com/office/powerpoint/2010/main" val="21053452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F9B7D-E14C-9F54-EC73-496DF0A9A1D6}"/>
              </a:ext>
            </a:extLst>
          </p:cNvPr>
          <p:cNvSpPr>
            <a:spLocks noGrp="1"/>
          </p:cNvSpPr>
          <p:nvPr>
            <p:ph type="title"/>
          </p:nvPr>
        </p:nvSpPr>
        <p:spPr>
          <a:xfrm>
            <a:off x="0" y="277099"/>
            <a:ext cx="11580876" cy="910615"/>
          </a:xfrm>
        </p:spPr>
        <p:txBody>
          <a:bodyPr/>
          <a:lstStyle/>
          <a:p>
            <a:r>
              <a:rPr lang="en-US">
                <a:solidFill>
                  <a:srgbClr val="002060"/>
                </a:solidFill>
                <a:latin typeface="Arial Black" panose="020B0A04020102020204" pitchFamily="34" charset="0"/>
              </a:rPr>
              <a:t>OVERVIEW</a:t>
            </a:r>
            <a:endParaRPr lang="en-IN">
              <a:solidFill>
                <a:srgbClr val="002060"/>
              </a:solidFill>
              <a:latin typeface="Arial Black" panose="020B0A04020102020204" pitchFamily="34" charset="0"/>
            </a:endParaRPr>
          </a:p>
        </p:txBody>
      </p:sp>
      <p:sp>
        <p:nvSpPr>
          <p:cNvPr id="4" name="TextBox 3">
            <a:extLst>
              <a:ext uri="{FF2B5EF4-FFF2-40B4-BE49-F238E27FC236}">
                <a16:creationId xmlns:a16="http://schemas.microsoft.com/office/drawing/2014/main" id="{4028D104-50AE-B7AA-023C-BFA86606A2D9}"/>
              </a:ext>
            </a:extLst>
          </p:cNvPr>
          <p:cNvSpPr txBox="1"/>
          <p:nvPr/>
        </p:nvSpPr>
        <p:spPr>
          <a:xfrm>
            <a:off x="142043" y="1786379"/>
            <a:ext cx="11438833" cy="3534622"/>
          </a:xfrm>
          <a:prstGeom prst="rect">
            <a:avLst/>
          </a:prstGeom>
          <a:noFill/>
        </p:spPr>
        <p:txBody>
          <a:bodyPr wrap="square" lIns="91440" tIns="45720" rIns="91440" bIns="45720" anchor="t">
            <a:spAutoFit/>
          </a:bodyPr>
          <a:lstStyle/>
          <a:p>
            <a:pPr algn="just"/>
            <a:r>
              <a:rPr lang="en-US" sz="2400">
                <a:solidFill>
                  <a:srgbClr val="002060"/>
                </a:solidFill>
                <a:latin typeface="Times New Roman"/>
                <a:cs typeface="Times New Roman"/>
              </a:rPr>
              <a:t>T</a:t>
            </a:r>
            <a:r>
              <a:rPr lang="en-US" sz="2400" b="0" i="0">
                <a:solidFill>
                  <a:srgbClr val="002060"/>
                </a:solidFill>
                <a:effectLst/>
                <a:latin typeface="Times New Roman"/>
                <a:cs typeface="Times New Roman"/>
              </a:rPr>
              <a:t>hree important data structures used in computer science:</a:t>
            </a:r>
          </a:p>
          <a:p>
            <a:pPr algn="just"/>
            <a:endParaRPr lang="en-US" sz="2400" b="0" i="0">
              <a:solidFill>
                <a:srgbClr val="002060"/>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r>
              <a:rPr lang="en-US" sz="2400" b="0" i="0">
                <a:solidFill>
                  <a:srgbClr val="002060"/>
                </a:solidFill>
                <a:effectLst/>
                <a:latin typeface="Times New Roman"/>
                <a:cs typeface="Times New Roman"/>
              </a:rPr>
              <a:t>Van Emde Boas Tree (VEB-Tree)</a:t>
            </a:r>
          </a:p>
          <a:p>
            <a:pPr marL="285750" indent="-285750" algn="just">
              <a:lnSpc>
                <a:spcPct val="150000"/>
              </a:lnSpc>
              <a:buFont typeface="Wingdings" panose="05000000000000000000" pitchFamily="2" charset="2"/>
              <a:buChar char="q"/>
            </a:pPr>
            <a:r>
              <a:rPr lang="en-US" sz="2400" b="0" i="0">
                <a:solidFill>
                  <a:srgbClr val="002060"/>
                </a:solidFill>
                <a:effectLst/>
                <a:latin typeface="Times New Roman"/>
                <a:cs typeface="Times New Roman"/>
              </a:rPr>
              <a:t>AVL Tree and</a:t>
            </a:r>
          </a:p>
          <a:p>
            <a:pPr marL="285750" indent="-285750" algn="just">
              <a:lnSpc>
                <a:spcPct val="150000"/>
              </a:lnSpc>
              <a:buFont typeface="Wingdings" panose="05000000000000000000" pitchFamily="2" charset="2"/>
              <a:buChar char="q"/>
            </a:pPr>
            <a:r>
              <a:rPr lang="en-US" sz="2400" b="0" i="0">
                <a:solidFill>
                  <a:srgbClr val="002060"/>
                </a:solidFill>
                <a:effectLst/>
                <a:latin typeface="Times New Roman"/>
                <a:cs typeface="Times New Roman"/>
              </a:rPr>
              <a:t>Red-Black Tree.</a:t>
            </a:r>
            <a:r>
              <a:rPr lang="en-US" sz="2400">
                <a:solidFill>
                  <a:srgbClr val="002060"/>
                </a:solidFill>
                <a:latin typeface="Times New Roman"/>
                <a:cs typeface="Times New Roman"/>
              </a:rPr>
              <a:t> </a:t>
            </a:r>
          </a:p>
          <a:p>
            <a:pPr algn="just">
              <a:lnSpc>
                <a:spcPct val="150000"/>
              </a:lnSpc>
            </a:pPr>
            <a:endParaRPr lang="en-US" sz="2400">
              <a:solidFill>
                <a:srgbClr val="002060"/>
              </a:solidFill>
              <a:latin typeface="Times New Roman" panose="02020603050405020304" pitchFamily="18" charset="0"/>
              <a:cs typeface="Times New Roman" panose="02020603050405020304" pitchFamily="18" charset="0"/>
            </a:endParaRPr>
          </a:p>
          <a:p>
            <a:pPr algn="just">
              <a:lnSpc>
                <a:spcPct val="150000"/>
              </a:lnSpc>
            </a:pPr>
            <a:r>
              <a:rPr lang="en-US" sz="2400" b="0" i="0">
                <a:solidFill>
                  <a:srgbClr val="002060"/>
                </a:solidFill>
                <a:effectLst/>
                <a:latin typeface="Times New Roman"/>
                <a:cs typeface="Times New Roman"/>
              </a:rPr>
              <a:t>We will discuss their basic features, advantages and disadvantages, </a:t>
            </a:r>
            <a:r>
              <a:rPr lang="en-US" sz="2400">
                <a:solidFill>
                  <a:srgbClr val="002060"/>
                </a:solidFill>
                <a:latin typeface="Times New Roman"/>
                <a:cs typeface="Times New Roman"/>
              </a:rPr>
              <a:t>and </a:t>
            </a:r>
            <a:r>
              <a:rPr lang="en-US" sz="2400" b="0" i="0">
                <a:solidFill>
                  <a:srgbClr val="002060"/>
                </a:solidFill>
                <a:effectLst/>
                <a:latin typeface="Times New Roman"/>
                <a:cs typeface="Times New Roman"/>
              </a:rPr>
              <a:t>applications.</a:t>
            </a:r>
            <a:r>
              <a:rPr lang="en-US" sz="2400">
                <a:solidFill>
                  <a:srgbClr val="002060"/>
                </a:solidFill>
                <a:latin typeface="Times New Roman"/>
                <a:cs typeface="Times New Roman"/>
              </a:rPr>
              <a:t> </a:t>
            </a:r>
            <a:endParaRPr lang="en-IN" sz="240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7896769"/>
      </p:ext>
    </p:extLst>
  </p:cSld>
  <p:clrMapOvr>
    <a:masterClrMapping/>
  </p:clrMapOvr>
  <mc:AlternateContent xmlns:mc="http://schemas.openxmlformats.org/markup-compatibility/2006" xmlns:p14="http://schemas.microsoft.com/office/powerpoint/2010/main">
    <mc:Choice Requires="p14">
      <p:transition spd="slow" p14:dur="1250" advTm="20838">
        <p14:switch dir="r"/>
      </p:transition>
    </mc:Choice>
    <mc:Fallback xmlns="">
      <p:transition spd="slow" advTm="20838">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EAB8146-97E6-77BF-A24A-5EBEE6D614D8}"/>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sz="2800">
                <a:solidFill>
                  <a:srgbClr val="002060"/>
                </a:solidFill>
                <a:latin typeface="Times New Roman"/>
                <a:cs typeface="Times New Roman"/>
              </a:rPr>
              <a:t>Comparison:</a:t>
            </a:r>
          </a:p>
        </p:txBody>
      </p:sp>
      <p:graphicFrame>
        <p:nvGraphicFramePr>
          <p:cNvPr id="8" name="Table 7">
            <a:extLst>
              <a:ext uri="{FF2B5EF4-FFF2-40B4-BE49-F238E27FC236}">
                <a16:creationId xmlns:a16="http://schemas.microsoft.com/office/drawing/2014/main" id="{46F557C2-C7D3-292D-5421-8609F19B0AA3}"/>
              </a:ext>
            </a:extLst>
          </p:cNvPr>
          <p:cNvGraphicFramePr>
            <a:graphicFrameLocks noGrp="1"/>
          </p:cNvGraphicFramePr>
          <p:nvPr>
            <p:extLst>
              <p:ext uri="{D42A27DB-BD31-4B8C-83A1-F6EECF244321}">
                <p14:modId xmlns:p14="http://schemas.microsoft.com/office/powerpoint/2010/main" val="68677828"/>
              </p:ext>
            </p:extLst>
          </p:nvPr>
        </p:nvGraphicFramePr>
        <p:xfrm>
          <a:off x="1451579" y="2249111"/>
          <a:ext cx="9603275" cy="2434830"/>
        </p:xfrm>
        <a:graphic>
          <a:graphicData uri="http://schemas.openxmlformats.org/drawingml/2006/table">
            <a:tbl>
              <a:tblPr firstRow="1" bandRow="1">
                <a:tableStyleId>{073A0DAA-6AF3-43AB-8588-CEC1D06C72B9}</a:tableStyleId>
              </a:tblPr>
              <a:tblGrid>
                <a:gridCol w="1603259">
                  <a:extLst>
                    <a:ext uri="{9D8B030D-6E8A-4147-A177-3AD203B41FA5}">
                      <a16:colId xmlns:a16="http://schemas.microsoft.com/office/drawing/2014/main" val="3537820768"/>
                    </a:ext>
                  </a:extLst>
                </a:gridCol>
                <a:gridCol w="2617113">
                  <a:extLst>
                    <a:ext uri="{9D8B030D-6E8A-4147-A177-3AD203B41FA5}">
                      <a16:colId xmlns:a16="http://schemas.microsoft.com/office/drawing/2014/main" val="4191696739"/>
                    </a:ext>
                  </a:extLst>
                </a:gridCol>
                <a:gridCol w="2608663">
                  <a:extLst>
                    <a:ext uri="{9D8B030D-6E8A-4147-A177-3AD203B41FA5}">
                      <a16:colId xmlns:a16="http://schemas.microsoft.com/office/drawing/2014/main" val="141839516"/>
                    </a:ext>
                  </a:extLst>
                </a:gridCol>
                <a:gridCol w="2774240">
                  <a:extLst>
                    <a:ext uri="{9D8B030D-6E8A-4147-A177-3AD203B41FA5}">
                      <a16:colId xmlns:a16="http://schemas.microsoft.com/office/drawing/2014/main" val="3467121229"/>
                    </a:ext>
                  </a:extLst>
                </a:gridCol>
              </a:tblGrid>
              <a:tr h="405805">
                <a:tc>
                  <a:txBody>
                    <a:bodyPr/>
                    <a:lstStyle/>
                    <a:p>
                      <a:pPr marL="0" algn="l" rtl="0" eaLnBrk="1" latinLnBrk="0" hangingPunct="1">
                        <a:spcBef>
                          <a:spcPts val="0"/>
                        </a:spcBef>
                        <a:spcAft>
                          <a:spcPts val="0"/>
                        </a:spcAft>
                      </a:pPr>
                      <a:endParaRPr lang="en-IN" sz="2300">
                        <a:effectLst/>
                        <a:latin typeface="Times New Roman"/>
                      </a:endParaRPr>
                    </a:p>
                  </a:txBody>
                  <a:tcPr marL="0" marR="0" marT="0" marB="0" anchor="ctr"/>
                </a:tc>
                <a:tc>
                  <a:txBody>
                    <a:bodyPr/>
                    <a:lstStyle/>
                    <a:p>
                      <a:pPr marL="0" algn="l" rtl="0" eaLnBrk="1" latinLnBrk="0" hangingPunct="1">
                        <a:spcBef>
                          <a:spcPts val="0"/>
                        </a:spcBef>
                        <a:spcAft>
                          <a:spcPts val="0"/>
                        </a:spcAft>
                      </a:pPr>
                      <a:r>
                        <a:rPr lang="en-US" sz="2300" kern="1200">
                          <a:effectLst/>
                          <a:latin typeface="Times New Roman"/>
                        </a:rPr>
                        <a:t>VEB TREE</a:t>
                      </a:r>
                      <a:endParaRPr lang="en-US" sz="2300">
                        <a:effectLst/>
                        <a:latin typeface="Times New Roman"/>
                      </a:endParaRPr>
                    </a:p>
                  </a:txBody>
                  <a:tcPr marL="0" marR="0" marT="0" marB="0" anchor="ctr"/>
                </a:tc>
                <a:tc>
                  <a:txBody>
                    <a:bodyPr/>
                    <a:lstStyle/>
                    <a:p>
                      <a:pPr marL="0" algn="l" rtl="0" eaLnBrk="1" latinLnBrk="0" hangingPunct="1">
                        <a:spcBef>
                          <a:spcPts val="0"/>
                        </a:spcBef>
                        <a:spcAft>
                          <a:spcPts val="0"/>
                        </a:spcAft>
                      </a:pPr>
                      <a:r>
                        <a:rPr lang="en-US" sz="2300" kern="1200">
                          <a:effectLst/>
                          <a:latin typeface="Times New Roman"/>
                        </a:rPr>
                        <a:t>AVL TREE</a:t>
                      </a:r>
                      <a:endParaRPr lang="en-US" sz="2300">
                        <a:effectLst/>
                        <a:latin typeface="Times New Roman"/>
                      </a:endParaRPr>
                    </a:p>
                  </a:txBody>
                  <a:tcPr marL="0" marR="0" marT="0" marB="0" anchor="ctr"/>
                </a:tc>
                <a:tc>
                  <a:txBody>
                    <a:bodyPr/>
                    <a:lstStyle/>
                    <a:p>
                      <a:pPr marL="0" algn="l" rtl="0" eaLnBrk="1" latinLnBrk="0" hangingPunct="1">
                        <a:spcBef>
                          <a:spcPts val="0"/>
                        </a:spcBef>
                        <a:spcAft>
                          <a:spcPts val="0"/>
                        </a:spcAft>
                      </a:pPr>
                      <a:r>
                        <a:rPr lang="en-US" sz="2300" kern="1200">
                          <a:effectLst/>
                          <a:latin typeface="Times New Roman"/>
                        </a:rPr>
                        <a:t>RED BLACK TREE</a:t>
                      </a:r>
                      <a:endParaRPr lang="en-US" sz="2300">
                        <a:effectLst/>
                        <a:latin typeface="Times New Roman"/>
                      </a:endParaRPr>
                    </a:p>
                  </a:txBody>
                  <a:tcPr marL="0" marR="0" marT="0" marB="0" anchor="ctr"/>
                </a:tc>
                <a:extLst>
                  <a:ext uri="{0D108BD9-81ED-4DB2-BD59-A6C34878D82A}">
                    <a16:rowId xmlns:a16="http://schemas.microsoft.com/office/drawing/2014/main" val="1445033964"/>
                  </a:ext>
                </a:extLst>
              </a:tr>
              <a:tr h="405805">
                <a:tc>
                  <a:txBody>
                    <a:bodyPr/>
                    <a:lstStyle/>
                    <a:p>
                      <a:pPr marL="0" algn="l" rtl="0" eaLnBrk="1" latinLnBrk="0" hangingPunct="1">
                        <a:spcBef>
                          <a:spcPts val="0"/>
                        </a:spcBef>
                        <a:spcAft>
                          <a:spcPts val="0"/>
                        </a:spcAft>
                      </a:pPr>
                      <a:r>
                        <a:rPr lang="en-US" sz="2300" kern="1200">
                          <a:effectLst/>
                          <a:latin typeface="Times New Roman"/>
                        </a:rPr>
                        <a:t>Insert</a:t>
                      </a:r>
                    </a:p>
                  </a:txBody>
                  <a:tcPr marL="0" marR="0" marT="0" marB="0" anchor="ctr"/>
                </a:tc>
                <a:tc>
                  <a:txBody>
                    <a:bodyPr/>
                    <a:lstStyle/>
                    <a:p>
                      <a:pPr marL="0" algn="l" rtl="0" eaLnBrk="1" latinLnBrk="0" hangingPunct="1">
                        <a:spcBef>
                          <a:spcPts val="0"/>
                        </a:spcBef>
                        <a:spcAft>
                          <a:spcPts val="0"/>
                        </a:spcAft>
                      </a:pPr>
                      <a:r>
                        <a:rPr lang="en-US" sz="2300" kern="1200">
                          <a:effectLst/>
                          <a:latin typeface="Times New Roman"/>
                        </a:rPr>
                        <a:t>O(</a:t>
                      </a:r>
                      <a:r>
                        <a:rPr lang="en-US" sz="2300" kern="1200" err="1">
                          <a:effectLst/>
                          <a:latin typeface="Times New Roman"/>
                        </a:rPr>
                        <a:t>lglg</a:t>
                      </a:r>
                      <a:r>
                        <a:rPr lang="en-US" sz="2300" kern="1200">
                          <a:effectLst/>
                          <a:latin typeface="Times New Roman"/>
                        </a:rPr>
                        <a:t>(u))</a:t>
                      </a:r>
                    </a:p>
                  </a:txBody>
                  <a:tcPr marL="0" marR="0" marT="0" marB="0" anchor="ctr"/>
                </a:tc>
                <a:tc>
                  <a:txBody>
                    <a:bodyPr/>
                    <a:lstStyle/>
                    <a:p>
                      <a:pPr marL="0" algn="l" rtl="0" eaLnBrk="1" latinLnBrk="0" hangingPunct="1">
                        <a:spcBef>
                          <a:spcPts val="0"/>
                        </a:spcBef>
                        <a:spcAft>
                          <a:spcPts val="0"/>
                        </a:spcAft>
                      </a:pPr>
                      <a:r>
                        <a:rPr lang="en-US" sz="2300" kern="1200">
                          <a:effectLst/>
                          <a:latin typeface="Times New Roman"/>
                        </a:rPr>
                        <a:t>O(lg(n))</a:t>
                      </a:r>
                    </a:p>
                  </a:txBody>
                  <a:tcPr marL="0" marR="0" marT="0" marB="0" anchor="ctr"/>
                </a:tc>
                <a:tc>
                  <a:txBody>
                    <a:bodyPr/>
                    <a:lstStyle/>
                    <a:p>
                      <a:pPr marL="0" lvl="0" algn="l">
                        <a:spcBef>
                          <a:spcPts val="0"/>
                        </a:spcBef>
                        <a:spcAft>
                          <a:spcPts val="0"/>
                        </a:spcAft>
                        <a:buNone/>
                      </a:pPr>
                      <a:r>
                        <a:rPr lang="en-US" sz="2300" b="0" i="0" u="none" strike="noStrike" kern="1200" noProof="0">
                          <a:effectLst/>
                          <a:latin typeface="Times New Roman"/>
                        </a:rPr>
                        <a:t>O(lg(n))</a:t>
                      </a:r>
                    </a:p>
                  </a:txBody>
                  <a:tcPr marL="0" marR="0" marT="0" marB="0" anchor="ctr"/>
                </a:tc>
                <a:extLst>
                  <a:ext uri="{0D108BD9-81ED-4DB2-BD59-A6C34878D82A}">
                    <a16:rowId xmlns:a16="http://schemas.microsoft.com/office/drawing/2014/main" val="996728104"/>
                  </a:ext>
                </a:extLst>
              </a:tr>
              <a:tr h="405805">
                <a:tc>
                  <a:txBody>
                    <a:bodyPr/>
                    <a:lstStyle/>
                    <a:p>
                      <a:pPr marL="0" algn="l" rtl="0" eaLnBrk="1" latinLnBrk="0" hangingPunct="1">
                        <a:spcBef>
                          <a:spcPts val="0"/>
                        </a:spcBef>
                        <a:spcAft>
                          <a:spcPts val="0"/>
                        </a:spcAft>
                      </a:pPr>
                      <a:r>
                        <a:rPr lang="en-US" sz="2300" kern="1200">
                          <a:effectLst/>
                          <a:latin typeface="Times New Roman"/>
                        </a:rPr>
                        <a:t>Delete</a:t>
                      </a:r>
                    </a:p>
                  </a:txBody>
                  <a:tcPr marL="0" marR="0" marT="0" marB="0" anchor="ctr"/>
                </a:tc>
                <a:tc>
                  <a:txBody>
                    <a:bodyPr/>
                    <a:lstStyle/>
                    <a:p>
                      <a:pPr marL="0" algn="l" rtl="0" eaLnBrk="1" latinLnBrk="0" hangingPunct="1">
                        <a:spcBef>
                          <a:spcPts val="0"/>
                        </a:spcBef>
                        <a:spcAft>
                          <a:spcPts val="0"/>
                        </a:spcAft>
                      </a:pPr>
                      <a:r>
                        <a:rPr lang="en-US" sz="2300" kern="1200">
                          <a:effectLst/>
                          <a:latin typeface="Times New Roman"/>
                        </a:rPr>
                        <a:t>O(</a:t>
                      </a:r>
                      <a:r>
                        <a:rPr lang="en-US" sz="2300" kern="1200" err="1">
                          <a:effectLst/>
                          <a:latin typeface="Times New Roman"/>
                        </a:rPr>
                        <a:t>lglg</a:t>
                      </a:r>
                      <a:r>
                        <a:rPr lang="en-US" sz="2300" kern="1200">
                          <a:effectLst/>
                          <a:latin typeface="Times New Roman"/>
                        </a:rPr>
                        <a:t>(u))</a:t>
                      </a:r>
                    </a:p>
                  </a:txBody>
                  <a:tcPr marL="0" marR="0" marT="0" marB="0" anchor="ctr"/>
                </a:tc>
                <a:tc>
                  <a:txBody>
                    <a:bodyPr/>
                    <a:lstStyle/>
                    <a:p>
                      <a:pPr marL="0" algn="l" rtl="0" eaLnBrk="1" latinLnBrk="0" hangingPunct="1">
                        <a:spcBef>
                          <a:spcPts val="0"/>
                        </a:spcBef>
                        <a:spcAft>
                          <a:spcPts val="0"/>
                        </a:spcAft>
                      </a:pPr>
                      <a:r>
                        <a:rPr lang="en-US" sz="2300" kern="1200">
                          <a:effectLst/>
                          <a:latin typeface="Times New Roman"/>
                        </a:rPr>
                        <a:t>O(lg(n))</a:t>
                      </a:r>
                    </a:p>
                  </a:txBody>
                  <a:tcPr marL="0" marR="0" marT="0" marB="0" anchor="ctr"/>
                </a:tc>
                <a:tc>
                  <a:txBody>
                    <a:bodyPr/>
                    <a:lstStyle/>
                    <a:p>
                      <a:pPr marL="0" algn="l" rtl="0" eaLnBrk="1" latinLnBrk="0" hangingPunct="1">
                        <a:spcBef>
                          <a:spcPts val="0"/>
                        </a:spcBef>
                        <a:spcAft>
                          <a:spcPts val="0"/>
                        </a:spcAft>
                      </a:pPr>
                      <a:r>
                        <a:rPr lang="en-US" sz="2300" kern="1200">
                          <a:effectLst/>
                          <a:latin typeface="Times New Roman"/>
                        </a:rPr>
                        <a:t>O(lg(n))</a:t>
                      </a:r>
                    </a:p>
                  </a:txBody>
                  <a:tcPr marL="0" marR="0" marT="0" marB="0" anchor="ctr"/>
                </a:tc>
                <a:extLst>
                  <a:ext uri="{0D108BD9-81ED-4DB2-BD59-A6C34878D82A}">
                    <a16:rowId xmlns:a16="http://schemas.microsoft.com/office/drawing/2014/main" val="472174759"/>
                  </a:ext>
                </a:extLst>
              </a:tr>
              <a:tr h="405805">
                <a:tc>
                  <a:txBody>
                    <a:bodyPr/>
                    <a:lstStyle/>
                    <a:p>
                      <a:pPr marL="0" lvl="0" algn="l">
                        <a:spcBef>
                          <a:spcPts val="0"/>
                        </a:spcBef>
                        <a:spcAft>
                          <a:spcPts val="0"/>
                        </a:spcAft>
                        <a:buNone/>
                      </a:pPr>
                      <a:r>
                        <a:rPr lang="en-IN" sz="2300" b="0" i="0" u="none" strike="noStrike" kern="1200" noProof="0">
                          <a:effectLst/>
                          <a:latin typeface="Times New Roman"/>
                        </a:rPr>
                        <a:t>Search</a:t>
                      </a:r>
                      <a:endParaRPr lang="en-US" sz="2300">
                        <a:latin typeface="Times New Roman"/>
                      </a:endParaRPr>
                    </a:p>
                  </a:txBody>
                  <a:tcPr marL="0" marR="0" marT="0" marB="0" anchor="ctr"/>
                </a:tc>
                <a:tc>
                  <a:txBody>
                    <a:bodyPr/>
                    <a:lstStyle/>
                    <a:p>
                      <a:pPr marL="0" lvl="0" algn="l">
                        <a:spcBef>
                          <a:spcPts val="0"/>
                        </a:spcBef>
                        <a:spcAft>
                          <a:spcPts val="0"/>
                        </a:spcAft>
                        <a:buNone/>
                      </a:pPr>
                      <a:r>
                        <a:rPr lang="en-US" sz="2300" b="0" i="0" u="none" strike="noStrike" kern="1200" noProof="0">
                          <a:effectLst/>
                          <a:latin typeface="Times New Roman"/>
                        </a:rPr>
                        <a:t>O(</a:t>
                      </a:r>
                      <a:r>
                        <a:rPr lang="en-US" sz="2300" b="0" i="0" u="none" strike="noStrike" kern="1200" noProof="0" err="1">
                          <a:effectLst/>
                          <a:latin typeface="Times New Roman"/>
                        </a:rPr>
                        <a:t>lglg</a:t>
                      </a:r>
                      <a:r>
                        <a:rPr lang="en-US" sz="2300" b="0" i="0" u="none" strike="noStrike" kern="1200" noProof="0">
                          <a:effectLst/>
                          <a:latin typeface="Times New Roman"/>
                        </a:rPr>
                        <a:t>(u))</a:t>
                      </a:r>
                      <a:endParaRPr lang="en-US" sz="2300">
                        <a:latin typeface="Times New Roman"/>
                      </a:endParaRPr>
                    </a:p>
                  </a:txBody>
                  <a:tcPr marL="0" marR="0" marT="0" marB="0" anchor="ctr"/>
                </a:tc>
                <a:tc>
                  <a:txBody>
                    <a:bodyPr/>
                    <a:lstStyle/>
                    <a:p>
                      <a:pPr marL="0" lvl="0" algn="l">
                        <a:spcBef>
                          <a:spcPts val="0"/>
                        </a:spcBef>
                        <a:spcAft>
                          <a:spcPts val="0"/>
                        </a:spcAft>
                        <a:buNone/>
                      </a:pPr>
                      <a:r>
                        <a:rPr lang="en-US" sz="2300" b="0" i="0" u="none" strike="noStrike" kern="1200" noProof="0">
                          <a:effectLst/>
                          <a:latin typeface="Times New Roman"/>
                        </a:rPr>
                        <a:t>O(lg(n))</a:t>
                      </a:r>
                      <a:endParaRPr lang="en-US" sz="2300">
                        <a:latin typeface="Times New Roman"/>
                      </a:endParaRPr>
                    </a:p>
                  </a:txBody>
                  <a:tcPr marL="0" marR="0" marT="0" marB="0" anchor="ctr"/>
                </a:tc>
                <a:tc>
                  <a:txBody>
                    <a:bodyPr/>
                    <a:lstStyle/>
                    <a:p>
                      <a:pPr marL="0" lvl="0" algn="l">
                        <a:spcBef>
                          <a:spcPts val="0"/>
                        </a:spcBef>
                        <a:spcAft>
                          <a:spcPts val="0"/>
                        </a:spcAft>
                        <a:buNone/>
                      </a:pPr>
                      <a:r>
                        <a:rPr lang="en-IN" sz="2300" b="0" i="0" u="none" strike="noStrike" kern="1200" noProof="0">
                          <a:effectLst/>
                          <a:latin typeface="Times New Roman"/>
                        </a:rPr>
                        <a:t>O(</a:t>
                      </a:r>
                      <a:r>
                        <a:rPr lang="en-IN" sz="2300" b="0" i="0" u="none" strike="noStrike" kern="1200" noProof="0" err="1">
                          <a:effectLst/>
                          <a:latin typeface="Times New Roman"/>
                        </a:rPr>
                        <a:t>lg</a:t>
                      </a:r>
                      <a:r>
                        <a:rPr lang="en-IN" sz="2300" b="0" i="0" u="none" strike="noStrike" kern="1200" noProof="0">
                          <a:effectLst/>
                          <a:latin typeface="Times New Roman"/>
                        </a:rPr>
                        <a:t>(n))</a:t>
                      </a:r>
                      <a:endParaRPr lang="en-US" sz="2300">
                        <a:latin typeface="Times New Roman"/>
                      </a:endParaRPr>
                    </a:p>
                  </a:txBody>
                  <a:tcPr marL="0" marR="0" marT="0" marB="0" anchor="ctr"/>
                </a:tc>
                <a:extLst>
                  <a:ext uri="{0D108BD9-81ED-4DB2-BD59-A6C34878D82A}">
                    <a16:rowId xmlns:a16="http://schemas.microsoft.com/office/drawing/2014/main" val="2748704549"/>
                  </a:ext>
                </a:extLst>
              </a:tr>
              <a:tr h="405805">
                <a:tc>
                  <a:txBody>
                    <a:bodyPr/>
                    <a:lstStyle/>
                    <a:p>
                      <a:pPr marL="0" lvl="0" algn="l">
                        <a:spcBef>
                          <a:spcPts val="0"/>
                        </a:spcBef>
                        <a:spcAft>
                          <a:spcPts val="0"/>
                        </a:spcAft>
                        <a:buNone/>
                      </a:pPr>
                      <a:r>
                        <a:rPr lang="en-IN" sz="2300" b="0" i="0" u="none" strike="noStrike" kern="1200" noProof="0">
                          <a:effectLst/>
                          <a:latin typeface="Times New Roman"/>
                        </a:rPr>
                        <a:t>Successor</a:t>
                      </a:r>
                    </a:p>
                  </a:txBody>
                  <a:tcPr marL="0" marR="0" marT="0" marB="0" anchor="ctr"/>
                </a:tc>
                <a:tc>
                  <a:txBody>
                    <a:bodyPr/>
                    <a:lstStyle/>
                    <a:p>
                      <a:pPr marL="0" lvl="0" algn="l">
                        <a:spcBef>
                          <a:spcPts val="0"/>
                        </a:spcBef>
                        <a:spcAft>
                          <a:spcPts val="0"/>
                        </a:spcAft>
                        <a:buNone/>
                      </a:pPr>
                      <a:r>
                        <a:rPr lang="en-US" sz="2300" b="0" i="0" u="none" strike="noStrike" kern="1200" noProof="0">
                          <a:effectLst/>
                          <a:latin typeface="Times New Roman"/>
                        </a:rPr>
                        <a:t>O(</a:t>
                      </a:r>
                      <a:r>
                        <a:rPr lang="en-US" sz="2300" b="0" i="0" u="none" strike="noStrike" kern="1200" noProof="0" err="1">
                          <a:effectLst/>
                          <a:latin typeface="Times New Roman"/>
                        </a:rPr>
                        <a:t>lglg</a:t>
                      </a:r>
                      <a:r>
                        <a:rPr lang="en-US" sz="2300" b="0" i="0" u="none" strike="noStrike" kern="1200" noProof="0">
                          <a:effectLst/>
                          <a:latin typeface="Times New Roman"/>
                        </a:rPr>
                        <a:t>(u))</a:t>
                      </a:r>
                    </a:p>
                  </a:txBody>
                  <a:tcPr marL="0" marR="0" marT="0" marB="0" anchor="ctr"/>
                </a:tc>
                <a:tc>
                  <a:txBody>
                    <a:bodyPr/>
                    <a:lstStyle/>
                    <a:p>
                      <a:pPr marL="0" lvl="0" algn="l">
                        <a:spcBef>
                          <a:spcPts val="0"/>
                        </a:spcBef>
                        <a:spcAft>
                          <a:spcPts val="0"/>
                        </a:spcAft>
                        <a:buNone/>
                      </a:pPr>
                      <a:r>
                        <a:rPr lang="en-US" sz="2300" b="0" i="0" u="none" strike="noStrike" kern="1200" noProof="0">
                          <a:effectLst/>
                          <a:latin typeface="Times New Roman"/>
                        </a:rPr>
                        <a:t>O(lg(n))</a:t>
                      </a:r>
                    </a:p>
                  </a:txBody>
                  <a:tcPr marL="0" marR="0" marT="0" marB="0" anchor="ctr"/>
                </a:tc>
                <a:tc>
                  <a:txBody>
                    <a:bodyPr/>
                    <a:lstStyle/>
                    <a:p>
                      <a:pPr marL="0" lvl="0" algn="l">
                        <a:spcBef>
                          <a:spcPts val="0"/>
                        </a:spcBef>
                        <a:spcAft>
                          <a:spcPts val="0"/>
                        </a:spcAft>
                        <a:buNone/>
                      </a:pPr>
                      <a:r>
                        <a:rPr lang="en-IN" sz="2300" b="0" i="0" u="none" strike="noStrike" kern="1200" noProof="0">
                          <a:effectLst/>
                          <a:latin typeface="Times New Roman"/>
                        </a:rPr>
                        <a:t>O(</a:t>
                      </a:r>
                      <a:r>
                        <a:rPr lang="en-IN" sz="2300" b="0" i="0" u="none" strike="noStrike" kern="1200" noProof="0" err="1">
                          <a:effectLst/>
                          <a:latin typeface="Times New Roman"/>
                        </a:rPr>
                        <a:t>lg</a:t>
                      </a:r>
                      <a:r>
                        <a:rPr lang="en-IN" sz="2300" b="0" i="0" u="none" strike="noStrike" kern="1200" noProof="0">
                          <a:effectLst/>
                          <a:latin typeface="Times New Roman"/>
                        </a:rPr>
                        <a:t>(n))</a:t>
                      </a:r>
                    </a:p>
                  </a:txBody>
                  <a:tcPr marL="0" marR="0" marT="0" marB="0" anchor="ctr"/>
                </a:tc>
                <a:extLst>
                  <a:ext uri="{0D108BD9-81ED-4DB2-BD59-A6C34878D82A}">
                    <a16:rowId xmlns:a16="http://schemas.microsoft.com/office/drawing/2014/main" val="2452209896"/>
                  </a:ext>
                </a:extLst>
              </a:tr>
              <a:tr h="405805">
                <a:tc>
                  <a:txBody>
                    <a:bodyPr/>
                    <a:lstStyle/>
                    <a:p>
                      <a:pPr marL="0" algn="l" rtl="0" eaLnBrk="1" latinLnBrk="0" hangingPunct="1">
                        <a:spcBef>
                          <a:spcPts val="0"/>
                        </a:spcBef>
                        <a:spcAft>
                          <a:spcPts val="0"/>
                        </a:spcAft>
                      </a:pPr>
                      <a:r>
                        <a:rPr lang="en-IN" sz="2300">
                          <a:effectLst/>
                          <a:latin typeface="Times New Roman"/>
                        </a:rPr>
                        <a:t>Space </a:t>
                      </a:r>
                    </a:p>
                  </a:txBody>
                  <a:tcPr marL="0" marR="0" marT="0" marB="0" anchor="ctr"/>
                </a:tc>
                <a:tc>
                  <a:txBody>
                    <a:bodyPr/>
                    <a:lstStyle/>
                    <a:p>
                      <a:pPr marL="0" algn="l" rtl="0" eaLnBrk="1" latinLnBrk="0" hangingPunct="1">
                        <a:spcBef>
                          <a:spcPts val="0"/>
                        </a:spcBef>
                        <a:spcAft>
                          <a:spcPts val="0"/>
                        </a:spcAft>
                      </a:pPr>
                      <a:r>
                        <a:rPr lang="en-IN" sz="2300">
                          <a:effectLst/>
                          <a:latin typeface="Times New Roman"/>
                        </a:rPr>
                        <a:t>S(u)</a:t>
                      </a:r>
                    </a:p>
                  </a:txBody>
                  <a:tcPr marL="0" marR="0" marT="0" marB="0" anchor="ctr"/>
                </a:tc>
                <a:tc>
                  <a:txBody>
                    <a:bodyPr/>
                    <a:lstStyle/>
                    <a:p>
                      <a:pPr marL="0" algn="l" rtl="0" eaLnBrk="1" latinLnBrk="0" hangingPunct="1">
                        <a:spcBef>
                          <a:spcPts val="0"/>
                        </a:spcBef>
                        <a:spcAft>
                          <a:spcPts val="0"/>
                        </a:spcAft>
                      </a:pPr>
                      <a:r>
                        <a:rPr lang="en-IN" sz="2300">
                          <a:effectLst/>
                          <a:latin typeface="Times New Roman"/>
                        </a:rPr>
                        <a:t>S(n)</a:t>
                      </a:r>
                    </a:p>
                  </a:txBody>
                  <a:tcPr marL="0" marR="0" marT="0" marB="0" anchor="ctr"/>
                </a:tc>
                <a:tc>
                  <a:txBody>
                    <a:bodyPr/>
                    <a:lstStyle/>
                    <a:p>
                      <a:pPr marL="0" algn="l" rtl="0" eaLnBrk="1" latinLnBrk="0" hangingPunct="1">
                        <a:spcBef>
                          <a:spcPts val="0"/>
                        </a:spcBef>
                        <a:spcAft>
                          <a:spcPts val="0"/>
                        </a:spcAft>
                      </a:pPr>
                      <a:r>
                        <a:rPr lang="en-IN" sz="2300">
                          <a:effectLst/>
                          <a:latin typeface="Times New Roman"/>
                        </a:rPr>
                        <a:t>S(n)</a:t>
                      </a:r>
                    </a:p>
                  </a:txBody>
                  <a:tcPr marL="0" marR="0" marT="0" marB="0" anchor="ctr"/>
                </a:tc>
                <a:extLst>
                  <a:ext uri="{0D108BD9-81ED-4DB2-BD59-A6C34878D82A}">
                    <a16:rowId xmlns:a16="http://schemas.microsoft.com/office/drawing/2014/main" val="1234243530"/>
                  </a:ext>
                </a:extLst>
              </a:tr>
            </a:tbl>
          </a:graphicData>
        </a:graphic>
      </p:graphicFrame>
    </p:spTree>
    <p:extLst>
      <p:ext uri="{BB962C8B-B14F-4D97-AF65-F5344CB8AC3E}">
        <p14:creationId xmlns:p14="http://schemas.microsoft.com/office/powerpoint/2010/main" val="82344301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Browse 214,536 Stock Photos, Vectors, and Video | Adobe  Stock">
            <a:extLst>
              <a:ext uri="{FF2B5EF4-FFF2-40B4-BE49-F238E27FC236}">
                <a16:creationId xmlns:a16="http://schemas.microsoft.com/office/drawing/2014/main" id="{D9909D38-CD72-589D-4ED2-7C975012E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457" y="2733675"/>
            <a:ext cx="8716761"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7095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69B6-DB42-4B8C-A1B7-AC120606145A}"/>
              </a:ext>
            </a:extLst>
          </p:cNvPr>
          <p:cNvSpPr>
            <a:spLocks noGrp="1"/>
          </p:cNvSpPr>
          <p:nvPr>
            <p:ph type="title"/>
          </p:nvPr>
        </p:nvSpPr>
        <p:spPr>
          <a:xfrm>
            <a:off x="355106" y="322801"/>
            <a:ext cx="10617693" cy="767385"/>
          </a:xfrm>
        </p:spPr>
        <p:txBody>
          <a:bodyPr/>
          <a:lstStyle/>
          <a:p>
            <a:pPr defTabSz="342900"/>
            <a:r>
              <a:rPr lang="da-DK" sz="2800">
                <a:solidFill>
                  <a:srgbClr val="002060"/>
                </a:solidFill>
                <a:latin typeface="Times New Roman"/>
                <a:cs typeface="Times New Roman"/>
              </a:rPr>
              <a:t>Van emde boas tree</a:t>
            </a:r>
            <a:endParaRPr lang="da-DK" sz="2800" b="1" cap="all">
              <a:solidFill>
                <a:srgbClr val="002060"/>
              </a:solidFill>
              <a:latin typeface="Times New Roman"/>
              <a:cs typeface="Times New Roman"/>
            </a:endParaRPr>
          </a:p>
        </p:txBody>
      </p:sp>
      <p:pic>
        <p:nvPicPr>
          <p:cNvPr id="1030" name="Picture 6" descr="How to Create a 3D Question Mark in PowerPoint 2010">
            <a:extLst>
              <a:ext uri="{FF2B5EF4-FFF2-40B4-BE49-F238E27FC236}">
                <a16:creationId xmlns:a16="http://schemas.microsoft.com/office/drawing/2014/main" id="{07D0EBDE-FA4E-294F-73B2-9EDBB13F8E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5235" y="-17755"/>
            <a:ext cx="2253449" cy="1242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7FDCDBC-8CA6-481E-7983-CCEB6A505D5B}"/>
              </a:ext>
            </a:extLst>
          </p:cNvPr>
          <p:cNvSpPr txBox="1"/>
          <p:nvPr/>
        </p:nvSpPr>
        <p:spPr>
          <a:xfrm>
            <a:off x="656948" y="1565674"/>
            <a:ext cx="10857391" cy="707886"/>
          </a:xfrm>
          <a:prstGeom prst="rect">
            <a:avLst/>
          </a:prstGeom>
          <a:noFill/>
        </p:spPr>
        <p:txBody>
          <a:bodyPr wrap="square" lIns="91440" tIns="45720" rIns="91440" bIns="45720" anchor="t">
            <a:spAutoFit/>
          </a:bodyPr>
          <a:lstStyle/>
          <a:p>
            <a:r>
              <a:rPr lang="en-US" sz="2000" b="0" i="0">
                <a:solidFill>
                  <a:srgbClr val="002060"/>
                </a:solidFill>
                <a:effectLst/>
                <a:latin typeface="Times New Roman"/>
                <a:cs typeface="Times New Roman"/>
              </a:rPr>
              <a:t>A VEB-Tree is a tree data structure that can store elements from a finite set of size n efficiently in </a:t>
            </a:r>
            <a:endParaRPr lang="en-IN" sz="2000">
              <a:solidFill>
                <a:srgbClr val="002060"/>
              </a:solidFill>
              <a:latin typeface="Times New Roman"/>
              <a:cs typeface="Times New Roman"/>
            </a:endParaRPr>
          </a:p>
          <a:p>
            <a:r>
              <a:rPr lang="en-US" sz="2000" b="0" i="0">
                <a:solidFill>
                  <a:srgbClr val="002060"/>
                </a:solidFill>
                <a:effectLst/>
                <a:latin typeface="Times New Roman"/>
                <a:cs typeface="Times New Roman"/>
              </a:rPr>
              <a:t>O(log log n) time.</a:t>
            </a:r>
            <a:endParaRPr lang="en-IN" sz="2000">
              <a:solidFill>
                <a:srgbClr val="002060"/>
              </a:solidFill>
              <a:latin typeface="Times New Roman"/>
              <a:cs typeface="Times New Roman"/>
            </a:endParaRPr>
          </a:p>
        </p:txBody>
      </p:sp>
      <p:pic>
        <p:nvPicPr>
          <p:cNvPr id="1026" name="Picture 2" descr="Lightbox">
            <a:extLst>
              <a:ext uri="{FF2B5EF4-FFF2-40B4-BE49-F238E27FC236}">
                <a16:creationId xmlns:a16="http://schemas.microsoft.com/office/drawing/2014/main" id="{3A994E24-5314-CB8E-AA52-614C2C4598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 y="2791729"/>
            <a:ext cx="12202716" cy="345560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F425E87-FD05-2AC2-2A17-0DA954976806}"/>
              </a:ext>
            </a:extLst>
          </p:cNvPr>
          <p:cNvSpPr txBox="1"/>
          <p:nvPr/>
        </p:nvSpPr>
        <p:spPr>
          <a:xfrm flipH="1">
            <a:off x="656948" y="2348938"/>
            <a:ext cx="4722921" cy="400110"/>
          </a:xfrm>
          <a:prstGeom prst="rect">
            <a:avLst/>
          </a:prstGeom>
          <a:noFill/>
        </p:spPr>
        <p:txBody>
          <a:bodyPr wrap="square" rtlCol="0">
            <a:spAutoFit/>
          </a:bodyPr>
          <a:lstStyle/>
          <a:p>
            <a:r>
              <a:rPr lang="en-US" sz="2000" b="1">
                <a:solidFill>
                  <a:srgbClr val="002060"/>
                </a:solidFill>
                <a:latin typeface="Times New Roman" panose="02020603050405020304" pitchFamily="18" charset="0"/>
                <a:cs typeface="Times New Roman" panose="02020603050405020304" pitchFamily="18" charset="0"/>
              </a:rPr>
              <a:t>Structure :</a:t>
            </a:r>
            <a:endParaRPr lang="en-IN" sz="2000" b="1">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513523"/>
      </p:ext>
    </p:extLst>
  </p:cSld>
  <p:clrMapOvr>
    <a:masterClrMapping/>
  </p:clrMapOvr>
  <mc:AlternateContent xmlns:mc="http://schemas.openxmlformats.org/markup-compatibility/2006" xmlns:p14="http://schemas.microsoft.com/office/powerpoint/2010/main">
    <mc:Choice Requires="p14">
      <p:transition spd="slow" p14:dur="1250" advTm="21134">
        <p14:switch dir="r"/>
      </p:transition>
    </mc:Choice>
    <mc:Fallback xmlns="">
      <p:transition spd="slow" advTm="21134">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45CD3-FFFE-CF75-A3D9-10A1EE4DB328}"/>
              </a:ext>
            </a:extLst>
          </p:cNvPr>
          <p:cNvSpPr>
            <a:spLocks noGrp="1"/>
          </p:cNvSpPr>
          <p:nvPr>
            <p:ph type="title"/>
          </p:nvPr>
        </p:nvSpPr>
        <p:spPr>
          <a:xfrm>
            <a:off x="759086" y="182526"/>
            <a:ext cx="4873752" cy="910615"/>
          </a:xfrm>
        </p:spPr>
        <p:txBody>
          <a:bodyPr/>
          <a:lstStyle/>
          <a:p>
            <a:r>
              <a:rPr lang="en-US" sz="2800">
                <a:solidFill>
                  <a:srgbClr val="002060"/>
                </a:solidFill>
                <a:latin typeface="Times New Roman"/>
                <a:cs typeface="Times New Roman"/>
              </a:rPr>
              <a:t>VEB Concepts:</a:t>
            </a:r>
            <a:endParaRPr lang="en-IN" sz="2800">
              <a:solidFill>
                <a:srgbClr val="002060"/>
              </a:solidFill>
              <a:latin typeface="Times New Roman"/>
              <a:cs typeface="Times New Roman"/>
            </a:endParaRPr>
          </a:p>
        </p:txBody>
      </p:sp>
      <p:sp>
        <p:nvSpPr>
          <p:cNvPr id="5" name="TextBox 4">
            <a:extLst>
              <a:ext uri="{FF2B5EF4-FFF2-40B4-BE49-F238E27FC236}">
                <a16:creationId xmlns:a16="http://schemas.microsoft.com/office/drawing/2014/main" id="{9956956F-EF10-0045-3E19-3C5956FC70FC}"/>
              </a:ext>
            </a:extLst>
          </p:cNvPr>
          <p:cNvSpPr txBox="1"/>
          <p:nvPr/>
        </p:nvSpPr>
        <p:spPr>
          <a:xfrm>
            <a:off x="522116" y="1338150"/>
            <a:ext cx="10835151" cy="4653646"/>
          </a:xfrm>
          <a:prstGeom prst="rect">
            <a:avLst/>
          </a:prstGeom>
          <a:noFill/>
        </p:spPr>
        <p:txBody>
          <a:bodyPr wrap="square" lIns="91440" tIns="45720" rIns="91440" bIns="45720" anchor="t">
            <a:spAutoFit/>
          </a:bodyPr>
          <a:lstStyle/>
          <a:p>
            <a:pPr marL="342900" indent="-342900">
              <a:lnSpc>
                <a:spcPct val="150000"/>
              </a:lnSpc>
              <a:buAutoNum type="arabicPeriod"/>
            </a:pPr>
            <a:r>
              <a:rPr lang="en-US" sz="2000">
                <a:solidFill>
                  <a:srgbClr val="002060"/>
                </a:solidFill>
                <a:latin typeface="Times New Roman"/>
                <a:cs typeface="Times New Roman"/>
              </a:rPr>
              <a:t>Bit Vectors: Bit vectors provide constant time insert search and delete, but have high time complexity for successor and predecessor operations as well as high memory complexity</a:t>
            </a:r>
            <a:endParaRPr lang="en-US" sz="2000" i="1" u="sng">
              <a:solidFill>
                <a:srgbClr val="002060"/>
              </a:solidFill>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2000">
                <a:solidFill>
                  <a:srgbClr val="002060"/>
                </a:solidFill>
                <a:latin typeface="Times New Roman"/>
                <a:cs typeface="Times New Roman"/>
              </a:rPr>
              <a:t>Summary Vectors: Summary vectors allow for simplifications of successor and predecessor especially in sparse arrays, but updating them complicates other operations</a:t>
            </a:r>
            <a:endParaRPr lang="en-US" sz="2000">
              <a:solidFill>
                <a:srgbClr val="002060"/>
              </a:solidFill>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2000">
                <a:solidFill>
                  <a:srgbClr val="002060"/>
                </a:solidFill>
                <a:latin typeface="Times New Roman"/>
                <a:cs typeface="Times New Roman"/>
              </a:rPr>
              <a:t>Lazy Propagation: To reduce single operation time complexity, some functions only perform the bare minimum number of changes required and procrastinate on other logical manipulations</a:t>
            </a:r>
            <a:endParaRPr lang="en-US" sz="2000">
              <a:solidFill>
                <a:srgbClr val="002060"/>
              </a:solidFill>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2000">
                <a:solidFill>
                  <a:srgbClr val="002060"/>
                </a:solidFill>
                <a:latin typeface="Times New Roman"/>
                <a:cs typeface="Times New Roman"/>
              </a:rPr>
              <a:t>Caching: Storing additional information in constant time can save significant amounts of effort down the road by reducing repetitive operations</a:t>
            </a:r>
            <a:endParaRPr lang="en-US" sz="2000">
              <a:solidFill>
                <a:srgbClr val="002060"/>
              </a:solidFill>
              <a:latin typeface="Times New Roman" panose="02020603050405020304" pitchFamily="18" charset="0"/>
              <a:cs typeface="Times New Roman" panose="02020603050405020304" pitchFamily="18" charset="0"/>
            </a:endParaRPr>
          </a:p>
          <a:p>
            <a:pPr marL="342900" indent="-342900">
              <a:lnSpc>
                <a:spcPct val="150000"/>
              </a:lnSpc>
              <a:buAutoNum type="arabicPeriod"/>
            </a:pPr>
            <a:endParaRPr lang="en-US" sz="2000">
              <a:solidFill>
                <a:srgbClr val="002060"/>
              </a:solidFill>
              <a:latin typeface="Times New Roman" panose="02020603050405020304" pitchFamily="18" charset="0"/>
              <a:cs typeface="Times New Roman" panose="02020603050405020304" pitchFamily="18" charset="0"/>
            </a:endParaRPr>
          </a:p>
          <a:p>
            <a:pPr marL="342900" indent="-342900">
              <a:lnSpc>
                <a:spcPct val="150000"/>
              </a:lnSpc>
              <a:buAutoNum type="arabicPeriod"/>
            </a:pPr>
            <a:endParaRPr lang="en-US" sz="200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898989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45CD3-FFFE-CF75-A3D9-10A1EE4DB328}"/>
              </a:ext>
            </a:extLst>
          </p:cNvPr>
          <p:cNvSpPr>
            <a:spLocks noGrp="1"/>
          </p:cNvSpPr>
          <p:nvPr>
            <p:ph type="title"/>
          </p:nvPr>
        </p:nvSpPr>
        <p:spPr>
          <a:xfrm>
            <a:off x="759086" y="182526"/>
            <a:ext cx="4873752" cy="910615"/>
          </a:xfrm>
        </p:spPr>
        <p:txBody>
          <a:bodyPr/>
          <a:lstStyle/>
          <a:p>
            <a:r>
              <a:rPr lang="en-US" sz="2800">
                <a:solidFill>
                  <a:srgbClr val="002060"/>
                </a:solidFill>
                <a:latin typeface="Times New Roman"/>
                <a:cs typeface="Times New Roman"/>
              </a:rPr>
              <a:t>ADVANTAGES</a:t>
            </a:r>
            <a:endParaRPr lang="en-IN" sz="2800">
              <a:solidFill>
                <a:srgbClr val="002060"/>
              </a:solidFill>
              <a:latin typeface="Times New Roman"/>
              <a:cs typeface="Times New Roman"/>
            </a:endParaRPr>
          </a:p>
        </p:txBody>
      </p:sp>
      <p:sp>
        <p:nvSpPr>
          <p:cNvPr id="5" name="TextBox 4">
            <a:extLst>
              <a:ext uri="{FF2B5EF4-FFF2-40B4-BE49-F238E27FC236}">
                <a16:creationId xmlns:a16="http://schemas.microsoft.com/office/drawing/2014/main" id="{9956956F-EF10-0045-3E19-3C5956FC70FC}"/>
              </a:ext>
            </a:extLst>
          </p:cNvPr>
          <p:cNvSpPr txBox="1"/>
          <p:nvPr/>
        </p:nvSpPr>
        <p:spPr>
          <a:xfrm>
            <a:off x="678424" y="1377226"/>
            <a:ext cx="10835151" cy="4191981"/>
          </a:xfrm>
          <a:prstGeom prst="rect">
            <a:avLst/>
          </a:prstGeom>
          <a:noFill/>
        </p:spPr>
        <p:txBody>
          <a:bodyPr wrap="square" lIns="91440" tIns="45720" rIns="91440" bIns="45720" anchor="t">
            <a:spAutoFit/>
          </a:bodyPr>
          <a:lstStyle/>
          <a:p>
            <a:pPr marL="342900" indent="-342900">
              <a:lnSpc>
                <a:spcPct val="150000"/>
              </a:lnSpc>
              <a:buFont typeface="Arial"/>
              <a:buChar char="•"/>
            </a:pPr>
            <a:r>
              <a:rPr lang="en-US" sz="2000">
                <a:solidFill>
                  <a:srgbClr val="002060"/>
                </a:solidFill>
                <a:latin typeface="Times New Roman"/>
                <a:cs typeface="Times New Roman"/>
              </a:rPr>
              <a:t>Efficient</a:t>
            </a:r>
            <a:r>
              <a:rPr lang="en-US" sz="2000" b="0" i="0">
                <a:solidFill>
                  <a:srgbClr val="002060"/>
                </a:solidFill>
                <a:effectLst/>
                <a:latin typeface="Times New Roman"/>
                <a:cs typeface="Times New Roman"/>
              </a:rPr>
              <a:t> search and update operations</a:t>
            </a:r>
            <a:endParaRPr lang="en-US"/>
          </a:p>
          <a:p>
            <a:pPr marL="342900" indent="-342900">
              <a:lnSpc>
                <a:spcPct val="150000"/>
              </a:lnSpc>
              <a:buFont typeface="Arial"/>
              <a:buChar char="•"/>
            </a:pPr>
            <a:r>
              <a:rPr lang="en-US" sz="2000">
                <a:solidFill>
                  <a:srgbClr val="002060"/>
                </a:solidFill>
                <a:latin typeface="Times New Roman"/>
                <a:cs typeface="Times New Roman"/>
              </a:rPr>
              <a:t>Allows</a:t>
            </a:r>
            <a:r>
              <a:rPr lang="en-US" sz="2000" b="0" i="0">
                <a:solidFill>
                  <a:srgbClr val="002060"/>
                </a:solidFill>
                <a:effectLst/>
                <a:latin typeface="Times New Roman"/>
                <a:cs typeface="Times New Roman"/>
              </a:rPr>
              <a:t> for the fast retrieval of elements based on their value, rather than their position in the tree, making it well-suited for applications such as range queries or priority queues</a:t>
            </a:r>
            <a:r>
              <a:rPr lang="en-US" sz="2000">
                <a:solidFill>
                  <a:srgbClr val="002060"/>
                </a:solidFill>
                <a:latin typeface="Times New Roman"/>
                <a:cs typeface="Times New Roman"/>
              </a:rPr>
              <a:t> </a:t>
            </a:r>
          </a:p>
          <a:p>
            <a:pPr marL="342900" indent="-342900">
              <a:lnSpc>
                <a:spcPct val="150000"/>
              </a:lnSpc>
              <a:buFont typeface="Arial"/>
              <a:buChar char="•"/>
            </a:pPr>
            <a:r>
              <a:rPr lang="en-US" sz="2000">
                <a:solidFill>
                  <a:srgbClr val="002060"/>
                </a:solidFill>
                <a:latin typeface="Times New Roman"/>
                <a:cs typeface="Times New Roman"/>
              </a:rPr>
              <a:t>Can</a:t>
            </a:r>
            <a:r>
              <a:rPr lang="en-US" sz="2000" b="0" i="0">
                <a:solidFill>
                  <a:srgbClr val="002060"/>
                </a:solidFill>
                <a:effectLst/>
                <a:latin typeface="Times New Roman"/>
                <a:cs typeface="Times New Roman"/>
              </a:rPr>
              <a:t> be used to implement dynamic sets with</a:t>
            </a:r>
            <a:r>
              <a:rPr lang="en-US" sz="2000">
                <a:solidFill>
                  <a:srgbClr val="002060"/>
                </a:solidFill>
                <a:latin typeface="Times New Roman"/>
                <a:cs typeface="Times New Roman"/>
              </a:rPr>
              <a:t> search,</a:t>
            </a:r>
            <a:r>
              <a:rPr lang="en-US" sz="2000" b="0" i="0">
                <a:solidFill>
                  <a:srgbClr val="002060"/>
                </a:solidFill>
                <a:effectLst/>
                <a:latin typeface="Times New Roman"/>
                <a:cs typeface="Times New Roman"/>
              </a:rPr>
              <a:t> insertion</a:t>
            </a:r>
            <a:r>
              <a:rPr lang="en-US" sz="2000">
                <a:solidFill>
                  <a:srgbClr val="002060"/>
                </a:solidFill>
                <a:latin typeface="Times New Roman"/>
                <a:cs typeface="Times New Roman"/>
              </a:rPr>
              <a:t>,</a:t>
            </a:r>
            <a:r>
              <a:rPr lang="en-US" sz="2000" b="0" i="0">
                <a:solidFill>
                  <a:srgbClr val="002060"/>
                </a:solidFill>
                <a:effectLst/>
                <a:latin typeface="Times New Roman"/>
                <a:cs typeface="Times New Roman"/>
              </a:rPr>
              <a:t> and deletion operations</a:t>
            </a:r>
            <a:r>
              <a:rPr lang="en-US" sz="2000">
                <a:solidFill>
                  <a:srgbClr val="002060"/>
                </a:solidFill>
                <a:latin typeface="Times New Roman"/>
                <a:cs typeface="Times New Roman"/>
              </a:rPr>
              <a:t> that are exponentially</a:t>
            </a:r>
            <a:r>
              <a:rPr lang="en-US" sz="2000" b="0" i="0">
                <a:solidFill>
                  <a:srgbClr val="002060"/>
                </a:solidFill>
                <a:effectLst/>
                <a:latin typeface="Times New Roman"/>
                <a:cs typeface="Times New Roman"/>
              </a:rPr>
              <a:t> faster than most other data structures that provide these functions (such as Red-Black trees</a:t>
            </a:r>
            <a:r>
              <a:rPr lang="en-US" sz="2000">
                <a:solidFill>
                  <a:srgbClr val="002060"/>
                </a:solidFill>
                <a:latin typeface="Times New Roman"/>
                <a:cs typeface="Times New Roman"/>
              </a:rPr>
              <a:t> or other balanced BSTs)</a:t>
            </a:r>
            <a:endParaRPr lang="en-US" sz="2000">
              <a:solidFill>
                <a:srgbClr val="002060"/>
              </a:solidFill>
              <a:latin typeface="Times New Roman" panose="02020603050405020304" pitchFamily="18" charset="0"/>
              <a:cs typeface="Times New Roman" panose="02020603050405020304" pitchFamily="18" charset="0"/>
            </a:endParaRPr>
          </a:p>
          <a:p>
            <a:pPr marL="342900" indent="-342900">
              <a:lnSpc>
                <a:spcPct val="150000"/>
              </a:lnSpc>
              <a:buFont typeface="Arial"/>
              <a:buChar char="•"/>
            </a:pPr>
            <a:r>
              <a:rPr lang="en-US" sz="2000">
                <a:solidFill>
                  <a:srgbClr val="002060"/>
                </a:solidFill>
                <a:latin typeface="Times New Roman"/>
                <a:cs typeface="Times New Roman"/>
              </a:rPr>
              <a:t>Well-suited</a:t>
            </a:r>
            <a:r>
              <a:rPr lang="en-US" sz="2000" b="0" i="0">
                <a:solidFill>
                  <a:srgbClr val="002060"/>
                </a:solidFill>
                <a:effectLst/>
                <a:latin typeface="Times New Roman"/>
                <a:cs typeface="Times New Roman"/>
              </a:rPr>
              <a:t> for applications that require a large number of elements to be stored, as they have an overall logarithmic time complexity</a:t>
            </a:r>
          </a:p>
          <a:p>
            <a:pPr marL="342900" indent="-342900">
              <a:lnSpc>
                <a:spcPct val="150000"/>
              </a:lnSpc>
              <a:buFont typeface="Arial"/>
              <a:buChar char="•"/>
            </a:pPr>
            <a:r>
              <a:rPr lang="en-US" sz="2000">
                <a:solidFill>
                  <a:srgbClr val="002060"/>
                </a:solidFill>
                <a:latin typeface="Times New Roman"/>
                <a:cs typeface="Times New Roman"/>
              </a:rPr>
              <a:t>Minimum and maximum are stored implicitly and can be found in constant time</a:t>
            </a:r>
          </a:p>
        </p:txBody>
      </p:sp>
    </p:spTree>
    <p:extLst>
      <p:ext uri="{BB962C8B-B14F-4D97-AF65-F5344CB8AC3E}">
        <p14:creationId xmlns:p14="http://schemas.microsoft.com/office/powerpoint/2010/main" val="30825758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45CD3-FFFE-CF75-A3D9-10A1EE4DB328}"/>
              </a:ext>
            </a:extLst>
          </p:cNvPr>
          <p:cNvSpPr>
            <a:spLocks noGrp="1"/>
          </p:cNvSpPr>
          <p:nvPr>
            <p:ph type="title"/>
          </p:nvPr>
        </p:nvSpPr>
        <p:spPr>
          <a:xfrm>
            <a:off x="759086" y="182526"/>
            <a:ext cx="4873752" cy="910615"/>
          </a:xfrm>
        </p:spPr>
        <p:txBody>
          <a:bodyPr/>
          <a:lstStyle/>
          <a:p>
            <a:r>
              <a:rPr lang="en-US" sz="2800">
                <a:solidFill>
                  <a:srgbClr val="002060"/>
                </a:solidFill>
                <a:latin typeface="Times New Roman" panose="02020603050405020304" pitchFamily="18" charset="0"/>
                <a:cs typeface="Times New Roman" panose="02020603050405020304" pitchFamily="18" charset="0"/>
              </a:rPr>
              <a:t>DISADVANTAGES</a:t>
            </a:r>
            <a:endParaRPr lang="en-IN" sz="280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956956F-EF10-0045-3E19-3C5956FC70FC}"/>
              </a:ext>
            </a:extLst>
          </p:cNvPr>
          <p:cNvSpPr txBox="1"/>
          <p:nvPr/>
        </p:nvSpPr>
        <p:spPr>
          <a:xfrm>
            <a:off x="605046" y="2562559"/>
            <a:ext cx="10980570" cy="1421992"/>
          </a:xfrm>
          <a:prstGeom prst="rect">
            <a:avLst/>
          </a:prstGeom>
          <a:noFill/>
        </p:spPr>
        <p:txBody>
          <a:bodyPr wrap="square" lIns="91440" tIns="45720" rIns="91440" bIns="45720" anchor="t">
            <a:spAutoFit/>
          </a:bodyPr>
          <a:lstStyle/>
          <a:p>
            <a:pPr marL="342900" indent="-342900">
              <a:lnSpc>
                <a:spcPct val="150000"/>
              </a:lnSpc>
              <a:buAutoNum type="arabicPeriod"/>
            </a:pPr>
            <a:r>
              <a:rPr lang="en-US" sz="2000">
                <a:solidFill>
                  <a:srgbClr val="002060"/>
                </a:solidFill>
                <a:latin typeface="Times New Roman"/>
                <a:cs typeface="Times New Roman"/>
              </a:rPr>
              <a:t>Must have predefined fixed integer ranges</a:t>
            </a:r>
          </a:p>
          <a:p>
            <a:pPr marL="342900" indent="-342900">
              <a:lnSpc>
                <a:spcPct val="150000"/>
              </a:lnSpc>
              <a:buAutoNum type="arabicPeriod"/>
            </a:pPr>
            <a:r>
              <a:rPr lang="en-US" sz="2000">
                <a:solidFill>
                  <a:srgbClr val="002060"/>
                </a:solidFill>
                <a:latin typeface="Times New Roman"/>
                <a:cs typeface="Times New Roman"/>
              </a:rPr>
              <a:t>Due</a:t>
            </a:r>
            <a:r>
              <a:rPr lang="en-US" sz="2000" b="0" i="0">
                <a:solidFill>
                  <a:srgbClr val="002060"/>
                </a:solidFill>
                <a:effectLst/>
                <a:latin typeface="Times New Roman"/>
                <a:cs typeface="Times New Roman"/>
              </a:rPr>
              <a:t> to their hierarchical structure, VEB trees may require</a:t>
            </a:r>
            <a:r>
              <a:rPr lang="en-US" sz="2000">
                <a:solidFill>
                  <a:srgbClr val="002060"/>
                </a:solidFill>
                <a:latin typeface="Times New Roman"/>
                <a:cs typeface="Times New Roman"/>
              </a:rPr>
              <a:t> large</a:t>
            </a:r>
            <a:r>
              <a:rPr lang="en-US" sz="2000" b="0" i="0">
                <a:solidFill>
                  <a:srgbClr val="002060"/>
                </a:solidFill>
                <a:effectLst/>
                <a:latin typeface="Times New Roman"/>
                <a:cs typeface="Times New Roman"/>
              </a:rPr>
              <a:t> </a:t>
            </a:r>
            <a:r>
              <a:rPr lang="en-US" sz="2000">
                <a:solidFill>
                  <a:srgbClr val="002060"/>
                </a:solidFill>
                <a:latin typeface="Times New Roman"/>
                <a:cs typeface="Times New Roman"/>
              </a:rPr>
              <a:t>amounts of </a:t>
            </a:r>
            <a:r>
              <a:rPr lang="en-US" sz="2000" b="0" i="0">
                <a:solidFill>
                  <a:srgbClr val="002060"/>
                </a:solidFill>
                <a:effectLst/>
                <a:latin typeface="Times New Roman"/>
                <a:cs typeface="Times New Roman"/>
              </a:rPr>
              <a:t>memory</a:t>
            </a:r>
            <a:r>
              <a:rPr lang="en-US" sz="2000">
                <a:solidFill>
                  <a:srgbClr val="002060"/>
                </a:solidFill>
                <a:latin typeface="Times New Roman"/>
                <a:cs typeface="Times New Roman"/>
              </a:rPr>
              <a:t>.</a:t>
            </a:r>
            <a:endParaRPr lang="en-US" sz="2000" b="0" i="0">
              <a:solidFill>
                <a:srgbClr val="002060"/>
              </a:solidFill>
              <a:effectLst/>
              <a:latin typeface="Times New Roman"/>
              <a:cs typeface="Times New Roman"/>
            </a:endParaRPr>
          </a:p>
          <a:p>
            <a:pPr marL="342900" indent="-342900">
              <a:lnSpc>
                <a:spcPct val="150000"/>
              </a:lnSpc>
              <a:buAutoNum type="arabicPeriod"/>
            </a:pPr>
            <a:r>
              <a:rPr lang="en-US" sz="2000">
                <a:solidFill>
                  <a:srgbClr val="002060"/>
                </a:solidFill>
                <a:latin typeface="Times New Roman"/>
                <a:cs typeface="Times New Roman"/>
              </a:rPr>
              <a:t>Complexity is defined by the size of the universe of values, not by the size of the stored integers</a:t>
            </a:r>
          </a:p>
        </p:txBody>
      </p:sp>
    </p:spTree>
    <p:extLst>
      <p:ext uri="{BB962C8B-B14F-4D97-AF65-F5344CB8AC3E}">
        <p14:creationId xmlns:p14="http://schemas.microsoft.com/office/powerpoint/2010/main" val="392555775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5" name="Rectangle 6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86" name="Picture 6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7" name="Straight Connector 6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6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9" name="Rectangle 68">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70">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5645CD3-FFFE-CF75-A3D9-10A1EE4DB328}"/>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100" b="0">
                <a:latin typeface="+mj-lt"/>
              </a:rPr>
              <a:t>Proto van emde boas tree structure</a:t>
            </a:r>
          </a:p>
        </p:txBody>
      </p:sp>
      <p:cxnSp>
        <p:nvCxnSpPr>
          <p:cNvPr id="91" name="Straight Connector 72">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 name="Picture 3" descr="Diagram&#10;&#10;Description automatically generated">
            <a:extLst>
              <a:ext uri="{FF2B5EF4-FFF2-40B4-BE49-F238E27FC236}">
                <a16:creationId xmlns:a16="http://schemas.microsoft.com/office/drawing/2014/main" id="{1A0F8B06-9001-42A5-2BDB-5D28F0F00EDF}"/>
              </a:ext>
            </a:extLst>
          </p:cNvPr>
          <p:cNvPicPr>
            <a:picLocks noChangeAspect="1"/>
          </p:cNvPicPr>
          <p:nvPr/>
        </p:nvPicPr>
        <p:blipFill>
          <a:blip r:embed="rId4"/>
          <a:stretch>
            <a:fillRect/>
          </a:stretch>
        </p:blipFill>
        <p:spPr>
          <a:xfrm>
            <a:off x="5903911" y="775349"/>
            <a:ext cx="5960567" cy="4544337"/>
          </a:xfrm>
          <a:prstGeom prst="rect">
            <a:avLst/>
          </a:prstGeom>
        </p:spPr>
      </p:pic>
      <p:pic>
        <p:nvPicPr>
          <p:cNvPr id="92" name="Picture 74">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7" name="Straight Connector 76">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11638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45CD3-FFFE-CF75-A3D9-10A1EE4DB328}"/>
              </a:ext>
            </a:extLst>
          </p:cNvPr>
          <p:cNvSpPr>
            <a:spLocks noGrp="1"/>
          </p:cNvSpPr>
          <p:nvPr>
            <p:ph type="title"/>
          </p:nvPr>
        </p:nvSpPr>
        <p:spPr>
          <a:xfrm>
            <a:off x="759086" y="182526"/>
            <a:ext cx="4873752" cy="910615"/>
          </a:xfrm>
        </p:spPr>
        <p:txBody>
          <a:bodyPr/>
          <a:lstStyle/>
          <a:p>
            <a:r>
              <a:rPr lang="en-US" sz="2800">
                <a:solidFill>
                  <a:srgbClr val="002060"/>
                </a:solidFill>
                <a:latin typeface="Times New Roman"/>
                <a:cs typeface="Times New Roman"/>
              </a:rPr>
              <a:t>VEB Implementation:</a:t>
            </a:r>
            <a:endParaRPr lang="en-IN" sz="2800">
              <a:solidFill>
                <a:srgbClr val="002060"/>
              </a:solidFill>
              <a:latin typeface="Times New Roman"/>
              <a:cs typeface="Times New Roman"/>
            </a:endParaRPr>
          </a:p>
        </p:txBody>
      </p:sp>
      <p:sp>
        <p:nvSpPr>
          <p:cNvPr id="5" name="TextBox 4">
            <a:extLst>
              <a:ext uri="{FF2B5EF4-FFF2-40B4-BE49-F238E27FC236}">
                <a16:creationId xmlns:a16="http://schemas.microsoft.com/office/drawing/2014/main" id="{9956956F-EF10-0045-3E19-3C5956FC70FC}"/>
              </a:ext>
            </a:extLst>
          </p:cNvPr>
          <p:cNvSpPr txBox="1"/>
          <p:nvPr/>
        </p:nvSpPr>
        <p:spPr>
          <a:xfrm>
            <a:off x="522116" y="1338150"/>
            <a:ext cx="10835151" cy="5576976"/>
          </a:xfrm>
          <a:prstGeom prst="rect">
            <a:avLst/>
          </a:prstGeom>
          <a:noFill/>
        </p:spPr>
        <p:txBody>
          <a:bodyPr wrap="square" lIns="91440" tIns="45720" rIns="91440" bIns="45720" anchor="t">
            <a:spAutoFit/>
          </a:bodyPr>
          <a:lstStyle/>
          <a:p>
            <a:pPr marL="342900" indent="-342900">
              <a:lnSpc>
                <a:spcPct val="150000"/>
              </a:lnSpc>
              <a:buAutoNum type="arabicPeriod"/>
            </a:pPr>
            <a:r>
              <a:rPr lang="en-US" sz="2000">
                <a:solidFill>
                  <a:srgbClr val="002060"/>
                </a:solidFill>
                <a:latin typeface="Times New Roman"/>
                <a:cs typeface="Times New Roman"/>
              </a:rPr>
              <a:t>VEB is defined recursively, where a parent contains a summary VEB tree and child 'clusters' AKA 'galaxies' which are smaller VEB trees</a:t>
            </a:r>
            <a:endParaRPr lang="en-US" sz="2000" i="1" u="sng">
              <a:solidFill>
                <a:srgbClr val="002060"/>
              </a:solidFill>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2000">
                <a:solidFill>
                  <a:srgbClr val="002060"/>
                </a:solidFill>
                <a:latin typeface="Times New Roman"/>
                <a:cs typeface="Times New Roman"/>
              </a:rPr>
              <a:t>VEB requires a predefined universe size </a:t>
            </a:r>
            <a:r>
              <a:rPr lang="en-US" sz="2000" i="1">
                <a:solidFill>
                  <a:srgbClr val="002060"/>
                </a:solidFill>
                <a:latin typeface="Times New Roman"/>
                <a:cs typeface="Times New Roman"/>
              </a:rPr>
              <a:t>u</a:t>
            </a:r>
            <a:r>
              <a:rPr lang="en-US" sz="2000">
                <a:solidFill>
                  <a:srgbClr val="002060"/>
                </a:solidFill>
                <a:latin typeface="Times New Roman"/>
                <a:cs typeface="Times New Roman"/>
              </a:rPr>
              <a:t>, equal to a power of 2 such as </a:t>
            </a:r>
            <a:r>
              <a:rPr lang="en-US" sz="2000" i="1">
                <a:solidFill>
                  <a:srgbClr val="002060"/>
                </a:solidFill>
                <a:latin typeface="Times New Roman"/>
                <a:cs typeface="Times New Roman"/>
              </a:rPr>
              <a:t>u</a:t>
            </a:r>
            <a:r>
              <a:rPr lang="en-US" sz="2000">
                <a:solidFill>
                  <a:srgbClr val="002060"/>
                </a:solidFill>
                <a:latin typeface="Times New Roman"/>
                <a:cs typeface="Times New Roman"/>
              </a:rPr>
              <a:t> = 2^32 for 32bit integers</a:t>
            </a:r>
          </a:p>
          <a:p>
            <a:pPr marL="342900" indent="-342900">
              <a:lnSpc>
                <a:spcPct val="150000"/>
              </a:lnSpc>
              <a:buAutoNum type="arabicPeriod"/>
            </a:pPr>
            <a:r>
              <a:rPr lang="en-US" sz="2000">
                <a:solidFill>
                  <a:srgbClr val="002060"/>
                </a:solidFill>
                <a:latin typeface="Times New Roman"/>
                <a:cs typeface="Times New Roman"/>
              </a:rPr>
              <a:t>Each child VEB tree has sqrt(</a:t>
            </a:r>
            <a:r>
              <a:rPr lang="en-US" sz="2000" i="1">
                <a:solidFill>
                  <a:srgbClr val="002060"/>
                </a:solidFill>
                <a:latin typeface="Times New Roman"/>
                <a:cs typeface="Times New Roman"/>
              </a:rPr>
              <a:t>u</a:t>
            </a:r>
            <a:r>
              <a:rPr lang="en-US" sz="2000">
                <a:solidFill>
                  <a:srgbClr val="002060"/>
                </a:solidFill>
                <a:latin typeface="Times New Roman"/>
                <a:cs typeface="Times New Roman"/>
              </a:rPr>
              <a:t>) elements, down to the last layer where blocks of 2 are used</a:t>
            </a:r>
            <a:endParaRPr lang="en-US" sz="2000" i="1" u="sng">
              <a:solidFill>
                <a:srgbClr val="002060"/>
              </a:solidFill>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2000">
                <a:solidFill>
                  <a:srgbClr val="002060"/>
                </a:solidFill>
                <a:latin typeface="Times New Roman"/>
                <a:cs typeface="Times New Roman"/>
              </a:rPr>
              <a:t>Utility functions high(</a:t>
            </a:r>
            <a:r>
              <a:rPr lang="en-US" sz="2000" i="1">
                <a:solidFill>
                  <a:srgbClr val="002060"/>
                </a:solidFill>
                <a:latin typeface="Times New Roman"/>
                <a:cs typeface="Times New Roman"/>
              </a:rPr>
              <a:t>x</a:t>
            </a:r>
            <a:r>
              <a:rPr lang="en-US" sz="2000">
                <a:solidFill>
                  <a:srgbClr val="002060"/>
                </a:solidFill>
                <a:latin typeface="Times New Roman"/>
                <a:cs typeface="Times New Roman"/>
              </a:rPr>
              <a:t>), low(</a:t>
            </a:r>
            <a:r>
              <a:rPr lang="en-US" sz="2000" i="1">
                <a:solidFill>
                  <a:srgbClr val="002060"/>
                </a:solidFill>
                <a:latin typeface="Times New Roman"/>
                <a:cs typeface="Times New Roman"/>
              </a:rPr>
              <a:t>x</a:t>
            </a:r>
            <a:r>
              <a:rPr lang="en-US" sz="2000">
                <a:solidFill>
                  <a:srgbClr val="002060"/>
                </a:solidFill>
                <a:latin typeface="Times New Roman"/>
                <a:cs typeface="Times New Roman"/>
              </a:rPr>
              <a:t>) and index(</a:t>
            </a:r>
            <a:r>
              <a:rPr lang="en-US" sz="2000" i="1" err="1">
                <a:solidFill>
                  <a:srgbClr val="002060"/>
                </a:solidFill>
                <a:latin typeface="Times New Roman"/>
                <a:cs typeface="Times New Roman"/>
              </a:rPr>
              <a:t>i</a:t>
            </a:r>
            <a:r>
              <a:rPr lang="en-US" sz="2000" i="1">
                <a:solidFill>
                  <a:srgbClr val="002060"/>
                </a:solidFill>
                <a:latin typeface="Times New Roman"/>
                <a:cs typeface="Times New Roman"/>
              </a:rPr>
              <a:t>, j</a:t>
            </a:r>
            <a:r>
              <a:rPr lang="en-US" sz="2000">
                <a:solidFill>
                  <a:srgbClr val="002060"/>
                </a:solidFill>
                <a:latin typeface="Times New Roman"/>
                <a:cs typeface="Times New Roman"/>
              </a:rPr>
              <a:t>) are used to find the cluster in the same layer above </a:t>
            </a:r>
            <a:r>
              <a:rPr lang="en-US" sz="2000" i="1">
                <a:solidFill>
                  <a:srgbClr val="002060"/>
                </a:solidFill>
                <a:latin typeface="Times New Roman"/>
                <a:cs typeface="Times New Roman"/>
              </a:rPr>
              <a:t>x</a:t>
            </a:r>
            <a:r>
              <a:rPr lang="en-US" sz="2000">
                <a:solidFill>
                  <a:srgbClr val="002060"/>
                </a:solidFill>
                <a:latin typeface="Times New Roman"/>
                <a:cs typeface="Times New Roman"/>
              </a:rPr>
              <a:t>, below </a:t>
            </a:r>
            <a:r>
              <a:rPr lang="en-US" sz="2000" i="1">
                <a:solidFill>
                  <a:srgbClr val="002060"/>
                </a:solidFill>
                <a:latin typeface="Times New Roman"/>
                <a:cs typeface="Times New Roman"/>
              </a:rPr>
              <a:t>x</a:t>
            </a:r>
            <a:r>
              <a:rPr lang="en-US" sz="2000">
                <a:solidFill>
                  <a:srgbClr val="002060"/>
                </a:solidFill>
                <a:latin typeface="Times New Roman"/>
                <a:cs typeface="Times New Roman"/>
              </a:rPr>
              <a:t>, and at a specific position</a:t>
            </a:r>
            <a:endParaRPr lang="en-US" sz="2000" i="1">
              <a:solidFill>
                <a:srgbClr val="002060"/>
              </a:solidFill>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2000">
                <a:solidFill>
                  <a:srgbClr val="002060"/>
                </a:solidFill>
                <a:latin typeface="Times New Roman"/>
                <a:cs typeface="Times New Roman"/>
              </a:rPr>
              <a:t>The bottom layer of the tree is handled distinctly as a break case for recursive updates, and stores 0s or 1s in the min/max positions</a:t>
            </a:r>
            <a:endParaRPr lang="en-US" sz="2000">
              <a:solidFill>
                <a:srgbClr val="002060"/>
              </a:solidFill>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2000">
                <a:solidFill>
                  <a:srgbClr val="002060"/>
                </a:solidFill>
                <a:latin typeface="Times New Roman"/>
                <a:cs typeface="Times New Roman"/>
              </a:rPr>
              <a:t>Memory complexity of VEB varies significantly based on implementation choices, either with O(</a:t>
            </a:r>
            <a:r>
              <a:rPr lang="en-US" sz="2000" i="1">
                <a:solidFill>
                  <a:srgbClr val="002060"/>
                </a:solidFill>
                <a:latin typeface="Times New Roman"/>
                <a:cs typeface="Times New Roman"/>
              </a:rPr>
              <a:t>u</a:t>
            </a:r>
            <a:r>
              <a:rPr lang="en-US" sz="2000">
                <a:solidFill>
                  <a:srgbClr val="002060"/>
                </a:solidFill>
                <a:latin typeface="Times New Roman"/>
                <a:cs typeface="Times New Roman"/>
              </a:rPr>
              <a:t>), O(</a:t>
            </a:r>
            <a:r>
              <a:rPr lang="en-US" sz="2000" i="1" err="1">
                <a:solidFill>
                  <a:srgbClr val="002060"/>
                </a:solidFill>
                <a:latin typeface="Times New Roman"/>
                <a:cs typeface="Times New Roman"/>
              </a:rPr>
              <a:t>n</a:t>
            </a:r>
            <a:r>
              <a:rPr lang="en-US" sz="2000" err="1">
                <a:solidFill>
                  <a:srgbClr val="002060"/>
                </a:solidFill>
                <a:latin typeface="Times New Roman"/>
                <a:cs typeface="Times New Roman"/>
              </a:rPr>
              <a:t>lglg</a:t>
            </a:r>
            <a:r>
              <a:rPr lang="en-US" sz="2000" i="1" err="1">
                <a:solidFill>
                  <a:srgbClr val="002060"/>
                </a:solidFill>
                <a:latin typeface="Times New Roman"/>
                <a:cs typeface="Times New Roman"/>
              </a:rPr>
              <a:t>n</a:t>
            </a:r>
            <a:r>
              <a:rPr lang="en-US" sz="2000">
                <a:solidFill>
                  <a:srgbClr val="002060"/>
                </a:solidFill>
                <a:latin typeface="Times New Roman"/>
                <a:cs typeface="Times New Roman"/>
              </a:rPr>
              <a:t>) or O(</a:t>
            </a:r>
            <a:r>
              <a:rPr lang="en-US" sz="2000" i="1">
                <a:solidFill>
                  <a:srgbClr val="002060"/>
                </a:solidFill>
                <a:latin typeface="Times New Roman"/>
                <a:cs typeface="Times New Roman"/>
              </a:rPr>
              <a:t>n</a:t>
            </a:r>
            <a:r>
              <a:rPr lang="en-US" sz="2000">
                <a:solidFill>
                  <a:srgbClr val="002060"/>
                </a:solidFill>
                <a:latin typeface="Times New Roman"/>
                <a:cs typeface="Times New Roman"/>
              </a:rPr>
              <a:t>) storage</a:t>
            </a:r>
            <a:endParaRPr lang="en-US" sz="2000">
              <a:solidFill>
                <a:srgbClr val="002060"/>
              </a:solidFill>
              <a:latin typeface="Times New Roman" panose="02020603050405020304" pitchFamily="18" charset="0"/>
              <a:cs typeface="Times New Roman" panose="02020603050405020304" pitchFamily="18" charset="0"/>
            </a:endParaRPr>
          </a:p>
          <a:p>
            <a:pPr marL="342900" indent="-342900">
              <a:lnSpc>
                <a:spcPct val="150000"/>
              </a:lnSpc>
              <a:buAutoNum type="arabicPeriod"/>
            </a:pPr>
            <a:endParaRPr lang="en-US" sz="2000">
              <a:solidFill>
                <a:srgbClr val="002060"/>
              </a:solidFill>
              <a:latin typeface="Times New Roman" panose="02020603050405020304" pitchFamily="18" charset="0"/>
              <a:cs typeface="Times New Roman" panose="02020603050405020304" pitchFamily="18" charset="0"/>
            </a:endParaRPr>
          </a:p>
          <a:p>
            <a:pPr marL="342900" indent="-342900">
              <a:lnSpc>
                <a:spcPct val="150000"/>
              </a:lnSpc>
              <a:buAutoNum type="arabicPeriod"/>
            </a:pPr>
            <a:endParaRPr lang="en-US" sz="200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79730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45CD3-FFFE-CF75-A3D9-10A1EE4DB328}"/>
              </a:ext>
            </a:extLst>
          </p:cNvPr>
          <p:cNvSpPr>
            <a:spLocks noGrp="1"/>
          </p:cNvSpPr>
          <p:nvPr>
            <p:ph type="title"/>
          </p:nvPr>
        </p:nvSpPr>
        <p:spPr>
          <a:xfrm>
            <a:off x="759086" y="182526"/>
            <a:ext cx="4873752" cy="910615"/>
          </a:xfrm>
        </p:spPr>
        <p:txBody>
          <a:bodyPr/>
          <a:lstStyle/>
          <a:p>
            <a:r>
              <a:rPr lang="en-US" sz="2800">
                <a:solidFill>
                  <a:srgbClr val="002060"/>
                </a:solidFill>
                <a:latin typeface="Times New Roman"/>
                <a:cs typeface="Times New Roman"/>
              </a:rPr>
              <a:t>VEB Insert:</a:t>
            </a:r>
            <a:endParaRPr lang="en-IN" sz="2800">
              <a:solidFill>
                <a:srgbClr val="002060"/>
              </a:solidFill>
              <a:latin typeface="Times New Roman"/>
              <a:cs typeface="Times New Roman"/>
            </a:endParaRPr>
          </a:p>
        </p:txBody>
      </p:sp>
      <p:sp>
        <p:nvSpPr>
          <p:cNvPr id="5" name="TextBox 4">
            <a:extLst>
              <a:ext uri="{FF2B5EF4-FFF2-40B4-BE49-F238E27FC236}">
                <a16:creationId xmlns:a16="http://schemas.microsoft.com/office/drawing/2014/main" id="{9956956F-EF10-0045-3E19-3C5956FC70FC}"/>
              </a:ext>
            </a:extLst>
          </p:cNvPr>
          <p:cNvSpPr txBox="1"/>
          <p:nvPr/>
        </p:nvSpPr>
        <p:spPr>
          <a:xfrm>
            <a:off x="522116" y="1338150"/>
            <a:ext cx="10835151" cy="4653646"/>
          </a:xfrm>
          <a:prstGeom prst="rect">
            <a:avLst/>
          </a:prstGeom>
          <a:noFill/>
        </p:spPr>
        <p:txBody>
          <a:bodyPr wrap="square" lIns="91440" tIns="45720" rIns="91440" bIns="45720" anchor="t">
            <a:spAutoFit/>
          </a:bodyPr>
          <a:lstStyle/>
          <a:p>
            <a:pPr marL="342900" indent="-342900">
              <a:lnSpc>
                <a:spcPct val="150000"/>
              </a:lnSpc>
              <a:buAutoNum type="arabicPeriod"/>
            </a:pPr>
            <a:r>
              <a:rPr lang="en-US" sz="2000">
                <a:solidFill>
                  <a:srgbClr val="002060"/>
                </a:solidFill>
                <a:latin typeface="Times New Roman"/>
                <a:cs typeface="Times New Roman"/>
              </a:rPr>
              <a:t>If VEB layer is empty, </a:t>
            </a:r>
            <a:r>
              <a:rPr lang="en-US" sz="2000" i="1">
                <a:solidFill>
                  <a:srgbClr val="002060"/>
                </a:solidFill>
                <a:latin typeface="Times New Roman"/>
                <a:cs typeface="Times New Roman"/>
              </a:rPr>
              <a:t>lazily </a:t>
            </a:r>
            <a:r>
              <a:rPr lang="en-US" sz="2000">
                <a:solidFill>
                  <a:srgbClr val="002060"/>
                </a:solidFill>
                <a:latin typeface="Times New Roman"/>
                <a:cs typeface="Times New Roman"/>
              </a:rPr>
              <a:t>insert the value as both the min and the max</a:t>
            </a:r>
            <a:endParaRPr lang="en-US"/>
          </a:p>
          <a:p>
            <a:pPr marL="342900" indent="-342900">
              <a:lnSpc>
                <a:spcPct val="150000"/>
              </a:lnSpc>
              <a:buAutoNum type="arabicPeriod"/>
            </a:pPr>
            <a:r>
              <a:rPr lang="en-US" sz="2000">
                <a:solidFill>
                  <a:srgbClr val="002060"/>
                </a:solidFill>
                <a:latin typeface="Times New Roman"/>
                <a:cs typeface="Times New Roman"/>
              </a:rPr>
              <a:t>If insertion value </a:t>
            </a:r>
            <a:r>
              <a:rPr lang="en-US" sz="2000" i="1">
                <a:solidFill>
                  <a:srgbClr val="002060"/>
                </a:solidFill>
                <a:latin typeface="Times New Roman"/>
                <a:cs typeface="Times New Roman"/>
              </a:rPr>
              <a:t>x</a:t>
            </a:r>
            <a:r>
              <a:rPr lang="en-US" sz="2000">
                <a:solidFill>
                  <a:srgbClr val="002060"/>
                </a:solidFill>
                <a:latin typeface="Times New Roman"/>
                <a:cs typeface="Times New Roman"/>
              </a:rPr>
              <a:t> is less than the minimum, set the </a:t>
            </a:r>
            <a:r>
              <a:rPr lang="en-US" sz="2000" i="1">
                <a:solidFill>
                  <a:srgbClr val="002060"/>
                </a:solidFill>
                <a:latin typeface="Times New Roman"/>
                <a:cs typeface="Times New Roman"/>
              </a:rPr>
              <a:t>x</a:t>
            </a:r>
            <a:r>
              <a:rPr lang="en-US" sz="2000">
                <a:solidFill>
                  <a:srgbClr val="002060"/>
                </a:solidFill>
                <a:latin typeface="Times New Roman"/>
                <a:cs typeface="Times New Roman"/>
              </a:rPr>
              <a:t> as the minimum and continue the algorithm with the old minimum value in place of </a:t>
            </a:r>
            <a:r>
              <a:rPr lang="en-US" sz="2000" i="1">
                <a:solidFill>
                  <a:srgbClr val="002060"/>
                </a:solidFill>
                <a:latin typeface="Times New Roman"/>
                <a:cs typeface="Times New Roman"/>
              </a:rPr>
              <a:t>x</a:t>
            </a:r>
          </a:p>
          <a:p>
            <a:pPr marL="342900" indent="-342900">
              <a:lnSpc>
                <a:spcPct val="150000"/>
              </a:lnSpc>
              <a:buAutoNum type="arabicPeriod"/>
            </a:pPr>
            <a:r>
              <a:rPr lang="en-US" sz="2000">
                <a:solidFill>
                  <a:srgbClr val="002060"/>
                </a:solidFill>
                <a:latin typeface="Times New Roman"/>
                <a:cs typeface="Times New Roman"/>
              </a:rPr>
              <a:t>If </a:t>
            </a:r>
            <a:r>
              <a:rPr lang="en-US" sz="2000" i="1">
                <a:solidFill>
                  <a:srgbClr val="002060"/>
                </a:solidFill>
                <a:latin typeface="Times New Roman"/>
                <a:cs typeface="Times New Roman"/>
              </a:rPr>
              <a:t>x</a:t>
            </a:r>
            <a:r>
              <a:rPr lang="en-US" sz="2000">
                <a:solidFill>
                  <a:srgbClr val="002060"/>
                </a:solidFill>
                <a:latin typeface="Times New Roman"/>
                <a:cs typeface="Times New Roman"/>
              </a:rPr>
              <a:t> is greater than the maximum, set the max equal to </a:t>
            </a:r>
            <a:r>
              <a:rPr lang="en-US" sz="2000" i="1">
                <a:solidFill>
                  <a:srgbClr val="002060"/>
                </a:solidFill>
                <a:latin typeface="Times New Roman"/>
                <a:cs typeface="Times New Roman"/>
              </a:rPr>
              <a:t>x</a:t>
            </a:r>
          </a:p>
          <a:p>
            <a:pPr marL="342900" indent="-342900">
              <a:lnSpc>
                <a:spcPct val="150000"/>
              </a:lnSpc>
              <a:buAutoNum type="arabicPeriod"/>
            </a:pPr>
            <a:r>
              <a:rPr lang="en-US" sz="2000">
                <a:solidFill>
                  <a:srgbClr val="002060"/>
                </a:solidFill>
                <a:latin typeface="Times New Roman"/>
                <a:cs typeface="Times New Roman"/>
              </a:rPr>
              <a:t> Insert </a:t>
            </a:r>
            <a:r>
              <a:rPr lang="en-US" sz="2000" i="1">
                <a:solidFill>
                  <a:srgbClr val="002060"/>
                </a:solidFill>
                <a:latin typeface="Times New Roman"/>
                <a:cs typeface="Times New Roman"/>
              </a:rPr>
              <a:t>x </a:t>
            </a:r>
            <a:r>
              <a:rPr lang="en-US" sz="2000">
                <a:solidFill>
                  <a:srgbClr val="002060"/>
                </a:solidFill>
                <a:latin typeface="Times New Roman"/>
                <a:cs typeface="Times New Roman"/>
              </a:rPr>
              <a:t>into the next level of the tree if it hasn't been inserted already</a:t>
            </a:r>
            <a:endParaRPr lang="en-US" sz="2000">
              <a:solidFill>
                <a:srgbClr val="002060"/>
              </a:solidFill>
              <a:latin typeface="Times New Roman" panose="02020603050405020304" pitchFamily="18" charset="0"/>
              <a:cs typeface="Times New Roman" panose="02020603050405020304" pitchFamily="18" charset="0"/>
            </a:endParaRPr>
          </a:p>
          <a:p>
            <a:pPr>
              <a:lnSpc>
                <a:spcPct val="150000"/>
              </a:lnSpc>
            </a:pPr>
            <a:endParaRPr lang="en-US" sz="2000" i="1">
              <a:solidFill>
                <a:srgbClr val="002060"/>
              </a:solidFill>
              <a:latin typeface="Times New Roman"/>
              <a:cs typeface="Times New Roman"/>
            </a:endParaRPr>
          </a:p>
          <a:p>
            <a:pPr>
              <a:lnSpc>
                <a:spcPct val="150000"/>
              </a:lnSpc>
            </a:pPr>
            <a:endParaRPr lang="en-US" sz="2000">
              <a:solidFill>
                <a:srgbClr val="002060"/>
              </a:solidFill>
              <a:latin typeface="Times New Roman"/>
              <a:cs typeface="Times New Roman"/>
            </a:endParaRPr>
          </a:p>
          <a:p>
            <a:pPr>
              <a:lnSpc>
                <a:spcPct val="150000"/>
              </a:lnSpc>
            </a:pPr>
            <a:r>
              <a:rPr lang="en-US" sz="2000">
                <a:solidFill>
                  <a:srgbClr val="002060"/>
                </a:solidFill>
                <a:latin typeface="Times New Roman"/>
                <a:cs typeface="Times New Roman"/>
              </a:rPr>
              <a:t>Because minimum and maximum values are not propagated down the tree until absolutely necessary, any follow up insertions after recursive operations will only require constant time</a:t>
            </a:r>
            <a:endParaRPr lang="en-US" sz="2000">
              <a:solidFill>
                <a:srgbClr val="002060"/>
              </a:solidFill>
              <a:latin typeface="Times New Roman" panose="02020603050405020304" pitchFamily="18" charset="0"/>
              <a:cs typeface="Times New Roman" panose="02020603050405020304" pitchFamily="18" charset="0"/>
            </a:endParaRPr>
          </a:p>
          <a:p>
            <a:pPr marL="342900" indent="-342900">
              <a:lnSpc>
                <a:spcPct val="150000"/>
              </a:lnSpc>
              <a:buAutoNum type="arabicPeriod"/>
            </a:pPr>
            <a:endParaRPr lang="en-US" sz="2000">
              <a:solidFill>
                <a:srgbClr val="002060"/>
              </a:solidFill>
              <a:latin typeface="Times New Roman" panose="02020603050405020304" pitchFamily="18" charset="0"/>
              <a:cs typeface="Times New Roman" panose="02020603050405020304" pitchFamily="18" charset="0"/>
            </a:endParaRPr>
          </a:p>
        </p:txBody>
      </p:sp>
      <p:pic>
        <p:nvPicPr>
          <p:cNvPr id="3" name="Picture 3" descr="Diagram&#10;&#10;Description automatically generated">
            <a:extLst>
              <a:ext uri="{FF2B5EF4-FFF2-40B4-BE49-F238E27FC236}">
                <a16:creationId xmlns:a16="http://schemas.microsoft.com/office/drawing/2014/main" id="{E39BA942-47DC-1303-D155-CC013E859783}"/>
              </a:ext>
            </a:extLst>
          </p:cNvPr>
          <p:cNvPicPr>
            <a:picLocks noChangeAspect="1"/>
          </p:cNvPicPr>
          <p:nvPr/>
        </p:nvPicPr>
        <p:blipFill>
          <a:blip r:embed="rId3"/>
          <a:stretch>
            <a:fillRect/>
          </a:stretch>
        </p:blipFill>
        <p:spPr>
          <a:xfrm>
            <a:off x="8824542" y="4801"/>
            <a:ext cx="3328621" cy="1914525"/>
          </a:xfrm>
          <a:prstGeom prst="rect">
            <a:avLst/>
          </a:prstGeom>
        </p:spPr>
      </p:pic>
    </p:spTree>
    <p:extLst>
      <p:ext uri="{BB962C8B-B14F-4D97-AF65-F5344CB8AC3E}">
        <p14:creationId xmlns:p14="http://schemas.microsoft.com/office/powerpoint/2010/main" val="90876325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ppt/theme/themeOverride2.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ppt/theme/themeOverride3.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21</Slides>
  <Notes>19</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Gallery</vt:lpstr>
      <vt:lpstr>              Van Emde Boas Tree (VEB-Tree)     AVL Tree  </vt:lpstr>
      <vt:lpstr>OVERVIEW</vt:lpstr>
      <vt:lpstr>Van emde boas tree</vt:lpstr>
      <vt:lpstr>VEB Concepts:</vt:lpstr>
      <vt:lpstr>ADVANTAGES</vt:lpstr>
      <vt:lpstr>DISADVANTAGES</vt:lpstr>
      <vt:lpstr>Proto van emde boas tree structure</vt:lpstr>
      <vt:lpstr>VEB Implementation:</vt:lpstr>
      <vt:lpstr>VEB Insert:</vt:lpstr>
      <vt:lpstr>VEB Search:</vt:lpstr>
      <vt:lpstr>VEB Delete:</vt:lpstr>
      <vt:lpstr>AVL Tree  Balanced Binary Search Tree</vt:lpstr>
      <vt:lpstr>OverView</vt:lpstr>
      <vt:lpstr>Balancing</vt:lpstr>
      <vt:lpstr>Right and left rotations</vt:lpstr>
      <vt:lpstr>Right-left and left-right rotations</vt:lpstr>
      <vt:lpstr>insert</vt:lpstr>
      <vt:lpstr>Delete</vt:lpstr>
      <vt:lpstr>ADVANTAGES  &amp; Disadvantages:</vt:lpstr>
      <vt:lpstr>Comparison: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Manjiri Gunaji</dc:creator>
  <cp:revision>2</cp:revision>
  <dcterms:created xsi:type="dcterms:W3CDTF">2021-03-23T04:09:33Z</dcterms:created>
  <dcterms:modified xsi:type="dcterms:W3CDTF">2023-02-17T15:49:31Z</dcterms:modified>
</cp:coreProperties>
</file>