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959" autoAdjust="0"/>
  </p:normalViewPr>
  <p:slideViewPr>
    <p:cSldViewPr snapToGrid="0" snapToObjects="1">
      <p:cViewPr varScale="1">
        <p:scale>
          <a:sx n="101" d="100"/>
          <a:sy n="101" d="100"/>
        </p:scale>
        <p:origin x="-32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EF985-FE0D-334C-BB2A-7740CE7C396C}" type="datetimeFigureOut">
              <a:rPr kumimoji="1" lang="zh-CN" altLang="en-US" smtClean="0"/>
              <a:t>15/6/24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0ABF3-2B3B-6642-BEF0-C79FFB388A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7745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0ABF3-2B3B-6642-BEF0-C79FFB388A5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431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9F1E-BBED-9245-91D0-FFB6AD9B8DE2}" type="datetimeFigureOut">
              <a:rPr kumimoji="1" lang="zh-CN" altLang="en-US" smtClean="0"/>
              <a:t>15/6/24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F329-DBA3-0C4C-84F9-EF3DC8A1DF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470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9F1E-BBED-9245-91D0-FFB6AD9B8DE2}" type="datetimeFigureOut">
              <a:rPr kumimoji="1" lang="zh-CN" altLang="en-US" smtClean="0"/>
              <a:t>15/6/24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F329-DBA3-0C4C-84F9-EF3DC8A1DF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055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9F1E-BBED-9245-91D0-FFB6AD9B8DE2}" type="datetimeFigureOut">
              <a:rPr kumimoji="1" lang="zh-CN" altLang="en-US" smtClean="0"/>
              <a:t>15/6/24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F329-DBA3-0C4C-84F9-EF3DC8A1DF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01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9F1E-BBED-9245-91D0-FFB6AD9B8DE2}" type="datetimeFigureOut">
              <a:rPr kumimoji="1" lang="zh-CN" altLang="en-US" smtClean="0"/>
              <a:t>15/6/24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F329-DBA3-0C4C-84F9-EF3DC8A1DF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949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9F1E-BBED-9245-91D0-FFB6AD9B8DE2}" type="datetimeFigureOut">
              <a:rPr kumimoji="1" lang="zh-CN" altLang="en-US" smtClean="0"/>
              <a:t>15/6/24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F329-DBA3-0C4C-84F9-EF3DC8A1DF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69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9F1E-BBED-9245-91D0-FFB6AD9B8DE2}" type="datetimeFigureOut">
              <a:rPr kumimoji="1" lang="zh-CN" altLang="en-US" smtClean="0"/>
              <a:t>15/6/24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F329-DBA3-0C4C-84F9-EF3DC8A1DF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347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9F1E-BBED-9245-91D0-FFB6AD9B8DE2}" type="datetimeFigureOut">
              <a:rPr kumimoji="1" lang="zh-CN" altLang="en-US" smtClean="0"/>
              <a:t>15/6/24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F329-DBA3-0C4C-84F9-EF3DC8A1DF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654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9F1E-BBED-9245-91D0-FFB6AD9B8DE2}" type="datetimeFigureOut">
              <a:rPr kumimoji="1" lang="zh-CN" altLang="en-US" smtClean="0"/>
              <a:t>15/6/24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F329-DBA3-0C4C-84F9-EF3DC8A1DF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915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9F1E-BBED-9245-91D0-FFB6AD9B8DE2}" type="datetimeFigureOut">
              <a:rPr kumimoji="1" lang="zh-CN" altLang="en-US" smtClean="0"/>
              <a:t>15/6/24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F329-DBA3-0C4C-84F9-EF3DC8A1DF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380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9F1E-BBED-9245-91D0-FFB6AD9B8DE2}" type="datetimeFigureOut">
              <a:rPr kumimoji="1" lang="zh-CN" altLang="en-US" smtClean="0"/>
              <a:t>15/6/24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F329-DBA3-0C4C-84F9-EF3DC8A1DF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535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9F1E-BBED-9245-91D0-FFB6AD9B8DE2}" type="datetimeFigureOut">
              <a:rPr kumimoji="1" lang="zh-CN" altLang="en-US" smtClean="0"/>
              <a:t>15/6/24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F329-DBA3-0C4C-84F9-EF3DC8A1DF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919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A9F1E-BBED-9245-91D0-FFB6AD9B8DE2}" type="datetimeFigureOut">
              <a:rPr kumimoji="1" lang="zh-CN" altLang="en-US" smtClean="0"/>
              <a:t>15/6/24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3F329-DBA3-0C4C-84F9-EF3DC8A1DF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489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3977" y="864638"/>
            <a:ext cx="2283467" cy="52013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栈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05890" y="864638"/>
            <a:ext cx="2283467" cy="52013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堆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526398" y="3836832"/>
            <a:ext cx="1962959" cy="1877887"/>
          </a:xfrm>
          <a:prstGeom prst="round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Person</a:t>
            </a:r>
            <a:r>
              <a:rPr kumimoji="1" lang="zh-CN" altLang="en-US" dirty="0" smtClean="0"/>
              <a:t>实例对象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Isa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retainCount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=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zh-CN" altLang="zh-CN" dirty="0" smtClean="0">
                <a:solidFill>
                  <a:schemeClr val="tx1"/>
                </a:solidFill>
              </a:rPr>
              <a:t>1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80514" y="3674713"/>
            <a:ext cx="65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0ffc0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26884" y="3944912"/>
            <a:ext cx="1513304" cy="14725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0ffc0</a:t>
            </a:r>
            <a:endParaRPr kumimoji="1" lang="zh-CN" altLang="en-US" dirty="0" smtClean="0"/>
          </a:p>
        </p:txBody>
      </p:sp>
      <p:cxnSp>
        <p:nvCxnSpPr>
          <p:cNvPr id="10" name="直线箭头连接符 9"/>
          <p:cNvCxnSpPr>
            <a:endCxn id="6" idx="1"/>
          </p:cNvCxnSpPr>
          <p:nvPr/>
        </p:nvCxnSpPr>
        <p:spPr>
          <a:xfrm>
            <a:off x="2540188" y="4687961"/>
            <a:ext cx="1986210" cy="878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129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2349" y="641317"/>
            <a:ext cx="3948045" cy="19742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#import "</a:t>
            </a:r>
            <a:r>
              <a:rPr lang="en-US" altLang="zh-CN" dirty="0" err="1">
                <a:solidFill>
                  <a:srgbClr val="FF0000"/>
                </a:solidFill>
              </a:rPr>
              <a:t>Dog.h</a:t>
            </a:r>
            <a:r>
              <a:rPr lang="en-US" altLang="zh-CN" dirty="0">
                <a:solidFill>
                  <a:srgbClr val="FF0000"/>
                </a:solidFill>
              </a:rPr>
              <a:t>"</a:t>
            </a:r>
          </a:p>
          <a:p>
            <a:endParaRPr lang="en-US" altLang="zh-CN" dirty="0"/>
          </a:p>
          <a:p>
            <a:r>
              <a:rPr lang="en-US" altLang="zh-CN" dirty="0"/>
              <a:t>@interface Person : </a:t>
            </a:r>
            <a:r>
              <a:rPr lang="en-US" altLang="zh-CN" dirty="0" err="1"/>
              <a:t>NSObject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@property(</a:t>
            </a:r>
            <a:r>
              <a:rPr lang="en-US" altLang="zh-CN" dirty="0" err="1"/>
              <a:t>nonatomic</a:t>
            </a:r>
            <a:r>
              <a:rPr lang="en-US" altLang="zh-CN" dirty="0"/>
              <a:t>, retain)Dog *dog;</a:t>
            </a:r>
          </a:p>
          <a:p>
            <a:r>
              <a:rPr lang="en-US" altLang="zh-CN" dirty="0"/>
              <a:t>@end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349" y="3610480"/>
            <a:ext cx="3948045" cy="19742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#import "</a:t>
            </a:r>
            <a:r>
              <a:rPr lang="en-US" altLang="zh-CN" dirty="0" err="1">
                <a:solidFill>
                  <a:srgbClr val="FF0000"/>
                </a:solidFill>
              </a:rPr>
              <a:t>Person.h</a:t>
            </a:r>
            <a:r>
              <a:rPr lang="en-US" altLang="zh-CN" dirty="0">
                <a:solidFill>
                  <a:srgbClr val="FF0000"/>
                </a:solidFill>
              </a:rPr>
              <a:t>"</a:t>
            </a:r>
          </a:p>
          <a:p>
            <a:endParaRPr lang="en-US" altLang="zh-CN" dirty="0"/>
          </a:p>
          <a:p>
            <a:r>
              <a:rPr lang="en-US" altLang="zh-CN" dirty="0"/>
              <a:t>@interface Dog : </a:t>
            </a:r>
            <a:r>
              <a:rPr lang="en-US" altLang="zh-CN" dirty="0" err="1" smtClean="0"/>
              <a:t>NSObject</a:t>
            </a:r>
            <a:endParaRPr lang="en-US" altLang="zh-CN" dirty="0"/>
          </a:p>
          <a:p>
            <a:r>
              <a:rPr lang="en-US" altLang="zh-CN" dirty="0"/>
              <a:t>@property(</a:t>
            </a:r>
            <a:r>
              <a:rPr lang="en-US" altLang="zh-CN" dirty="0" err="1"/>
              <a:t>nonatomic</a:t>
            </a:r>
            <a:r>
              <a:rPr lang="en-US" altLang="zh-CN" dirty="0"/>
              <a:t>, retain)Person *owner;</a:t>
            </a:r>
          </a:p>
          <a:p>
            <a:r>
              <a:rPr lang="en-US" altLang="zh-CN" dirty="0"/>
              <a:t>@end</a:t>
            </a:r>
          </a:p>
          <a:p>
            <a:pPr algn="ctr"/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06392" y="201197"/>
            <a:ext cx="1012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Person.</a:t>
            </a:r>
            <a:r>
              <a:rPr kumimoji="1" lang="en-US" altLang="zh-CN" dirty="0" err="1" smtClean="0"/>
              <a:t>h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6392" y="3241148"/>
            <a:ext cx="7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Dog</a:t>
            </a:r>
            <a:r>
              <a:rPr kumimoji="1" lang="en-US" altLang="zh-CN" dirty="0" err="1" smtClean="0"/>
              <a:t>.h</a:t>
            </a:r>
            <a:endParaRPr kumimoji="1" lang="zh-CN" altLang="en-US" dirty="0"/>
          </a:p>
        </p:txBody>
      </p:sp>
      <p:cxnSp>
        <p:nvCxnSpPr>
          <p:cNvPr id="8" name="直线箭头连接符 7"/>
          <p:cNvCxnSpPr/>
          <p:nvPr/>
        </p:nvCxnSpPr>
        <p:spPr>
          <a:xfrm>
            <a:off x="1697408" y="1144310"/>
            <a:ext cx="414922" cy="24661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H="1" flipV="1">
            <a:off x="943004" y="2615565"/>
            <a:ext cx="201175" cy="9949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195955" y="719770"/>
            <a:ext cx="3948045" cy="19742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@class </a:t>
            </a:r>
            <a:r>
              <a:rPr lang="en-US" altLang="zh-CN" dirty="0" smtClean="0">
                <a:solidFill>
                  <a:srgbClr val="FF0000"/>
                </a:solidFill>
              </a:rPr>
              <a:t>Dog;</a:t>
            </a:r>
          </a:p>
          <a:p>
            <a:endParaRPr lang="en-US" altLang="zh-CN" dirty="0"/>
          </a:p>
          <a:p>
            <a:r>
              <a:rPr lang="en-US" altLang="zh-CN" dirty="0"/>
              <a:t>@interface Person : </a:t>
            </a:r>
            <a:r>
              <a:rPr lang="en-US" altLang="zh-CN" dirty="0" err="1"/>
              <a:t>NSObject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@property(</a:t>
            </a:r>
            <a:r>
              <a:rPr lang="en-US" altLang="zh-CN" dirty="0" err="1"/>
              <a:t>nonatomic</a:t>
            </a:r>
            <a:r>
              <a:rPr lang="en-US" altLang="zh-CN" dirty="0"/>
              <a:t>, retain)Dog *dog;</a:t>
            </a:r>
          </a:p>
          <a:p>
            <a:r>
              <a:rPr lang="en-US" altLang="zh-CN" dirty="0"/>
              <a:t>@end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195955" y="3688933"/>
            <a:ext cx="3948045" cy="19742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@class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Person;</a:t>
            </a:r>
          </a:p>
          <a:p>
            <a:endParaRPr lang="en-US" altLang="zh-CN" dirty="0"/>
          </a:p>
          <a:p>
            <a:r>
              <a:rPr lang="en-US" altLang="zh-CN" dirty="0"/>
              <a:t>@interface Dog : </a:t>
            </a:r>
            <a:r>
              <a:rPr lang="en-US" altLang="zh-CN" dirty="0" err="1" smtClean="0"/>
              <a:t>NSObject</a:t>
            </a:r>
            <a:endParaRPr lang="en-US" altLang="zh-CN" dirty="0"/>
          </a:p>
          <a:p>
            <a:r>
              <a:rPr lang="en-US" altLang="zh-CN" dirty="0"/>
              <a:t>@property(</a:t>
            </a:r>
            <a:r>
              <a:rPr lang="en-US" altLang="zh-CN" dirty="0" err="1"/>
              <a:t>nonatomic</a:t>
            </a:r>
            <a:r>
              <a:rPr lang="en-US" altLang="zh-CN" dirty="0"/>
              <a:t>, retain)Person *owner;</a:t>
            </a:r>
          </a:p>
          <a:p>
            <a:r>
              <a:rPr lang="en-US" altLang="zh-CN" dirty="0"/>
              <a:t>@end</a:t>
            </a:r>
          </a:p>
          <a:p>
            <a:pPr algn="ctr"/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999998" y="279650"/>
            <a:ext cx="1012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Person.</a:t>
            </a:r>
            <a:r>
              <a:rPr kumimoji="1" lang="en-US" altLang="zh-CN" dirty="0" err="1" smtClean="0"/>
              <a:t>h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999998" y="3319601"/>
            <a:ext cx="7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Dog</a:t>
            </a:r>
            <a:r>
              <a:rPr kumimoji="1" lang="en-US" altLang="zh-CN" dirty="0" err="1" smtClean="0"/>
              <a:t>.h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079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747924"/>
            <a:ext cx="3948045" cy="19742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@class </a:t>
            </a:r>
            <a:r>
              <a:rPr lang="en-US" altLang="zh-CN" dirty="0" smtClean="0">
                <a:solidFill>
                  <a:srgbClr val="FF0000"/>
                </a:solidFill>
              </a:rPr>
              <a:t>Dog;</a:t>
            </a:r>
          </a:p>
          <a:p>
            <a:endParaRPr lang="en-US" altLang="zh-CN" dirty="0"/>
          </a:p>
          <a:p>
            <a:r>
              <a:rPr lang="en-US" altLang="zh-CN" dirty="0"/>
              <a:t>@interface Person : </a:t>
            </a:r>
            <a:r>
              <a:rPr lang="en-US" altLang="zh-CN" dirty="0" err="1"/>
              <a:t>NSObject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@property(</a:t>
            </a:r>
            <a:r>
              <a:rPr lang="en-US" altLang="zh-CN" dirty="0" err="1"/>
              <a:t>nonatomic</a:t>
            </a:r>
            <a:r>
              <a:rPr lang="en-US" altLang="zh-CN" dirty="0"/>
              <a:t>, retain)Dog *dog;</a:t>
            </a:r>
          </a:p>
          <a:p>
            <a:r>
              <a:rPr lang="en-US" altLang="zh-CN" dirty="0"/>
              <a:t>@end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17087"/>
            <a:ext cx="3948045" cy="19742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@class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Person;</a:t>
            </a:r>
          </a:p>
          <a:p>
            <a:endParaRPr lang="en-US" altLang="zh-CN" dirty="0"/>
          </a:p>
          <a:p>
            <a:r>
              <a:rPr lang="en-US" altLang="zh-CN" dirty="0"/>
              <a:t>@interface Dog : </a:t>
            </a:r>
            <a:r>
              <a:rPr lang="en-US" altLang="zh-CN" dirty="0" err="1" smtClean="0"/>
              <a:t>NSObject</a:t>
            </a:r>
            <a:endParaRPr lang="en-US" altLang="zh-CN" dirty="0"/>
          </a:p>
          <a:p>
            <a:r>
              <a:rPr lang="en-US" altLang="zh-CN" dirty="0"/>
              <a:t>@property(</a:t>
            </a:r>
            <a:r>
              <a:rPr lang="en-US" altLang="zh-CN" dirty="0" err="1"/>
              <a:t>nonatomic</a:t>
            </a:r>
            <a:r>
              <a:rPr lang="en-US" altLang="zh-CN" dirty="0"/>
              <a:t>, retain)Person *owner;</a:t>
            </a:r>
          </a:p>
          <a:p>
            <a:r>
              <a:rPr lang="en-US" altLang="zh-CN" dirty="0"/>
              <a:t>@end</a:t>
            </a:r>
          </a:p>
          <a:p>
            <a:pPr algn="ctr"/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-195957" y="307804"/>
            <a:ext cx="1012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Person.</a:t>
            </a:r>
            <a:r>
              <a:rPr kumimoji="1" lang="en-US" altLang="zh-CN" dirty="0" err="1" smtClean="0"/>
              <a:t>h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195957" y="3347755"/>
            <a:ext cx="7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Dog</a:t>
            </a:r>
            <a:r>
              <a:rPr kumimoji="1" lang="en-US" altLang="zh-CN" dirty="0" err="1" smtClean="0"/>
              <a:t>.h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28528" y="747924"/>
            <a:ext cx="3948045" cy="19742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#import "</a:t>
            </a:r>
            <a:r>
              <a:rPr lang="en-US" altLang="zh-CN" dirty="0" err="1"/>
              <a:t>Person.h</a:t>
            </a:r>
            <a:r>
              <a:rPr lang="en-US" altLang="zh-CN" dirty="0"/>
              <a:t>"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#import "</a:t>
            </a:r>
            <a:r>
              <a:rPr lang="en-US" altLang="zh-CN" dirty="0" err="1">
                <a:solidFill>
                  <a:srgbClr val="FF0000"/>
                </a:solidFill>
              </a:rPr>
              <a:t>Dog.h</a:t>
            </a:r>
            <a:r>
              <a:rPr lang="en-US" altLang="zh-CN" dirty="0">
                <a:solidFill>
                  <a:srgbClr val="FF0000"/>
                </a:solidFill>
              </a:rPr>
              <a:t>"</a:t>
            </a:r>
          </a:p>
          <a:p>
            <a:endParaRPr lang="en-US" altLang="zh-CN" dirty="0"/>
          </a:p>
          <a:p>
            <a:r>
              <a:rPr lang="en-US" altLang="zh-CN" dirty="0"/>
              <a:t>@implementation Person</a:t>
            </a:r>
          </a:p>
          <a:p>
            <a:r>
              <a:rPr lang="en-US" altLang="zh-CN" dirty="0" smtClean="0"/>
              <a:t>@</a:t>
            </a:r>
            <a:r>
              <a:rPr lang="en-US" altLang="zh-CN" dirty="0"/>
              <a:t>end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04556" y="3717087"/>
            <a:ext cx="3948045" cy="19742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#import "</a:t>
            </a:r>
            <a:r>
              <a:rPr lang="en-US" altLang="zh-CN" dirty="0" err="1"/>
              <a:t>Dog.h</a:t>
            </a:r>
            <a:r>
              <a:rPr lang="en-US" altLang="zh-CN" dirty="0"/>
              <a:t>"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#import "</a:t>
            </a:r>
            <a:r>
              <a:rPr lang="en-US" altLang="zh-CN" dirty="0" err="1">
                <a:solidFill>
                  <a:srgbClr val="FF0000"/>
                </a:solidFill>
              </a:rPr>
              <a:t>Person.h</a:t>
            </a:r>
            <a:r>
              <a:rPr lang="en-US" altLang="zh-CN" dirty="0">
                <a:solidFill>
                  <a:srgbClr val="FF0000"/>
                </a:solidFill>
              </a:rPr>
              <a:t>"</a:t>
            </a:r>
          </a:p>
          <a:p>
            <a:endParaRPr lang="en-US" altLang="zh-CN" dirty="0"/>
          </a:p>
          <a:p>
            <a:r>
              <a:rPr lang="en-US" altLang="zh-CN" dirty="0"/>
              <a:t>@implementation Dog</a:t>
            </a:r>
          </a:p>
          <a:p>
            <a:r>
              <a:rPr lang="en-US" altLang="zh-CN" dirty="0" smtClean="0"/>
              <a:t>@</a:t>
            </a:r>
            <a:r>
              <a:rPr lang="en-US" altLang="zh-CN" dirty="0"/>
              <a:t>end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652155" y="440119"/>
            <a:ext cx="107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Person.</a:t>
            </a:r>
            <a:r>
              <a:rPr kumimoji="1" lang="en-US" altLang="zh-CN" dirty="0" err="1" smtClean="0"/>
              <a:t>m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941343" y="3432930"/>
            <a:ext cx="79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Dog.</a:t>
            </a:r>
            <a:r>
              <a:rPr kumimoji="1" lang="en-US" altLang="zh-CN" dirty="0" err="1" smtClean="0"/>
              <a:t>m</a:t>
            </a:r>
            <a:endParaRPr kumimoji="1" lang="zh-CN" altLang="en-US" dirty="0"/>
          </a:p>
        </p:txBody>
      </p:sp>
      <p:cxnSp>
        <p:nvCxnSpPr>
          <p:cNvPr id="12" name="直线箭头连接符 11"/>
          <p:cNvCxnSpPr>
            <a:endCxn id="3" idx="0"/>
          </p:cNvCxnSpPr>
          <p:nvPr/>
        </p:nvCxnSpPr>
        <p:spPr>
          <a:xfrm flipH="1">
            <a:off x="1974023" y="1672453"/>
            <a:ext cx="3256508" cy="20446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endCxn id="2" idx="2"/>
          </p:cNvCxnSpPr>
          <p:nvPr/>
        </p:nvCxnSpPr>
        <p:spPr>
          <a:xfrm flipH="1" flipV="1">
            <a:off x="1974023" y="2722172"/>
            <a:ext cx="2830533" cy="17041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5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3523" y="792215"/>
            <a:ext cx="1596821" cy="51808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栈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70601" y="944615"/>
            <a:ext cx="4524903" cy="51808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堆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17858" y="1408381"/>
            <a:ext cx="943004" cy="10059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0ffc0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17858" y="4188922"/>
            <a:ext cx="943004" cy="10059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0ffc13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86697" y="1257483"/>
            <a:ext cx="3292709" cy="1685028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Person</a:t>
            </a:r>
            <a:r>
              <a:rPr kumimoji="1" lang="zh-CN" altLang="en-US" dirty="0" smtClean="0"/>
              <a:t>实例对象</a:t>
            </a:r>
            <a:endParaRPr kumimoji="1" lang="en-US" altLang="zh-CN" dirty="0" smtClean="0"/>
          </a:p>
          <a:p>
            <a:pPr algn="ctr"/>
            <a:r>
              <a:rPr kumimoji="1" lang="en-US" altLang="zh-CN" dirty="0" err="1" smtClean="0"/>
              <a:t>retainCount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0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886697" y="3912275"/>
            <a:ext cx="3292709" cy="1685028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Dog</a:t>
            </a:r>
            <a:r>
              <a:rPr kumimoji="1" lang="zh-CN" altLang="en-US" dirty="0" smtClean="0"/>
              <a:t>实例对象</a:t>
            </a:r>
            <a:endParaRPr kumimoji="1" lang="en-US" altLang="zh-CN" dirty="0" smtClean="0"/>
          </a:p>
          <a:p>
            <a:pPr algn="ctr"/>
            <a:r>
              <a:rPr kumimoji="1" lang="en-US" altLang="zh-CN" dirty="0" err="1" smtClean="0"/>
              <a:t>retainCount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0</a:t>
            </a:r>
            <a:r>
              <a:rPr kumimoji="1" lang="en-US" altLang="zh-CN" dirty="0" smtClean="0"/>
              <a:t>;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055334" y="1194609"/>
            <a:ext cx="65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0ffc0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042761" y="3898198"/>
            <a:ext cx="76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0ffc13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endCxn id="6" idx="1"/>
          </p:cNvCxnSpPr>
          <p:nvPr/>
        </p:nvCxnSpPr>
        <p:spPr>
          <a:xfrm>
            <a:off x="1860862" y="1961674"/>
            <a:ext cx="2025835" cy="1383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endCxn id="7" idx="1"/>
          </p:cNvCxnSpPr>
          <p:nvPr/>
        </p:nvCxnSpPr>
        <p:spPr>
          <a:xfrm>
            <a:off x="1860862" y="4740712"/>
            <a:ext cx="2025835" cy="14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677302" y="2414368"/>
            <a:ext cx="1722555" cy="5170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Dog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0ffc13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828183" y="5092808"/>
            <a:ext cx="1722555" cy="5044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Owner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kumimoji="1" lang="en-US" altLang="zh-CN" dirty="0" smtClean="0"/>
              <a:t>0ffc0</a:t>
            </a:r>
            <a:endParaRPr kumimoji="1" lang="zh-CN" altLang="en-US" dirty="0"/>
          </a:p>
        </p:txBody>
      </p:sp>
      <p:cxnSp>
        <p:nvCxnSpPr>
          <p:cNvPr id="31" name="直线箭头连接符 30"/>
          <p:cNvCxnSpPr>
            <a:stCxn id="14" idx="2"/>
          </p:cNvCxnSpPr>
          <p:nvPr/>
        </p:nvCxnSpPr>
        <p:spPr>
          <a:xfrm flipH="1">
            <a:off x="4828183" y="2931438"/>
            <a:ext cx="710397" cy="9667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17" idx="0"/>
          </p:cNvCxnSpPr>
          <p:nvPr/>
        </p:nvCxnSpPr>
        <p:spPr>
          <a:xfrm flipV="1">
            <a:off x="5689461" y="2942511"/>
            <a:ext cx="1062451" cy="21502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194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3977" y="864638"/>
            <a:ext cx="2283467" cy="52013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栈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05890" y="864638"/>
            <a:ext cx="2283467" cy="52013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堆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526398" y="3836832"/>
            <a:ext cx="1962959" cy="1877887"/>
          </a:xfrm>
          <a:prstGeom prst="round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Person</a:t>
            </a:r>
            <a:r>
              <a:rPr kumimoji="1" lang="zh-CN" altLang="en-US" dirty="0" smtClean="0"/>
              <a:t>实例对象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Isa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retainCount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=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zh-CN" altLang="zh-CN" dirty="0">
                <a:solidFill>
                  <a:schemeClr val="tx1"/>
                </a:solidFill>
              </a:rPr>
              <a:t>0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80514" y="3674713"/>
            <a:ext cx="65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0ffc0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26884" y="3944912"/>
            <a:ext cx="1513304" cy="14725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0ffc0</a:t>
            </a:r>
            <a:endParaRPr kumimoji="1" lang="zh-CN" altLang="en-US" dirty="0" smtClean="0"/>
          </a:p>
        </p:txBody>
      </p:sp>
      <p:cxnSp>
        <p:nvCxnSpPr>
          <p:cNvPr id="10" name="直线箭头连接符 9"/>
          <p:cNvCxnSpPr>
            <a:endCxn id="6" idx="1"/>
          </p:cNvCxnSpPr>
          <p:nvPr/>
        </p:nvCxnSpPr>
        <p:spPr>
          <a:xfrm>
            <a:off x="2540188" y="4687961"/>
            <a:ext cx="1986210" cy="878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线连接符 2"/>
          <p:cNvCxnSpPr/>
          <p:nvPr/>
        </p:nvCxnSpPr>
        <p:spPr>
          <a:xfrm flipH="1">
            <a:off x="4080514" y="3674713"/>
            <a:ext cx="2837444" cy="27425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3715700" y="3472063"/>
            <a:ext cx="3634630" cy="3553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38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07607" y="1985966"/>
            <a:ext cx="2445606" cy="1459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房对象</a:t>
            </a:r>
            <a:endParaRPr kumimoji="1" lang="en-US" altLang="zh-CN" dirty="0" smtClean="0"/>
          </a:p>
          <a:p>
            <a:pPr algn="ctr"/>
            <a:r>
              <a:rPr kumimoji="1" lang="en-US" altLang="zh-CN" dirty="0" err="1" smtClean="0"/>
              <a:t>retainCount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=3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cxnSp>
        <p:nvCxnSpPr>
          <p:cNvPr id="5" name="直线箭头连接符 4"/>
          <p:cNvCxnSpPr>
            <a:endCxn id="2" idx="0"/>
          </p:cNvCxnSpPr>
          <p:nvPr/>
        </p:nvCxnSpPr>
        <p:spPr>
          <a:xfrm>
            <a:off x="2611518" y="908959"/>
            <a:ext cx="2218892" cy="1077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>
            <a:endCxn id="2" idx="1"/>
          </p:cNvCxnSpPr>
          <p:nvPr/>
        </p:nvCxnSpPr>
        <p:spPr>
          <a:xfrm flipV="1">
            <a:off x="2611518" y="2715505"/>
            <a:ext cx="996089" cy="318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endCxn id="2" idx="2"/>
          </p:cNvCxnSpPr>
          <p:nvPr/>
        </p:nvCxnSpPr>
        <p:spPr>
          <a:xfrm flipV="1">
            <a:off x="2763918" y="3445043"/>
            <a:ext cx="2066492" cy="1983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998887" y="23831"/>
            <a:ext cx="6518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只要一个对象想使用房间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就需要对这个房间的引用计数器</a:t>
            </a:r>
            <a:r>
              <a:rPr kumimoji="1" lang="en-US" altLang="zh-CN" dirty="0" smtClean="0"/>
              <a:t>+1</a:t>
            </a:r>
          </a:p>
          <a:p>
            <a:r>
              <a:rPr kumimoji="1" lang="zh-CN" altLang="en-US" dirty="0" smtClean="0"/>
              <a:t>只要一个对象不想使用房间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就需要对这个房间的引用计数器</a:t>
            </a:r>
            <a:r>
              <a:rPr kumimoji="1" lang="en-US" altLang="zh-CN" dirty="0" smtClean="0"/>
              <a:t>-1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18312" y="4699331"/>
            <a:ext cx="2445606" cy="1459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人对象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92339" y="2304276"/>
            <a:ext cx="2445606" cy="1459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人对象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65912" y="179420"/>
            <a:ext cx="2445606" cy="1459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人对象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031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3977" y="864638"/>
            <a:ext cx="2283467" cy="52013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栈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05890" y="864638"/>
            <a:ext cx="2283467" cy="52013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堆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526398" y="3836832"/>
            <a:ext cx="1962959" cy="1877887"/>
          </a:xfrm>
          <a:prstGeom prst="round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Person</a:t>
            </a:r>
            <a:r>
              <a:rPr kumimoji="1" lang="zh-CN" altLang="en-US" dirty="0" smtClean="0"/>
              <a:t>实例对象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Isa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retainCount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=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zh-CN" altLang="zh-CN" dirty="0">
                <a:solidFill>
                  <a:schemeClr val="tx1"/>
                </a:solidFill>
              </a:rPr>
              <a:t>0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80514" y="3674713"/>
            <a:ext cx="65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0ffc0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26884" y="3944912"/>
            <a:ext cx="1513304" cy="14725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0ffc0</a:t>
            </a:r>
            <a:endParaRPr kumimoji="1" lang="zh-CN" altLang="en-US" dirty="0" smtClean="0"/>
          </a:p>
        </p:txBody>
      </p:sp>
      <p:cxnSp>
        <p:nvCxnSpPr>
          <p:cNvPr id="10" name="直线箭头连接符 9"/>
          <p:cNvCxnSpPr>
            <a:endCxn id="6" idx="1"/>
          </p:cNvCxnSpPr>
          <p:nvPr/>
        </p:nvCxnSpPr>
        <p:spPr>
          <a:xfrm>
            <a:off x="2540188" y="4687961"/>
            <a:ext cx="1986210" cy="878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4422077" y="1138627"/>
            <a:ext cx="1962959" cy="1877887"/>
          </a:xfrm>
          <a:prstGeom prst="round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Room</a:t>
            </a:r>
            <a:r>
              <a:rPr kumimoji="1" lang="zh-CN" altLang="en-US" dirty="0" smtClean="0"/>
              <a:t>实例对象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Isa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retainCount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=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zh-CN" altLang="zh-CN" dirty="0">
                <a:solidFill>
                  <a:schemeClr val="tx1"/>
                </a:solidFill>
              </a:rPr>
              <a:t>0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No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=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888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026884" y="1300748"/>
            <a:ext cx="1513304" cy="14725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0ffe1</a:t>
            </a:r>
            <a:endParaRPr kumimoji="1" lang="zh-CN" altLang="en-US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4026468" y="1161858"/>
            <a:ext cx="66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0ffe1</a:t>
            </a:r>
            <a:endParaRPr kumimoji="1" lang="zh-CN" altLang="en-US" dirty="0"/>
          </a:p>
        </p:txBody>
      </p:sp>
      <p:cxnSp>
        <p:nvCxnSpPr>
          <p:cNvPr id="14" name="直线箭头连接符 13"/>
          <p:cNvCxnSpPr>
            <a:endCxn id="12" idx="1"/>
          </p:cNvCxnSpPr>
          <p:nvPr/>
        </p:nvCxnSpPr>
        <p:spPr>
          <a:xfrm>
            <a:off x="2540188" y="2026496"/>
            <a:ext cx="1881889" cy="510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731466" y="5160810"/>
            <a:ext cx="1524422" cy="553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/>
              <a:t>_</a:t>
            </a:r>
            <a:r>
              <a:rPr kumimoji="1" lang="en-US" altLang="zh-CN" dirty="0" smtClean="0"/>
              <a:t>room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0ffe1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cxnSp>
        <p:nvCxnSpPr>
          <p:cNvPr id="21" name="直线箭头连接符 20"/>
          <p:cNvCxnSpPr>
            <a:stCxn id="15" idx="0"/>
            <a:endCxn id="12" idx="2"/>
          </p:cNvCxnSpPr>
          <p:nvPr/>
        </p:nvCxnSpPr>
        <p:spPr>
          <a:xfrm flipH="1" flipV="1">
            <a:off x="5403557" y="3016514"/>
            <a:ext cx="90120" cy="214429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64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3977" y="0"/>
            <a:ext cx="2283467" cy="60659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栈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96390" y="-10543"/>
            <a:ext cx="2283467" cy="60659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堆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526398" y="3836832"/>
            <a:ext cx="1962959" cy="1877887"/>
          </a:xfrm>
          <a:prstGeom prst="round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Person</a:t>
            </a:r>
            <a:r>
              <a:rPr kumimoji="1" lang="zh-CN" altLang="en-US" dirty="0" smtClean="0"/>
              <a:t>实例对象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Isa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retainCount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=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zh-CN" altLang="zh-CN" dirty="0">
                <a:solidFill>
                  <a:schemeClr val="tx1"/>
                </a:solidFill>
              </a:rPr>
              <a:t>0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80514" y="3674713"/>
            <a:ext cx="65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0ffc0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26884" y="3944912"/>
            <a:ext cx="1513304" cy="14725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0ffc0</a:t>
            </a:r>
            <a:endParaRPr kumimoji="1" lang="zh-CN" altLang="en-US" dirty="0" smtClean="0"/>
          </a:p>
        </p:txBody>
      </p:sp>
      <p:cxnSp>
        <p:nvCxnSpPr>
          <p:cNvPr id="10" name="直线箭头连接符 9"/>
          <p:cNvCxnSpPr>
            <a:endCxn id="6" idx="1"/>
          </p:cNvCxnSpPr>
          <p:nvPr/>
        </p:nvCxnSpPr>
        <p:spPr>
          <a:xfrm>
            <a:off x="2540188" y="4687961"/>
            <a:ext cx="1986210" cy="878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4422077" y="2134576"/>
            <a:ext cx="1962959" cy="1526627"/>
          </a:xfrm>
          <a:prstGeom prst="round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Room</a:t>
            </a:r>
            <a:r>
              <a:rPr kumimoji="1" lang="zh-CN" altLang="en-US" dirty="0" smtClean="0"/>
              <a:t>实例对象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Isa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retainCount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=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zh-CN" altLang="zh-CN" dirty="0" smtClean="0">
                <a:solidFill>
                  <a:schemeClr val="tx1"/>
                </a:solidFill>
              </a:rPr>
              <a:t>0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No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=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888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026884" y="1999476"/>
            <a:ext cx="1513304" cy="14725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0ffe1</a:t>
            </a:r>
            <a:endParaRPr kumimoji="1" lang="zh-CN" altLang="en-US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4122545" y="1803581"/>
            <a:ext cx="66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0ffe1</a:t>
            </a:r>
            <a:endParaRPr kumimoji="1" lang="zh-CN" altLang="en-US" dirty="0"/>
          </a:p>
        </p:txBody>
      </p:sp>
      <p:cxnSp>
        <p:nvCxnSpPr>
          <p:cNvPr id="14" name="直线箭头连接符 13"/>
          <p:cNvCxnSpPr>
            <a:endCxn id="12" idx="1"/>
          </p:cNvCxnSpPr>
          <p:nvPr/>
        </p:nvCxnSpPr>
        <p:spPr>
          <a:xfrm flipV="1">
            <a:off x="2540188" y="2897890"/>
            <a:ext cx="1881889" cy="124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731466" y="5160810"/>
            <a:ext cx="1524422" cy="553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/>
              <a:t>_</a:t>
            </a:r>
            <a:r>
              <a:rPr kumimoji="1" lang="en-US" altLang="zh-CN" dirty="0" smtClean="0"/>
              <a:t>room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0ffe18</a:t>
            </a:r>
            <a:endParaRPr kumimoji="1"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4456644" y="-74306"/>
            <a:ext cx="1962959" cy="1492853"/>
          </a:xfrm>
          <a:prstGeom prst="round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Room</a:t>
            </a:r>
            <a:r>
              <a:rPr kumimoji="1" lang="zh-CN" altLang="en-US" dirty="0" smtClean="0"/>
              <a:t>实例对象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Isa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retainCount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=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zh-CN" altLang="zh-CN" dirty="0" smtClean="0">
                <a:solidFill>
                  <a:schemeClr val="tx1"/>
                </a:solidFill>
              </a:rPr>
              <a:t>0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No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=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444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026884" y="219950"/>
            <a:ext cx="1513304" cy="14725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0ffe18</a:t>
            </a:r>
            <a:endParaRPr kumimoji="1" lang="zh-CN" altLang="en-US" dirty="0" smtClean="0"/>
          </a:p>
        </p:txBody>
      </p:sp>
      <p:sp>
        <p:nvSpPr>
          <p:cNvPr id="20" name="文本框 19"/>
          <p:cNvSpPr txBox="1"/>
          <p:nvPr/>
        </p:nvSpPr>
        <p:spPr>
          <a:xfrm>
            <a:off x="3945398" y="10808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0ffe18</a:t>
            </a:r>
            <a:endParaRPr kumimoji="1" lang="zh-CN" altLang="en-US" dirty="0"/>
          </a:p>
        </p:txBody>
      </p:sp>
      <p:cxnSp>
        <p:nvCxnSpPr>
          <p:cNvPr id="24" name="直线箭头连接符 23"/>
          <p:cNvCxnSpPr>
            <a:stCxn id="22" idx="3"/>
            <a:endCxn id="17" idx="1"/>
          </p:cNvCxnSpPr>
          <p:nvPr/>
        </p:nvCxnSpPr>
        <p:spPr>
          <a:xfrm flipV="1">
            <a:off x="2540188" y="672121"/>
            <a:ext cx="1916456" cy="284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15" idx="0"/>
            <a:endCxn id="17" idx="2"/>
          </p:cNvCxnSpPr>
          <p:nvPr/>
        </p:nvCxnSpPr>
        <p:spPr>
          <a:xfrm flipH="1" flipV="1">
            <a:off x="5438124" y="1418547"/>
            <a:ext cx="55553" cy="37422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4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3977" y="864638"/>
            <a:ext cx="2283467" cy="52013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栈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05890" y="864638"/>
            <a:ext cx="2283467" cy="52013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堆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526398" y="3836832"/>
            <a:ext cx="1962959" cy="1877887"/>
          </a:xfrm>
          <a:prstGeom prst="round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Person</a:t>
            </a:r>
            <a:r>
              <a:rPr kumimoji="1" lang="zh-CN" altLang="en-US" dirty="0" smtClean="0"/>
              <a:t>实例对象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Isa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retainCount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=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zh-CN" altLang="zh-CN" dirty="0">
                <a:solidFill>
                  <a:schemeClr val="tx1"/>
                </a:solidFill>
              </a:rPr>
              <a:t>0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80514" y="3674713"/>
            <a:ext cx="65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0ffc0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26884" y="3944912"/>
            <a:ext cx="1513304" cy="14725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0ffc0</a:t>
            </a:r>
            <a:endParaRPr kumimoji="1" lang="zh-CN" altLang="en-US" dirty="0" smtClean="0"/>
          </a:p>
        </p:txBody>
      </p:sp>
      <p:cxnSp>
        <p:nvCxnSpPr>
          <p:cNvPr id="10" name="直线箭头连接符 9"/>
          <p:cNvCxnSpPr>
            <a:endCxn id="6" idx="1"/>
          </p:cNvCxnSpPr>
          <p:nvPr/>
        </p:nvCxnSpPr>
        <p:spPr>
          <a:xfrm>
            <a:off x="2540188" y="4687961"/>
            <a:ext cx="1986210" cy="878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4422077" y="1138627"/>
            <a:ext cx="1962959" cy="1877887"/>
          </a:xfrm>
          <a:prstGeom prst="round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Room</a:t>
            </a:r>
            <a:r>
              <a:rPr kumimoji="1" lang="zh-CN" altLang="en-US" dirty="0" smtClean="0"/>
              <a:t>实例对象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Isa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retainCount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=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zh-CN" altLang="zh-CN" dirty="0">
                <a:solidFill>
                  <a:schemeClr val="tx1"/>
                </a:solidFill>
              </a:rPr>
              <a:t>0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No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=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888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026884" y="1300748"/>
            <a:ext cx="1513304" cy="14725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0ffe1</a:t>
            </a:r>
            <a:endParaRPr kumimoji="1" lang="zh-CN" altLang="en-US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4026468" y="1161858"/>
            <a:ext cx="66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0ffe1</a:t>
            </a:r>
            <a:endParaRPr kumimoji="1" lang="zh-CN" altLang="en-US" dirty="0"/>
          </a:p>
        </p:txBody>
      </p:sp>
      <p:cxnSp>
        <p:nvCxnSpPr>
          <p:cNvPr id="14" name="直线箭头连接符 13"/>
          <p:cNvCxnSpPr>
            <a:endCxn id="12" idx="1"/>
          </p:cNvCxnSpPr>
          <p:nvPr/>
        </p:nvCxnSpPr>
        <p:spPr>
          <a:xfrm>
            <a:off x="2540188" y="2026496"/>
            <a:ext cx="1881889" cy="510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731466" y="5160810"/>
            <a:ext cx="1524422" cy="553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/>
              <a:t>_</a:t>
            </a:r>
            <a:r>
              <a:rPr kumimoji="1" lang="en-US" altLang="zh-CN" dirty="0" smtClean="0"/>
              <a:t>room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0ffe1</a:t>
            </a:r>
            <a:endParaRPr kumimoji="1" lang="zh-CN" altLang="en-US" dirty="0"/>
          </a:p>
        </p:txBody>
      </p:sp>
      <p:cxnSp>
        <p:nvCxnSpPr>
          <p:cNvPr id="23" name="直线箭头连接符 22"/>
          <p:cNvCxnSpPr>
            <a:stCxn id="15" idx="0"/>
            <a:endCxn id="12" idx="2"/>
          </p:cNvCxnSpPr>
          <p:nvPr/>
        </p:nvCxnSpPr>
        <p:spPr>
          <a:xfrm flipH="1" flipV="1">
            <a:off x="5403557" y="3016514"/>
            <a:ext cx="90120" cy="214429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640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1535" y="270199"/>
            <a:ext cx="4269677" cy="64307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手机屏幕</a:t>
            </a:r>
            <a:endParaRPr kumimoji="1" lang="zh-CN" altLang="en-US" dirty="0"/>
          </a:p>
        </p:txBody>
      </p:sp>
      <p:grpSp>
        <p:nvGrpSpPr>
          <p:cNvPr id="14" name="组 13"/>
          <p:cNvGrpSpPr/>
          <p:nvPr/>
        </p:nvGrpSpPr>
        <p:grpSpPr>
          <a:xfrm>
            <a:off x="621534" y="270198"/>
            <a:ext cx="4269678" cy="2242657"/>
            <a:chOff x="621534" y="270198"/>
            <a:chExt cx="4269678" cy="3755773"/>
          </a:xfrm>
        </p:grpSpPr>
        <p:sp>
          <p:nvSpPr>
            <p:cNvPr id="3" name="矩形 2"/>
            <p:cNvSpPr/>
            <p:nvPr/>
          </p:nvSpPr>
          <p:spPr>
            <a:xfrm>
              <a:off x="621535" y="270198"/>
              <a:ext cx="4269677" cy="3755773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783675" y="499869"/>
              <a:ext cx="891768" cy="8105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头像</a:t>
              </a:r>
              <a:endParaRPr kumimoji="1"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827843" y="499869"/>
              <a:ext cx="891768" cy="256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昵称</a:t>
              </a:r>
              <a:endParaRPr kumimoji="1"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872011" y="513379"/>
              <a:ext cx="424828" cy="2431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err="1" smtClean="0"/>
                <a:t>vip</a:t>
              </a:r>
              <a:endParaRPr kumimoji="1" lang="zh-CN" altLang="en-US" sz="12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827843" y="908958"/>
              <a:ext cx="891768" cy="256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/>
                <a:t>发布时间</a:t>
              </a:r>
              <a:endParaRPr kumimoji="1" lang="zh-CN" altLang="en-US" sz="12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872011" y="933013"/>
              <a:ext cx="891768" cy="256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/>
                <a:t>来源</a:t>
              </a:r>
              <a:endParaRPr kumimoji="1" lang="zh-CN" altLang="en-US" sz="12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783675" y="1462867"/>
              <a:ext cx="3877840" cy="8105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微博正文</a:t>
              </a:r>
              <a:endParaRPr kumimoji="1"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37173" y="2425865"/>
              <a:ext cx="3877840" cy="8105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微博配图</a:t>
              </a:r>
              <a:endParaRPr kumimoji="1"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21534" y="3489363"/>
              <a:ext cx="1459257" cy="5366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转发</a:t>
              </a:r>
              <a:endParaRPr kumimoji="1"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142382" y="3489363"/>
              <a:ext cx="1459257" cy="5366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评论</a:t>
              </a:r>
              <a:endParaRPr kumimoji="1"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696221" y="3489363"/>
              <a:ext cx="1194991" cy="5366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赞</a:t>
              </a:r>
              <a:endParaRPr kumimoji="1" lang="zh-CN" altLang="en-US" dirty="0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5215492" y="8105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老王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215492" y="38098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王大锤</a:t>
            </a:r>
            <a:endParaRPr kumimoji="1" lang="zh-CN" altLang="en-US" dirty="0"/>
          </a:p>
        </p:txBody>
      </p:sp>
      <p:grpSp>
        <p:nvGrpSpPr>
          <p:cNvPr id="33" name="组 32"/>
          <p:cNvGrpSpPr/>
          <p:nvPr/>
        </p:nvGrpSpPr>
        <p:grpSpPr>
          <a:xfrm>
            <a:off x="621536" y="2678763"/>
            <a:ext cx="4269678" cy="3062975"/>
            <a:chOff x="621536" y="3016513"/>
            <a:chExt cx="4269678" cy="3062975"/>
          </a:xfrm>
        </p:grpSpPr>
        <p:sp>
          <p:nvSpPr>
            <p:cNvPr id="16" name="矩形 15"/>
            <p:cNvSpPr/>
            <p:nvPr/>
          </p:nvSpPr>
          <p:spPr>
            <a:xfrm>
              <a:off x="621536" y="3016513"/>
              <a:ext cx="4269677" cy="3062975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83676" y="3153655"/>
              <a:ext cx="891768" cy="4840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头像</a:t>
              </a:r>
              <a:endParaRPr kumimoji="1"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827844" y="3153655"/>
              <a:ext cx="891768" cy="1532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昵称</a:t>
              </a:r>
              <a:endParaRPr kumimoji="1"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2872012" y="3161722"/>
              <a:ext cx="424828" cy="1452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err="1" smtClean="0"/>
                <a:t>vip</a:t>
              </a:r>
              <a:endParaRPr kumimoji="1" lang="zh-CN" altLang="en-US" sz="12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1827844" y="3397931"/>
              <a:ext cx="891768" cy="1532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/>
                <a:t>发布时间</a:t>
              </a:r>
              <a:endParaRPr kumimoji="1" lang="zh-CN" altLang="en-US" sz="12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2872012" y="3412295"/>
              <a:ext cx="891768" cy="1532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/>
                <a:t>来源</a:t>
              </a:r>
              <a:endParaRPr kumimoji="1" lang="zh-CN" altLang="en-US" sz="12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780691" y="3746755"/>
              <a:ext cx="3877840" cy="1769132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r>
                <a:rPr kumimoji="1" lang="zh-CN" altLang="en-US" dirty="0" smtClean="0"/>
                <a:t>转发微博</a:t>
              </a:r>
              <a:endParaRPr kumimoji="1"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777709" y="3944912"/>
              <a:ext cx="3877840" cy="8917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r>
                <a:rPr kumimoji="1" lang="zh-CN" altLang="en-US" dirty="0" smtClean="0"/>
                <a:t>转发微博正文</a:t>
              </a:r>
              <a:endParaRPr kumimoji="1"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621536" y="5732047"/>
              <a:ext cx="1459257" cy="32042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转发</a:t>
              </a:r>
              <a:endParaRPr kumimoji="1"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2142384" y="5732047"/>
              <a:ext cx="1459257" cy="32042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评论</a:t>
              </a:r>
              <a:endParaRPr kumimoji="1"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3696223" y="5732047"/>
              <a:ext cx="1194991" cy="32042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赞</a:t>
              </a:r>
              <a:endParaRPr kumimoji="1"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770160" y="3728683"/>
              <a:ext cx="1237103" cy="40536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转发昵称</a:t>
              </a:r>
              <a:endParaRPr kumimoji="1"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780692" y="4944580"/>
              <a:ext cx="3877840" cy="5713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r>
                <a:rPr kumimoji="1" lang="zh-CN" altLang="en-US" dirty="0" smtClean="0"/>
                <a:t>转发微博配图</a:t>
              </a:r>
              <a:endParaRPr kumimoji="1" lang="en-US" altLang="zh-CN" dirty="0" smtClean="0"/>
            </a:p>
            <a:p>
              <a:pPr algn="ctr"/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50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32357" y="324240"/>
            <a:ext cx="4242654" cy="21886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#import &lt;Foundation/</a:t>
            </a:r>
            <a:r>
              <a:rPr lang="en-US" altLang="zh-CN" dirty="0" err="1"/>
              <a:t>Foundation.h</a:t>
            </a:r>
            <a:r>
              <a:rPr lang="en-US" altLang="zh-CN" dirty="0"/>
              <a:t>&gt;</a:t>
            </a:r>
          </a:p>
          <a:p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en-US" altLang="zh-CN" dirty="0" smtClean="0">
                <a:solidFill>
                  <a:srgbClr val="008000"/>
                </a:solidFill>
              </a:rPr>
              <a:t>@</a:t>
            </a:r>
            <a:r>
              <a:rPr lang="en-US" altLang="zh-CN" dirty="0">
                <a:solidFill>
                  <a:srgbClr val="008000"/>
                </a:solidFill>
              </a:rPr>
              <a:t>class Car;</a:t>
            </a:r>
            <a:endParaRPr lang="zh-CN" altLang="en-US" dirty="0">
              <a:solidFill>
                <a:srgbClr val="008000"/>
              </a:solidFill>
            </a:endParaRPr>
          </a:p>
          <a:p>
            <a:r>
              <a:rPr lang="en-US" altLang="zh-CN" dirty="0"/>
              <a:t>@interface Person : </a:t>
            </a:r>
            <a:r>
              <a:rPr lang="en-US" altLang="zh-CN" dirty="0" err="1"/>
              <a:t>NSObject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@property(</a:t>
            </a:r>
            <a:r>
              <a:rPr lang="en-US" altLang="zh-CN" dirty="0" err="1"/>
              <a:t>nonatomic</a:t>
            </a:r>
            <a:r>
              <a:rPr lang="en-US" altLang="zh-CN" dirty="0"/>
              <a:t>, retain)Car *car;</a:t>
            </a:r>
          </a:p>
          <a:p>
            <a:r>
              <a:rPr lang="en-US" altLang="zh-CN" dirty="0"/>
              <a:t>@end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2882188"/>
            <a:ext cx="4377771" cy="24355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#import &lt;Foundation/</a:t>
            </a:r>
            <a:r>
              <a:rPr lang="en-US" altLang="zh-CN" dirty="0" err="1"/>
              <a:t>Foundation.h</a:t>
            </a:r>
            <a:r>
              <a:rPr lang="en-US" altLang="zh-CN" dirty="0"/>
              <a:t>&gt;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008000"/>
                </a:solidFill>
              </a:rPr>
              <a:t>@class Wheel</a:t>
            </a:r>
          </a:p>
          <a:p>
            <a:endParaRPr lang="en-US" altLang="zh-CN" dirty="0"/>
          </a:p>
          <a:p>
            <a:r>
              <a:rPr lang="en-US" altLang="zh-CN" dirty="0"/>
              <a:t>@interface Car : </a:t>
            </a:r>
            <a:r>
              <a:rPr lang="en-US" altLang="zh-CN" dirty="0" err="1"/>
              <a:t>NSObject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@property (</a:t>
            </a:r>
            <a:r>
              <a:rPr lang="en-US" altLang="zh-CN" dirty="0" err="1"/>
              <a:t>nonatomic</a:t>
            </a:r>
            <a:r>
              <a:rPr lang="en-US" altLang="zh-CN" dirty="0"/>
              <a:t>, retain) Wheel *wheel;</a:t>
            </a:r>
          </a:p>
          <a:p>
            <a:r>
              <a:rPr lang="en-US" altLang="zh-CN" dirty="0"/>
              <a:t>@end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5579026"/>
            <a:ext cx="4532760" cy="21886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#import &lt;Foundation/</a:t>
            </a:r>
            <a:r>
              <a:rPr lang="en-US" altLang="zh-CN" dirty="0" err="1"/>
              <a:t>Foundation.h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r>
              <a:rPr lang="en-US" altLang="zh-CN" dirty="0"/>
              <a:t>@interface Wheel : </a:t>
            </a:r>
            <a:r>
              <a:rPr lang="en-US" altLang="zh-CN" dirty="0" err="1" smtClean="0"/>
              <a:t>NSObject</a:t>
            </a:r>
            <a:endParaRPr lang="en-US" altLang="zh-CN" dirty="0" smtClean="0"/>
          </a:p>
          <a:p>
            <a:r>
              <a:rPr lang="en-US" altLang="zh-CN" dirty="0" smtClean="0"/>
              <a:t>@property (</a:t>
            </a:r>
            <a:r>
              <a:rPr lang="en-US" altLang="zh-CN" dirty="0" err="1" smtClean="0"/>
              <a:t>nonatomic</a:t>
            </a:r>
            <a:r>
              <a:rPr lang="en-US" altLang="zh-CN" dirty="0" smtClean="0"/>
              <a:t>, assign)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size;</a:t>
            </a:r>
            <a:endParaRPr lang="en-US" altLang="zh-CN" dirty="0"/>
          </a:p>
          <a:p>
            <a:r>
              <a:rPr lang="en-US" altLang="zh-CN" dirty="0" smtClean="0"/>
              <a:t>@</a:t>
            </a:r>
            <a:r>
              <a:rPr lang="en-US" altLang="zh-CN" dirty="0"/>
              <a:t>end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23863" y="5579026"/>
            <a:ext cx="97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Wheel</a:t>
            </a:r>
            <a:r>
              <a:rPr kumimoji="1" lang="en-US" altLang="zh-CN" dirty="0" err="1" smtClean="0"/>
              <a:t>.h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71458" y="2553791"/>
            <a:ext cx="67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Car.</a:t>
            </a:r>
            <a:r>
              <a:rPr kumimoji="1" lang="en-US" altLang="zh-CN" dirty="0" err="1" smtClean="0"/>
              <a:t>h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89024" y="81060"/>
            <a:ext cx="1012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Person.</a:t>
            </a:r>
            <a:r>
              <a:rPr kumimoji="1" lang="en-US" altLang="zh-CN" dirty="0" err="1" smtClean="0"/>
              <a:t>h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50781" y="324240"/>
            <a:ext cx="4242654" cy="21886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#import "</a:t>
            </a:r>
            <a:r>
              <a:rPr lang="en-US" altLang="zh-CN" dirty="0" err="1"/>
              <a:t>Person.h</a:t>
            </a:r>
            <a:r>
              <a:rPr lang="en-US" altLang="zh-CN" dirty="0"/>
              <a:t>"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#import "</a:t>
            </a:r>
            <a:r>
              <a:rPr lang="en-US" altLang="zh-CN" dirty="0" err="1">
                <a:solidFill>
                  <a:srgbClr val="FF0000"/>
                </a:solidFill>
              </a:rPr>
              <a:t>Car.h</a:t>
            </a:r>
            <a:r>
              <a:rPr lang="en-US" altLang="zh-CN" dirty="0">
                <a:solidFill>
                  <a:srgbClr val="FF0000"/>
                </a:solidFill>
              </a:rPr>
              <a:t>"</a:t>
            </a:r>
          </a:p>
          <a:p>
            <a:endParaRPr lang="en-US" altLang="zh-CN" dirty="0"/>
          </a:p>
          <a:p>
            <a:r>
              <a:rPr lang="en-US" altLang="zh-CN" dirty="0"/>
              <a:t>@implementation Person</a:t>
            </a:r>
          </a:p>
          <a:p>
            <a:endParaRPr lang="en-US" altLang="zh-CN" dirty="0"/>
          </a:p>
          <a:p>
            <a:r>
              <a:rPr lang="en-US" altLang="zh-CN" dirty="0"/>
              <a:t>@end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223921" y="97697"/>
            <a:ext cx="107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Person</a:t>
            </a:r>
            <a:r>
              <a:rPr kumimoji="1" lang="en-US" altLang="zh-CN" dirty="0" err="1" smtClean="0"/>
              <a:t>.m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750781" y="2943241"/>
            <a:ext cx="4242654" cy="21886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#import "</a:t>
            </a:r>
            <a:r>
              <a:rPr lang="en-US" altLang="zh-CN" dirty="0" err="1"/>
              <a:t>Car.h</a:t>
            </a:r>
            <a:r>
              <a:rPr lang="en-US" altLang="zh-CN" dirty="0"/>
              <a:t>"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#import "</a:t>
            </a:r>
            <a:r>
              <a:rPr lang="en-US" altLang="zh-CN" dirty="0" err="1">
                <a:solidFill>
                  <a:srgbClr val="FF0000"/>
                </a:solidFill>
              </a:rPr>
              <a:t>Wheel.h</a:t>
            </a:r>
            <a:r>
              <a:rPr lang="en-US" altLang="zh-CN" dirty="0">
                <a:solidFill>
                  <a:srgbClr val="FF0000"/>
                </a:solidFill>
              </a:rPr>
              <a:t>"</a:t>
            </a:r>
          </a:p>
          <a:p>
            <a:endParaRPr lang="en-US" altLang="zh-CN" dirty="0"/>
          </a:p>
          <a:p>
            <a:r>
              <a:rPr lang="en-US" altLang="zh-CN" dirty="0"/>
              <a:t>@implementation Car</a:t>
            </a:r>
          </a:p>
          <a:p>
            <a:r>
              <a:rPr lang="en-US" altLang="zh-CN" dirty="0" smtClean="0"/>
              <a:t>@</a:t>
            </a:r>
            <a:r>
              <a:rPr lang="en-US" altLang="zh-CN" dirty="0"/>
              <a:t>end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349515" y="2665740"/>
            <a:ext cx="741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Car</a:t>
            </a:r>
            <a:r>
              <a:rPr kumimoji="1" lang="en-US" altLang="zh-CN" dirty="0" err="1" smtClean="0"/>
              <a:t>.m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901346" y="5763692"/>
            <a:ext cx="4242654" cy="21886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#import "</a:t>
            </a:r>
            <a:r>
              <a:rPr lang="en-US" altLang="zh-CN" dirty="0" err="1"/>
              <a:t>Wheel.h</a:t>
            </a:r>
            <a:r>
              <a:rPr lang="en-US" altLang="zh-CN" dirty="0"/>
              <a:t>"</a:t>
            </a:r>
          </a:p>
          <a:p>
            <a:endParaRPr lang="en-US" altLang="zh-CN" dirty="0"/>
          </a:p>
          <a:p>
            <a:r>
              <a:rPr lang="en-US" altLang="zh-CN" dirty="0"/>
              <a:t>@implementation Wheel</a:t>
            </a:r>
          </a:p>
          <a:p>
            <a:endParaRPr lang="en-US" altLang="zh-CN" dirty="0"/>
          </a:p>
          <a:p>
            <a:r>
              <a:rPr lang="en-US" altLang="zh-CN" dirty="0"/>
              <a:t>@end</a:t>
            </a:r>
            <a:endParaRPr kumimoji="1" lang="zh-CN" altLang="en-US" dirty="0"/>
          </a:p>
        </p:txBody>
      </p:sp>
      <p:cxnSp>
        <p:nvCxnSpPr>
          <p:cNvPr id="22" name="直线箭头连接符 21"/>
          <p:cNvCxnSpPr>
            <a:endCxn id="3" idx="0"/>
          </p:cNvCxnSpPr>
          <p:nvPr/>
        </p:nvCxnSpPr>
        <p:spPr>
          <a:xfrm flipH="1">
            <a:off x="2188886" y="1228194"/>
            <a:ext cx="3323331" cy="16539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endCxn id="4" idx="0"/>
          </p:cNvCxnSpPr>
          <p:nvPr/>
        </p:nvCxnSpPr>
        <p:spPr>
          <a:xfrm flipH="1">
            <a:off x="2266380" y="3737182"/>
            <a:ext cx="3762171" cy="18418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93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32357" y="324240"/>
            <a:ext cx="4242654" cy="21886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#import &lt;Foundation/</a:t>
            </a:r>
            <a:r>
              <a:rPr lang="en-US" altLang="zh-CN" dirty="0" err="1"/>
              <a:t>Foundation.h</a:t>
            </a:r>
            <a:r>
              <a:rPr lang="en-US" altLang="zh-CN" dirty="0"/>
              <a:t>&gt;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#import "</a:t>
            </a:r>
            <a:r>
              <a:rPr lang="en-US" altLang="zh-CN" dirty="0" err="1" smtClean="0">
                <a:solidFill>
                  <a:srgbClr val="FF0000"/>
                </a:solidFill>
              </a:rPr>
              <a:t>Car.h</a:t>
            </a:r>
            <a:r>
              <a:rPr lang="en-US" altLang="zh-CN" dirty="0" smtClean="0">
                <a:solidFill>
                  <a:srgbClr val="FF0000"/>
                </a:solidFill>
              </a:rPr>
              <a:t>”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/>
              <a:t>interface Person : </a:t>
            </a:r>
            <a:r>
              <a:rPr lang="en-US" altLang="zh-CN" dirty="0" err="1"/>
              <a:t>NSObject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@property(</a:t>
            </a:r>
            <a:r>
              <a:rPr lang="en-US" altLang="zh-CN" dirty="0" err="1"/>
              <a:t>nonatomic</a:t>
            </a:r>
            <a:r>
              <a:rPr lang="en-US" altLang="zh-CN" dirty="0"/>
              <a:t>, retain)Car *car;</a:t>
            </a:r>
          </a:p>
          <a:p>
            <a:r>
              <a:rPr lang="en-US" altLang="zh-CN" dirty="0"/>
              <a:t>@end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2882188"/>
            <a:ext cx="4377771" cy="24355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#import &lt;Foundation/</a:t>
            </a:r>
            <a:r>
              <a:rPr lang="en-US" altLang="zh-CN" dirty="0" err="1"/>
              <a:t>Foundation.h</a:t>
            </a:r>
            <a:r>
              <a:rPr lang="en-US" altLang="zh-CN" dirty="0"/>
              <a:t>&gt;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#import "</a:t>
            </a:r>
            <a:r>
              <a:rPr lang="en-US" altLang="zh-CN" dirty="0" err="1" smtClean="0">
                <a:solidFill>
                  <a:srgbClr val="FF0000"/>
                </a:solidFill>
              </a:rPr>
              <a:t>Wheel.h</a:t>
            </a:r>
            <a:r>
              <a:rPr lang="en-US" altLang="zh-CN" dirty="0" smtClean="0">
                <a:solidFill>
                  <a:srgbClr val="FF0000"/>
                </a:solidFill>
              </a:rPr>
              <a:t>”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@interface Car : </a:t>
            </a:r>
            <a:r>
              <a:rPr lang="en-US" altLang="zh-CN" dirty="0" err="1"/>
              <a:t>NSObject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@property (</a:t>
            </a:r>
            <a:r>
              <a:rPr lang="en-US" altLang="zh-CN" dirty="0" err="1"/>
              <a:t>nonatomic</a:t>
            </a:r>
            <a:r>
              <a:rPr lang="en-US" altLang="zh-CN" dirty="0"/>
              <a:t>, retain) Wheel *wheel;</a:t>
            </a:r>
          </a:p>
          <a:p>
            <a:r>
              <a:rPr lang="en-US" altLang="zh-CN" dirty="0"/>
              <a:t>@end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15609" y="2882187"/>
            <a:ext cx="4532760" cy="24355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#import &lt;Foundation/</a:t>
            </a:r>
            <a:r>
              <a:rPr lang="en-US" altLang="zh-CN" dirty="0" err="1"/>
              <a:t>Foundation.h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r>
              <a:rPr lang="en-US" altLang="zh-CN" dirty="0"/>
              <a:t>@interface Wheel : </a:t>
            </a:r>
            <a:r>
              <a:rPr lang="en-US" altLang="zh-CN" dirty="0" err="1" smtClean="0"/>
              <a:t>NSObject</a:t>
            </a:r>
            <a:endParaRPr lang="en-US" altLang="zh-CN" dirty="0" smtClean="0"/>
          </a:p>
          <a:p>
            <a:r>
              <a:rPr lang="en-US" altLang="zh-CN" dirty="0" smtClean="0"/>
              <a:t>@property (</a:t>
            </a:r>
            <a:r>
              <a:rPr lang="en-US" altLang="zh-CN" dirty="0" err="1" smtClean="0"/>
              <a:t>nonatomic</a:t>
            </a:r>
            <a:r>
              <a:rPr lang="en-US" altLang="zh-CN" dirty="0" smtClean="0"/>
              <a:t>, assign)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size;</a:t>
            </a:r>
            <a:endParaRPr lang="en-US" altLang="zh-CN" dirty="0"/>
          </a:p>
          <a:p>
            <a:r>
              <a:rPr lang="en-US" altLang="zh-CN" dirty="0" smtClean="0"/>
              <a:t>@</a:t>
            </a:r>
            <a:r>
              <a:rPr lang="en-US" altLang="zh-CN" dirty="0"/>
              <a:t>end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356155" y="2605936"/>
            <a:ext cx="97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Wheel</a:t>
            </a:r>
            <a:r>
              <a:rPr kumimoji="1" lang="en-US" altLang="zh-CN" dirty="0" err="1" smtClean="0"/>
              <a:t>.h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71458" y="2553791"/>
            <a:ext cx="67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Car.</a:t>
            </a:r>
            <a:r>
              <a:rPr kumimoji="1" lang="en-US" altLang="zh-CN" dirty="0" err="1" smtClean="0"/>
              <a:t>h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endCxn id="4" idx="1"/>
          </p:cNvCxnSpPr>
          <p:nvPr/>
        </p:nvCxnSpPr>
        <p:spPr>
          <a:xfrm>
            <a:off x="1974023" y="3307181"/>
            <a:ext cx="2841586" cy="7927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>
            <a:endCxn id="3" idx="0"/>
          </p:cNvCxnSpPr>
          <p:nvPr/>
        </p:nvCxnSpPr>
        <p:spPr>
          <a:xfrm>
            <a:off x="1189024" y="1026758"/>
            <a:ext cx="999862" cy="18554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189024" y="81060"/>
            <a:ext cx="1012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Person.</a:t>
            </a:r>
            <a:r>
              <a:rPr kumimoji="1" lang="en-US" altLang="zh-CN" dirty="0" err="1" smtClean="0"/>
              <a:t>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684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609</Words>
  <Application>Microsoft Macintosh PowerPoint</Application>
  <PresentationFormat>全屏显示(4:3)</PresentationFormat>
  <Paragraphs>222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小码哥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xiaomage</dc:creator>
  <cp:lastModifiedBy>xiaomage</cp:lastModifiedBy>
  <cp:revision>17</cp:revision>
  <dcterms:created xsi:type="dcterms:W3CDTF">2015-06-24T00:59:48Z</dcterms:created>
  <dcterms:modified xsi:type="dcterms:W3CDTF">2015-06-24T09:22:14Z</dcterms:modified>
</cp:coreProperties>
</file>