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0" r:id="rId13"/>
    <p:sldId id="271" r:id="rId14"/>
    <p:sldId id="272" r:id="rId15"/>
    <p:sldId id="265" r:id="rId16"/>
    <p:sldId id="273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2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4/27/14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Post Score in US State and City </a:t>
            </a:r>
            <a:r>
              <a:rPr lang="en-US" dirty="0" err="1" smtClean="0"/>
              <a:t>Subreddits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Kemengtian Ma</a:t>
            </a:r>
          </a:p>
          <a:p>
            <a:r>
              <a:rPr lang="en-US" sz="2400" dirty="0" smtClean="0"/>
              <a:t>Stat 222 Capstone 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025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Quadratic Regression</a:t>
            </a:r>
            <a:endParaRPr lang="en-US" sz="2400" dirty="0"/>
          </a:p>
        </p:txBody>
      </p:sp>
      <p:pic>
        <p:nvPicPr>
          <p:cNvPr id="4" name="Picture 3" descr="Screen Shot 2014-04-27 at 6.54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09" y="1100107"/>
            <a:ext cx="6778191" cy="39209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3852" y="5021084"/>
            <a:ext cx="665394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Model: </a:t>
            </a:r>
          </a:p>
          <a:p>
            <a:r>
              <a:rPr lang="en-US" dirty="0"/>
              <a:t>	average post score = </a:t>
            </a:r>
            <a:r>
              <a:rPr lang="en-US" dirty="0" smtClean="0"/>
              <a:t>-8.1809 </a:t>
            </a:r>
            <a:r>
              <a:rPr lang="en-US" dirty="0"/>
              <a:t>+ </a:t>
            </a:r>
            <a:r>
              <a:rPr lang="en-US" dirty="0" smtClean="0"/>
              <a:t>0.0279*</a:t>
            </a:r>
            <a:r>
              <a:rPr lang="en-US" dirty="0"/>
              <a:t>average number of 					  </a:t>
            </a:r>
            <a:r>
              <a:rPr lang="en-US" dirty="0" smtClean="0"/>
              <a:t>comments^2 + 2.5205*</a:t>
            </a:r>
            <a:r>
              <a:rPr lang="en-US" dirty="0"/>
              <a:t>average number of 					  </a:t>
            </a:r>
            <a:r>
              <a:rPr lang="en-US" dirty="0" smtClean="0"/>
              <a:t>comments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Even higher </a:t>
            </a:r>
            <a:r>
              <a:rPr lang="en-US" dirty="0" err="1" smtClean="0"/>
              <a:t>Rsquared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Strong </a:t>
            </a:r>
            <a:r>
              <a:rPr lang="en-US" dirty="0" err="1" smtClean="0"/>
              <a:t>multicollinearity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8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Residual vs. Fitted Plot</a:t>
            </a:r>
            <a:endParaRPr lang="en-US" sz="2400" dirty="0"/>
          </a:p>
        </p:txBody>
      </p:sp>
      <p:pic>
        <p:nvPicPr>
          <p:cNvPr id="4" name="Picture 3" descr="Screen Shot 2014-04-27 at 6.55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8251"/>
            <a:ext cx="6013022" cy="40901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22971" y="1818697"/>
            <a:ext cx="2070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Looks better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Residuals spread as the predicted value increases</a:t>
            </a:r>
          </a:p>
        </p:txBody>
      </p:sp>
    </p:spTree>
    <p:extLst>
      <p:ext uri="{BB962C8B-B14F-4D97-AF65-F5344CB8AC3E}">
        <p14:creationId xmlns:p14="http://schemas.microsoft.com/office/powerpoint/2010/main" val="2570703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Word Clouds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High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Frequency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Words</a:t>
            </a:r>
            <a:r>
              <a:rPr lang="zh-CN" altLang="en-US" sz="2400" dirty="0" smtClean="0"/>
              <a:t> </a:t>
            </a:r>
            <a:endParaRPr lang="en-US" sz="2400" dirty="0"/>
          </a:p>
        </p:txBody>
      </p:sp>
      <p:pic>
        <p:nvPicPr>
          <p:cNvPr id="4" name="Picture 3" descr="cityclou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73667"/>
            <a:ext cx="3554614" cy="3554614"/>
          </a:xfrm>
          <a:prstGeom prst="rect">
            <a:avLst/>
          </a:prstGeom>
        </p:spPr>
      </p:pic>
      <p:pic>
        <p:nvPicPr>
          <p:cNvPr id="5" name="Picture 4" descr="stateclou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0" y="973667"/>
            <a:ext cx="3561824" cy="3561824"/>
          </a:xfrm>
          <a:prstGeom prst="rect">
            <a:avLst/>
          </a:prstGeom>
        </p:spPr>
      </p:pic>
      <p:pic>
        <p:nvPicPr>
          <p:cNvPr id="6" name="Picture 5" descr="losfreq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241" y="4144964"/>
            <a:ext cx="4219222" cy="368594"/>
          </a:xfrm>
          <a:prstGeom prst="rect">
            <a:avLst/>
          </a:prstGeom>
        </p:spPr>
      </p:pic>
      <p:pic>
        <p:nvPicPr>
          <p:cNvPr id="7" name="Picture 6" descr="calfreq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144964"/>
            <a:ext cx="3556000" cy="3833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7853" y="4693950"/>
            <a:ext cx="72889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Plot </a:t>
            </a:r>
            <a:r>
              <a:rPr lang="en-US" dirty="0" err="1" smtClean="0"/>
              <a:t>wordclouds</a:t>
            </a:r>
            <a:r>
              <a:rPr lang="en-US" dirty="0" smtClean="0"/>
              <a:t> and list the words by frequency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California and Los Angel are the most frequent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similarity in words in post titles in these two </a:t>
            </a:r>
            <a:r>
              <a:rPr lang="en-US" dirty="0" err="1" smtClean="0"/>
              <a:t>subreddits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7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Comparing top 5 posts</a:t>
            </a:r>
            <a:endParaRPr lang="en-US" sz="2400" dirty="0"/>
          </a:p>
        </p:txBody>
      </p:sp>
      <p:pic>
        <p:nvPicPr>
          <p:cNvPr id="4" name="Picture 3" descr="Screen Shot 2014-04-27 at 6.57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4917"/>
            <a:ext cx="9144000" cy="3075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268" y="4611116"/>
            <a:ext cx="79275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Titles of top posts still look no similarity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Also comparing titles in different score ranges </a:t>
            </a:r>
            <a:r>
              <a:rPr lang="en-US" dirty="0" err="1" smtClean="0"/>
              <a:t>e.g</a:t>
            </a:r>
            <a:r>
              <a:rPr lang="en-US" dirty="0" smtClean="0"/>
              <a:t>: 500 to 1000, they are still quite different.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Important events or news lead to high score. But the events and news are varied, even in the same state.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9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2486" y="2899205"/>
            <a:ext cx="3823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82441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Two main parts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The comparisons of </a:t>
            </a:r>
            <a:r>
              <a:rPr lang="en-US" sz="2400" dirty="0" smtClean="0"/>
              <a:t>post </a:t>
            </a:r>
            <a:r>
              <a:rPr lang="en-US" sz="2400" dirty="0"/>
              <a:t>scores among US states and cities</a:t>
            </a:r>
            <a:r>
              <a:rPr lang="en-US" sz="2400" dirty="0" smtClean="0"/>
              <a:t>.</a:t>
            </a:r>
          </a:p>
          <a:p>
            <a:pPr marL="0" lvl="0" indent="0">
              <a:buNone/>
            </a:pPr>
            <a:r>
              <a:rPr lang="en-US" sz="2400" dirty="0" smtClean="0"/>
              <a:t>	Compare states</a:t>
            </a:r>
          </a:p>
          <a:p>
            <a:pPr marL="0" lv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Compare cities</a:t>
            </a:r>
          </a:p>
          <a:p>
            <a:pPr marL="0" lv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Compare states vs. cities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Factors that may affect the </a:t>
            </a:r>
            <a:r>
              <a:rPr lang="en-US" sz="2400" dirty="0" smtClean="0"/>
              <a:t>post </a:t>
            </a:r>
            <a:r>
              <a:rPr lang="en-US" sz="2400" dirty="0"/>
              <a:t>scores. </a:t>
            </a:r>
            <a:endParaRPr lang="en-US" sz="2400" dirty="0" smtClean="0"/>
          </a:p>
          <a:p>
            <a:pPr marL="0" lv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Number of comments </a:t>
            </a:r>
          </a:p>
          <a:p>
            <a:pPr marL="0" lv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Title of the post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016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US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States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Top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Subreddits</a:t>
            </a:r>
            <a:endParaRPr lang="en-US" sz="2400" dirty="0"/>
          </a:p>
        </p:txBody>
      </p:sp>
      <p:pic>
        <p:nvPicPr>
          <p:cNvPr id="4" name="Picture 3" descr="Scoremap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91" y="976288"/>
            <a:ext cx="6405459" cy="41201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83853" y="5096483"/>
            <a:ext cx="6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Shaded by the different levels of average scores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Score 0 means not in the top </a:t>
            </a:r>
            <a:r>
              <a:rPr lang="en-US" dirty="0" err="1" smtClean="0"/>
              <a:t>subreddits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Texas and New Jersey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States around lake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0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Average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Scores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Cities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Top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Subreddits</a:t>
            </a:r>
            <a:endParaRPr lang="en-US" sz="2400" dirty="0"/>
          </a:p>
        </p:txBody>
      </p:sp>
      <p:pic>
        <p:nvPicPr>
          <p:cNvPr id="8" name="Picture 7" descr="USc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65" y="1495514"/>
            <a:ext cx="7360079" cy="423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14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Comparing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Average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Scores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among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States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Cities</a:t>
            </a:r>
            <a:endParaRPr lang="en-US" sz="2400" dirty="0"/>
          </a:p>
        </p:txBody>
      </p:sp>
      <p:pic>
        <p:nvPicPr>
          <p:cNvPr id="6" name="Picture 5" descr="verticalb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82887"/>
            <a:ext cx="4924779" cy="49247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5216" y="1684300"/>
            <a:ext cx="2609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</a:t>
            </a:r>
            <a:r>
              <a:rPr lang="en-US" dirty="0" smtClean="0"/>
              <a:t>ity scores  &gt;  state scores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Some states DO NOT have a state </a:t>
            </a:r>
            <a:r>
              <a:rPr lang="en-US" dirty="0" err="1" smtClean="0"/>
              <a:t>subreddit</a:t>
            </a:r>
            <a:r>
              <a:rPr lang="en-US" dirty="0" smtClean="0"/>
              <a:t> in the top but DO have a city </a:t>
            </a:r>
            <a:r>
              <a:rPr lang="en-US" dirty="0" err="1" smtClean="0"/>
              <a:t>subreddit</a:t>
            </a:r>
            <a:r>
              <a:rPr lang="en-US" dirty="0" smtClean="0"/>
              <a:t> to represent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States with no large city do not have a city </a:t>
            </a:r>
            <a:r>
              <a:rPr lang="en-US" dirty="0" err="1" smtClean="0"/>
              <a:t>subreddit</a:t>
            </a:r>
            <a:r>
              <a:rPr lang="en-US" dirty="0" smtClean="0"/>
              <a:t> in the top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28633" y="4265973"/>
            <a:ext cx="2995657" cy="220892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80146" y="1822357"/>
            <a:ext cx="3244144" cy="23469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113851" y="3161514"/>
            <a:ext cx="842097" cy="16566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10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One Tail Hypothesis Test</a:t>
            </a:r>
            <a:endParaRPr lang="en-US" sz="2400" dirty="0"/>
          </a:p>
        </p:txBody>
      </p:sp>
      <p:pic>
        <p:nvPicPr>
          <p:cNvPr id="6" name="Picture 5" descr="Hyp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88" y="1189038"/>
            <a:ext cx="7124700" cy="2667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7560" y="4072693"/>
            <a:ext cx="67781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Ho: </a:t>
            </a:r>
            <a:r>
              <a:rPr lang="en-US" dirty="0"/>
              <a:t>average </a:t>
            </a:r>
            <a:r>
              <a:rPr lang="en-US" dirty="0" smtClean="0"/>
              <a:t>post </a:t>
            </a:r>
            <a:r>
              <a:rPr lang="en-US" dirty="0"/>
              <a:t>score of city is greater than the average </a:t>
            </a:r>
            <a:r>
              <a:rPr lang="en-US" dirty="0" smtClean="0"/>
              <a:t>		    post </a:t>
            </a:r>
            <a:r>
              <a:rPr lang="en-US" dirty="0"/>
              <a:t>score of </a:t>
            </a:r>
            <a:r>
              <a:rPr lang="en-US" dirty="0" smtClean="0"/>
              <a:t>corresponding </a:t>
            </a:r>
            <a:r>
              <a:rPr lang="en-US" dirty="0"/>
              <a:t>state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Small P-value = 0.00403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Reject null hypothesis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There is significant difference between these two average 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7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Scatterplot</a:t>
            </a:r>
            <a:endParaRPr lang="en-US" sz="2400" dirty="0"/>
          </a:p>
        </p:txBody>
      </p:sp>
      <p:pic>
        <p:nvPicPr>
          <p:cNvPr id="6" name="Picture 5" descr="sca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36" y="1189038"/>
            <a:ext cx="4754782" cy="47547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39118" y="1463408"/>
            <a:ext cx="305087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Strong positive linear pattern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High score posts usually have large number of comments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Two categories </a:t>
            </a:r>
          </a:p>
          <a:p>
            <a:r>
              <a:rPr lang="en-US" dirty="0"/>
              <a:t>	</a:t>
            </a:r>
            <a:r>
              <a:rPr lang="en-US" dirty="0" smtClean="0"/>
              <a:t>city has a wider spread in 	both score and number 	of comment than state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Try simple linear regression to estimate the relationship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10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Simple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Linear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Regression</a:t>
            </a:r>
            <a:endParaRPr lang="en-US" sz="2400" dirty="0"/>
          </a:p>
        </p:txBody>
      </p:sp>
      <p:pic>
        <p:nvPicPr>
          <p:cNvPr id="6" name="Picture 5" descr="S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55" y="987825"/>
            <a:ext cx="6363656" cy="35353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2918" y="4564606"/>
            <a:ext cx="70605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Model: </a:t>
            </a:r>
          </a:p>
          <a:p>
            <a:r>
              <a:rPr lang="en-US" dirty="0"/>
              <a:t>	</a:t>
            </a:r>
            <a:r>
              <a:rPr lang="en-US" dirty="0" smtClean="0"/>
              <a:t>average post score = -39.5323 + 4.7689*average number of 					  comments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High R squared = 0.903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P-values of intercept and slope are small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52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Residual vs. Fitted Plot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336435" y="1615271"/>
            <a:ext cx="22501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Curved pattern. Do </a:t>
            </a:r>
            <a:r>
              <a:rPr lang="en-US" dirty="0" smtClean="0"/>
              <a:t>not look well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Residuals are not scattered randomly around the zero line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Normality of errors is violated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There maybe non-linear relationships between the two variables</a:t>
            </a:r>
          </a:p>
        </p:txBody>
      </p:sp>
      <p:pic>
        <p:nvPicPr>
          <p:cNvPr id="3" name="Picture 2" descr="Screen Shot 2014-04-27 at 6.54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8033"/>
            <a:ext cx="6172356" cy="429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22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359</TotalTime>
  <Words>290</Words>
  <Application>Microsoft Macintosh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Post Score in US State and City Subreddits</vt:lpstr>
      <vt:lpstr>Two main parts</vt:lpstr>
      <vt:lpstr>US States in Top Subreddits</vt:lpstr>
      <vt:lpstr>Average Scores of US Cities in Top Subreddits</vt:lpstr>
      <vt:lpstr>Comparing Average Scores among States and Cities</vt:lpstr>
      <vt:lpstr>One Tail Hypothesis Test</vt:lpstr>
      <vt:lpstr>Scatterplot</vt:lpstr>
      <vt:lpstr>Simple Linear Regression</vt:lpstr>
      <vt:lpstr>Residual vs. Fitted Plot</vt:lpstr>
      <vt:lpstr>Quadratic Regression</vt:lpstr>
      <vt:lpstr>Residual vs. Fitted Plot</vt:lpstr>
      <vt:lpstr>Word Clouds and High Frequency Words </vt:lpstr>
      <vt:lpstr>Comparing top 5 posts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Kemengtian Ma</cp:lastModifiedBy>
  <cp:revision>72</cp:revision>
  <dcterms:created xsi:type="dcterms:W3CDTF">2010-04-12T23:12:02Z</dcterms:created>
  <dcterms:modified xsi:type="dcterms:W3CDTF">2014-04-28T02:25:11Z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