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Score in US </a:t>
            </a:r>
            <a:r>
              <a:rPr lang="en-US" dirty="0" smtClean="0"/>
              <a:t>State </a:t>
            </a:r>
            <a:r>
              <a:rPr lang="en-US" dirty="0" smtClean="0"/>
              <a:t>and City </a:t>
            </a:r>
            <a:r>
              <a:rPr lang="en-US" dirty="0" err="1" smtClean="0"/>
              <a:t>Subreddits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Kemengtian Ma</a:t>
            </a:r>
          </a:p>
          <a:p>
            <a:r>
              <a:rPr lang="en-US" sz="2400" dirty="0" smtClean="0"/>
              <a:t>Stat 222 Capstone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25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Residual vs. Fitted Plot</a:t>
            </a:r>
            <a:endParaRPr lang="en-US" sz="2400" dirty="0"/>
          </a:p>
        </p:txBody>
      </p:sp>
      <p:pic>
        <p:nvPicPr>
          <p:cNvPr id="4" name="Picture 3" descr="res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8" y="1189038"/>
            <a:ext cx="6366721" cy="4775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6435" y="1615271"/>
            <a:ext cx="2250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 not look well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Residuals are not scattered randomly around the zero line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Normality of errors is violated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maybe non-linear relationships between the two variables</a:t>
            </a:r>
          </a:p>
        </p:txBody>
      </p:sp>
    </p:spTree>
    <p:extLst>
      <p:ext uri="{BB962C8B-B14F-4D97-AF65-F5344CB8AC3E}">
        <p14:creationId xmlns:p14="http://schemas.microsoft.com/office/powerpoint/2010/main" val="299852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Word Clouds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 descr="city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3667"/>
            <a:ext cx="3554614" cy="3554614"/>
          </a:xfrm>
          <a:prstGeom prst="rect">
            <a:avLst/>
          </a:prstGeom>
        </p:spPr>
      </p:pic>
      <p:pic>
        <p:nvPicPr>
          <p:cNvPr id="5" name="Picture 4" descr="state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973667"/>
            <a:ext cx="3561824" cy="3561824"/>
          </a:xfrm>
          <a:prstGeom prst="rect">
            <a:avLst/>
          </a:prstGeom>
        </p:spPr>
      </p:pic>
      <p:pic>
        <p:nvPicPr>
          <p:cNvPr id="6" name="Picture 5" descr="losfre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41" y="4144964"/>
            <a:ext cx="4219222" cy="368594"/>
          </a:xfrm>
          <a:prstGeom prst="rect">
            <a:avLst/>
          </a:prstGeom>
        </p:spPr>
      </p:pic>
      <p:pic>
        <p:nvPicPr>
          <p:cNvPr id="7" name="Picture 6" descr="calfre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44964"/>
            <a:ext cx="3556000" cy="383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853" y="4693950"/>
            <a:ext cx="728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Plot </a:t>
            </a:r>
            <a:r>
              <a:rPr lang="en-US" dirty="0" err="1" smtClean="0"/>
              <a:t>wordclouds</a:t>
            </a:r>
            <a:r>
              <a:rPr lang="en-US" dirty="0" smtClean="0"/>
              <a:t> and list the words by frequency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California and Los Angel are the most frequent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similarity in words in </a:t>
            </a:r>
            <a:r>
              <a:rPr lang="en-US" dirty="0" smtClean="0"/>
              <a:t>post </a:t>
            </a:r>
            <a:r>
              <a:rPr lang="en-US" dirty="0" smtClean="0"/>
              <a:t>titles in these two </a:t>
            </a:r>
            <a:r>
              <a:rPr lang="en-US" smtClean="0"/>
              <a:t>subreddits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the word frequency in content or  comments of the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486" y="2899205"/>
            <a:ext cx="3823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244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Concerns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The comparisons of </a:t>
            </a:r>
            <a:r>
              <a:rPr lang="en-US" sz="2400" dirty="0" smtClean="0"/>
              <a:t>post </a:t>
            </a:r>
            <a:r>
              <a:rPr lang="en-US" sz="2400" dirty="0"/>
              <a:t>scores among US states and cities</a:t>
            </a:r>
            <a:r>
              <a:rPr lang="en-US" sz="2400" dirty="0" smtClean="0"/>
              <a:t>.</a:t>
            </a:r>
          </a:p>
          <a:p>
            <a:pPr marL="0" lvl="0" indent="0">
              <a:buNone/>
            </a:pPr>
            <a:r>
              <a:rPr lang="en-US" sz="2400" dirty="0" smtClean="0"/>
              <a:t>	Compare states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Compare cities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Compare states vs. cities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Factors that may affect the </a:t>
            </a:r>
            <a:r>
              <a:rPr lang="en-US" sz="2400" dirty="0" smtClean="0"/>
              <a:t>post </a:t>
            </a:r>
            <a:r>
              <a:rPr lang="en-US" sz="2400" dirty="0"/>
              <a:t>scores.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Number of comments 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Title of the post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016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Description and Manipulation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Subset of the 2.5 million top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posts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original data </a:t>
            </a:r>
            <a:r>
              <a:rPr lang="en-US" sz="2400" dirty="0" smtClean="0"/>
              <a:t>set:</a:t>
            </a:r>
          </a:p>
          <a:p>
            <a:pPr marL="0" indent="0">
              <a:buNone/>
            </a:pPr>
            <a:r>
              <a:rPr lang="en-US" sz="2400" dirty="0" smtClean="0"/>
              <a:t>	2500 </a:t>
            </a:r>
            <a:r>
              <a:rPr lang="en-US" sz="2400" dirty="0" err="1"/>
              <a:t>csv</a:t>
            </a:r>
            <a:r>
              <a:rPr lang="en-US" sz="2400" dirty="0"/>
              <a:t> </a:t>
            </a:r>
            <a:r>
              <a:rPr lang="en-US" sz="2400" dirty="0" smtClean="0"/>
              <a:t>files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top 1000 posts </a:t>
            </a:r>
            <a:r>
              <a:rPr lang="en-US" sz="2400" dirty="0" smtClean="0"/>
              <a:t>in the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, ranked by post score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r>
              <a:rPr lang="en-US" sz="2400" dirty="0" smtClean="0"/>
              <a:t>Choose </a:t>
            </a:r>
            <a:r>
              <a:rPr lang="en-US" sz="2400" dirty="0" smtClean="0"/>
              <a:t>files </a:t>
            </a:r>
            <a:r>
              <a:rPr lang="en-US" sz="2400" dirty="0"/>
              <a:t>with state names and US city </a:t>
            </a:r>
            <a:r>
              <a:rPr lang="en-US" sz="2400" dirty="0" smtClean="0"/>
              <a:t>names</a:t>
            </a:r>
          </a:p>
          <a:p>
            <a:r>
              <a:rPr lang="en-US" sz="2400" dirty="0" smtClean="0"/>
              <a:t>Delete useless </a:t>
            </a:r>
            <a:r>
              <a:rPr lang="en-US" sz="2400" dirty="0" smtClean="0"/>
              <a:t>variables</a:t>
            </a:r>
            <a:endParaRPr lang="en-US" sz="2400" dirty="0" smtClean="0"/>
          </a:p>
          <a:p>
            <a:r>
              <a:rPr lang="en-US" sz="2400" dirty="0" smtClean="0"/>
              <a:t>Calculate averages </a:t>
            </a:r>
            <a:r>
              <a:rPr lang="en-US" sz="2400" dirty="0"/>
              <a:t>of the numeric </a:t>
            </a:r>
            <a:r>
              <a:rPr lang="en-US" sz="2400" dirty="0" smtClean="0"/>
              <a:t>statistics of posts,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number of comments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8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Subreddits</a:t>
            </a:r>
            <a:endParaRPr lang="en-US" sz="2400" dirty="0"/>
          </a:p>
        </p:txBody>
      </p:sp>
      <p:pic>
        <p:nvPicPr>
          <p:cNvPr id="4" name="Picture 3" descr="Scoremap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1" y="976288"/>
            <a:ext cx="6405459" cy="4120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3853" y="5096483"/>
            <a:ext cx="6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Shaded by the different levels of average scores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Score 0 means not in the top </a:t>
            </a:r>
            <a:r>
              <a:rPr lang="en-US" dirty="0" err="1" smtClean="0"/>
              <a:t>subreddits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Texas </a:t>
            </a:r>
            <a:r>
              <a:rPr lang="en-US" dirty="0" smtClean="0"/>
              <a:t>and New </a:t>
            </a:r>
            <a:r>
              <a:rPr lang="en-US" dirty="0" smtClean="0"/>
              <a:t>Jersey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States around lake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Scores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Cities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Subreddits</a:t>
            </a:r>
            <a:endParaRPr lang="en-US" sz="2400" dirty="0"/>
          </a:p>
        </p:txBody>
      </p:sp>
      <p:pic>
        <p:nvPicPr>
          <p:cNvPr id="8" name="Picture 7" descr="US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5" y="1495514"/>
            <a:ext cx="7360079" cy="42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Comparing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Scores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Cities</a:t>
            </a:r>
            <a:endParaRPr lang="en-US" sz="2400" dirty="0"/>
          </a:p>
        </p:txBody>
      </p:sp>
      <p:pic>
        <p:nvPicPr>
          <p:cNvPr id="6" name="Picture 5" descr="vertical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2887"/>
            <a:ext cx="4924779" cy="4924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216" y="1684300"/>
            <a:ext cx="260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ity scores  &gt;  state scores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states DO NOT have a state </a:t>
            </a:r>
            <a:r>
              <a:rPr lang="en-US" dirty="0" err="1" smtClean="0"/>
              <a:t>subreddit</a:t>
            </a:r>
            <a:r>
              <a:rPr lang="en-US" dirty="0" smtClean="0"/>
              <a:t> in the top but DO have a city </a:t>
            </a:r>
            <a:r>
              <a:rPr lang="en-US" dirty="0" err="1" smtClean="0"/>
              <a:t>subreddit</a:t>
            </a:r>
            <a:r>
              <a:rPr lang="en-US" dirty="0" smtClean="0"/>
              <a:t> to represent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States with no large city do not have a city </a:t>
            </a:r>
            <a:r>
              <a:rPr lang="en-US" dirty="0" err="1" smtClean="0"/>
              <a:t>subreddit</a:t>
            </a:r>
            <a:r>
              <a:rPr lang="en-US" dirty="0" smtClean="0"/>
              <a:t> in the top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28633" y="4265973"/>
            <a:ext cx="2995657" cy="22089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80146" y="1822357"/>
            <a:ext cx="3244144" cy="2346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13851" y="3161514"/>
            <a:ext cx="842097" cy="1656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Tail Hypothesis </a:t>
            </a:r>
            <a:r>
              <a:rPr lang="en-US" sz="2400" dirty="0" smtClean="0"/>
              <a:t>Test</a:t>
            </a:r>
            <a:endParaRPr lang="en-US" sz="2400" dirty="0"/>
          </a:p>
        </p:txBody>
      </p:sp>
      <p:pic>
        <p:nvPicPr>
          <p:cNvPr id="6" name="Picture 5" descr="Hyp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88" y="1189038"/>
            <a:ext cx="7124700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60" y="4072693"/>
            <a:ext cx="6778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Ho: </a:t>
            </a:r>
            <a:r>
              <a:rPr lang="en-US" dirty="0"/>
              <a:t>average </a:t>
            </a:r>
            <a:r>
              <a:rPr lang="en-US" dirty="0" smtClean="0"/>
              <a:t>post </a:t>
            </a:r>
            <a:r>
              <a:rPr lang="en-US" dirty="0"/>
              <a:t>score of city is greater than the average </a:t>
            </a:r>
            <a:r>
              <a:rPr lang="en-US" dirty="0" smtClean="0"/>
              <a:t>		    post </a:t>
            </a:r>
            <a:r>
              <a:rPr lang="en-US" dirty="0"/>
              <a:t>score of </a:t>
            </a:r>
            <a:r>
              <a:rPr lang="en-US" dirty="0" smtClean="0"/>
              <a:t>corresponding </a:t>
            </a:r>
            <a:r>
              <a:rPr lang="en-US" dirty="0"/>
              <a:t>state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Small P-value = 0.00403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Reject null </a:t>
            </a:r>
            <a:r>
              <a:rPr lang="en-US" dirty="0" smtClean="0"/>
              <a:t>hypothesis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significant difference between these two average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Scatterplot</a:t>
            </a:r>
            <a:endParaRPr lang="en-US" sz="2400" dirty="0"/>
          </a:p>
        </p:txBody>
      </p:sp>
      <p:pic>
        <p:nvPicPr>
          <p:cNvPr id="6" name="Picture 5" descr="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6" y="1189038"/>
            <a:ext cx="4754782" cy="4754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9118" y="1463408"/>
            <a:ext cx="305087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Strong positive linear pattern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score posts usually have large number of comments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categories </a:t>
            </a:r>
          </a:p>
          <a:p>
            <a:r>
              <a:rPr lang="en-US" dirty="0"/>
              <a:t>	</a:t>
            </a:r>
            <a:r>
              <a:rPr lang="en-US" dirty="0" smtClean="0"/>
              <a:t>city has a wider spread in 	both score and number 	of comment than state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simple linear regression to estimate the relationship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1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Regression</a:t>
            </a:r>
            <a:endParaRPr lang="en-US" sz="2400" dirty="0"/>
          </a:p>
        </p:txBody>
      </p:sp>
      <p:pic>
        <p:nvPicPr>
          <p:cNvPr id="6" name="Picture 5" descr="S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55" y="987825"/>
            <a:ext cx="6363656" cy="3535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918" y="4564606"/>
            <a:ext cx="7060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Model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average </a:t>
            </a:r>
            <a:r>
              <a:rPr lang="en-US" dirty="0" smtClean="0"/>
              <a:t>post score = -39.5323 + 4.7689</a:t>
            </a:r>
            <a:r>
              <a:rPr lang="en-US" dirty="0" smtClean="0"/>
              <a:t>*average number </a:t>
            </a:r>
            <a:r>
              <a:rPr lang="en-US" dirty="0" smtClean="0"/>
              <a:t>of </a:t>
            </a:r>
            <a:r>
              <a:rPr lang="en-US" dirty="0" smtClean="0"/>
              <a:t>					  comments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R squared = 0.903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P-values of intercept and slope are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333</TotalTime>
  <Words>243</Words>
  <Application>Microsoft Macintosh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Post Score in US State and City Subreddits</vt:lpstr>
      <vt:lpstr>Research Concerns</vt:lpstr>
      <vt:lpstr>Data Description and Manipulation</vt:lpstr>
      <vt:lpstr>US States in Top Subreddits</vt:lpstr>
      <vt:lpstr>Average Scores of US Cities in Top Subreddits</vt:lpstr>
      <vt:lpstr>Comparing Average Scores among States and Cities</vt:lpstr>
      <vt:lpstr>One Tail Hypothesis Test</vt:lpstr>
      <vt:lpstr>Scatterplot</vt:lpstr>
      <vt:lpstr>Simple Linear Regression</vt:lpstr>
      <vt:lpstr>Residual vs. Fitted Plot</vt:lpstr>
      <vt:lpstr>Word Clouds and High Frequency Words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Kemengtian Ma</cp:lastModifiedBy>
  <cp:revision>68</cp:revision>
  <dcterms:created xsi:type="dcterms:W3CDTF">2010-04-12T23:12:02Z</dcterms:created>
  <dcterms:modified xsi:type="dcterms:W3CDTF">2014-03-19T02:28:50Z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