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31"/>
  </p:notesMasterIdLst>
  <p:sldIdLst>
    <p:sldId id="282" r:id="rId2"/>
    <p:sldId id="257" r:id="rId3"/>
    <p:sldId id="296" r:id="rId4"/>
    <p:sldId id="258" r:id="rId5"/>
    <p:sldId id="260" r:id="rId6"/>
    <p:sldId id="292" r:id="rId7"/>
    <p:sldId id="295" r:id="rId8"/>
    <p:sldId id="293" r:id="rId9"/>
    <p:sldId id="262" r:id="rId10"/>
    <p:sldId id="263" r:id="rId11"/>
    <p:sldId id="264" r:id="rId12"/>
    <p:sldId id="291" r:id="rId13"/>
    <p:sldId id="281" r:id="rId14"/>
    <p:sldId id="283" r:id="rId15"/>
    <p:sldId id="265" r:id="rId16"/>
    <p:sldId id="294" r:id="rId17"/>
    <p:sldId id="285" r:id="rId18"/>
    <p:sldId id="287" r:id="rId19"/>
    <p:sldId id="270" r:id="rId20"/>
    <p:sldId id="271" r:id="rId21"/>
    <p:sldId id="286" r:id="rId22"/>
    <p:sldId id="284" r:id="rId23"/>
    <p:sldId id="272" r:id="rId24"/>
    <p:sldId id="273" r:id="rId25"/>
    <p:sldId id="274" r:id="rId26"/>
    <p:sldId id="275" r:id="rId27"/>
    <p:sldId id="277" r:id="rId28"/>
    <p:sldId id="289" r:id="rId29"/>
    <p:sldId id="29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01" autoAdjust="0"/>
    <p:restoredTop sz="94660"/>
  </p:normalViewPr>
  <p:slideViewPr>
    <p:cSldViewPr>
      <p:cViewPr varScale="1">
        <p:scale>
          <a:sx n="71" d="100"/>
          <a:sy n="71" d="100"/>
        </p:scale>
        <p:origin x="211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1E70AC-68A4-4072-9F15-AB8ABFE5D7A9}" type="datetimeFigureOut">
              <a:rPr lang="en-US" smtClean="0"/>
              <a:pPr/>
              <a:t>17-Sep-24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36738-8462-4D9F-B375-3179CBC914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36738-8462-4D9F-B375-3179CBC91463}" type="slidenum">
              <a:rPr lang="en-US" smtClean="0"/>
              <a:pPr/>
              <a:t>10</a:t>
            </a:fld>
            <a:endParaRPr lang="en-US"/>
          </a:p>
        </p:txBody>
      </p:sp>
    </p:spTree>
    <p:extLst>
      <p:ext uri="{BB962C8B-B14F-4D97-AF65-F5344CB8AC3E}">
        <p14:creationId xmlns:p14="http://schemas.microsoft.com/office/powerpoint/2010/main" val="3563899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59D061E-84C3-4D1F-AB46-5E45B532C80F}" type="datetimeFigureOut">
              <a:rPr lang="en-US" smtClean="0"/>
              <a:pPr/>
              <a:t>17-Sep-24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158470C-59BA-485A-A4E2-85813D35C3E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9D061E-84C3-4D1F-AB46-5E45B532C80F}" type="datetimeFigureOut">
              <a:rPr lang="en-US" smtClean="0"/>
              <a:pPr/>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8470C-59BA-485A-A4E2-85813D35C3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9D061E-84C3-4D1F-AB46-5E45B532C80F}" type="datetimeFigureOut">
              <a:rPr lang="en-US" smtClean="0"/>
              <a:pPr/>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8470C-59BA-485A-A4E2-85813D35C3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9D061E-84C3-4D1F-AB46-5E45B532C80F}" type="datetimeFigureOut">
              <a:rPr lang="en-US" smtClean="0"/>
              <a:pPr/>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8470C-59BA-485A-A4E2-85813D35C3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59D061E-84C3-4D1F-AB46-5E45B532C80F}" type="datetimeFigureOut">
              <a:rPr lang="en-US" smtClean="0"/>
              <a:pPr/>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8470C-59BA-485A-A4E2-85813D35C3E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59D061E-84C3-4D1F-AB46-5E45B532C80F}" type="datetimeFigureOut">
              <a:rPr lang="en-US" smtClean="0"/>
              <a:pPr/>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8470C-59BA-485A-A4E2-85813D35C3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59D061E-84C3-4D1F-AB46-5E45B532C80F}" type="datetimeFigureOut">
              <a:rPr lang="en-US" smtClean="0"/>
              <a:pPr/>
              <a:t>17-Sep-24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8470C-59BA-485A-A4E2-85813D35C3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59D061E-84C3-4D1F-AB46-5E45B532C80F}" type="datetimeFigureOut">
              <a:rPr lang="en-US" smtClean="0"/>
              <a:pPr/>
              <a:t>17-Sep-24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8470C-59BA-485A-A4E2-85813D35C3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59D061E-84C3-4D1F-AB46-5E45B532C80F}" type="datetimeFigureOut">
              <a:rPr lang="en-US" smtClean="0"/>
              <a:pPr/>
              <a:t>17-Sep-24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8470C-59BA-485A-A4E2-85813D35C3E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59D061E-84C3-4D1F-AB46-5E45B532C80F}" type="datetimeFigureOut">
              <a:rPr lang="en-US" smtClean="0"/>
              <a:pPr/>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8470C-59BA-485A-A4E2-85813D35C3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59D061E-84C3-4D1F-AB46-5E45B532C80F}" type="datetimeFigureOut">
              <a:rPr lang="en-US" smtClean="0"/>
              <a:pPr/>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8470C-59BA-485A-A4E2-85813D35C3E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59D061E-84C3-4D1F-AB46-5E45B532C80F}" type="datetimeFigureOut">
              <a:rPr lang="en-US" smtClean="0"/>
              <a:pPr/>
              <a:t>17-Sep-24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158470C-59BA-485A-A4E2-85813D35C3E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276" y="116632"/>
            <a:ext cx="9540552" cy="3071826"/>
          </a:xfrm>
        </p:spPr>
        <p:txBody>
          <a:bodyPr>
            <a:normAutofit fontScale="90000"/>
          </a:bodyPr>
          <a:lstStyle/>
          <a:p>
            <a:pPr algn="ctr">
              <a:lnSpc>
                <a:spcPct val="150000"/>
              </a:lnSpc>
            </a:pPr>
            <a:r>
              <a:rPr lang="en-US" sz="2200" b="1" dirty="0">
                <a:solidFill>
                  <a:schemeClr val="tx1"/>
                </a:solidFill>
              </a:rPr>
              <a:t>CHRISTU JYOTHI INSTITUTE Of TECHNOLOGY AND SCIENCE </a:t>
            </a:r>
            <a:br>
              <a:rPr lang="en-US" sz="3200" b="1" dirty="0">
                <a:solidFill>
                  <a:schemeClr val="accent2">
                    <a:lumMod val="50000"/>
                  </a:schemeClr>
                </a:solidFill>
              </a:rPr>
            </a:br>
            <a:r>
              <a:rPr lang="en-IN" sz="1800" dirty="0">
                <a:solidFill>
                  <a:schemeClr val="tx1"/>
                </a:solidFill>
                <a:latin typeface="Times New Roman" panose="02020603050405020304" pitchFamily="18" charset="0"/>
                <a:cs typeface="Times New Roman" panose="02020603050405020304" pitchFamily="18" charset="0"/>
              </a:rPr>
              <a:t>(NBA Accredited, </a:t>
            </a:r>
            <a:r>
              <a:rPr lang="en-US" sz="1800" dirty="0">
                <a:solidFill>
                  <a:schemeClr val="tx1"/>
                </a:solidFill>
                <a:latin typeface="Times New Roman" panose="02020603050405020304" pitchFamily="18" charset="0"/>
                <a:cs typeface="Times New Roman" panose="02020603050405020304" pitchFamily="18" charset="0"/>
              </a:rPr>
              <a:t>Affiliated to JNTUH University</a:t>
            </a:r>
            <a:r>
              <a:rPr lang="en-US" sz="1800" dirty="0">
                <a:solidFill>
                  <a:schemeClr val="tx1"/>
                </a:solidFill>
              </a:rPr>
              <a:t>)</a:t>
            </a:r>
            <a:br>
              <a:rPr lang="en-US" altLang="zh-CN" sz="1200" b="1" dirty="0">
                <a:latin typeface="Times New Roman" pitchFamily="18" charset="0"/>
                <a:ea typeface="Times New Roman" pitchFamily="18" charset="0"/>
                <a:cs typeface="Calibri" charset="0"/>
              </a:rPr>
            </a:br>
            <a:r>
              <a:rPr lang="en-IN" sz="1800" b="1" dirty="0">
                <a:solidFill>
                  <a:schemeClr val="accent2">
                    <a:lumMod val="75000"/>
                  </a:schemeClr>
                </a:solidFill>
                <a:latin typeface="Times New Roman" panose="02020603050405020304" pitchFamily="18" charset="0"/>
                <a:cs typeface="Times New Roman" panose="02020603050405020304" pitchFamily="18" charset="0"/>
              </a:rPr>
              <a:t>Colombo Nagar, </a:t>
            </a:r>
            <a:r>
              <a:rPr lang="en-IN" sz="1800" b="1" dirty="0" err="1">
                <a:solidFill>
                  <a:schemeClr val="accent2">
                    <a:lumMod val="75000"/>
                  </a:schemeClr>
                </a:solidFill>
                <a:latin typeface="Times New Roman" panose="02020603050405020304" pitchFamily="18" charset="0"/>
                <a:cs typeface="Times New Roman" panose="02020603050405020304" pitchFamily="18" charset="0"/>
              </a:rPr>
              <a:t>Yeshwanthpur</a:t>
            </a:r>
            <a:r>
              <a:rPr lang="en-IN" sz="1800" b="1" dirty="0">
                <a:solidFill>
                  <a:schemeClr val="accent2">
                    <a:lumMod val="75000"/>
                  </a:schemeClr>
                </a:solidFill>
                <a:latin typeface="Times New Roman" panose="02020603050405020304" pitchFamily="18" charset="0"/>
                <a:cs typeface="Times New Roman" panose="02020603050405020304" pitchFamily="18" charset="0"/>
              </a:rPr>
              <a:t>, </a:t>
            </a:r>
            <a:r>
              <a:rPr lang="en-IN" sz="1800" b="1" dirty="0" err="1">
                <a:solidFill>
                  <a:schemeClr val="accent2">
                    <a:lumMod val="75000"/>
                  </a:schemeClr>
                </a:solidFill>
                <a:latin typeface="Times New Roman" panose="02020603050405020304" pitchFamily="18" charset="0"/>
                <a:cs typeface="Times New Roman" panose="02020603050405020304" pitchFamily="18" charset="0"/>
              </a:rPr>
              <a:t>Jangaon</a:t>
            </a:r>
            <a:r>
              <a:rPr lang="en-IN" sz="1800" b="1" dirty="0">
                <a:solidFill>
                  <a:schemeClr val="accent2">
                    <a:lumMod val="75000"/>
                  </a:schemeClr>
                </a:solidFill>
                <a:latin typeface="Times New Roman" panose="02020603050405020304" pitchFamily="18" charset="0"/>
                <a:cs typeface="Times New Roman" panose="02020603050405020304" pitchFamily="18" charset="0"/>
              </a:rPr>
              <a:t>, Telangana, 506167</a:t>
            </a:r>
            <a:br>
              <a:rPr lang="en-IN" sz="1800" b="1" dirty="0">
                <a:solidFill>
                  <a:schemeClr val="accent6">
                    <a:lumMod val="75000"/>
                  </a:schemeClr>
                </a:solidFill>
                <a:latin typeface="Times New Roman" panose="02020603050405020304" pitchFamily="18" charset="0"/>
                <a:cs typeface="Times New Roman" panose="02020603050405020304" pitchFamily="18" charset="0"/>
              </a:rPr>
            </a:br>
            <a:r>
              <a:rPr lang="en-US" altLang="zh-CN" sz="1800" b="1" dirty="0">
                <a:solidFill>
                  <a:srgbClr val="000000"/>
                </a:solidFill>
                <a:latin typeface="Times New Roman" pitchFamily="18" charset="0"/>
                <a:ea typeface="Times New Roman" pitchFamily="18" charset="0"/>
                <a:cs typeface="Calibri" charset="0"/>
              </a:rPr>
              <a:t>Department of Electrical &amp; Electronics Engineering</a:t>
            </a:r>
            <a:br>
              <a:rPr lang="en-US" altLang="zh-CN" sz="1800" b="1" dirty="0">
                <a:solidFill>
                  <a:srgbClr val="000000"/>
                </a:solidFill>
                <a:latin typeface="Times New Roman" pitchFamily="18" charset="0"/>
                <a:ea typeface="Times New Roman" pitchFamily="18" charset="0"/>
                <a:cs typeface="Calibri" charset="0"/>
              </a:rPr>
            </a:br>
            <a:r>
              <a:rPr lang="en-GB" altLang="zh-CN" sz="1800" b="1" dirty="0">
                <a:solidFill>
                  <a:srgbClr val="000000"/>
                </a:solidFill>
                <a:latin typeface="Times New Roman" pitchFamily="18" charset="0"/>
                <a:ea typeface="Times New Roman" pitchFamily="18" charset="0"/>
                <a:cs typeface="Calibri" charset="0"/>
              </a:rPr>
              <a:t>2023-24</a:t>
            </a:r>
            <a:br>
              <a:rPr lang="zh-CN" altLang="en-US" sz="3200" dirty="0">
                <a:latin typeface="Times New Roman" pitchFamily="18" charset="0"/>
                <a:ea typeface="Times New Roman" pitchFamily="18" charset="0"/>
                <a:cs typeface="Calibri" charset="0"/>
              </a:rPr>
            </a:br>
            <a:r>
              <a:rPr lang="en-US" sz="2000" dirty="0">
                <a:solidFill>
                  <a:schemeClr val="accent5">
                    <a:lumMod val="75000"/>
                  </a:schemeClr>
                </a:solidFill>
                <a:latin typeface="Arial Rounded MT Bold" panose="020F0704030504030204" pitchFamily="34" charset="0"/>
              </a:rPr>
              <a:t>A MINI PROJECT PRESENTATION ON</a:t>
            </a:r>
            <a:br>
              <a:rPr lang="en-US" sz="3200" b="1" u="sng" dirty="0">
                <a:solidFill>
                  <a:schemeClr val="accent2">
                    <a:lumMod val="50000"/>
                  </a:schemeClr>
                </a:solidFill>
              </a:rPr>
            </a:br>
            <a:r>
              <a:rPr lang="en-US" sz="3200" b="1" dirty="0">
                <a:solidFill>
                  <a:schemeClr val="accent2">
                    <a:lumMod val="50000"/>
                  </a:schemeClr>
                </a:solidFill>
              </a:rPr>
              <a:t> ARUDINO BASED SOLAR  TRACKING</a:t>
            </a:r>
            <a:endParaRPr lang="en-US" sz="3200" dirty="0">
              <a:solidFill>
                <a:schemeClr val="accent2">
                  <a:lumMod val="50000"/>
                </a:schemeClr>
              </a:solidFill>
            </a:endParaRPr>
          </a:p>
        </p:txBody>
      </p:sp>
      <p:sp>
        <p:nvSpPr>
          <p:cNvPr id="3" name="Content Placeholder 2"/>
          <p:cNvSpPr>
            <a:spLocks noGrp="1"/>
          </p:cNvSpPr>
          <p:nvPr>
            <p:ph idx="4294967295"/>
          </p:nvPr>
        </p:nvSpPr>
        <p:spPr>
          <a:xfrm>
            <a:off x="683568" y="3284984"/>
            <a:ext cx="8072462" cy="4000500"/>
          </a:xfrm>
        </p:spPr>
        <p:txBody>
          <a:bodyPr>
            <a:normAutofit fontScale="77500" lnSpcReduction="20000"/>
          </a:bodyPr>
          <a:lstStyle/>
          <a:p>
            <a:pPr>
              <a:lnSpc>
                <a:spcPct val="120000"/>
              </a:lnSpc>
              <a:buNone/>
            </a:pPr>
            <a:r>
              <a:rPr lang="en-US" sz="2900" dirty="0"/>
              <a:t>   </a:t>
            </a:r>
            <a:r>
              <a:rPr lang="en-US" sz="2900" u="sng" dirty="0"/>
              <a:t>Under the esteemed guidance of</a:t>
            </a:r>
            <a:br>
              <a:rPr lang="en-US" sz="4000" u="sng" dirty="0"/>
            </a:br>
            <a:r>
              <a:rPr lang="en-US" sz="3400" dirty="0"/>
              <a:t>Y.  VIJAY JAWAHAR PAUL</a:t>
            </a:r>
          </a:p>
          <a:p>
            <a:pPr algn="r"/>
            <a:endParaRPr lang="en-US" sz="4000" dirty="0"/>
          </a:p>
          <a:p>
            <a:pPr algn="r">
              <a:buNone/>
            </a:pPr>
            <a:r>
              <a:rPr lang="en-US" sz="4000" b="1" dirty="0">
                <a:solidFill>
                  <a:srgbClr val="C00000"/>
                </a:solidFill>
              </a:rPr>
              <a:t>Presented by</a:t>
            </a:r>
          </a:p>
          <a:p>
            <a:pPr algn="r">
              <a:buNone/>
            </a:pPr>
            <a:r>
              <a:rPr lang="en-US" dirty="0">
                <a:solidFill>
                  <a:srgbClr val="000000"/>
                </a:solidFill>
              </a:rPr>
              <a:t>K.POOJITHA               -  21681A0208</a:t>
            </a:r>
          </a:p>
          <a:p>
            <a:pPr algn="r">
              <a:buNone/>
            </a:pPr>
            <a:r>
              <a:rPr lang="en-US" dirty="0">
                <a:solidFill>
                  <a:srgbClr val="000000"/>
                </a:solidFill>
              </a:rPr>
              <a:t>B. PURNACHANDER   -  22685A0202</a:t>
            </a:r>
          </a:p>
          <a:p>
            <a:pPr algn="r">
              <a:buNone/>
            </a:pPr>
            <a:r>
              <a:rPr lang="en-US" dirty="0">
                <a:solidFill>
                  <a:srgbClr val="000000"/>
                </a:solidFill>
              </a:rPr>
              <a:t>    S.AJAY                         -  22685A0213</a:t>
            </a:r>
          </a:p>
          <a:p>
            <a:pPr algn="r">
              <a:buNone/>
            </a:pPr>
            <a:r>
              <a:rPr lang="en-US" dirty="0">
                <a:solidFill>
                  <a:srgbClr val="000000"/>
                </a:solidFill>
              </a:rPr>
              <a:t>A.SATHWIKA              -  21681A0215</a:t>
            </a:r>
            <a:br>
              <a:rPr lang="en-US" b="1" dirty="0">
                <a:solidFill>
                  <a:srgbClr val="000000"/>
                </a:solidFill>
              </a:rPr>
            </a:br>
            <a:br>
              <a:rPr lang="en-US" b="1" dirty="0">
                <a:solidFill>
                  <a:srgbClr val="000000"/>
                </a:solidFill>
              </a:rPr>
            </a:br>
            <a:endParaRPr lang="en-US" dirty="0">
              <a:solidFill>
                <a:srgbClr val="000000"/>
              </a:solidFill>
            </a:endParaRPr>
          </a:p>
          <a:p>
            <a:endParaRPr lang="en-US" dirty="0"/>
          </a:p>
        </p:txBody>
      </p:sp>
      <p:pic>
        <p:nvPicPr>
          <p:cNvPr id="1026" name="Picture 2" descr="CJITS | Jangaon">
            <a:extLst>
              <a:ext uri="{FF2B5EF4-FFF2-40B4-BE49-F238E27FC236}">
                <a16:creationId xmlns:a16="http://schemas.microsoft.com/office/drawing/2014/main" id="{BB31F539-E900-A650-8649-455008853A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764704"/>
            <a:ext cx="1728192" cy="1728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571480"/>
            <a:ext cx="7429552" cy="500066"/>
          </a:xfrm>
        </p:spPr>
        <p:txBody>
          <a:bodyPr>
            <a:noAutofit/>
          </a:bodyPr>
          <a:lstStyle/>
          <a:p>
            <a:pPr algn="ctr"/>
            <a:r>
              <a:rPr lang="en-US" sz="4400" b="1" u="sng" dirty="0">
                <a:solidFill>
                  <a:schemeClr val="tx1"/>
                </a:solidFill>
              </a:rPr>
              <a:t>BLOCK DIAGRAM</a:t>
            </a:r>
            <a:br>
              <a:rPr lang="en-US" sz="4400" b="1" u="sng" dirty="0">
                <a:solidFill>
                  <a:schemeClr val="tx1"/>
                </a:solidFill>
              </a:rPr>
            </a:br>
            <a:endParaRPr lang="en-US" sz="4400" b="1" u="sng" dirty="0">
              <a:solidFill>
                <a:schemeClr val="tx1"/>
              </a:solidFill>
            </a:endParaRPr>
          </a:p>
        </p:txBody>
      </p:sp>
      <p:pic>
        <p:nvPicPr>
          <p:cNvPr id="7" name="Picture 6">
            <a:extLst>
              <a:ext uri="{FF2B5EF4-FFF2-40B4-BE49-F238E27FC236}">
                <a16:creationId xmlns:a16="http://schemas.microsoft.com/office/drawing/2014/main" id="{1200DD0A-AB07-F2DF-976C-E5097B918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196752"/>
            <a:ext cx="6192688" cy="55040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31258"/>
            <a:ext cx="8316416" cy="1143000"/>
          </a:xfrm>
        </p:spPr>
        <p:txBody>
          <a:bodyPr>
            <a:noAutofit/>
          </a:bodyPr>
          <a:lstStyle/>
          <a:p>
            <a:pPr algn="ctr"/>
            <a:r>
              <a:rPr lang="en-US" sz="4000" b="1" u="sng" dirty="0">
                <a:solidFill>
                  <a:srgbClr val="000000"/>
                </a:solidFill>
              </a:rPr>
              <a:t>HARDWARE  REQUIREMENT</a:t>
            </a:r>
          </a:p>
        </p:txBody>
      </p:sp>
      <p:sp>
        <p:nvSpPr>
          <p:cNvPr id="3" name="Content Placeholder 2"/>
          <p:cNvSpPr>
            <a:spLocks noGrp="1"/>
          </p:cNvSpPr>
          <p:nvPr>
            <p:ph idx="1"/>
          </p:nvPr>
        </p:nvSpPr>
        <p:spPr>
          <a:xfrm>
            <a:off x="1307321" y="1772816"/>
            <a:ext cx="6529358" cy="4800600"/>
          </a:xfrm>
        </p:spPr>
        <p:txBody>
          <a:bodyPr>
            <a:normAutofit fontScale="70000" lnSpcReduction="20000"/>
          </a:bodyPr>
          <a:lstStyle/>
          <a:p>
            <a:pPr>
              <a:lnSpc>
                <a:spcPct val="170000"/>
              </a:lnSpc>
              <a:buClr>
                <a:srgbClr val="00B0F0"/>
              </a:buClr>
              <a:buFont typeface="Wingdings" pitchFamily="2" charset="2"/>
              <a:buChar char="Ø"/>
            </a:pPr>
            <a:r>
              <a:rPr lang="en-US" sz="2800" b="1" dirty="0"/>
              <a:t>  </a:t>
            </a:r>
            <a:r>
              <a:rPr lang="en-US" sz="3300" b="1" dirty="0"/>
              <a:t>ARDUINO NANO </a:t>
            </a:r>
          </a:p>
          <a:p>
            <a:pPr>
              <a:lnSpc>
                <a:spcPct val="170000"/>
              </a:lnSpc>
              <a:buClr>
                <a:srgbClr val="00B0F0"/>
              </a:buClr>
              <a:buFont typeface="Wingdings" pitchFamily="2" charset="2"/>
              <a:buChar char="Ø"/>
            </a:pPr>
            <a:r>
              <a:rPr lang="en-US" sz="3300" b="1" dirty="0"/>
              <a:t>  SOLAR PANEL</a:t>
            </a:r>
          </a:p>
          <a:p>
            <a:pPr>
              <a:lnSpc>
                <a:spcPct val="170000"/>
              </a:lnSpc>
              <a:buClr>
                <a:srgbClr val="00B0F0"/>
              </a:buClr>
              <a:buFont typeface="Wingdings" pitchFamily="2" charset="2"/>
              <a:buChar char="Ø"/>
            </a:pPr>
            <a:r>
              <a:rPr lang="en-US" sz="3300" b="1" dirty="0"/>
              <a:t>  LDR SENSOR</a:t>
            </a:r>
          </a:p>
          <a:p>
            <a:pPr>
              <a:lnSpc>
                <a:spcPct val="170000"/>
              </a:lnSpc>
              <a:buClr>
                <a:srgbClr val="00B0F0"/>
              </a:buClr>
              <a:buFont typeface="Wingdings" pitchFamily="2" charset="2"/>
              <a:buChar char="Ø"/>
            </a:pPr>
            <a:r>
              <a:rPr lang="en-US" sz="3300" b="1" dirty="0"/>
              <a:t>  GEAR  MOTOR</a:t>
            </a:r>
          </a:p>
          <a:p>
            <a:pPr>
              <a:lnSpc>
                <a:spcPct val="170000"/>
              </a:lnSpc>
              <a:buClr>
                <a:srgbClr val="00B0F0"/>
              </a:buClr>
              <a:buFont typeface="Wingdings" pitchFamily="2" charset="2"/>
              <a:buChar char="Ø"/>
            </a:pPr>
            <a:r>
              <a:rPr lang="en-US" sz="3300" b="1" dirty="0"/>
              <a:t>  </a:t>
            </a:r>
            <a:r>
              <a:rPr lang="en-US" sz="3300" b="1" i="0" dirty="0">
                <a:solidFill>
                  <a:srgbClr val="000000"/>
                </a:solidFill>
                <a:effectLst/>
                <a:highlight>
                  <a:srgbClr val="FFFFFF"/>
                </a:highlight>
              </a:rPr>
              <a:t>L293 MOTOR DRIVER MODULE</a:t>
            </a:r>
            <a:endParaRPr lang="en-US" sz="3300" b="1" dirty="0">
              <a:solidFill>
                <a:srgbClr val="000000"/>
              </a:solidFill>
            </a:endParaRPr>
          </a:p>
          <a:p>
            <a:pPr>
              <a:lnSpc>
                <a:spcPct val="170000"/>
              </a:lnSpc>
              <a:buClr>
                <a:srgbClr val="00B0F0"/>
              </a:buClr>
              <a:buFont typeface="Wingdings" pitchFamily="2" charset="2"/>
              <a:buChar char="Ø"/>
            </a:pPr>
            <a:r>
              <a:rPr lang="en-US" sz="3300" b="1" dirty="0"/>
              <a:t>  JUMPER WIRES</a:t>
            </a:r>
          </a:p>
          <a:p>
            <a:pPr>
              <a:lnSpc>
                <a:spcPct val="170000"/>
              </a:lnSpc>
              <a:buClr>
                <a:srgbClr val="00B0F0"/>
              </a:buClr>
              <a:buFont typeface="Wingdings" pitchFamily="2" charset="2"/>
              <a:buChar char="Ø"/>
            </a:pPr>
            <a:r>
              <a:rPr lang="en-US" sz="3300" b="1" dirty="0"/>
              <a:t>  ADAPTER</a:t>
            </a:r>
          </a:p>
          <a:p>
            <a:pPr>
              <a:lnSpc>
                <a:spcPct val="150000"/>
              </a:lnSpc>
              <a:buClr>
                <a:srgbClr val="00B0F0"/>
              </a:buClr>
              <a:buNone/>
            </a:pPr>
            <a:r>
              <a:rPr lang="en-US" sz="2800" dirty="0"/>
              <a:t>    </a:t>
            </a:r>
          </a:p>
        </p:txBody>
      </p:sp>
      <p:pic>
        <p:nvPicPr>
          <p:cNvPr id="4100" name="Picture 4" descr="Flat thermal solar collector - POWER MODULE - KIOTO CLEAR ENERGY - for ...">
            <a:extLst>
              <a:ext uri="{FF2B5EF4-FFF2-40B4-BE49-F238E27FC236}">
                <a16:creationId xmlns:a16="http://schemas.microsoft.com/office/drawing/2014/main" id="{0F431E83-8C14-D5DE-7DF2-4B704B5371D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834" t="15601" r="9622" b="12628"/>
          <a:stretch/>
        </p:blipFill>
        <p:spPr bwMode="auto">
          <a:xfrm>
            <a:off x="5436096" y="1772816"/>
            <a:ext cx="2670226" cy="2321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0"/>
            <a:ext cx="7498080" cy="1143000"/>
          </a:xfrm>
        </p:spPr>
        <p:txBody>
          <a:bodyPr anchor="ctr">
            <a:normAutofit/>
          </a:bodyPr>
          <a:lstStyle/>
          <a:p>
            <a:pPr algn="ctr"/>
            <a:r>
              <a:rPr lang="en-US" sz="4400" b="1" u="sng" dirty="0">
                <a:solidFill>
                  <a:srgbClr val="000000"/>
                </a:solidFill>
              </a:rPr>
              <a:t>COMPONENTS</a:t>
            </a:r>
            <a:r>
              <a:rPr lang="en-US" sz="4400" b="1" dirty="0">
                <a:solidFill>
                  <a:srgbClr val="000000"/>
                </a:solidFill>
              </a:rPr>
              <a:t> </a:t>
            </a:r>
          </a:p>
        </p:txBody>
      </p:sp>
      <p:sp>
        <p:nvSpPr>
          <p:cNvPr id="3" name="Content Placeholder 2"/>
          <p:cNvSpPr>
            <a:spLocks noGrp="1"/>
          </p:cNvSpPr>
          <p:nvPr>
            <p:ph idx="1"/>
          </p:nvPr>
        </p:nvSpPr>
        <p:spPr>
          <a:xfrm>
            <a:off x="1428728" y="1357298"/>
            <a:ext cx="7498080" cy="5000660"/>
          </a:xfrm>
        </p:spPr>
        <p:txBody>
          <a:bodyPr>
            <a:normAutofit/>
          </a:bodyPr>
          <a:lstStyle/>
          <a:p>
            <a:endParaRPr lang="en-US" dirty="0"/>
          </a:p>
          <a:p>
            <a:endParaRPr lang="en-US" dirty="0"/>
          </a:p>
          <a:p>
            <a:endParaRPr lang="en-US" dirty="0"/>
          </a:p>
          <a:p>
            <a:pPr>
              <a:buNone/>
            </a:pPr>
            <a:r>
              <a:rPr lang="en-US" sz="1800" b="1" dirty="0"/>
              <a:t>ARDUINO NANO              SOLAR PANEL                GEAR MOTOR</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1800" b="1" dirty="0"/>
          </a:p>
          <a:p>
            <a:pPr>
              <a:buNone/>
            </a:pPr>
            <a:r>
              <a:rPr lang="en-US" sz="1800" b="1" dirty="0"/>
              <a:t>         L293 MOTOR DRIVER                      LDR SENSOR</a:t>
            </a:r>
          </a:p>
          <a:p>
            <a:endParaRPr lang="en-US" sz="2800" dirty="0"/>
          </a:p>
        </p:txBody>
      </p:sp>
      <p:pic>
        <p:nvPicPr>
          <p:cNvPr id="1026" name="Picture 2" descr="Guide to Learn about Arduino Nano board –Features, pinout"/>
          <p:cNvPicPr>
            <a:picLocks noChangeAspect="1" noChangeArrowheads="1"/>
          </p:cNvPicPr>
          <p:nvPr/>
        </p:nvPicPr>
        <p:blipFill>
          <a:blip r:embed="rId2"/>
          <a:srcRect t="3603" b="2729"/>
          <a:stretch>
            <a:fillRect/>
          </a:stretch>
        </p:blipFill>
        <p:spPr bwMode="auto">
          <a:xfrm>
            <a:off x="1643042" y="1214422"/>
            <a:ext cx="2352893" cy="1650620"/>
          </a:xfrm>
          <a:prstGeom prst="rect">
            <a:avLst/>
          </a:prstGeom>
          <a:noFill/>
        </p:spPr>
      </p:pic>
      <p:pic>
        <p:nvPicPr>
          <p:cNvPr id="1028" name="Picture 4" descr="Amazon.com : ECO-WORTHY 40Watt 2*20W 18V PV Poly Portable Folding Solar ..."/>
          <p:cNvPicPr>
            <a:picLocks noChangeAspect="1" noChangeArrowheads="1"/>
          </p:cNvPicPr>
          <p:nvPr/>
        </p:nvPicPr>
        <p:blipFill>
          <a:blip r:embed="rId3"/>
          <a:srcRect t="14706" b="11765"/>
          <a:stretch>
            <a:fillRect/>
          </a:stretch>
        </p:blipFill>
        <p:spPr bwMode="auto">
          <a:xfrm>
            <a:off x="4344718" y="1285876"/>
            <a:ext cx="2147666" cy="1579166"/>
          </a:xfrm>
          <a:prstGeom prst="rect">
            <a:avLst/>
          </a:prstGeom>
          <a:noFill/>
        </p:spPr>
      </p:pic>
      <p:pic>
        <p:nvPicPr>
          <p:cNvPr id="1030" name="Picture 6" descr="Motor Driver - L293D - Robu.in | Indian Online Store | RC Hobby | Robotics"/>
          <p:cNvPicPr>
            <a:picLocks noChangeAspect="1" noChangeArrowheads="1"/>
          </p:cNvPicPr>
          <p:nvPr/>
        </p:nvPicPr>
        <p:blipFill>
          <a:blip r:embed="rId4"/>
          <a:srcRect/>
          <a:stretch>
            <a:fillRect/>
          </a:stretch>
        </p:blipFill>
        <p:spPr bwMode="auto">
          <a:xfrm>
            <a:off x="2205787" y="3724752"/>
            <a:ext cx="2465354" cy="1847372"/>
          </a:xfrm>
          <a:prstGeom prst="rect">
            <a:avLst/>
          </a:prstGeom>
          <a:noFill/>
        </p:spPr>
      </p:pic>
      <p:pic>
        <p:nvPicPr>
          <p:cNvPr id="1032" name="Picture 8" descr="Buy Digital LDR Module Online at Robu.in"/>
          <p:cNvPicPr>
            <a:picLocks noChangeAspect="1" noChangeArrowheads="1"/>
          </p:cNvPicPr>
          <p:nvPr/>
        </p:nvPicPr>
        <p:blipFill>
          <a:blip r:embed="rId5"/>
          <a:srcRect t="6001" b="10665"/>
          <a:stretch>
            <a:fillRect/>
          </a:stretch>
        </p:blipFill>
        <p:spPr bwMode="auto">
          <a:xfrm>
            <a:off x="5629976" y="3692804"/>
            <a:ext cx="2307763" cy="1806866"/>
          </a:xfrm>
          <a:prstGeom prst="rect">
            <a:avLst/>
          </a:prstGeom>
          <a:noFill/>
        </p:spPr>
      </p:pic>
      <p:pic>
        <p:nvPicPr>
          <p:cNvPr id="2050" name="Picture 2" descr="DC Motor - 60 RPM at MG Super Labs India">
            <a:extLst>
              <a:ext uri="{FF2B5EF4-FFF2-40B4-BE49-F238E27FC236}">
                <a16:creationId xmlns:a16="http://schemas.microsoft.com/office/drawing/2014/main" id="{104C0517-65AD-A097-044E-D3D0126A9AE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4231" b="17886"/>
          <a:stretch/>
        </p:blipFill>
        <p:spPr bwMode="auto">
          <a:xfrm>
            <a:off x="6948264" y="1291005"/>
            <a:ext cx="2095497" cy="14224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70459"/>
            <a:ext cx="7279796" cy="1643074"/>
          </a:xfrm>
        </p:spPr>
        <p:txBody>
          <a:bodyPr>
            <a:normAutofit/>
          </a:bodyPr>
          <a:lstStyle/>
          <a:p>
            <a:pPr algn="ctr"/>
            <a:r>
              <a:rPr lang="en-IN" sz="4400" b="1" u="sng" dirty="0">
                <a:solidFill>
                  <a:schemeClr val="tx1"/>
                </a:solidFill>
              </a:rPr>
              <a:t>ARDUINO NANO</a:t>
            </a:r>
            <a:endParaRPr lang="en-US" sz="4400" b="1" u="sng" dirty="0">
              <a:solidFill>
                <a:schemeClr val="tx1"/>
              </a:solidFill>
            </a:endParaRPr>
          </a:p>
        </p:txBody>
      </p:sp>
      <p:sp>
        <p:nvSpPr>
          <p:cNvPr id="3" name="Content Placeholder 2"/>
          <p:cNvSpPr>
            <a:spLocks noGrp="1"/>
          </p:cNvSpPr>
          <p:nvPr>
            <p:ph idx="1"/>
          </p:nvPr>
        </p:nvSpPr>
        <p:spPr>
          <a:xfrm>
            <a:off x="1182151" y="1557930"/>
            <a:ext cx="7786710" cy="5000636"/>
          </a:xfrm>
        </p:spPr>
        <p:txBody>
          <a:bodyPr>
            <a:normAutofit lnSpcReduction="10000"/>
          </a:bodyPr>
          <a:lstStyle/>
          <a:p>
            <a:pPr>
              <a:lnSpc>
                <a:spcPct val="150000"/>
              </a:lnSpc>
              <a:buClr>
                <a:srgbClr val="00B0F0"/>
              </a:buClr>
              <a:buFont typeface="Wingdings" pitchFamily="2" charset="2"/>
              <a:buChar char="Ø"/>
            </a:pPr>
            <a:r>
              <a:rPr lang="en-IN" sz="2800" b="1" dirty="0"/>
              <a:t>Microcontroller : ATmega328P</a:t>
            </a:r>
          </a:p>
          <a:p>
            <a:pPr>
              <a:lnSpc>
                <a:spcPct val="150000"/>
              </a:lnSpc>
              <a:buClr>
                <a:srgbClr val="00B0F0"/>
              </a:buClr>
              <a:buFont typeface="Wingdings" pitchFamily="2" charset="2"/>
              <a:buChar char="Ø"/>
            </a:pPr>
            <a:r>
              <a:rPr lang="en-IN" sz="2800" b="1" dirty="0"/>
              <a:t>Operating voltage : 5V</a:t>
            </a:r>
          </a:p>
          <a:p>
            <a:pPr>
              <a:lnSpc>
                <a:spcPct val="150000"/>
              </a:lnSpc>
              <a:buClr>
                <a:srgbClr val="00B0F0"/>
              </a:buClr>
              <a:buFont typeface="Wingdings" pitchFamily="2" charset="2"/>
              <a:buChar char="Ø"/>
            </a:pPr>
            <a:r>
              <a:rPr lang="en-IN" sz="2800" b="1" dirty="0"/>
              <a:t>Input voltage : 5 to 20V</a:t>
            </a:r>
          </a:p>
          <a:p>
            <a:pPr>
              <a:lnSpc>
                <a:spcPct val="150000"/>
              </a:lnSpc>
              <a:buClr>
                <a:srgbClr val="00B0F0"/>
              </a:buClr>
              <a:buFont typeface="Wingdings" pitchFamily="2" charset="2"/>
              <a:buChar char="Ø"/>
            </a:pPr>
            <a:r>
              <a:rPr lang="en-IN" sz="2800" b="1" dirty="0"/>
              <a:t>Digital I/O pins : 14 </a:t>
            </a:r>
          </a:p>
          <a:p>
            <a:pPr>
              <a:lnSpc>
                <a:spcPct val="150000"/>
              </a:lnSpc>
              <a:buClr>
                <a:srgbClr val="00B0F0"/>
              </a:buClr>
              <a:buFont typeface="Wingdings" pitchFamily="2" charset="2"/>
              <a:buChar char="Ø"/>
            </a:pPr>
            <a:r>
              <a:rPr lang="en-IN" sz="2800" b="1" dirty="0"/>
              <a:t>Analog input pins : 8</a:t>
            </a:r>
          </a:p>
          <a:p>
            <a:pPr>
              <a:lnSpc>
                <a:spcPct val="150000"/>
              </a:lnSpc>
              <a:buClr>
                <a:srgbClr val="00B0F0"/>
              </a:buClr>
              <a:buFont typeface="Wingdings" pitchFamily="2" charset="2"/>
              <a:buChar char="Ø"/>
            </a:pPr>
            <a:r>
              <a:rPr lang="en-IN" sz="2800" b="1" dirty="0"/>
              <a:t>DC per I/O pin : 40 Ma</a:t>
            </a:r>
          </a:p>
          <a:p>
            <a:pPr>
              <a:lnSpc>
                <a:spcPct val="150000"/>
              </a:lnSpc>
              <a:buClr>
                <a:srgbClr val="00B0F0"/>
              </a:buClr>
              <a:buFont typeface="Wingdings" pitchFamily="2" charset="2"/>
              <a:buChar char="Ø"/>
            </a:pPr>
            <a:r>
              <a:rPr lang="en-IN" sz="2800" b="1" dirty="0"/>
              <a:t>DC for 3.3V pin : 50 mA</a:t>
            </a:r>
          </a:p>
          <a:p>
            <a:pPr marL="82296" indent="0">
              <a:lnSpc>
                <a:spcPct val="150000"/>
              </a:lnSpc>
              <a:buClr>
                <a:srgbClr val="00B0F0"/>
              </a:buClr>
              <a:buNone/>
            </a:pPr>
            <a:endParaRPr lang="en-IN" sz="2800" dirty="0"/>
          </a:p>
        </p:txBody>
      </p:sp>
      <p:pic>
        <p:nvPicPr>
          <p:cNvPr id="1026" name="Picture 2" descr="Guide to Learn about Arduino Nano board –Features, pinout">
            <a:extLst>
              <a:ext uri="{FF2B5EF4-FFF2-40B4-BE49-F238E27FC236}">
                <a16:creationId xmlns:a16="http://schemas.microsoft.com/office/drawing/2014/main" id="{DBE3E50A-8B48-3C45-A3AD-4A404179634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177" t="7327" r="10931" b="6590"/>
          <a:stretch/>
        </p:blipFill>
        <p:spPr bwMode="auto">
          <a:xfrm>
            <a:off x="5559531" y="2881313"/>
            <a:ext cx="3584469" cy="3119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duino NANO Pinout Diagram | Microcontroller Tutorials">
            <a:extLst>
              <a:ext uri="{FF2B5EF4-FFF2-40B4-BE49-F238E27FC236}">
                <a16:creationId xmlns:a16="http://schemas.microsoft.com/office/drawing/2014/main" id="{AA4E58E4-278C-BB86-4A37-A6419D649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88640"/>
            <a:ext cx="6336704" cy="6336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44463"/>
            <a:ext cx="7498080" cy="1417638"/>
          </a:xfrm>
        </p:spPr>
        <p:txBody>
          <a:bodyPr/>
          <a:lstStyle/>
          <a:p>
            <a:pPr algn="ctr"/>
            <a:r>
              <a:rPr lang="en-US" b="1" u="sng" dirty="0">
                <a:solidFill>
                  <a:srgbClr val="000000"/>
                </a:solidFill>
              </a:rPr>
              <a:t>LDR</a:t>
            </a:r>
            <a:r>
              <a:rPr lang="en-US" b="1" dirty="0">
                <a:solidFill>
                  <a:srgbClr val="000000"/>
                </a:solidFill>
              </a:rPr>
              <a:t> </a:t>
            </a:r>
            <a:r>
              <a:rPr lang="en-US" b="1" u="sng" dirty="0">
                <a:solidFill>
                  <a:srgbClr val="000000"/>
                </a:solidFill>
              </a:rPr>
              <a:t>SENSOR</a:t>
            </a:r>
          </a:p>
        </p:txBody>
      </p:sp>
      <p:sp>
        <p:nvSpPr>
          <p:cNvPr id="3" name="Content Placeholder 2"/>
          <p:cNvSpPr>
            <a:spLocks noGrp="1"/>
          </p:cNvSpPr>
          <p:nvPr>
            <p:ph idx="1"/>
          </p:nvPr>
        </p:nvSpPr>
        <p:spPr>
          <a:xfrm>
            <a:off x="967633" y="980728"/>
            <a:ext cx="7739184" cy="6000768"/>
          </a:xfrm>
        </p:spPr>
        <p:txBody>
          <a:bodyPr>
            <a:normAutofit/>
          </a:bodyPr>
          <a:lstStyle/>
          <a:p>
            <a:pPr>
              <a:lnSpc>
                <a:spcPct val="150000"/>
              </a:lnSpc>
              <a:buClr>
                <a:srgbClr val="00B0F0"/>
              </a:buClr>
              <a:buFont typeface="Wingdings" pitchFamily="2" charset="2"/>
              <a:buChar char="Ø"/>
            </a:pPr>
            <a:r>
              <a:rPr lang="en-US" sz="2800" dirty="0"/>
              <a:t> </a:t>
            </a:r>
            <a:r>
              <a:rPr lang="en-US" sz="2800" b="1" dirty="0"/>
              <a:t>Can detect ambient brightness and light intensity</a:t>
            </a:r>
          </a:p>
          <a:p>
            <a:pPr>
              <a:lnSpc>
                <a:spcPct val="150000"/>
              </a:lnSpc>
              <a:buClr>
                <a:srgbClr val="00B0F0"/>
              </a:buClr>
              <a:buFont typeface="Wingdings" pitchFamily="2" charset="2"/>
              <a:buChar char="Ø"/>
            </a:pPr>
            <a:r>
              <a:rPr lang="en-US" sz="2800" b="1" dirty="0"/>
              <a:t> Output Digital – 0V to 5V, Adjustable trigger   level   from preset</a:t>
            </a:r>
          </a:p>
          <a:p>
            <a:pPr>
              <a:lnSpc>
                <a:spcPct val="150000"/>
              </a:lnSpc>
              <a:buClr>
                <a:srgbClr val="00B0F0"/>
              </a:buClr>
              <a:buFont typeface="Wingdings" pitchFamily="2" charset="2"/>
              <a:buChar char="Ø"/>
            </a:pPr>
            <a:r>
              <a:rPr lang="en-US" sz="2800" b="1" dirty="0"/>
              <a:t> Output Analog – 0V to 5V based on light falling on  the LDR</a:t>
            </a:r>
          </a:p>
          <a:p>
            <a:pPr>
              <a:lnSpc>
                <a:spcPct val="150000"/>
              </a:lnSpc>
              <a:buClr>
                <a:srgbClr val="00B0F0"/>
              </a:buClr>
              <a:buFont typeface="Wingdings" pitchFamily="2" charset="2"/>
              <a:buChar char="Ø"/>
            </a:pPr>
            <a:r>
              <a:rPr lang="en-US" sz="2800" b="1" dirty="0"/>
              <a:t>  Adjustable sensitivity </a:t>
            </a:r>
          </a:p>
          <a:p>
            <a:pPr>
              <a:lnSpc>
                <a:spcPct val="150000"/>
              </a:lnSpc>
              <a:buClr>
                <a:srgbClr val="00B0F0"/>
              </a:buClr>
              <a:buFont typeface="Wingdings" pitchFamily="2" charset="2"/>
              <a:buChar char="Ø"/>
            </a:pPr>
            <a:r>
              <a:rPr lang="en-US" sz="2800" b="1" dirty="0"/>
              <a:t> PINS :  </a:t>
            </a:r>
            <a:r>
              <a:rPr lang="en-US" sz="2800" b="1" dirty="0" err="1"/>
              <a:t>Vcc</a:t>
            </a:r>
            <a:r>
              <a:rPr lang="en-US" sz="2800" b="1" dirty="0"/>
              <a:t> , GND &amp; O/P</a:t>
            </a:r>
          </a:p>
        </p:txBody>
      </p:sp>
      <p:sp>
        <p:nvSpPr>
          <p:cNvPr id="1026" name="AutoShape 2" descr="blob:https://web.whatsapp.com/ec171ab6-3670-432d-92da-eea87b4eb49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ec171ab6-3670-432d-92da-eea87b4eb49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https://tse1.mm.bing.net/th?id=OIP.5BxHCROkC__dp8sODwhS0QHaHa&amp;pid=Api&amp;P=0&amp;h=180"/>
          <p:cNvPicPr>
            <a:picLocks noChangeAspect="1" noChangeArrowheads="1"/>
          </p:cNvPicPr>
          <p:nvPr/>
        </p:nvPicPr>
        <p:blipFill>
          <a:blip r:embed="rId2"/>
          <a:srcRect/>
          <a:stretch>
            <a:fillRect/>
          </a:stretch>
        </p:blipFill>
        <p:spPr bwMode="auto">
          <a:xfrm>
            <a:off x="5724128" y="4332348"/>
            <a:ext cx="3127362" cy="243301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E279-E51C-A12D-F7EC-2929921C7339}"/>
              </a:ext>
            </a:extLst>
          </p:cNvPr>
          <p:cNvSpPr>
            <a:spLocks noGrp="1"/>
          </p:cNvSpPr>
          <p:nvPr>
            <p:ph type="title"/>
          </p:nvPr>
        </p:nvSpPr>
        <p:spPr>
          <a:xfrm>
            <a:off x="1369626" y="335384"/>
            <a:ext cx="7498080" cy="1143000"/>
          </a:xfrm>
        </p:spPr>
        <p:txBody>
          <a:bodyPr>
            <a:normAutofit/>
          </a:bodyPr>
          <a:lstStyle/>
          <a:p>
            <a:r>
              <a:rPr lang="en-US" sz="4400" b="1" u="sng" dirty="0">
                <a:solidFill>
                  <a:srgbClr val="000000"/>
                </a:solidFill>
              </a:rPr>
              <a:t>GEAR</a:t>
            </a:r>
            <a:r>
              <a:rPr lang="en-US" sz="4400" b="1" dirty="0">
                <a:solidFill>
                  <a:srgbClr val="000000"/>
                </a:solidFill>
              </a:rPr>
              <a:t> </a:t>
            </a:r>
            <a:r>
              <a:rPr lang="en-US" sz="4400" b="1" u="sng" dirty="0">
                <a:solidFill>
                  <a:srgbClr val="000000"/>
                </a:solidFill>
              </a:rPr>
              <a:t>MOTOR</a:t>
            </a:r>
          </a:p>
        </p:txBody>
      </p:sp>
      <p:pic>
        <p:nvPicPr>
          <p:cNvPr id="7" name="Content Placeholder 6">
            <a:extLst>
              <a:ext uri="{FF2B5EF4-FFF2-40B4-BE49-F238E27FC236}">
                <a16:creationId xmlns:a16="http://schemas.microsoft.com/office/drawing/2014/main" id="{4990B5E2-BCBB-E48F-2B59-7F8AD6E7B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681659"/>
            <a:ext cx="3048000" cy="2790825"/>
          </a:xfrm>
        </p:spPr>
      </p:pic>
      <p:pic>
        <p:nvPicPr>
          <p:cNvPr id="8" name="Picture 7">
            <a:extLst>
              <a:ext uri="{FF2B5EF4-FFF2-40B4-BE49-F238E27FC236}">
                <a16:creationId xmlns:a16="http://schemas.microsoft.com/office/drawing/2014/main" id="{723F4BD9-9276-123B-03C7-D293A336C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626" y="2203028"/>
            <a:ext cx="4429125" cy="3748088"/>
          </a:xfrm>
          <a:prstGeom prst="rect">
            <a:avLst/>
          </a:prstGeom>
        </p:spPr>
      </p:pic>
      <p:sp>
        <p:nvSpPr>
          <p:cNvPr id="4" name="Rectangle 3">
            <a:extLst>
              <a:ext uri="{FF2B5EF4-FFF2-40B4-BE49-F238E27FC236}">
                <a16:creationId xmlns:a16="http://schemas.microsoft.com/office/drawing/2014/main" id="{90000CD6-0907-7F8E-A685-AEFEEA75A7DB}"/>
              </a:ext>
            </a:extLst>
          </p:cNvPr>
          <p:cNvSpPr/>
          <p:nvPr/>
        </p:nvSpPr>
        <p:spPr>
          <a:xfrm>
            <a:off x="1314628" y="2132856"/>
            <a:ext cx="4539119" cy="38884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EBCEF33-6AED-6FC7-71DF-F65F2E6F8E91}"/>
              </a:ext>
            </a:extLst>
          </p:cNvPr>
          <p:cNvCxnSpPr/>
          <p:nvPr/>
        </p:nvCxnSpPr>
        <p:spPr>
          <a:xfrm>
            <a:off x="3347864" y="2132856"/>
            <a:ext cx="0" cy="388843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6689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C9AF-3FBB-1F30-5F8C-8A27A505EA0C}"/>
              </a:ext>
            </a:extLst>
          </p:cNvPr>
          <p:cNvSpPr>
            <a:spLocks noGrp="1"/>
          </p:cNvSpPr>
          <p:nvPr>
            <p:ph type="title"/>
          </p:nvPr>
        </p:nvSpPr>
        <p:spPr>
          <a:xfrm>
            <a:off x="1430548" y="476672"/>
            <a:ext cx="7498080" cy="778098"/>
          </a:xfrm>
        </p:spPr>
        <p:txBody>
          <a:bodyPr>
            <a:noAutofit/>
          </a:bodyPr>
          <a:lstStyle/>
          <a:p>
            <a:r>
              <a:rPr lang="en-US" sz="4400" b="1" i="0" dirty="0">
                <a:solidFill>
                  <a:srgbClr val="000000"/>
                </a:solidFill>
                <a:effectLst/>
                <a:highlight>
                  <a:srgbClr val="FFFFFF"/>
                </a:highlight>
                <a:latin typeface="+mj-lt"/>
              </a:rPr>
              <a:t>L29</a:t>
            </a:r>
            <a:r>
              <a:rPr lang="en-IN" sz="4400" b="1" i="0" dirty="0">
                <a:solidFill>
                  <a:srgbClr val="000000"/>
                </a:solidFill>
                <a:effectLst/>
                <a:highlight>
                  <a:srgbClr val="FFFFFF"/>
                </a:highlight>
                <a:latin typeface="+mj-lt"/>
              </a:rPr>
              <a:t>3</a:t>
            </a:r>
            <a:r>
              <a:rPr lang="en-US" sz="4400" b="1" i="0" dirty="0">
                <a:solidFill>
                  <a:srgbClr val="000000"/>
                </a:solidFill>
                <a:effectLst/>
                <a:highlight>
                  <a:srgbClr val="FFFFFF"/>
                </a:highlight>
                <a:latin typeface="+mj-lt"/>
              </a:rPr>
              <a:t> </a:t>
            </a:r>
            <a:r>
              <a:rPr lang="en-US" sz="4400" b="1" i="0" u="sng" dirty="0">
                <a:solidFill>
                  <a:srgbClr val="000000"/>
                </a:solidFill>
                <a:effectLst/>
                <a:highlight>
                  <a:srgbClr val="FFFFFF"/>
                </a:highlight>
                <a:latin typeface="+mj-lt"/>
              </a:rPr>
              <a:t>MOTOR</a:t>
            </a:r>
            <a:r>
              <a:rPr lang="en-US" sz="4400" b="1" i="0" dirty="0">
                <a:solidFill>
                  <a:srgbClr val="000000"/>
                </a:solidFill>
                <a:effectLst/>
                <a:highlight>
                  <a:srgbClr val="FFFFFF"/>
                </a:highlight>
                <a:latin typeface="+mj-lt"/>
              </a:rPr>
              <a:t> </a:t>
            </a:r>
            <a:r>
              <a:rPr lang="en-US" sz="4400" b="1" i="0" u="sng" dirty="0">
                <a:solidFill>
                  <a:srgbClr val="000000"/>
                </a:solidFill>
                <a:effectLst/>
                <a:highlight>
                  <a:srgbClr val="FFFFFF"/>
                </a:highlight>
                <a:latin typeface="+mj-lt"/>
              </a:rPr>
              <a:t>DRIVER </a:t>
            </a:r>
            <a:br>
              <a:rPr lang="en-US" sz="4400" u="sng" dirty="0">
                <a:solidFill>
                  <a:srgbClr val="000000"/>
                </a:solidFill>
                <a:latin typeface="+mj-lt"/>
              </a:rPr>
            </a:br>
            <a:endParaRPr lang="en-US" sz="4400" u="sng" dirty="0">
              <a:solidFill>
                <a:srgbClr val="000000"/>
              </a:solidFill>
            </a:endParaRPr>
          </a:p>
        </p:txBody>
      </p:sp>
      <p:sp>
        <p:nvSpPr>
          <p:cNvPr id="3" name="Content Placeholder 2">
            <a:extLst>
              <a:ext uri="{FF2B5EF4-FFF2-40B4-BE49-F238E27FC236}">
                <a16:creationId xmlns:a16="http://schemas.microsoft.com/office/drawing/2014/main" id="{D279BE72-4BEA-5180-B52E-EC63C9784CD3}"/>
              </a:ext>
            </a:extLst>
          </p:cNvPr>
          <p:cNvSpPr>
            <a:spLocks noGrp="1"/>
          </p:cNvSpPr>
          <p:nvPr>
            <p:ph idx="1"/>
          </p:nvPr>
        </p:nvSpPr>
        <p:spPr>
          <a:xfrm>
            <a:off x="975360" y="1340768"/>
            <a:ext cx="7498080" cy="4800600"/>
          </a:xfrm>
        </p:spPr>
        <p:txBody>
          <a:bodyPr>
            <a:normAutofit/>
          </a:bodyPr>
          <a:lstStyle/>
          <a:p>
            <a:pPr>
              <a:lnSpc>
                <a:spcPct val="150000"/>
              </a:lnSpc>
              <a:buClr>
                <a:srgbClr val="002060"/>
              </a:buClr>
              <a:buFont typeface="Wingdings" panose="05000000000000000000" pitchFamily="2" charset="2"/>
              <a:buChar char="§"/>
            </a:pPr>
            <a:r>
              <a:rPr lang="en-US" sz="2800" b="1" dirty="0"/>
              <a:t> </a:t>
            </a:r>
            <a:r>
              <a:rPr lang="en-IN" sz="2800" b="1" dirty="0"/>
              <a:t>Operating voltage : </a:t>
            </a:r>
            <a:r>
              <a:rPr lang="en-US" sz="2800" b="1" i="0" dirty="0">
                <a:solidFill>
                  <a:srgbClr val="111111"/>
                </a:solidFill>
                <a:effectLst/>
                <a:highlight>
                  <a:srgbClr val="FFFFFF"/>
                </a:highlight>
              </a:rPr>
              <a:t>4.5 V to 36 V</a:t>
            </a:r>
          </a:p>
          <a:p>
            <a:pPr>
              <a:lnSpc>
                <a:spcPct val="150000"/>
              </a:lnSpc>
              <a:buClr>
                <a:srgbClr val="002060"/>
              </a:buClr>
              <a:buFont typeface="Wingdings" panose="05000000000000000000" pitchFamily="2" charset="2"/>
              <a:buChar char="§"/>
            </a:pPr>
            <a:r>
              <a:rPr lang="en-US" sz="2800" b="1" dirty="0"/>
              <a:t> Peak current : 1.2 A</a:t>
            </a:r>
          </a:p>
          <a:p>
            <a:pPr>
              <a:lnSpc>
                <a:spcPct val="150000"/>
              </a:lnSpc>
              <a:buClr>
                <a:srgbClr val="002060"/>
              </a:buClr>
              <a:buFont typeface="Wingdings" panose="05000000000000000000" pitchFamily="2" charset="2"/>
              <a:buChar char="§"/>
            </a:pPr>
            <a:r>
              <a:rPr lang="en-US" sz="2800" b="1" dirty="0">
                <a:solidFill>
                  <a:srgbClr val="222222"/>
                </a:solidFill>
              </a:rPr>
              <a:t>O</a:t>
            </a:r>
            <a:r>
              <a:rPr lang="en-US" sz="2800" b="1" i="0" dirty="0">
                <a:solidFill>
                  <a:srgbClr val="222222"/>
                </a:solidFill>
                <a:effectLst/>
              </a:rPr>
              <a:t>perating temperature : 0°C – 70°C</a:t>
            </a:r>
          </a:p>
          <a:p>
            <a:pPr>
              <a:lnSpc>
                <a:spcPct val="150000"/>
              </a:lnSpc>
              <a:buClr>
                <a:srgbClr val="002060"/>
              </a:buClr>
              <a:buFont typeface="Wingdings" panose="05000000000000000000" pitchFamily="2" charset="2"/>
              <a:buChar char="§"/>
            </a:pPr>
            <a:r>
              <a:rPr lang="en-US" sz="2800" b="1" i="0" dirty="0">
                <a:solidFill>
                  <a:srgbClr val="222222"/>
                </a:solidFill>
                <a:effectLst/>
              </a:rPr>
              <a:t> It has automatic thermal shutdown</a:t>
            </a:r>
          </a:p>
          <a:p>
            <a:pPr>
              <a:lnSpc>
                <a:spcPct val="150000"/>
              </a:lnSpc>
              <a:buClr>
                <a:srgbClr val="002060"/>
              </a:buClr>
              <a:buFont typeface="Wingdings" panose="05000000000000000000" pitchFamily="2" charset="2"/>
              <a:buChar char="§"/>
            </a:pPr>
            <a:r>
              <a:rPr lang="en-US" sz="2800" b="1" dirty="0"/>
              <a:t> I/P pins : 4</a:t>
            </a:r>
          </a:p>
          <a:p>
            <a:pPr>
              <a:lnSpc>
                <a:spcPct val="150000"/>
              </a:lnSpc>
              <a:buClr>
                <a:srgbClr val="002060"/>
              </a:buClr>
              <a:buFont typeface="Wingdings" panose="05000000000000000000" pitchFamily="2" charset="2"/>
              <a:buChar char="§"/>
            </a:pPr>
            <a:endParaRPr lang="en-US" sz="2800" dirty="0"/>
          </a:p>
        </p:txBody>
      </p:sp>
      <p:sp>
        <p:nvSpPr>
          <p:cNvPr id="4" name="AutoShape 4" descr="Motor Drive L293D HW-310 Shield 4 Channel Expansion Board">
            <a:extLst>
              <a:ext uri="{FF2B5EF4-FFF2-40B4-BE49-F238E27FC236}">
                <a16:creationId xmlns:a16="http://schemas.microsoft.com/office/drawing/2014/main" id="{3586CA16-7DC8-D9F9-E821-06294BFF84E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Mini L293D Motor Driver Module – Nyereka Tech || STEM and IoT ...">
            <a:extLst>
              <a:ext uri="{FF2B5EF4-FFF2-40B4-BE49-F238E27FC236}">
                <a16:creationId xmlns:a16="http://schemas.microsoft.com/office/drawing/2014/main" id="{002FA92B-DC27-A8ED-80D2-D1228F448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31" t="14835" r="10092" b="4632"/>
          <a:stretch/>
        </p:blipFill>
        <p:spPr bwMode="auto">
          <a:xfrm>
            <a:off x="5572132" y="4256020"/>
            <a:ext cx="3319149" cy="260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505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9AFD-4160-4684-7B9A-BD09F0B99FD1}"/>
              </a:ext>
            </a:extLst>
          </p:cNvPr>
          <p:cNvSpPr>
            <a:spLocks noGrp="1"/>
          </p:cNvSpPr>
          <p:nvPr>
            <p:ph type="title"/>
          </p:nvPr>
        </p:nvSpPr>
        <p:spPr>
          <a:xfrm>
            <a:off x="1436370" y="257307"/>
            <a:ext cx="7498080" cy="1143000"/>
          </a:xfrm>
        </p:spPr>
        <p:txBody>
          <a:bodyPr>
            <a:normAutofit/>
          </a:bodyPr>
          <a:lstStyle/>
          <a:p>
            <a:r>
              <a:rPr lang="en-US" sz="4400" b="1" u="sng" dirty="0">
                <a:solidFill>
                  <a:srgbClr val="000000"/>
                </a:solidFill>
              </a:rPr>
              <a:t>SOFTWARE</a:t>
            </a:r>
            <a:r>
              <a:rPr lang="en-US" sz="4400" b="1" dirty="0">
                <a:solidFill>
                  <a:srgbClr val="000000"/>
                </a:solidFill>
              </a:rPr>
              <a:t> </a:t>
            </a:r>
            <a:r>
              <a:rPr lang="en-US" sz="4400" b="1" u="sng" dirty="0">
                <a:solidFill>
                  <a:srgbClr val="000000"/>
                </a:solidFill>
              </a:rPr>
              <a:t>CAST-OFF</a:t>
            </a:r>
          </a:p>
        </p:txBody>
      </p:sp>
      <p:pic>
        <p:nvPicPr>
          <p:cNvPr id="6146" name="Picture 2" descr="Arduino Pro IDE (alpha preview) with advanced features is now available ...">
            <a:extLst>
              <a:ext uri="{FF2B5EF4-FFF2-40B4-BE49-F238E27FC236}">
                <a16:creationId xmlns:a16="http://schemas.microsoft.com/office/drawing/2014/main" id="{EB2F435B-D783-F07D-8854-C3C61EC5CA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6430" y="1973262"/>
            <a:ext cx="7808020" cy="390401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revious IDE Releases | Arduino">
            <a:extLst>
              <a:ext uri="{FF2B5EF4-FFF2-40B4-BE49-F238E27FC236}">
                <a16:creationId xmlns:a16="http://schemas.microsoft.com/office/drawing/2014/main" id="{B282BBFC-EB0C-4EEE-DE27-70E989973B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80" r="19844" b="7143"/>
          <a:stretch/>
        </p:blipFill>
        <p:spPr bwMode="auto">
          <a:xfrm>
            <a:off x="1126430" y="1976173"/>
            <a:ext cx="3157538" cy="257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0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0"/>
            <a:ext cx="7498080" cy="1143000"/>
          </a:xfrm>
        </p:spPr>
        <p:txBody>
          <a:bodyPr>
            <a:normAutofit/>
          </a:bodyPr>
          <a:lstStyle/>
          <a:p>
            <a:pPr algn="ctr"/>
            <a:r>
              <a:rPr lang="en-US" sz="4400" b="1" u="sng" dirty="0">
                <a:solidFill>
                  <a:srgbClr val="000000"/>
                </a:solidFill>
              </a:rPr>
              <a:t>WORKING PRINCIPLE</a:t>
            </a:r>
          </a:p>
        </p:txBody>
      </p:sp>
      <p:sp>
        <p:nvSpPr>
          <p:cNvPr id="3" name="Content Placeholder 2"/>
          <p:cNvSpPr>
            <a:spLocks noGrp="1"/>
          </p:cNvSpPr>
          <p:nvPr>
            <p:ph idx="1"/>
          </p:nvPr>
        </p:nvSpPr>
        <p:spPr>
          <a:xfrm>
            <a:off x="947860" y="1052736"/>
            <a:ext cx="5230934" cy="5949280"/>
          </a:xfrm>
        </p:spPr>
        <p:txBody>
          <a:bodyPr>
            <a:normAutofit fontScale="25000" lnSpcReduction="20000"/>
          </a:bodyPr>
          <a:lstStyle/>
          <a:p>
            <a:pPr>
              <a:lnSpc>
                <a:spcPct val="170000"/>
              </a:lnSpc>
              <a:buClr>
                <a:srgbClr val="00B0F0"/>
              </a:buClr>
              <a:buFont typeface="Wingdings" pitchFamily="2" charset="2"/>
              <a:buChar char="Ø"/>
            </a:pPr>
            <a:r>
              <a:rPr lang="en-US" sz="11200" b="1" dirty="0"/>
              <a:t> Sensors detect the sun's position and intensity.</a:t>
            </a:r>
          </a:p>
          <a:p>
            <a:pPr>
              <a:lnSpc>
                <a:spcPct val="170000"/>
              </a:lnSpc>
              <a:buClr>
                <a:srgbClr val="00B0F0"/>
              </a:buClr>
              <a:buFont typeface="Wingdings" pitchFamily="2" charset="2"/>
              <a:buChar char="Ø"/>
            </a:pPr>
            <a:r>
              <a:rPr lang="en-US" sz="11200" b="1" dirty="0"/>
              <a:t> </a:t>
            </a:r>
            <a:r>
              <a:rPr lang="en-US" sz="11200" b="1" dirty="0" err="1"/>
              <a:t>Arduino</a:t>
            </a:r>
            <a:r>
              <a:rPr lang="en-US" sz="11200" b="1" dirty="0"/>
              <a:t> determines the optimal position.</a:t>
            </a:r>
          </a:p>
          <a:p>
            <a:pPr>
              <a:lnSpc>
                <a:spcPct val="170000"/>
              </a:lnSpc>
              <a:buClr>
                <a:srgbClr val="00B0F0"/>
              </a:buClr>
              <a:buFont typeface="Wingdings" pitchFamily="2" charset="2"/>
              <a:buChar char="Ø"/>
            </a:pPr>
            <a:r>
              <a:rPr lang="en-US" sz="11200" b="1" dirty="0"/>
              <a:t> Micro controller sends commands to motor driver.</a:t>
            </a:r>
          </a:p>
          <a:p>
            <a:pPr>
              <a:lnSpc>
                <a:spcPct val="170000"/>
              </a:lnSpc>
              <a:buClr>
                <a:srgbClr val="00B0F0"/>
              </a:buClr>
              <a:buFont typeface="Wingdings" pitchFamily="2" charset="2"/>
              <a:buChar char="Ø"/>
            </a:pPr>
            <a:r>
              <a:rPr lang="en-US" sz="11200" b="1" dirty="0"/>
              <a:t>Motor driver controls the speed of gear motor.</a:t>
            </a:r>
          </a:p>
          <a:p>
            <a:pPr>
              <a:lnSpc>
                <a:spcPct val="170000"/>
              </a:lnSpc>
              <a:buClr>
                <a:srgbClr val="00B0F0"/>
              </a:buClr>
              <a:buFont typeface="Wingdings" pitchFamily="2" charset="2"/>
              <a:buChar char="Ø"/>
            </a:pPr>
            <a:endParaRPr lang="en-US" sz="2800" dirty="0"/>
          </a:p>
        </p:txBody>
      </p:sp>
      <p:pic>
        <p:nvPicPr>
          <p:cNvPr id="5" name="Picture 4">
            <a:extLst>
              <a:ext uri="{FF2B5EF4-FFF2-40B4-BE49-F238E27FC236}">
                <a16:creationId xmlns:a16="http://schemas.microsoft.com/office/drawing/2014/main" id="{7E6FAD75-52F6-DE74-860A-C70AD1802C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0883" y="908720"/>
            <a:ext cx="3208885" cy="3960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AutoShape 4" descr="Image result for earth saving by using solar ene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Image result for earth saving by using solar ene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Image result for earth saving by using solar ene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Image result for earth saving by using solar ene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0" name="AutoShape 12" descr="Image result for earth saving by using solar ene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2" name="AutoShape 14" descr="Image result for earth saving by using solar ene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4" name="AutoShape 16" descr="Image result for earth saving by using solar ene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6" name="AutoShape 18" descr="Image result for earth saving by using solar ene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2" name="Picture 2" descr="Solar tracker to increase the efficiency of solar energy systems">
            <a:extLst>
              <a:ext uri="{FF2B5EF4-FFF2-40B4-BE49-F238E27FC236}">
                <a16:creationId xmlns:a16="http://schemas.microsoft.com/office/drawing/2014/main" id="{47D15A56-6EFA-0529-FFB2-9C606C4504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63"/>
          <a:stretch/>
        </p:blipFill>
        <p:spPr bwMode="auto">
          <a:xfrm>
            <a:off x="0" y="851318"/>
            <a:ext cx="9144000" cy="5991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1F9896-0279-7C11-3FD0-DB5DC1136FDA}"/>
              </a:ext>
            </a:extLst>
          </p:cNvPr>
          <p:cNvSpPr>
            <a:spLocks noGrp="1"/>
          </p:cNvSpPr>
          <p:nvPr>
            <p:ph type="title"/>
          </p:nvPr>
        </p:nvSpPr>
        <p:spPr>
          <a:xfrm>
            <a:off x="0" y="0"/>
            <a:ext cx="9144000" cy="851318"/>
          </a:xfrm>
          <a:solidFill>
            <a:schemeClr val="accent4">
              <a:lumMod val="20000"/>
              <a:lumOff val="80000"/>
            </a:schemeClr>
          </a:solidFill>
        </p:spPr>
        <p:txBody>
          <a:bodyPr>
            <a:normAutofit/>
          </a:bodyPr>
          <a:lstStyle/>
          <a:p>
            <a:r>
              <a:rPr lang="en-US" sz="3600" b="1" dirty="0">
                <a:solidFill>
                  <a:schemeClr val="tx1"/>
                </a:solidFill>
              </a:rPr>
              <a:t>ARUDINO BASED SOLAR  TRACKING</a:t>
            </a:r>
            <a:endParaRPr lang="en-US" sz="36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4" name="AutoShape 4"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6" name="AutoShape 6"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8" name="AutoShape 8"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0" name="AutoShape 10"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2" name="AutoShape 12"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4" name="AutoShape 14"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6" name="AutoShape 16"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8" name="AutoShape 18"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20" name="AutoShape 20"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22" name="AutoShape 22"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24" name="AutoShape 24"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26" name="AutoShape 26"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28" name="AutoShape 28"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30" name="AutoShape 30"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32" name="AutoShape 32"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34" name="AutoShape 34"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36" name="AutoShape 36"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38" name="AutoShape 38"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40" name="AutoShape 40"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42" name="AutoShape 42"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44" name="AutoShape 44"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46" name="AutoShape 46"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48" name="AutoShape 48"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50" name="AutoShape 50"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52" name="AutoShape 52"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54" name="AutoShape 54"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58" name="AutoShape 58"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60" name="AutoShape 60"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62" name="AutoShape 62"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64" name="AutoShape 64"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66" name="AutoShape 66"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68" name="AutoShape 68"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70" name="AutoShape 70"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72" name="AutoShape 72" descr="blob:https://web.whatsapp.com/602e750c-0a06-43ac-be39-1ef4dbed37c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descr="Arduino Solar Tracker | Arduino Project Hub">
            <a:extLst>
              <a:ext uri="{FF2B5EF4-FFF2-40B4-BE49-F238E27FC236}">
                <a16:creationId xmlns:a16="http://schemas.microsoft.com/office/drawing/2014/main" id="{112295F8-23A0-F4A9-BD10-54565110F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66" y="1571612"/>
            <a:ext cx="7448839" cy="4934856"/>
          </a:xfrm>
          <a:prstGeom prst="rect">
            <a:avLst/>
          </a:prstGeom>
          <a:noFill/>
          <a:extLst>
            <a:ext uri="{909E8E84-426E-40DD-AFC4-6F175D3DCCD1}">
              <a14:hiddenFill xmlns:a14="http://schemas.microsoft.com/office/drawing/2010/main">
                <a:solidFill>
                  <a:srgbClr val="FFFFFF"/>
                </a:solidFill>
              </a14:hiddenFill>
            </a:ext>
          </a:extLst>
        </p:spPr>
      </p:pic>
      <p:sp>
        <p:nvSpPr>
          <p:cNvPr id="38" name="Title 37"/>
          <p:cNvSpPr>
            <a:spLocks noGrp="1"/>
          </p:cNvSpPr>
          <p:nvPr>
            <p:ph type="ctrTitle"/>
          </p:nvPr>
        </p:nvSpPr>
        <p:spPr>
          <a:xfrm>
            <a:off x="1432560" y="351532"/>
            <a:ext cx="7282844" cy="854524"/>
          </a:xfrm>
        </p:spPr>
        <p:txBody>
          <a:bodyPr/>
          <a:lstStyle/>
          <a:p>
            <a:r>
              <a:rPr lang="en-US" b="1" u="sng" dirty="0">
                <a:solidFill>
                  <a:srgbClr val="000000"/>
                </a:solidFill>
              </a:rPr>
              <a:t>SCHEMATIC</a:t>
            </a:r>
            <a:r>
              <a:rPr lang="en-US" dirty="0">
                <a:solidFill>
                  <a:srgbClr val="000000"/>
                </a:solidFill>
              </a:rPr>
              <a:t> </a:t>
            </a:r>
            <a:r>
              <a:rPr lang="en-US" b="1" u="sng" dirty="0">
                <a:solidFill>
                  <a:srgbClr val="000000"/>
                </a:solidFill>
              </a:rPr>
              <a:t>DIAGRAM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1F56-96CF-040E-A43D-CCA66F24459E}"/>
              </a:ext>
            </a:extLst>
          </p:cNvPr>
          <p:cNvSpPr>
            <a:spLocks noGrp="1"/>
          </p:cNvSpPr>
          <p:nvPr>
            <p:ph type="ctrTitle"/>
          </p:nvPr>
        </p:nvSpPr>
        <p:spPr>
          <a:xfrm>
            <a:off x="2411760" y="-243408"/>
            <a:ext cx="3342350" cy="1472184"/>
          </a:xfrm>
        </p:spPr>
        <p:txBody>
          <a:bodyPr>
            <a:normAutofit/>
          </a:bodyPr>
          <a:lstStyle/>
          <a:p>
            <a:pPr algn="ctr"/>
            <a:r>
              <a:rPr lang="en-US" sz="4400" b="1" u="sng" dirty="0">
                <a:solidFill>
                  <a:srgbClr val="000000"/>
                </a:solidFill>
                <a:effectLst>
                  <a:outerShdw blurRad="38100" dist="38100" dir="2700000" algn="tl">
                    <a:srgbClr val="000000">
                      <a:alpha val="43137"/>
                    </a:srgbClr>
                  </a:outerShdw>
                  <a:reflection blurRad="635000" stA="0" endPos="0" dist="685800" dir="5400000" sy="-100000" algn="bl" rotWithShape="0"/>
                </a:effectLst>
              </a:rPr>
              <a:t>OUTPUT</a:t>
            </a:r>
          </a:p>
        </p:txBody>
      </p:sp>
      <p:pic>
        <p:nvPicPr>
          <p:cNvPr id="5" name="Picture 4">
            <a:extLst>
              <a:ext uri="{FF2B5EF4-FFF2-40B4-BE49-F238E27FC236}">
                <a16:creationId xmlns:a16="http://schemas.microsoft.com/office/drawing/2014/main" id="{38E66093-FCD1-F333-F1C8-6D52E5F608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t="19551" r="985" b="11150"/>
          <a:stretch/>
        </p:blipFill>
        <p:spPr>
          <a:xfrm>
            <a:off x="5292080" y="1832744"/>
            <a:ext cx="3517673" cy="4752528"/>
          </a:xfrm>
          <a:prstGeom prst="rect">
            <a:avLst/>
          </a:prstGeom>
        </p:spPr>
      </p:pic>
      <p:pic>
        <p:nvPicPr>
          <p:cNvPr id="7" name="Picture 6">
            <a:extLst>
              <a:ext uri="{FF2B5EF4-FFF2-40B4-BE49-F238E27FC236}">
                <a16:creationId xmlns:a16="http://schemas.microsoft.com/office/drawing/2014/main" id="{2AB72226-79FA-BF55-6397-4650AA45457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9" t="20199" r="1803" b="10162"/>
          <a:stretch/>
        </p:blipFill>
        <p:spPr>
          <a:xfrm>
            <a:off x="1259633" y="1832744"/>
            <a:ext cx="3744416" cy="4775760"/>
          </a:xfrm>
          <a:prstGeom prst="rect">
            <a:avLst/>
          </a:prstGeom>
        </p:spPr>
      </p:pic>
    </p:spTree>
    <p:extLst>
      <p:ext uri="{BB962C8B-B14F-4D97-AF65-F5344CB8AC3E}">
        <p14:creationId xmlns:p14="http://schemas.microsoft.com/office/powerpoint/2010/main" val="2477414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5AE9E7-8723-D9B7-1DC3-2AA439C88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047" y="1700808"/>
            <a:ext cx="7926641" cy="4608512"/>
          </a:xfrm>
          <a:prstGeom prst="rect">
            <a:avLst/>
          </a:prstGeom>
        </p:spPr>
      </p:pic>
      <p:sp>
        <p:nvSpPr>
          <p:cNvPr id="4" name="Title 3">
            <a:extLst>
              <a:ext uri="{FF2B5EF4-FFF2-40B4-BE49-F238E27FC236}">
                <a16:creationId xmlns:a16="http://schemas.microsoft.com/office/drawing/2014/main" id="{07866A35-9E2F-D018-B37B-AAE1C0CC7730}"/>
              </a:ext>
            </a:extLst>
          </p:cNvPr>
          <p:cNvSpPr>
            <a:spLocks noGrp="1"/>
          </p:cNvSpPr>
          <p:nvPr>
            <p:ph type="title"/>
          </p:nvPr>
        </p:nvSpPr>
        <p:spPr/>
        <p:txBody>
          <a:bodyPr/>
          <a:lstStyle/>
          <a:p>
            <a:pPr algn="ctr"/>
            <a:r>
              <a:rPr lang="en-US" b="1" u="sng" dirty="0">
                <a:solidFill>
                  <a:srgbClr val="000000"/>
                </a:solidFill>
                <a:effectLst>
                  <a:outerShdw blurRad="38100" dist="38100" dir="2700000" algn="tl">
                    <a:srgbClr val="000000">
                      <a:alpha val="43137"/>
                    </a:srgbClr>
                  </a:outerShdw>
                </a:effectLst>
              </a:rPr>
              <a:t>RESULTS</a:t>
            </a:r>
            <a:r>
              <a:rPr lang="en-US" b="1" dirty="0">
                <a:solidFill>
                  <a:srgbClr val="000000"/>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69553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136039"/>
            <a:ext cx="7498080" cy="1071546"/>
          </a:xfrm>
        </p:spPr>
        <p:txBody>
          <a:bodyPr/>
          <a:lstStyle/>
          <a:p>
            <a:pPr algn="ctr"/>
            <a:r>
              <a:rPr lang="en-US" b="1" u="sng" dirty="0">
                <a:solidFill>
                  <a:srgbClr val="000000"/>
                </a:solidFill>
              </a:rPr>
              <a:t>ADVANTAGES</a:t>
            </a:r>
          </a:p>
        </p:txBody>
      </p:sp>
      <p:sp>
        <p:nvSpPr>
          <p:cNvPr id="3" name="Content Placeholder 2"/>
          <p:cNvSpPr>
            <a:spLocks noGrp="1"/>
          </p:cNvSpPr>
          <p:nvPr>
            <p:ph idx="1"/>
          </p:nvPr>
        </p:nvSpPr>
        <p:spPr>
          <a:xfrm>
            <a:off x="1564724" y="1340768"/>
            <a:ext cx="7290646" cy="5286412"/>
          </a:xfrm>
        </p:spPr>
        <p:txBody>
          <a:bodyPr>
            <a:noAutofit/>
          </a:bodyPr>
          <a:lstStyle/>
          <a:p>
            <a:pPr>
              <a:lnSpc>
                <a:spcPct val="150000"/>
              </a:lnSpc>
              <a:buClr>
                <a:srgbClr val="00B0F0"/>
              </a:buClr>
              <a:buFont typeface="Wingdings" pitchFamily="2" charset="2"/>
              <a:buChar char="Ø"/>
            </a:pPr>
            <a:r>
              <a:rPr lang="en-US" sz="2800" b="1" dirty="0"/>
              <a:t>Increased Energy Harvesting</a:t>
            </a:r>
          </a:p>
          <a:p>
            <a:pPr>
              <a:lnSpc>
                <a:spcPct val="150000"/>
              </a:lnSpc>
              <a:buClr>
                <a:srgbClr val="00B0F0"/>
              </a:buClr>
              <a:buFont typeface="Wingdings" pitchFamily="2" charset="2"/>
              <a:buChar char="Ø"/>
            </a:pPr>
            <a:r>
              <a:rPr lang="en-US" sz="2800" b="1" dirty="0"/>
              <a:t>Improved Efficiency</a:t>
            </a:r>
          </a:p>
          <a:p>
            <a:pPr>
              <a:lnSpc>
                <a:spcPct val="150000"/>
              </a:lnSpc>
              <a:buClr>
                <a:srgbClr val="00B0F0"/>
              </a:buClr>
              <a:buFont typeface="Wingdings" pitchFamily="2" charset="2"/>
              <a:buChar char="Ø"/>
            </a:pPr>
            <a:r>
              <a:rPr lang="en-US" sz="2800" b="1" dirty="0"/>
              <a:t>Cost-Effective</a:t>
            </a:r>
          </a:p>
          <a:p>
            <a:pPr>
              <a:lnSpc>
                <a:spcPct val="150000"/>
              </a:lnSpc>
              <a:buClr>
                <a:srgbClr val="00B0F0"/>
              </a:buClr>
              <a:buFont typeface="Wingdings" pitchFamily="2" charset="2"/>
              <a:buChar char="Ø"/>
            </a:pPr>
            <a:r>
              <a:rPr lang="en-US" sz="2800" b="1" dirty="0"/>
              <a:t> Flexibility</a:t>
            </a:r>
          </a:p>
          <a:p>
            <a:pPr>
              <a:lnSpc>
                <a:spcPct val="150000"/>
              </a:lnSpc>
              <a:buClr>
                <a:srgbClr val="00B0F0"/>
              </a:buClr>
              <a:buFont typeface="Wingdings" pitchFamily="2" charset="2"/>
              <a:buChar char="Ø"/>
            </a:pPr>
            <a:r>
              <a:rPr lang="en-US" sz="2800" b="1" dirty="0"/>
              <a:t>Real-time Monitoring</a:t>
            </a:r>
          </a:p>
          <a:p>
            <a:pPr>
              <a:lnSpc>
                <a:spcPct val="150000"/>
              </a:lnSpc>
              <a:buClr>
                <a:srgbClr val="00B0F0"/>
              </a:buClr>
              <a:buFont typeface="Wingdings" pitchFamily="2" charset="2"/>
              <a:buChar char="Ø"/>
            </a:pPr>
            <a:r>
              <a:rPr lang="en-US" sz="2800" b="1" dirty="0"/>
              <a:t>Automation</a:t>
            </a:r>
          </a:p>
          <a:p>
            <a:pPr>
              <a:lnSpc>
                <a:spcPct val="150000"/>
              </a:lnSpc>
              <a:buClr>
                <a:srgbClr val="00B0F0"/>
              </a:buClr>
              <a:buFont typeface="Wingdings" pitchFamily="2" charset="2"/>
              <a:buChar char="Ø"/>
            </a:pPr>
            <a:r>
              <a:rPr lang="en-US" sz="2800" b="1" dirty="0"/>
              <a:t> Precision</a:t>
            </a:r>
          </a:p>
        </p:txBody>
      </p:sp>
      <p:pic>
        <p:nvPicPr>
          <p:cNvPr id="3074" name="Picture 2" descr="Internet Enabled Solar Tracker : 15 Steps (with Pictures) - Instructables">
            <a:extLst>
              <a:ext uri="{FF2B5EF4-FFF2-40B4-BE49-F238E27FC236}">
                <a16:creationId xmlns:a16="http://schemas.microsoft.com/office/drawing/2014/main" id="{758198B1-AEB2-99B5-65E6-DA4BBF48970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44"/>
          <a:stretch/>
        </p:blipFill>
        <p:spPr bwMode="auto">
          <a:xfrm>
            <a:off x="5724128" y="2664296"/>
            <a:ext cx="3227851" cy="2852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04800"/>
            <a:ext cx="7498080" cy="1143000"/>
          </a:xfrm>
        </p:spPr>
        <p:txBody>
          <a:bodyPr/>
          <a:lstStyle/>
          <a:p>
            <a:pPr algn="ctr"/>
            <a:r>
              <a:rPr lang="en-US" b="1" u="sng" dirty="0">
                <a:solidFill>
                  <a:srgbClr val="000000"/>
                </a:solidFill>
              </a:rPr>
              <a:t>DISADVANTAGES</a:t>
            </a:r>
          </a:p>
        </p:txBody>
      </p:sp>
      <p:sp>
        <p:nvSpPr>
          <p:cNvPr id="3" name="Content Placeholder 2"/>
          <p:cNvSpPr>
            <a:spLocks noGrp="1"/>
          </p:cNvSpPr>
          <p:nvPr>
            <p:ph idx="1"/>
          </p:nvPr>
        </p:nvSpPr>
        <p:spPr/>
        <p:txBody>
          <a:bodyPr>
            <a:noAutofit/>
          </a:bodyPr>
          <a:lstStyle/>
          <a:p>
            <a:pPr>
              <a:lnSpc>
                <a:spcPct val="150000"/>
              </a:lnSpc>
              <a:buClr>
                <a:srgbClr val="00B0F0"/>
              </a:buClr>
              <a:buFont typeface="Wingdings" pitchFamily="2" charset="2"/>
              <a:buChar char="Ø"/>
            </a:pPr>
            <a:r>
              <a:rPr lang="en-US" sz="2800" b="1" dirty="0"/>
              <a:t>Limited Power Handling</a:t>
            </a:r>
          </a:p>
          <a:p>
            <a:pPr>
              <a:lnSpc>
                <a:spcPct val="150000"/>
              </a:lnSpc>
              <a:buClr>
                <a:srgbClr val="00B0F0"/>
              </a:buClr>
              <a:buFont typeface="Wingdings" pitchFamily="2" charset="2"/>
              <a:buChar char="Ø"/>
            </a:pPr>
            <a:r>
              <a:rPr lang="en-US" sz="2800" b="1" dirty="0"/>
              <a:t>Weather Interference</a:t>
            </a:r>
          </a:p>
          <a:p>
            <a:pPr>
              <a:lnSpc>
                <a:spcPct val="150000"/>
              </a:lnSpc>
              <a:buClr>
                <a:srgbClr val="00B0F0"/>
              </a:buClr>
              <a:buFont typeface="Wingdings" pitchFamily="2" charset="2"/>
              <a:buChar char="Ø"/>
            </a:pPr>
            <a:r>
              <a:rPr lang="en-US" sz="2800" b="1" dirty="0"/>
              <a:t>Maintenance Requirements</a:t>
            </a:r>
          </a:p>
          <a:p>
            <a:pPr>
              <a:lnSpc>
                <a:spcPct val="150000"/>
              </a:lnSpc>
              <a:buClr>
                <a:srgbClr val="00B0F0"/>
              </a:buClr>
              <a:buFont typeface="Wingdings" pitchFamily="2" charset="2"/>
              <a:buChar char="Ø"/>
            </a:pPr>
            <a:r>
              <a:rPr lang="en-US" sz="2800" b="1" dirty="0"/>
              <a:t>Limited Scalability</a:t>
            </a:r>
          </a:p>
          <a:p>
            <a:pPr>
              <a:lnSpc>
                <a:spcPct val="150000"/>
              </a:lnSpc>
              <a:buClr>
                <a:srgbClr val="00B0F0"/>
              </a:buClr>
              <a:buFont typeface="Wingdings" pitchFamily="2" charset="2"/>
              <a:buChar char="Ø"/>
            </a:pPr>
            <a:r>
              <a:rPr lang="en-US" sz="2800" b="1" dirty="0"/>
              <a:t>Dependence on Sensors</a:t>
            </a:r>
          </a:p>
          <a:p>
            <a:pPr>
              <a:lnSpc>
                <a:spcPct val="150000"/>
              </a:lnSpc>
              <a:buClr>
                <a:srgbClr val="00B0F0"/>
              </a:buClr>
              <a:buFont typeface="Wingdings" pitchFamily="2" charset="2"/>
              <a:buChar char="Ø"/>
            </a:pPr>
            <a:r>
              <a:rPr lang="en-US" sz="2800" b="1" dirty="0"/>
              <a:t>Power Consumption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000000"/>
                </a:solidFill>
              </a:rPr>
              <a:t>APPLICATIONS</a:t>
            </a:r>
          </a:p>
        </p:txBody>
      </p:sp>
      <p:sp>
        <p:nvSpPr>
          <p:cNvPr id="3" name="Content Placeholder 2"/>
          <p:cNvSpPr>
            <a:spLocks noGrp="1"/>
          </p:cNvSpPr>
          <p:nvPr>
            <p:ph idx="1"/>
          </p:nvPr>
        </p:nvSpPr>
        <p:spPr>
          <a:xfrm>
            <a:off x="1214414" y="1700808"/>
            <a:ext cx="7719274" cy="4800600"/>
          </a:xfrm>
        </p:spPr>
        <p:txBody>
          <a:bodyPr>
            <a:normAutofit/>
          </a:bodyPr>
          <a:lstStyle/>
          <a:p>
            <a:pPr>
              <a:lnSpc>
                <a:spcPct val="150000"/>
              </a:lnSpc>
              <a:buClr>
                <a:srgbClr val="00B0F0"/>
              </a:buClr>
              <a:buFont typeface="Wingdings" pitchFamily="2" charset="2"/>
              <a:buChar char="Ø"/>
            </a:pPr>
            <a:r>
              <a:rPr lang="en-US" sz="2800" b="1" dirty="0"/>
              <a:t> Solar Power Generation </a:t>
            </a:r>
          </a:p>
          <a:p>
            <a:pPr>
              <a:lnSpc>
                <a:spcPct val="150000"/>
              </a:lnSpc>
              <a:buClr>
                <a:srgbClr val="00B0F0"/>
              </a:buClr>
              <a:buFont typeface="Wingdings" pitchFamily="2" charset="2"/>
              <a:buChar char="Ø"/>
            </a:pPr>
            <a:r>
              <a:rPr lang="en-US" sz="2800" b="1" dirty="0"/>
              <a:t> Water Pumping</a:t>
            </a:r>
          </a:p>
          <a:p>
            <a:pPr>
              <a:lnSpc>
                <a:spcPct val="150000"/>
              </a:lnSpc>
              <a:buClr>
                <a:srgbClr val="00B0F0"/>
              </a:buClr>
              <a:buFont typeface="Wingdings" pitchFamily="2" charset="2"/>
              <a:buChar char="Ø"/>
            </a:pPr>
            <a:r>
              <a:rPr lang="en-US" sz="2800" b="1" dirty="0"/>
              <a:t> Street Lighting</a:t>
            </a:r>
          </a:p>
          <a:p>
            <a:pPr>
              <a:lnSpc>
                <a:spcPct val="150000"/>
              </a:lnSpc>
              <a:buClr>
                <a:srgbClr val="00B0F0"/>
              </a:buClr>
              <a:buFont typeface="Wingdings" pitchFamily="2" charset="2"/>
              <a:buChar char="Ø"/>
            </a:pPr>
            <a:r>
              <a:rPr lang="en-US" sz="2800" b="1" dirty="0"/>
              <a:t> Greenhouses</a:t>
            </a:r>
          </a:p>
          <a:p>
            <a:pPr>
              <a:lnSpc>
                <a:spcPct val="150000"/>
              </a:lnSpc>
              <a:buClr>
                <a:srgbClr val="00B0F0"/>
              </a:buClr>
              <a:buFont typeface="Wingdings" pitchFamily="2" charset="2"/>
              <a:buChar char="Ø"/>
            </a:pPr>
            <a:r>
              <a:rPr lang="en-US" sz="2800" b="1" dirty="0"/>
              <a:t> Solar Still</a:t>
            </a:r>
          </a:p>
          <a:p>
            <a:pPr marL="82296" indent="0">
              <a:lnSpc>
                <a:spcPct val="150000"/>
              </a:lnSpc>
              <a:buClr>
                <a:srgbClr val="00B0F0"/>
              </a:buClr>
              <a:buNone/>
            </a:pPr>
            <a:endParaRPr lang="en-US" sz="2800" dirty="0"/>
          </a:p>
        </p:txBody>
      </p:sp>
      <p:pic>
        <p:nvPicPr>
          <p:cNvPr id="28674" name="Picture 2" descr="https://tse3.mm.bing.net/th?id=OIP.MvP-LJulOcgKfB3zBLUeIwAAAA&amp;pid=Api&amp;P=0&amp;h=180"/>
          <p:cNvPicPr>
            <a:picLocks noChangeAspect="1" noChangeArrowheads="1"/>
          </p:cNvPicPr>
          <p:nvPr/>
        </p:nvPicPr>
        <p:blipFill>
          <a:blip r:embed="rId2"/>
          <a:srcRect/>
          <a:stretch>
            <a:fillRect/>
          </a:stretch>
        </p:blipFill>
        <p:spPr bwMode="auto">
          <a:xfrm>
            <a:off x="5148065" y="2866712"/>
            <a:ext cx="3492534" cy="249635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88640"/>
            <a:ext cx="7498080" cy="864096"/>
          </a:xfrm>
        </p:spPr>
        <p:txBody>
          <a:bodyPr/>
          <a:lstStyle/>
          <a:p>
            <a:pPr algn="ctr"/>
            <a:r>
              <a:rPr lang="en-US" b="1" u="sng" dirty="0">
                <a:solidFill>
                  <a:schemeClr val="tx1"/>
                </a:solidFill>
              </a:rPr>
              <a:t>CONCLUSION</a:t>
            </a:r>
          </a:p>
        </p:txBody>
      </p:sp>
      <p:sp>
        <p:nvSpPr>
          <p:cNvPr id="3" name="Content Placeholder 2"/>
          <p:cNvSpPr>
            <a:spLocks noGrp="1"/>
          </p:cNvSpPr>
          <p:nvPr>
            <p:ph idx="1"/>
          </p:nvPr>
        </p:nvSpPr>
        <p:spPr>
          <a:xfrm>
            <a:off x="1115616" y="1556792"/>
            <a:ext cx="7498080" cy="3744416"/>
          </a:xfrm>
        </p:spPr>
        <p:txBody>
          <a:bodyPr>
            <a:normAutofit fontScale="92500"/>
          </a:bodyPr>
          <a:lstStyle/>
          <a:p>
            <a:pPr algn="just">
              <a:lnSpc>
                <a:spcPct val="150000"/>
              </a:lnSpc>
              <a:buClr>
                <a:schemeClr val="accent2">
                  <a:lumMod val="50000"/>
                </a:schemeClr>
              </a:buClr>
              <a:buFont typeface="Wingdings" panose="05000000000000000000" pitchFamily="2" charset="2"/>
              <a:buChar char="§"/>
            </a:pPr>
            <a:r>
              <a:rPr lang="en-US" sz="2800" b="1" i="0" dirty="0">
                <a:effectLst/>
                <a:latin typeface="Open Sans" panose="020F0502020204030204" pitchFamily="34" charset="0"/>
              </a:rPr>
              <a:t>The innovative designs in sun tracking systems have enabled the development of many solar thermal and photovoltaic systems for a diverse variety of applications in recent years compared to the traditional fixed panels. </a:t>
            </a:r>
            <a:endParaRPr lang="en-US" sz="28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572" y="116632"/>
            <a:ext cx="7498080" cy="1143000"/>
          </a:xfrm>
        </p:spPr>
        <p:txBody>
          <a:bodyPr/>
          <a:lstStyle/>
          <a:p>
            <a:pPr algn="ctr"/>
            <a:r>
              <a:rPr lang="en-US" b="1" u="sng" dirty="0">
                <a:solidFill>
                  <a:srgbClr val="000000"/>
                </a:solidFill>
              </a:rPr>
              <a:t>FUTURE SCOPE</a:t>
            </a:r>
          </a:p>
        </p:txBody>
      </p:sp>
      <p:sp>
        <p:nvSpPr>
          <p:cNvPr id="3" name="Content Placeholder 2"/>
          <p:cNvSpPr>
            <a:spLocks noGrp="1"/>
          </p:cNvSpPr>
          <p:nvPr>
            <p:ph idx="1"/>
          </p:nvPr>
        </p:nvSpPr>
        <p:spPr/>
        <p:txBody>
          <a:bodyPr>
            <a:normAutofit/>
          </a:bodyPr>
          <a:lstStyle/>
          <a:p>
            <a:pPr>
              <a:buClr>
                <a:srgbClr val="00B0F0"/>
              </a:buClr>
              <a:buFont typeface="Arial" pitchFamily="34" charset="0"/>
              <a:buChar char="•"/>
            </a:pPr>
            <a:r>
              <a:rPr lang="en-US" sz="2800" b="1" dirty="0"/>
              <a:t>The future scope of Arduino-based solar tracking systems is promising due to increasing demand for renewable energy solutions and advancements in technology. Here are several potential directions for their development and application:</a:t>
            </a:r>
          </a:p>
          <a:p>
            <a:pPr>
              <a:buClr>
                <a:srgbClr val="00B0F0"/>
              </a:buClr>
              <a:buFont typeface="Arial" pitchFamily="34" charset="0"/>
              <a:buChar char="•"/>
            </a:pPr>
            <a:r>
              <a:rPr lang="en-US" sz="2800" b="1" dirty="0"/>
              <a:t>Increased efficiency</a:t>
            </a:r>
          </a:p>
          <a:p>
            <a:pPr>
              <a:buClr>
                <a:srgbClr val="00B0F0"/>
              </a:buClr>
              <a:buFont typeface="Arial" pitchFamily="34" charset="0"/>
              <a:buChar char="•"/>
            </a:pPr>
            <a:r>
              <a:rPr lang="en-US" sz="2800" b="1" dirty="0"/>
              <a:t>Hybrid systems</a:t>
            </a:r>
          </a:p>
          <a:p>
            <a:pPr>
              <a:buClr>
                <a:srgbClr val="00B0F0"/>
              </a:buClr>
              <a:buFont typeface="Arial" pitchFamily="34" charset="0"/>
              <a:buChar char="•"/>
            </a:pPr>
            <a:r>
              <a:rPr lang="en-US" sz="2800" b="1" dirty="0"/>
              <a:t>Microgrid applications</a:t>
            </a:r>
          </a:p>
          <a:p>
            <a:pPr>
              <a:buClr>
                <a:srgbClr val="00B0F0"/>
              </a:buClr>
              <a:buFont typeface="Arial" pitchFamily="34" charset="0"/>
              <a:buChar char="•"/>
            </a:pPr>
            <a:endParaRPr lang="en-US" sz="2800" dirty="0"/>
          </a:p>
          <a:p>
            <a:pPr>
              <a:buClr>
                <a:srgbClr val="00B0F0"/>
              </a:buClr>
              <a:buFont typeface="Arial" pitchFamily="34" charset="0"/>
              <a:buChar cha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74864-9C50-086C-8122-C78D29DE7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1" cy="6858000"/>
          </a:xfrm>
          <a:prstGeom prst="rect">
            <a:avLst/>
          </a:prstGeom>
        </p:spPr>
      </p:pic>
    </p:spTree>
    <p:extLst>
      <p:ext uri="{BB962C8B-B14F-4D97-AF65-F5344CB8AC3E}">
        <p14:creationId xmlns:p14="http://schemas.microsoft.com/office/powerpoint/2010/main" val="359668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0D3464-BE34-C64E-1F9A-3CB132E49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6" y="-13072"/>
            <a:ext cx="9236172" cy="6871072"/>
          </a:xfrm>
          <a:prstGeom prst="rect">
            <a:avLst/>
          </a:prstGeom>
        </p:spPr>
      </p:pic>
    </p:spTree>
    <p:extLst>
      <p:ext uri="{BB962C8B-B14F-4D97-AF65-F5344CB8AC3E}">
        <p14:creationId xmlns:p14="http://schemas.microsoft.com/office/powerpoint/2010/main" val="211280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EEF7D-622D-794A-A0E4-80BB75E4A3CB}"/>
              </a:ext>
            </a:extLst>
          </p:cNvPr>
          <p:cNvSpPr>
            <a:spLocks noGrp="1"/>
          </p:cNvSpPr>
          <p:nvPr>
            <p:ph idx="1"/>
          </p:nvPr>
        </p:nvSpPr>
        <p:spPr>
          <a:xfrm>
            <a:off x="1435608" y="975842"/>
            <a:ext cx="7498080" cy="5457486"/>
          </a:xfrm>
        </p:spPr>
        <p:txBody>
          <a:bodyPr>
            <a:noAutofit/>
          </a:bodyPr>
          <a:lstStyle/>
          <a:p>
            <a:pPr marL="82296" indent="0">
              <a:lnSpc>
                <a:spcPct val="160000"/>
              </a:lnSpc>
              <a:buNone/>
            </a:pPr>
            <a:r>
              <a:rPr lang="en-US" sz="1600" b="1" dirty="0">
                <a:solidFill>
                  <a:schemeClr val="bg2">
                    <a:lumMod val="10000"/>
                  </a:schemeClr>
                </a:solidFill>
              </a:rPr>
              <a:t>This project presents an innovative Arduino-based solar tracking system designed to optimize energy harvesting from solar panels. The system utilizes Light Dependent Resistors (LDRs) to detect the sun’s intensity and direction, and gear motors to adjust the solar panel’s angle accordingly. By leveraging real-time sun tracking and adjustment, this cost-effective solution maximizes solar panel performance, enhancing energy efficiency and promoting sustainable energy practices.
              The Arduino-based solar tracking system offers a reliable and efficient solution for renewable energy applications. With its advanced algorithms and sensor technologies, the system provides real-time tracking and adjustment, resulting in increased energy output and reduced carbon emissions. This presentation will delve into the design, development, and implementation of the system, highlighting its benefits and potential for widespread adoption in the pursuit of sustainable energy solutions.</a:t>
            </a:r>
          </a:p>
        </p:txBody>
      </p:sp>
      <p:sp>
        <p:nvSpPr>
          <p:cNvPr id="5" name="Title 4">
            <a:extLst>
              <a:ext uri="{FF2B5EF4-FFF2-40B4-BE49-F238E27FC236}">
                <a16:creationId xmlns:a16="http://schemas.microsoft.com/office/drawing/2014/main" id="{180E9443-3829-58FF-DCFE-44534085B6AF}"/>
              </a:ext>
            </a:extLst>
          </p:cNvPr>
          <p:cNvSpPr>
            <a:spLocks noGrp="1"/>
          </p:cNvSpPr>
          <p:nvPr>
            <p:ph type="title"/>
          </p:nvPr>
        </p:nvSpPr>
        <p:spPr/>
        <p:txBody>
          <a:bodyPr>
            <a:normAutofit fontScale="90000"/>
          </a:bodyPr>
          <a:lstStyle/>
          <a:p>
            <a:r>
              <a:rPr lang="en-US" b="1" u="sng" dirty="0">
                <a:solidFill>
                  <a:srgbClr val="000000"/>
                </a:solidFill>
              </a:rPr>
              <a:t>ABSTRACT</a:t>
            </a:r>
            <a:br>
              <a:rPr lang="en-US" b="1" u="sng" dirty="0">
                <a:solidFill>
                  <a:srgbClr val="000000"/>
                </a:solidFill>
              </a:rPr>
            </a:br>
            <a:r>
              <a:rPr lang="en-US" b="1" u="sng" dirty="0">
                <a:solidFill>
                  <a:srgbClr val="000000"/>
                </a:solidFill>
              </a:rPr>
              <a:t> </a:t>
            </a:r>
          </a:p>
        </p:txBody>
      </p:sp>
    </p:spTree>
    <p:extLst>
      <p:ext uri="{BB962C8B-B14F-4D97-AF65-F5344CB8AC3E}">
        <p14:creationId xmlns:p14="http://schemas.microsoft.com/office/powerpoint/2010/main" val="91104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428652"/>
            <a:ext cx="6279664" cy="2000264"/>
          </a:xfrm>
        </p:spPr>
        <p:txBody>
          <a:bodyPr>
            <a:normAutofit/>
          </a:bodyPr>
          <a:lstStyle/>
          <a:p>
            <a:pPr algn="ctr"/>
            <a:r>
              <a:rPr lang="en-US" sz="3600" b="1" u="sng" dirty="0">
                <a:solidFill>
                  <a:schemeClr val="tx1"/>
                </a:solidFill>
              </a:rPr>
              <a:t>CONTENTS</a:t>
            </a:r>
          </a:p>
        </p:txBody>
      </p:sp>
      <p:sp>
        <p:nvSpPr>
          <p:cNvPr id="3" name="Content Placeholder 2"/>
          <p:cNvSpPr>
            <a:spLocks noGrp="1"/>
          </p:cNvSpPr>
          <p:nvPr>
            <p:ph idx="1"/>
          </p:nvPr>
        </p:nvSpPr>
        <p:spPr>
          <a:xfrm>
            <a:off x="1285820" y="1052736"/>
            <a:ext cx="7858180" cy="5643578"/>
          </a:xfrm>
        </p:spPr>
        <p:txBody>
          <a:bodyPr>
            <a:normAutofit lnSpcReduction="10000"/>
          </a:bodyPr>
          <a:lstStyle/>
          <a:p>
            <a:pPr algn="just">
              <a:lnSpc>
                <a:spcPct val="150000"/>
              </a:lnSpc>
              <a:buClr>
                <a:srgbClr val="0070C0"/>
              </a:buClr>
              <a:buFont typeface="Wingdings" pitchFamily="2" charset="2"/>
              <a:buChar char="Ø"/>
            </a:pPr>
            <a:r>
              <a:rPr lang="en-US" sz="2200" b="1" dirty="0">
                <a:solidFill>
                  <a:srgbClr val="002060"/>
                </a:solidFill>
              </a:rPr>
              <a:t> INTRODUCTION</a:t>
            </a:r>
          </a:p>
          <a:p>
            <a:pPr algn="just">
              <a:lnSpc>
                <a:spcPct val="150000"/>
              </a:lnSpc>
              <a:buClr>
                <a:srgbClr val="0070C0"/>
              </a:buClr>
              <a:buFont typeface="Wingdings" pitchFamily="2" charset="2"/>
              <a:buChar char="Ø"/>
            </a:pPr>
            <a:r>
              <a:rPr lang="en-US" sz="2200" b="1" dirty="0">
                <a:solidFill>
                  <a:srgbClr val="002060"/>
                </a:solidFill>
              </a:rPr>
              <a:t>  OBJECTIVE</a:t>
            </a:r>
          </a:p>
          <a:p>
            <a:pPr algn="just">
              <a:lnSpc>
                <a:spcPct val="150000"/>
              </a:lnSpc>
              <a:buClr>
                <a:srgbClr val="0070C0"/>
              </a:buClr>
              <a:buFont typeface="Wingdings" pitchFamily="2" charset="2"/>
              <a:buChar char="Ø"/>
            </a:pPr>
            <a:r>
              <a:rPr lang="en-US" sz="2200" b="1" dirty="0">
                <a:solidFill>
                  <a:srgbClr val="002060"/>
                </a:solidFill>
              </a:rPr>
              <a:t>  BLOCK DIAGRAM</a:t>
            </a:r>
          </a:p>
          <a:p>
            <a:pPr algn="just">
              <a:lnSpc>
                <a:spcPct val="150000"/>
              </a:lnSpc>
              <a:buClr>
                <a:srgbClr val="0070C0"/>
              </a:buClr>
              <a:buFont typeface="Wingdings" pitchFamily="2" charset="2"/>
              <a:buChar char="Ø"/>
            </a:pPr>
            <a:r>
              <a:rPr lang="en-US" sz="2200" b="1" dirty="0">
                <a:solidFill>
                  <a:srgbClr val="002060"/>
                </a:solidFill>
              </a:rPr>
              <a:t>  HARDWARE REQUIREMENT</a:t>
            </a:r>
          </a:p>
          <a:p>
            <a:pPr algn="just">
              <a:lnSpc>
                <a:spcPct val="150000"/>
              </a:lnSpc>
              <a:buClr>
                <a:srgbClr val="0070C0"/>
              </a:buClr>
              <a:buFont typeface="Wingdings" pitchFamily="2" charset="2"/>
              <a:buChar char="Ø"/>
            </a:pPr>
            <a:r>
              <a:rPr lang="en-US" sz="2200" b="1" dirty="0">
                <a:solidFill>
                  <a:srgbClr val="002060"/>
                </a:solidFill>
              </a:rPr>
              <a:t>   WORKING PRINCIPLE</a:t>
            </a:r>
          </a:p>
          <a:p>
            <a:pPr algn="just">
              <a:lnSpc>
                <a:spcPct val="150000"/>
              </a:lnSpc>
              <a:buClr>
                <a:srgbClr val="0070C0"/>
              </a:buClr>
              <a:buFont typeface="Wingdings" pitchFamily="2" charset="2"/>
              <a:buChar char="Ø"/>
            </a:pPr>
            <a:r>
              <a:rPr lang="en-US" sz="2200" b="1" dirty="0">
                <a:solidFill>
                  <a:srgbClr val="002060"/>
                </a:solidFill>
              </a:rPr>
              <a:t>   ADVANTAGES</a:t>
            </a:r>
          </a:p>
          <a:p>
            <a:pPr algn="just">
              <a:lnSpc>
                <a:spcPct val="150000"/>
              </a:lnSpc>
              <a:buClr>
                <a:srgbClr val="0070C0"/>
              </a:buClr>
              <a:buFont typeface="Wingdings" pitchFamily="2" charset="2"/>
              <a:buChar char="Ø"/>
            </a:pPr>
            <a:r>
              <a:rPr lang="en-US" sz="2200" b="1" dirty="0">
                <a:solidFill>
                  <a:srgbClr val="002060"/>
                </a:solidFill>
              </a:rPr>
              <a:t>  DISADVATAGES</a:t>
            </a:r>
          </a:p>
          <a:p>
            <a:pPr algn="just">
              <a:lnSpc>
                <a:spcPct val="150000"/>
              </a:lnSpc>
              <a:buClr>
                <a:srgbClr val="0070C0"/>
              </a:buClr>
              <a:buFont typeface="Wingdings" pitchFamily="2" charset="2"/>
              <a:buChar char="Ø"/>
            </a:pPr>
            <a:r>
              <a:rPr lang="en-US" sz="2200" b="1" dirty="0">
                <a:solidFill>
                  <a:srgbClr val="002060"/>
                </a:solidFill>
              </a:rPr>
              <a:t>  APPLICATIONS </a:t>
            </a:r>
          </a:p>
          <a:p>
            <a:pPr algn="just">
              <a:lnSpc>
                <a:spcPct val="150000"/>
              </a:lnSpc>
              <a:buClr>
                <a:srgbClr val="0070C0"/>
              </a:buClr>
              <a:buFont typeface="Wingdings" pitchFamily="2" charset="2"/>
              <a:buChar char="Ø"/>
            </a:pPr>
            <a:r>
              <a:rPr lang="en-US" sz="2200" b="1" dirty="0">
                <a:solidFill>
                  <a:srgbClr val="002060"/>
                </a:solidFill>
              </a:rPr>
              <a:t>  CONCLUSION</a:t>
            </a:r>
          </a:p>
          <a:p>
            <a:pPr algn="just">
              <a:lnSpc>
                <a:spcPct val="150000"/>
              </a:lnSpc>
              <a:buClr>
                <a:srgbClr val="0070C0"/>
              </a:buClr>
              <a:buFont typeface="Wingdings" pitchFamily="2" charset="2"/>
              <a:buChar char="Ø"/>
            </a:pPr>
            <a:r>
              <a:rPr lang="en-US" sz="2200" b="1" dirty="0">
                <a:solidFill>
                  <a:srgbClr val="002060"/>
                </a:solidFill>
              </a:rPr>
              <a:t>  FUTURE SCOPE</a:t>
            </a:r>
          </a:p>
          <a:p>
            <a:pPr>
              <a:lnSpc>
                <a:spcPct val="170000"/>
              </a:lnSpc>
              <a:buClr>
                <a:srgbClr val="0070C0"/>
              </a:buClr>
              <a:buFont typeface="Wingdings" pitchFamily="2" charset="2"/>
              <a:buChar char="Ø"/>
            </a:pPr>
            <a:endParaRPr lang="en-US" sz="2000" dirty="0"/>
          </a:p>
          <a:p>
            <a:pPr>
              <a:lnSpc>
                <a:spcPct val="150000"/>
              </a:lnSpc>
              <a:buFont typeface="Wingdings" pitchFamily="2" charset="2"/>
              <a:buChar char="Ø"/>
            </a:pPr>
            <a:endParaRPr lang="en-US" dirty="0"/>
          </a:p>
          <a:p>
            <a:pPr>
              <a:lnSpc>
                <a:spcPct val="150000"/>
              </a:lnSpc>
              <a:buFont typeface="Wingdings"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43408"/>
            <a:ext cx="7504960" cy="1296144"/>
          </a:xfrm>
        </p:spPr>
        <p:txBody>
          <a:bodyPr>
            <a:normAutofit/>
          </a:bodyPr>
          <a:lstStyle/>
          <a:p>
            <a:pPr algn="ctr"/>
            <a:r>
              <a:rPr lang="en-US" sz="4400" b="1" u="sng" dirty="0">
                <a:solidFill>
                  <a:schemeClr val="tx1"/>
                </a:solidFill>
              </a:rPr>
              <a:t>INTRODUCTION</a:t>
            </a:r>
          </a:p>
        </p:txBody>
      </p:sp>
      <p:sp>
        <p:nvSpPr>
          <p:cNvPr id="3" name="Content Placeholder 2"/>
          <p:cNvSpPr>
            <a:spLocks noGrp="1"/>
          </p:cNvSpPr>
          <p:nvPr>
            <p:ph idx="1"/>
          </p:nvPr>
        </p:nvSpPr>
        <p:spPr>
          <a:xfrm>
            <a:off x="1043608" y="692696"/>
            <a:ext cx="8100392" cy="5472608"/>
          </a:xfrm>
        </p:spPr>
        <p:txBody>
          <a:bodyPr>
            <a:noAutofit/>
          </a:bodyPr>
          <a:lstStyle/>
          <a:p>
            <a:pPr>
              <a:lnSpc>
                <a:spcPct val="150000"/>
              </a:lnSpc>
              <a:buClr>
                <a:srgbClr val="0070C0"/>
              </a:buClr>
              <a:buFont typeface="Wingdings" pitchFamily="2" charset="2"/>
              <a:buChar char="Ø"/>
            </a:pPr>
            <a:r>
              <a:rPr lang="en-US" sz="2800" b="1" dirty="0">
                <a:solidFill>
                  <a:schemeClr val="tx1">
                    <a:lumMod val="95000"/>
                    <a:lumOff val="5000"/>
                  </a:schemeClr>
                </a:solidFill>
              </a:rPr>
              <a:t>Utilizes IOT for dynamic alignment of solar panels with the sun’s position.</a:t>
            </a:r>
          </a:p>
          <a:p>
            <a:pPr>
              <a:lnSpc>
                <a:spcPct val="150000"/>
              </a:lnSpc>
              <a:buClr>
                <a:srgbClr val="0070C0"/>
              </a:buClr>
              <a:buFont typeface="Wingdings" pitchFamily="2" charset="2"/>
              <a:buChar char="Ø"/>
            </a:pPr>
            <a:r>
              <a:rPr lang="en-IN" sz="2800" b="1" dirty="0">
                <a:solidFill>
                  <a:schemeClr val="tx1">
                    <a:lumMod val="95000"/>
                    <a:lumOff val="5000"/>
                  </a:schemeClr>
                </a:solidFill>
              </a:rPr>
              <a:t>Renewable energy solutions are becoming popular.</a:t>
            </a:r>
          </a:p>
          <a:p>
            <a:pPr>
              <a:lnSpc>
                <a:spcPct val="150000"/>
              </a:lnSpc>
              <a:buClr>
                <a:srgbClr val="0070C0"/>
              </a:buClr>
              <a:buFont typeface="Wingdings" pitchFamily="2" charset="2"/>
              <a:buChar char="Ø"/>
            </a:pPr>
            <a:r>
              <a:rPr lang="en-US" sz="2800" b="1" dirty="0">
                <a:solidFill>
                  <a:schemeClr val="tx1">
                    <a:lumMod val="95000"/>
                    <a:lumOff val="5000"/>
                  </a:schemeClr>
                </a:solidFill>
              </a:rPr>
              <a:t>IOT integrates sensors &amp; connectivity into solar systems for enhanced monitoring &amp; control.</a:t>
            </a:r>
          </a:p>
          <a:p>
            <a:pPr>
              <a:lnSpc>
                <a:spcPct val="150000"/>
              </a:lnSpc>
              <a:buClr>
                <a:srgbClr val="0070C0"/>
              </a:buClr>
              <a:buFont typeface="Wingdings" pitchFamily="2" charset="2"/>
              <a:buChar char="Ø"/>
            </a:pPr>
            <a:r>
              <a:rPr lang="en-IN" sz="2800" b="1" dirty="0">
                <a:solidFill>
                  <a:schemeClr val="tx1">
                    <a:lumMod val="95000"/>
                    <a:lumOff val="5000"/>
                  </a:schemeClr>
                </a:solidFill>
              </a:rPr>
              <a:t>Solar tracking system has 35% higher generating power than fixed.</a:t>
            </a:r>
            <a:endParaRPr lang="en-US" sz="2800" b="1" dirty="0">
              <a:solidFill>
                <a:schemeClr val="tx1">
                  <a:lumMod val="95000"/>
                  <a:lumOff val="5000"/>
                </a:schemeClr>
              </a:solidFill>
            </a:endParaRPr>
          </a:p>
          <a:p>
            <a:pPr>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348" y="0"/>
            <a:ext cx="7406640" cy="1257870"/>
          </a:xfrm>
          <a:solidFill>
            <a:schemeClr val="bg1"/>
          </a:solidFill>
        </p:spPr>
        <p:txBody>
          <a:bodyPr>
            <a:normAutofit/>
          </a:bodyPr>
          <a:lstStyle/>
          <a:p>
            <a:r>
              <a:rPr lang="en-US" sz="4400" b="1" dirty="0">
                <a:solidFill>
                  <a:srgbClr val="000000"/>
                </a:solidFill>
              </a:rPr>
              <a:t>What is solar tracker ?</a:t>
            </a:r>
          </a:p>
        </p:txBody>
      </p:sp>
      <p:sp>
        <p:nvSpPr>
          <p:cNvPr id="3" name="Subtitle 2"/>
          <p:cNvSpPr>
            <a:spLocks noGrp="1"/>
          </p:cNvSpPr>
          <p:nvPr>
            <p:ph type="subTitle" idx="1"/>
          </p:nvPr>
        </p:nvSpPr>
        <p:spPr>
          <a:xfrm>
            <a:off x="1321994" y="1556792"/>
            <a:ext cx="7553348" cy="4765448"/>
          </a:xfrm>
        </p:spPr>
        <p:txBody>
          <a:bodyPr>
            <a:normAutofit/>
          </a:bodyPr>
          <a:lstStyle/>
          <a:p>
            <a:r>
              <a:rPr lang="en-US" sz="2800" b="1" dirty="0"/>
              <a:t>A solar tracker is a device that orients the PV panels toward the sun throughout the day ensuring that the maximum amount of sunlight strikes the panel. Solar trackers are positioned and attached to solar panels</a:t>
            </a:r>
          </a:p>
        </p:txBody>
      </p:sp>
      <p:pic>
        <p:nvPicPr>
          <p:cNvPr id="44034" name="Picture 2" descr="single axis solar tracker - kraftsurgical.com"/>
          <p:cNvPicPr>
            <a:picLocks noChangeAspect="1" noChangeArrowheads="1"/>
          </p:cNvPicPr>
          <p:nvPr/>
        </p:nvPicPr>
        <p:blipFill>
          <a:blip r:embed="rId2"/>
          <a:srcRect l="14241" r="16139" b="18233"/>
          <a:stretch>
            <a:fillRect/>
          </a:stretch>
        </p:blipFill>
        <p:spPr bwMode="auto">
          <a:xfrm>
            <a:off x="3421056" y="4149080"/>
            <a:ext cx="3143272" cy="227235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EB27-0AB2-87BB-0369-809CD594F55B}"/>
              </a:ext>
            </a:extLst>
          </p:cNvPr>
          <p:cNvSpPr>
            <a:spLocks noGrp="1"/>
          </p:cNvSpPr>
          <p:nvPr>
            <p:ph type="title"/>
          </p:nvPr>
        </p:nvSpPr>
        <p:spPr>
          <a:xfrm>
            <a:off x="1296924" y="379616"/>
            <a:ext cx="7498080" cy="1143000"/>
          </a:xfrm>
        </p:spPr>
        <p:txBody>
          <a:bodyPr>
            <a:normAutofit fontScale="90000"/>
          </a:bodyPr>
          <a:lstStyle/>
          <a:p>
            <a:r>
              <a:rPr lang="en-US" sz="4400" b="1" u="sng" dirty="0">
                <a:solidFill>
                  <a:srgbClr val="000000"/>
                </a:solidFill>
              </a:rPr>
              <a:t>WORKING</a:t>
            </a:r>
            <a:r>
              <a:rPr lang="en-US" sz="4400" b="1" dirty="0">
                <a:solidFill>
                  <a:srgbClr val="000000"/>
                </a:solidFill>
              </a:rPr>
              <a:t> </a:t>
            </a:r>
            <a:r>
              <a:rPr lang="en-US" sz="4400" b="1" u="sng" dirty="0">
                <a:solidFill>
                  <a:srgbClr val="000000"/>
                </a:solidFill>
              </a:rPr>
              <a:t>OF</a:t>
            </a:r>
            <a:r>
              <a:rPr lang="en-US" sz="4400" b="1" dirty="0">
                <a:solidFill>
                  <a:srgbClr val="000000"/>
                </a:solidFill>
              </a:rPr>
              <a:t> </a:t>
            </a:r>
            <a:r>
              <a:rPr lang="en-US" sz="4400" b="1" u="sng" dirty="0">
                <a:solidFill>
                  <a:srgbClr val="000000"/>
                </a:solidFill>
              </a:rPr>
              <a:t>SOLAR</a:t>
            </a:r>
            <a:r>
              <a:rPr lang="en-IN" sz="4400" b="1" u="sng" dirty="0">
                <a:solidFill>
                  <a:srgbClr val="000000"/>
                </a:solidFill>
              </a:rPr>
              <a:t> CELL</a:t>
            </a:r>
            <a:endParaRPr lang="en-US" sz="4400" b="1" u="sng" dirty="0">
              <a:solidFill>
                <a:srgbClr val="000000"/>
              </a:solidFill>
            </a:endParaRPr>
          </a:p>
        </p:txBody>
      </p:sp>
      <p:sp>
        <p:nvSpPr>
          <p:cNvPr id="3" name="Content Placeholder 2">
            <a:extLst>
              <a:ext uri="{FF2B5EF4-FFF2-40B4-BE49-F238E27FC236}">
                <a16:creationId xmlns:a16="http://schemas.microsoft.com/office/drawing/2014/main" id="{22082355-9ADE-98E8-8F12-E7C37EC11543}"/>
              </a:ext>
            </a:extLst>
          </p:cNvPr>
          <p:cNvSpPr>
            <a:spLocks noGrp="1"/>
          </p:cNvSpPr>
          <p:nvPr>
            <p:ph idx="1"/>
          </p:nvPr>
        </p:nvSpPr>
        <p:spPr>
          <a:xfrm>
            <a:off x="1142658" y="1556792"/>
            <a:ext cx="7818072" cy="4547592"/>
          </a:xfrm>
        </p:spPr>
        <p:txBody>
          <a:bodyPr/>
          <a:lstStyle/>
          <a:p>
            <a:pPr marL="82296" indent="0">
              <a:buNone/>
            </a:pPr>
            <a:endParaRPr lang="en-US" dirty="0"/>
          </a:p>
          <a:p>
            <a:pPr marL="82296" indent="0">
              <a:buNone/>
            </a:pPr>
            <a:endParaRPr lang="en-US" dirty="0"/>
          </a:p>
        </p:txBody>
      </p:sp>
      <p:pic>
        <p:nvPicPr>
          <p:cNvPr id="1026" name="Picture 2" descr="Solar Photovoltaic / Solar PV / Solar Electric - Solar Store">
            <a:extLst>
              <a:ext uri="{FF2B5EF4-FFF2-40B4-BE49-F238E27FC236}">
                <a16:creationId xmlns:a16="http://schemas.microsoft.com/office/drawing/2014/main" id="{B40D255F-F0E3-640C-7BFD-FB7DAE5F9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104" y="2439676"/>
            <a:ext cx="3730584" cy="3630532"/>
          </a:xfrm>
          <a:prstGeom prst="rect">
            <a:avLst/>
          </a:prstGeom>
          <a:noFill/>
          <a:ln w="19050">
            <a:solidFill>
              <a:schemeClr val="tx1"/>
            </a:solidFill>
            <a:extLst>
              <a:ext uri="{C807C97D-BFC1-408E-A445-0C87EB9F89A2}">
                <ask:lineSketchStyleProps xmlns:ask="http://schemas.microsoft.com/office/drawing/2018/sketchyshapes">
                  <ask:type>
                    <ask:lineSketchNone/>
                  </ask:type>
                </ask:lineSketchStyleProps>
              </a:ext>
            </a:extLst>
          </a:ln>
          <a:extLst>
            <a:ext uri="{909E8E84-426E-40DD-AFC4-6F175D3DCCD1}">
              <a14:hiddenFill xmlns:a14="http://schemas.microsoft.com/office/drawing/2010/main">
                <a:solidFill>
                  <a:srgbClr val="FFFFFF"/>
                </a:solidFill>
              </a14:hiddenFill>
            </a:ext>
          </a:extLst>
        </p:spPr>
      </p:pic>
      <p:pic>
        <p:nvPicPr>
          <p:cNvPr id="1028" name="Picture 4" descr="Beginners Guide to 12 Volt Solar Panels - Renogy United States">
            <a:extLst>
              <a:ext uri="{FF2B5EF4-FFF2-40B4-BE49-F238E27FC236}">
                <a16:creationId xmlns:a16="http://schemas.microsoft.com/office/drawing/2014/main" id="{B521C759-9665-635F-3C27-CC76651BD7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6924" y="2439676"/>
            <a:ext cx="3634332" cy="3634332"/>
          </a:xfrm>
          <a:prstGeom prst="rect">
            <a:avLst/>
          </a:prstGeom>
          <a:noFill/>
          <a:ln w="19050">
            <a:solidFill>
              <a:schemeClr val="tx1"/>
            </a:solidFill>
            <a:extLst>
              <a:ext uri="{C807C97D-BFC1-408E-A445-0C87EB9F89A2}">
                <ask:lineSketchStyleProps xmlns:ask="http://schemas.microsoft.com/office/drawing/2018/sketchyshapes">
                  <ask:type>
                    <ask:lineSketchNone/>
                  </ask:type>
                </ask:lineSketchStyleProps>
              </a:ext>
            </a:extLs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73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WhatsApp Image 2024-07-13 at 3.40.23 PM.jpeg"/>
          <p:cNvPicPr>
            <a:picLocks noGrp="1" noChangeAspect="1"/>
          </p:cNvPicPr>
          <p:nvPr>
            <p:ph idx="1"/>
          </p:nvPr>
        </p:nvPicPr>
        <p:blipFill>
          <a:blip r:embed="rId2"/>
          <a:srcRect l="820" r="1639"/>
          <a:stretch>
            <a:fillRect/>
          </a:stretch>
        </p:blipFill>
        <p:spPr>
          <a:xfrm>
            <a:off x="0" y="14767"/>
            <a:ext cx="9001156" cy="6843233"/>
          </a:xfrm>
        </p:spPr>
      </p:pic>
      <p:sp>
        <p:nvSpPr>
          <p:cNvPr id="45058" name="AutoShape 2" descr="blob:https://web.whatsapp.com/3eb5e3ac-39e9-4937-a2b1-a2a7f0b6132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0" name="AutoShape 4" descr="blob:https://web.whatsapp.com/3eb5e3ac-39e9-4937-a2b1-a2a7f0b6132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142852"/>
            <a:ext cx="7498080" cy="1143000"/>
          </a:xfrm>
        </p:spPr>
        <p:txBody>
          <a:bodyPr>
            <a:normAutofit/>
          </a:bodyPr>
          <a:lstStyle/>
          <a:p>
            <a:pPr algn="ctr"/>
            <a:r>
              <a:rPr lang="en-US" sz="4400" b="1" u="sng" dirty="0">
                <a:solidFill>
                  <a:srgbClr val="000000"/>
                </a:solidFill>
              </a:rPr>
              <a:t>OBJECTIVE</a:t>
            </a:r>
          </a:p>
        </p:txBody>
      </p:sp>
      <p:sp>
        <p:nvSpPr>
          <p:cNvPr id="3" name="Content Placeholder 2"/>
          <p:cNvSpPr>
            <a:spLocks noGrp="1"/>
          </p:cNvSpPr>
          <p:nvPr>
            <p:ph idx="1"/>
          </p:nvPr>
        </p:nvSpPr>
        <p:spPr>
          <a:xfrm>
            <a:off x="1357290" y="1285860"/>
            <a:ext cx="7786710" cy="5572140"/>
          </a:xfrm>
        </p:spPr>
        <p:txBody>
          <a:bodyPr>
            <a:normAutofit fontScale="62500" lnSpcReduction="20000"/>
          </a:bodyPr>
          <a:lstStyle/>
          <a:p>
            <a:pPr>
              <a:lnSpc>
                <a:spcPct val="170000"/>
              </a:lnSpc>
              <a:buClr>
                <a:srgbClr val="00B0F0"/>
              </a:buClr>
              <a:buFont typeface="Wingdings" pitchFamily="2" charset="2"/>
              <a:buChar char="Ø"/>
            </a:pPr>
            <a:r>
              <a:rPr lang="en-US" sz="2400" dirty="0"/>
              <a:t> </a:t>
            </a:r>
            <a:r>
              <a:rPr lang="en-US" sz="4500" b="1" dirty="0"/>
              <a:t>Maximize solar energy harvesting</a:t>
            </a:r>
          </a:p>
          <a:p>
            <a:pPr>
              <a:lnSpc>
                <a:spcPct val="170000"/>
              </a:lnSpc>
              <a:buClr>
                <a:srgbClr val="00B0F0"/>
              </a:buClr>
              <a:buFont typeface="Wingdings" pitchFamily="2" charset="2"/>
              <a:buChar char="Ø"/>
            </a:pPr>
            <a:r>
              <a:rPr lang="en-US" sz="4500" b="1" dirty="0"/>
              <a:t> Optimize solar panel angle and orientation</a:t>
            </a:r>
          </a:p>
          <a:p>
            <a:pPr>
              <a:lnSpc>
                <a:spcPct val="170000"/>
              </a:lnSpc>
              <a:buClr>
                <a:srgbClr val="00B0F0"/>
              </a:buClr>
              <a:buFont typeface="Wingdings" pitchFamily="2" charset="2"/>
              <a:buChar char="Ø"/>
            </a:pPr>
            <a:r>
              <a:rPr lang="en-US" sz="4500" b="1" dirty="0"/>
              <a:t> Increase energy output by 20-40%</a:t>
            </a:r>
          </a:p>
          <a:p>
            <a:pPr>
              <a:lnSpc>
                <a:spcPct val="170000"/>
              </a:lnSpc>
              <a:buClr>
                <a:srgbClr val="00B0F0"/>
              </a:buClr>
              <a:buFont typeface="Wingdings" pitchFamily="2" charset="2"/>
              <a:buChar char="Ø"/>
            </a:pPr>
            <a:r>
              <a:rPr lang="en-US" sz="4500" b="1" dirty="0"/>
              <a:t> Reduce energy waste and losses</a:t>
            </a:r>
          </a:p>
          <a:p>
            <a:pPr>
              <a:lnSpc>
                <a:spcPct val="170000"/>
              </a:lnSpc>
              <a:buClr>
                <a:srgbClr val="00B0F0"/>
              </a:buClr>
              <a:buFont typeface="Wingdings" pitchFamily="2" charset="2"/>
              <a:buChar char="Ø"/>
            </a:pPr>
            <a:r>
              <a:rPr lang="en-US" sz="4500" b="1" dirty="0"/>
              <a:t> Improve system efficiency and performance</a:t>
            </a:r>
          </a:p>
          <a:p>
            <a:pPr>
              <a:lnSpc>
                <a:spcPct val="170000"/>
              </a:lnSpc>
              <a:buClr>
                <a:srgbClr val="00B0F0"/>
              </a:buClr>
              <a:buFont typeface="Wingdings" pitchFamily="2" charset="2"/>
              <a:buChar char="Ø"/>
            </a:pPr>
            <a:r>
              <a:rPr lang="en-US" sz="4500" b="1" dirty="0"/>
              <a:t> Automate solar panel tracking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2309</TotalTime>
  <Words>739</Words>
  <Application>Microsoft Office PowerPoint</Application>
  <PresentationFormat>On-screen Show (4:3)</PresentationFormat>
  <Paragraphs>118</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Rounded MT Bold</vt:lpstr>
      <vt:lpstr>Calibri</vt:lpstr>
      <vt:lpstr>Gill Sans MT</vt:lpstr>
      <vt:lpstr>Open Sans</vt:lpstr>
      <vt:lpstr>Times New Roman</vt:lpstr>
      <vt:lpstr>Verdana</vt:lpstr>
      <vt:lpstr>Wingdings</vt:lpstr>
      <vt:lpstr>Wingdings 2</vt:lpstr>
      <vt:lpstr>Solstice</vt:lpstr>
      <vt:lpstr>CHRISTU JYOTHI INSTITUTE Of TECHNOLOGY AND SCIENCE  (NBA Accredited, Affiliated to JNTUH University) Colombo Nagar, Yeshwanthpur, Jangaon, Telangana, 506167 Department of Electrical &amp; Electronics Engineering 2023-24 A MINI PROJECT PRESENTATION ON  ARUDINO BASED SOLAR  TRACKING</vt:lpstr>
      <vt:lpstr>ARUDINO BASED SOLAR  TRACKING</vt:lpstr>
      <vt:lpstr>ABSTRACT  </vt:lpstr>
      <vt:lpstr>CONTENTS</vt:lpstr>
      <vt:lpstr>INTRODUCTION</vt:lpstr>
      <vt:lpstr>What is solar tracker ?</vt:lpstr>
      <vt:lpstr>WORKING OF SOLAR CELL</vt:lpstr>
      <vt:lpstr>PowerPoint Presentation</vt:lpstr>
      <vt:lpstr>OBJECTIVE</vt:lpstr>
      <vt:lpstr>BLOCK DIAGRAM </vt:lpstr>
      <vt:lpstr>HARDWARE  REQUIREMENT</vt:lpstr>
      <vt:lpstr>COMPONENTS </vt:lpstr>
      <vt:lpstr>ARDUINO NANO</vt:lpstr>
      <vt:lpstr>PowerPoint Presentation</vt:lpstr>
      <vt:lpstr>LDR SENSOR</vt:lpstr>
      <vt:lpstr>GEAR MOTOR</vt:lpstr>
      <vt:lpstr>L293 MOTOR DRIVER  </vt:lpstr>
      <vt:lpstr>SOFTWARE CAST-OFF</vt:lpstr>
      <vt:lpstr>WORKING PRINCIPLE</vt:lpstr>
      <vt:lpstr>SCHEMATIC DIAGRAM</vt:lpstr>
      <vt:lpstr>OUTPUT</vt:lpstr>
      <vt:lpstr>RESULTS </vt:lpstr>
      <vt:lpstr>ADVANTAGES</vt:lpstr>
      <vt:lpstr>DISADVANTAGES</vt:lpstr>
      <vt:lpstr>APPLICATIONS</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Balla Purnachander</cp:lastModifiedBy>
  <cp:revision>140</cp:revision>
  <dcterms:created xsi:type="dcterms:W3CDTF">2024-06-25T04:26:33Z</dcterms:created>
  <dcterms:modified xsi:type="dcterms:W3CDTF">2024-09-17T03:13:24Z</dcterms:modified>
</cp:coreProperties>
</file>