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en.wikipedia.org/wiki/Comparison_of_regular_expression_engines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bit.ly/1NgWBbL" TargetMode="External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gular Express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Regular Expressions</a:t>
            </a:r>
          </a:p>
        </p:txBody>
      </p:sp>
      <p:sp>
        <p:nvSpPr>
          <p:cNvPr id="120" name="The Black Magic of Text Manipul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Black Magic of Text Manipulation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most people think about Regular 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2900">
              <a:defRPr sz="5400"/>
            </a:lvl1pPr>
          </a:lstStyle>
          <a:p>
            <a:pPr/>
            <a:r>
              <a:t>What most people think about Regular Expressions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1868" y="4014658"/>
            <a:ext cx="8641064" cy="324828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y Use Regular 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Use Regular Expressions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4081" y="2868533"/>
            <a:ext cx="5476639" cy="554053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</a:t>
            </a:r>
          </a:p>
        </p:txBody>
      </p:sp>
      <p:sp>
        <p:nvSpPr>
          <p:cNvPr id="129" name="Created in 1956…"/>
          <p:cNvSpPr txBox="1"/>
          <p:nvPr>
            <p:ph type="body" sz="half" idx="1"/>
          </p:nvPr>
        </p:nvSpPr>
        <p:spPr>
          <a:xfrm>
            <a:off x="1270000" y="2768600"/>
            <a:ext cx="6528396" cy="57404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Created in 1956</a:t>
            </a:r>
          </a:p>
          <a:p>
            <a:pPr>
              <a:buBlip>
                <a:blip r:embed="rId2"/>
              </a:buBlip>
            </a:pPr>
            <a:r>
              <a:t>Stephen Cole Kleene</a:t>
            </a:r>
          </a:p>
          <a:p>
            <a:pPr>
              <a:buBlip>
                <a:blip r:embed="rId2"/>
              </a:buBlip>
            </a:pPr>
            <a:r>
              <a:t>Became popular in 1968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9476" y="3104284"/>
            <a:ext cx="3562898" cy="5069032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ng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Engines</a:t>
            </a:r>
          </a:p>
        </p:txBody>
      </p:sp>
      <p:sp>
        <p:nvSpPr>
          <p:cNvPr id="133" name="2 Typ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2915" indent="-462915" defTabSz="370331">
              <a:spcBef>
                <a:spcPts val="2900"/>
              </a:spcBef>
              <a:buBlip>
                <a:blip r:embed="rId2"/>
              </a:buBlip>
              <a:defRPr sz="2916"/>
            </a:pPr>
            <a:r>
              <a:t>2 Types</a:t>
            </a:r>
          </a:p>
          <a:p>
            <a:pPr lvl="1" marL="925830" indent="-462915" defTabSz="370331">
              <a:spcBef>
                <a:spcPts val="2900"/>
              </a:spcBef>
              <a:buBlip>
                <a:blip r:embed="rId2"/>
              </a:buBlip>
              <a:defRPr sz="2916"/>
            </a:pPr>
            <a:r>
              <a:t>Finite State Machine</a:t>
            </a:r>
          </a:p>
          <a:p>
            <a:pPr lvl="1" marL="925830" indent="-462915" defTabSz="370331">
              <a:spcBef>
                <a:spcPts val="2900"/>
              </a:spcBef>
              <a:buBlip>
                <a:blip r:embed="rId2"/>
              </a:buBlip>
              <a:defRPr sz="2916"/>
            </a:pPr>
            <a:r>
              <a:t>Backtracking</a:t>
            </a:r>
          </a:p>
          <a:p>
            <a:pPr marL="462915" indent="-462915" defTabSz="370331">
              <a:spcBef>
                <a:spcPts val="2900"/>
              </a:spcBef>
              <a:buBlip>
                <a:blip r:embed="rId2"/>
              </a:buBlip>
              <a:defRPr sz="2916"/>
            </a:pPr>
            <a:r>
              <a:t>Many Different Implementations</a:t>
            </a:r>
          </a:p>
          <a:p>
            <a:pPr lvl="1" marL="925830" indent="-462915" defTabSz="370331">
              <a:spcBef>
                <a:spcPts val="2900"/>
              </a:spcBef>
              <a:buBlip>
                <a:blip r:embed="rId2"/>
              </a:buBlip>
              <a:defRPr sz="2916"/>
            </a:pPr>
            <a:r>
              <a:rPr u="sng">
                <a:hlinkClick r:id="rId3" invalidUrl="" action="" tgtFrame="" tooltip="" history="1" highlightClick="0" endSnd="0"/>
              </a:rPr>
              <a:t>https://en.wikipedia.org/wiki/Comparison_of_regular_expression_engines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gular Expression Cheatshe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Regular Expression Cheatsheet</a:t>
            </a:r>
          </a:p>
        </p:txBody>
      </p:sp>
      <p:sp>
        <p:nvSpPr>
          <p:cNvPr id="138" name="http://bit.ly/1NgWBbL"/>
          <p:cNvSpPr txBox="1"/>
          <p:nvPr>
            <p:ph type="body" sz="quarter" idx="1"/>
          </p:nvPr>
        </p:nvSpPr>
        <p:spPr>
          <a:xfrm>
            <a:off x="1270000" y="2768600"/>
            <a:ext cx="6316911" cy="177155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http://bit.ly/1NgWBbL</a:t>
            </a:r>
          </a:p>
        </p:txBody>
      </p:sp>
      <p:pic>
        <p:nvPicPr>
          <p:cNvPr id="139" name="static_qr_code_without_logo 2.jpg" descr="static_qr_code_without_logo 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966" y="4305300"/>
            <a:ext cx="4191001" cy="41910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