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62" r:id="rId6"/>
    <p:sldId id="261" r:id="rId7"/>
    <p:sldId id="263" r:id="rId8"/>
    <p:sldId id="264" r:id="rId9"/>
    <p:sldId id="259" r:id="rId10"/>
    <p:sldId id="260" r:id="rId11"/>
    <p:sldId id="267" r:id="rId12"/>
    <p:sldId id="266" r:id="rId13"/>
    <p:sldId id="26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19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C7802-15BB-4CD4-BB81-A40F7F53FE9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2BF3C4-5F89-4F82-AB30-732272490735}">
      <dgm:prSet/>
      <dgm:spPr/>
      <dgm:t>
        <a:bodyPr/>
        <a:lstStyle/>
        <a:p>
          <a:r>
            <a:rPr lang="en-US"/>
            <a:t>Transference</a:t>
          </a:r>
        </a:p>
      </dgm:t>
    </dgm:pt>
    <dgm:pt modelId="{0DAF0C94-B021-4498-9442-A2BDC020298B}" type="parTrans" cxnId="{4550659F-A4F1-4A67-A2C0-89300DBA81EC}">
      <dgm:prSet/>
      <dgm:spPr/>
      <dgm:t>
        <a:bodyPr/>
        <a:lstStyle/>
        <a:p>
          <a:endParaRPr lang="en-US"/>
        </a:p>
      </dgm:t>
    </dgm:pt>
    <dgm:pt modelId="{C2775B03-1894-440F-80A0-685D310A8C65}" type="sibTrans" cxnId="{4550659F-A4F1-4A67-A2C0-89300DBA81EC}">
      <dgm:prSet/>
      <dgm:spPr/>
      <dgm:t>
        <a:bodyPr/>
        <a:lstStyle/>
        <a:p>
          <a:endParaRPr lang="en-US"/>
        </a:p>
      </dgm:t>
    </dgm:pt>
    <dgm:pt modelId="{0DB0242B-5067-494A-82E3-4C5758733C92}">
      <dgm:prSet/>
      <dgm:spPr/>
      <dgm:t>
        <a:bodyPr/>
        <a:lstStyle/>
        <a:p>
          <a:r>
            <a:rPr lang="en-US"/>
            <a:t>Habituation</a:t>
          </a:r>
        </a:p>
      </dgm:t>
    </dgm:pt>
    <dgm:pt modelId="{FE5E9978-CF50-4897-BF5B-B22F4C75E321}" type="parTrans" cxnId="{C8D6ACB3-2778-46B3-B7B7-ABD2FF605C95}">
      <dgm:prSet/>
      <dgm:spPr/>
      <dgm:t>
        <a:bodyPr/>
        <a:lstStyle/>
        <a:p>
          <a:endParaRPr lang="en-US"/>
        </a:p>
      </dgm:t>
    </dgm:pt>
    <dgm:pt modelId="{6CA3CE5A-EA43-4FF2-9964-783560CD0140}" type="sibTrans" cxnId="{C8D6ACB3-2778-46B3-B7B7-ABD2FF605C95}">
      <dgm:prSet/>
      <dgm:spPr/>
      <dgm:t>
        <a:bodyPr/>
        <a:lstStyle/>
        <a:p>
          <a:endParaRPr lang="en-US"/>
        </a:p>
      </dgm:t>
    </dgm:pt>
    <dgm:pt modelId="{9FF44370-A3E8-4CB8-BDAD-9BDB1FB809C1}" type="pres">
      <dgm:prSet presAssocID="{DD9C7802-15BB-4CD4-BB81-A40F7F53FE9B}" presName="Name0" presStyleCnt="0">
        <dgm:presLayoutVars>
          <dgm:dir/>
          <dgm:animLvl val="lvl"/>
          <dgm:resizeHandles val="exact"/>
        </dgm:presLayoutVars>
      </dgm:prSet>
      <dgm:spPr/>
    </dgm:pt>
    <dgm:pt modelId="{534CDFF2-0417-4ECA-A889-747F9CA17B0E}" type="pres">
      <dgm:prSet presAssocID="{2B2BF3C4-5F89-4F82-AB30-7322724907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79309F4-C502-48AC-8EA0-F4BAC6F35995}" type="pres">
      <dgm:prSet presAssocID="{C2775B03-1894-440F-80A0-685D310A8C65}" presName="parTxOnlySpace" presStyleCnt="0"/>
      <dgm:spPr/>
    </dgm:pt>
    <dgm:pt modelId="{F16DE11F-47D7-4D09-A11A-CEFA8C7570D5}" type="pres">
      <dgm:prSet presAssocID="{0DB0242B-5067-494A-82E3-4C5758733C92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39F8F3B-E54C-4517-9F9F-CB5E8B78D7AC}" type="presOf" srcId="{2B2BF3C4-5F89-4F82-AB30-732272490735}" destId="{534CDFF2-0417-4ECA-A889-747F9CA17B0E}" srcOrd="0" destOrd="0" presId="urn:microsoft.com/office/officeart/2005/8/layout/chevron1"/>
    <dgm:cxn modelId="{EBAEFA7D-4DB1-4A0A-A185-C853D4A5BDC7}" type="presOf" srcId="{0DB0242B-5067-494A-82E3-4C5758733C92}" destId="{F16DE11F-47D7-4D09-A11A-CEFA8C7570D5}" srcOrd="0" destOrd="0" presId="urn:microsoft.com/office/officeart/2005/8/layout/chevron1"/>
    <dgm:cxn modelId="{4550659F-A4F1-4A67-A2C0-89300DBA81EC}" srcId="{DD9C7802-15BB-4CD4-BB81-A40F7F53FE9B}" destId="{2B2BF3C4-5F89-4F82-AB30-732272490735}" srcOrd="0" destOrd="0" parTransId="{0DAF0C94-B021-4498-9442-A2BDC020298B}" sibTransId="{C2775B03-1894-440F-80A0-685D310A8C65}"/>
    <dgm:cxn modelId="{C8D6ACB3-2778-46B3-B7B7-ABD2FF605C95}" srcId="{DD9C7802-15BB-4CD4-BB81-A40F7F53FE9B}" destId="{0DB0242B-5067-494A-82E3-4C5758733C92}" srcOrd="1" destOrd="0" parTransId="{FE5E9978-CF50-4897-BF5B-B22F4C75E321}" sibTransId="{6CA3CE5A-EA43-4FF2-9964-783560CD0140}"/>
    <dgm:cxn modelId="{FF2198D0-0267-43AE-92D9-613DCA84D7D0}" type="presOf" srcId="{DD9C7802-15BB-4CD4-BB81-A40F7F53FE9B}" destId="{9FF44370-A3E8-4CB8-BDAD-9BDB1FB809C1}" srcOrd="0" destOrd="0" presId="urn:microsoft.com/office/officeart/2005/8/layout/chevron1"/>
    <dgm:cxn modelId="{6BE57031-B8CD-4216-8994-AEE2AC8A68D4}" type="presParOf" srcId="{9FF44370-A3E8-4CB8-BDAD-9BDB1FB809C1}" destId="{534CDFF2-0417-4ECA-A889-747F9CA17B0E}" srcOrd="0" destOrd="0" presId="urn:microsoft.com/office/officeart/2005/8/layout/chevron1"/>
    <dgm:cxn modelId="{46A0F5D4-F4A6-4FE3-AD62-BDBC855B1ABA}" type="presParOf" srcId="{9FF44370-A3E8-4CB8-BDAD-9BDB1FB809C1}" destId="{779309F4-C502-48AC-8EA0-F4BAC6F35995}" srcOrd="1" destOrd="0" presId="urn:microsoft.com/office/officeart/2005/8/layout/chevron1"/>
    <dgm:cxn modelId="{FF71CE0C-F23D-4FB5-A97A-35C8C9EBB589}" type="presParOf" srcId="{9FF44370-A3E8-4CB8-BDAD-9BDB1FB809C1}" destId="{F16DE11F-47D7-4D09-A11A-CEFA8C7570D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CDFF2-0417-4ECA-A889-747F9CA17B0E}">
      <dsp:nvSpPr>
        <dsp:cNvPr id="0" name=""/>
        <dsp:cNvSpPr/>
      </dsp:nvSpPr>
      <dsp:spPr>
        <a:xfrm>
          <a:off x="8146" y="480248"/>
          <a:ext cx="4869852" cy="194794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Transference</a:t>
          </a:r>
        </a:p>
      </dsp:txBody>
      <dsp:txXfrm>
        <a:off x="982116" y="480248"/>
        <a:ext cx="2921912" cy="1947940"/>
      </dsp:txXfrm>
    </dsp:sp>
    <dsp:sp modelId="{F16DE11F-47D7-4D09-A11A-CEFA8C7570D5}">
      <dsp:nvSpPr>
        <dsp:cNvPr id="0" name=""/>
        <dsp:cNvSpPr/>
      </dsp:nvSpPr>
      <dsp:spPr>
        <a:xfrm>
          <a:off x="4391013" y="480248"/>
          <a:ext cx="4869852" cy="1947940"/>
        </a:xfrm>
        <a:prstGeom prst="chevron">
          <a:avLst/>
        </a:prstGeom>
        <a:solidFill>
          <a:schemeClr val="accent5">
            <a:hueOff val="13619991"/>
            <a:satOff val="-24047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Habituation</a:t>
          </a:r>
        </a:p>
      </dsp:txBody>
      <dsp:txXfrm>
        <a:off x="5364983" y="480248"/>
        <a:ext cx="2921912" cy="1947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3FDCC-D40C-454B-AB67-F8E31AB7FC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9F664-91B2-45B2-9F61-30C671D3E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7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5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9F664-91B2-45B2-9F61-30C671D3E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/>
              <a:t>Intuitive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9CE9-A243-4EE7-902A-CA7BBEFC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Design at Apple</a:t>
            </a:r>
            <a:endParaRPr lang="en-US" sz="6000" cap="all" spc="-100" dirty="0"/>
          </a:p>
        </p:txBody>
      </p:sp>
      <p:pic>
        <p:nvPicPr>
          <p:cNvPr id="6146" name="Picture 2" descr="Legendary designer Jony Ives leaves Apple, announces new firm - ABC News">
            <a:extLst>
              <a:ext uri="{FF2B5EF4-FFF2-40B4-BE49-F238E27FC236}">
                <a16:creationId xmlns:a16="http://schemas.microsoft.com/office/drawing/2014/main" id="{F570A9B0-C8AD-49D7-BDBB-A0AC55369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5" r="26649" b="-1"/>
          <a:stretch/>
        </p:blipFill>
        <p:spPr bwMode="auto">
          <a:xfrm>
            <a:off x="616737" y="621793"/>
            <a:ext cx="4376501" cy="5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5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Dieter Rams, Vitsœ&amp;#8217;s furniture designer. Photograph by Abisag Tüllmann">
            <a:extLst>
              <a:ext uri="{FF2B5EF4-FFF2-40B4-BE49-F238E27FC236}">
                <a16:creationId xmlns:a16="http://schemas.microsoft.com/office/drawing/2014/main" id="{866135E0-76A5-4568-9829-87F63EB72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1" r="26576"/>
          <a:stretch/>
        </p:blipFill>
        <p:spPr bwMode="auto">
          <a:xfrm>
            <a:off x="20" y="10"/>
            <a:ext cx="63926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2F275-EB2D-48F3-B54A-59E0690F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DIETER RAMS</a:t>
            </a:r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998E23D4-2E31-4590-AF74-A02BD303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innovative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makes a product useful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aesthetic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makes a product understandable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unobtrusive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honest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long-lasting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thorough down to the last detail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environmentally-friendly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din-pro"/>
              </a:rPr>
              <a:t>Good design is as little design as possible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943D5-D33A-46EE-A369-93C334B64BB5}"/>
              </a:ext>
            </a:extLst>
          </p:cNvPr>
          <p:cNvSpPr/>
          <p:nvPr/>
        </p:nvSpPr>
        <p:spPr>
          <a:xfrm>
            <a:off x="7064082" y="3201657"/>
            <a:ext cx="3954438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5" name="Rectangle 76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256" name="Rectangle 78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257" name="Rectangle 80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3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4B3A-8987-464D-98D3-E8CA6149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283607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Common Apple elements</a:t>
            </a:r>
          </a:p>
        </p:txBody>
      </p:sp>
      <p:pic>
        <p:nvPicPr>
          <p:cNvPr id="10242" name="Picture 2" descr="Navbar">
            <a:extLst>
              <a:ext uri="{FF2B5EF4-FFF2-40B4-BE49-F238E27FC236}">
                <a16:creationId xmlns:a16="http://schemas.microsoft.com/office/drawing/2014/main" id="{64781AD2-4EF4-4CCA-A98A-C3EA1DAAA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3477530"/>
            <a:ext cx="3202076" cy="224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3118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 descr="Collection">
            <a:extLst>
              <a:ext uri="{FF2B5EF4-FFF2-40B4-BE49-F238E27FC236}">
                <a16:creationId xmlns:a16="http://schemas.microsoft.com/office/drawing/2014/main" id="{B7450AAE-2483-4A2B-B36C-CD309B2A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0968" y="3472190"/>
            <a:ext cx="32173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5004E23-3C9E-41FC-81A2-3481C6AF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6152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toolbar">
            <a:extLst>
              <a:ext uri="{FF2B5EF4-FFF2-40B4-BE49-F238E27FC236}">
                <a16:creationId xmlns:a16="http://schemas.microsoft.com/office/drawing/2014/main" id="{9F25991D-E36C-4700-A82A-8D5A5220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4003" y="3477628"/>
            <a:ext cx="3201798" cy="22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9323D-9182-473A-BA3E-A64F7C30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Applied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0A6B8-E25C-4B4E-9042-397C26CD1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620132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14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6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66CE1-E373-4790-ABD3-FDE7040B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>
                <a:solidFill>
                  <a:schemeClr val="tx1"/>
                </a:solidFill>
              </a:rPr>
              <a:t>Is it Intuitive?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6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118D3-8F43-4C17-9CD2-C302736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bg1"/>
                </a:solidFill>
              </a:rPr>
              <a:t>First UX Designer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jnd.org">
            <a:extLst>
              <a:ext uri="{FF2B5EF4-FFF2-40B4-BE49-F238E27FC236}">
                <a16:creationId xmlns:a16="http://schemas.microsoft.com/office/drawing/2014/main" id="{4D4BB0D6-CE88-426F-97B5-98DC3A8DD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5263" y="645106"/>
            <a:ext cx="3644851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rticles and Videos by Don Norman | Nielsen Norman Group">
            <a:extLst>
              <a:ext uri="{FF2B5EF4-FFF2-40B4-BE49-F238E27FC236}">
                <a16:creationId xmlns:a16="http://schemas.microsoft.com/office/drawing/2014/main" id="{8D9116C3-DDDD-47BF-A249-EC6AFF0A8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4B350-CECF-4FB1-957F-7684B5E1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3200" i="0" cap="all" spc="-100"/>
              <a:t>The trouble with UNIX: The user interface is horrid</a:t>
            </a:r>
          </a:p>
        </p:txBody>
      </p:sp>
    </p:spTree>
    <p:extLst>
      <p:ext uri="{BB962C8B-B14F-4D97-AF65-F5344CB8AC3E}">
        <p14:creationId xmlns:p14="http://schemas.microsoft.com/office/powerpoint/2010/main" val="259551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10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7" name="Rectangle 10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28" name="Rectangle 10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29" name="Rectangle 10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30" name="Group 10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1" name="Rectangle 11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2" name="Rectangle 11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VDQI Book Cover">
            <a:extLst>
              <a:ext uri="{FF2B5EF4-FFF2-40B4-BE49-F238E27FC236}">
                <a16:creationId xmlns:a16="http://schemas.microsoft.com/office/drawing/2014/main" id="{924CF509-AE83-4459-9C65-AB21B4A99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607" b="1"/>
          <a:stretch/>
        </p:blipFill>
        <p:spPr bwMode="auto">
          <a:xfrm>
            <a:off x="1753174" y="645106"/>
            <a:ext cx="4337720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3" name="Rectangle 11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5"/>
            <a:ext cx="4143830" cy="27855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365"/>
            <a:ext cx="3813048" cy="245973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49BC1-91F0-4737-A5DC-8212382D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69" y="1111662"/>
            <a:ext cx="3299328" cy="1456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200" cap="all" spc="-100" dirty="0">
                <a:solidFill>
                  <a:schemeClr val="bg1"/>
                </a:solidFill>
              </a:rPr>
              <a:t>EDWARD</a:t>
            </a:r>
            <a:br>
              <a:rPr lang="en-US" sz="3200" cap="all" spc="-100" dirty="0">
                <a:solidFill>
                  <a:schemeClr val="bg1"/>
                </a:solidFill>
              </a:rPr>
            </a:br>
            <a:r>
              <a:rPr lang="en-US" sz="3200" cap="all" spc="-100" dirty="0">
                <a:solidFill>
                  <a:schemeClr val="bg1"/>
                </a:solidFill>
              </a:rPr>
              <a:t>Tufte</a:t>
            </a:r>
          </a:p>
        </p:txBody>
      </p:sp>
      <p:pic>
        <p:nvPicPr>
          <p:cNvPr id="4" name="Picture 6" descr="Edward Tufte | Financial Times">
            <a:extLst>
              <a:ext uri="{FF2B5EF4-FFF2-40B4-BE49-F238E27FC236}">
                <a16:creationId xmlns:a16="http://schemas.microsoft.com/office/drawing/2014/main" id="{3FDDCEF4-1365-4583-9ADA-EFCFE0D2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1973" y="3726220"/>
            <a:ext cx="4169526" cy="23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6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dward Tufte forum: Maps moving in time: a standard of excellence for data  displays">
            <a:extLst>
              <a:ext uri="{FF2B5EF4-FFF2-40B4-BE49-F238E27FC236}">
                <a16:creationId xmlns:a16="http://schemas.microsoft.com/office/drawing/2014/main" id="{A46D7B1A-2071-43FF-BA38-12F0ED42A8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813" y="803063"/>
            <a:ext cx="6652373" cy="52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43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erkat family on lookout">
            <a:extLst>
              <a:ext uri="{FF2B5EF4-FFF2-40B4-BE49-F238E27FC236}">
                <a16:creationId xmlns:a16="http://schemas.microsoft.com/office/drawing/2014/main" id="{E7E5332C-48E7-493B-8C71-DA10A813B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2" b="33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11603-F3D8-469D-8B0B-E122F26D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3200" cap="all" spc="-100"/>
              <a:t>What is Intuitive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BB85-6094-4292-9AE3-5D8D53CF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396935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>
                <a:solidFill>
                  <a:schemeClr val="tx1">
                    <a:lumMod val="95000"/>
                    <a:lumOff val="5000"/>
                  </a:schemeClr>
                </a:solidFill>
              </a:rPr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1005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CE9A6-86F1-4268-8AC8-C3C858E0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Masahiro Mori</a:t>
            </a:r>
          </a:p>
        </p:txBody>
      </p:sp>
      <p:pic>
        <p:nvPicPr>
          <p:cNvPr id="1026" name="Picture 2" descr="Mori Soy Sauce Pot | Canoe">
            <a:extLst>
              <a:ext uri="{FF2B5EF4-FFF2-40B4-BE49-F238E27FC236}">
                <a16:creationId xmlns:a16="http://schemas.microsoft.com/office/drawing/2014/main" id="{93546DA0-1CC5-454C-A895-E52EF8D0E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3" r="10866"/>
          <a:stretch/>
        </p:blipFill>
        <p:spPr bwMode="auto">
          <a:xfrm>
            <a:off x="678181" y="723899"/>
            <a:ext cx="4315057" cy="551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Brahma Chickens">
            <a:extLst>
              <a:ext uri="{FF2B5EF4-FFF2-40B4-BE49-F238E27FC236}">
                <a16:creationId xmlns:a16="http://schemas.microsoft.com/office/drawing/2014/main" id="{461BBEEA-10CC-403A-97F3-098902B6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659238"/>
            <a:ext cx="5130796" cy="34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Nike Women's Air VaporMax Flyknit 3 Shoes product image">
            <a:extLst>
              <a:ext uri="{FF2B5EF4-FFF2-40B4-BE49-F238E27FC236}">
                <a16:creationId xmlns:a16="http://schemas.microsoft.com/office/drawing/2014/main" id="{D4FD1E79-D836-479E-96B8-E1A335327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1116479"/>
            <a:ext cx="5130799" cy="250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51288-C236-43CF-9D08-30A51F11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100" i="0" cap="all" spc="-100" dirty="0">
                <a:solidFill>
                  <a:schemeClr val="tx1"/>
                </a:solidFill>
              </a:rPr>
              <a:t>Opinion, Size, Age, Shape, Color, Origin, Material, Purpose</a:t>
            </a:r>
            <a:endParaRPr lang="en-US" sz="3100" cap="all" spc="-1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5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5C272A-3700-4631-B101-C1D7FEEC3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" b="-1"/>
          <a:stretch/>
        </p:blipFill>
        <p:spPr bwMode="auto">
          <a:xfrm>
            <a:off x="4646383" y="10"/>
            <a:ext cx="75456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7BFF3-E556-404F-A9F8-34ABC2ED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>
                <a:solidFill>
                  <a:schemeClr val="tx1"/>
                </a:solidFill>
              </a:rPr>
              <a:t>Hamburger Menu</a:t>
            </a:r>
          </a:p>
        </p:txBody>
      </p:sp>
    </p:spTree>
    <p:extLst>
      <p:ext uri="{BB962C8B-B14F-4D97-AF65-F5344CB8AC3E}">
        <p14:creationId xmlns:p14="http://schemas.microsoft.com/office/powerpoint/2010/main" val="413472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{B37AA778-9C5C-465F-BE8C-EA3E7D9CC423}tf56410444_win32</Template>
  <TotalTime>1434</TotalTime>
  <Words>122</Words>
  <Application>Microsoft Office PowerPoint</Application>
  <PresentationFormat>Widescreen</PresentationFormat>
  <Paragraphs>38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din-pro</vt:lpstr>
      <vt:lpstr>Garamond</vt:lpstr>
      <vt:lpstr>SavonVTI</vt:lpstr>
      <vt:lpstr>Intuitive DESIGN</vt:lpstr>
      <vt:lpstr>First UX Designer</vt:lpstr>
      <vt:lpstr>The trouble with UNIX: The user interface is horrid</vt:lpstr>
      <vt:lpstr>EDWARD Tufte</vt:lpstr>
      <vt:lpstr>PowerPoint Presentation</vt:lpstr>
      <vt:lpstr>What is Intuitive</vt:lpstr>
      <vt:lpstr>Masahiro Mori</vt:lpstr>
      <vt:lpstr>Opinion, Size, Age, Shape, Color, Origin, Material, Purpose</vt:lpstr>
      <vt:lpstr>Hamburger Menu</vt:lpstr>
      <vt:lpstr>Design at Apple</vt:lpstr>
      <vt:lpstr>DIETER RAMS</vt:lpstr>
      <vt:lpstr>Common Apple elements</vt:lpstr>
      <vt:lpstr>Applied Principles</vt:lpstr>
      <vt:lpstr>Is it Intuitive?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Intuitive DESIGN</dc:title>
  <dc:creator>Kevin Miller</dc:creator>
  <cp:lastModifiedBy>Kevin Miller</cp:lastModifiedBy>
  <cp:revision>25</cp:revision>
  <dcterms:created xsi:type="dcterms:W3CDTF">2022-02-24T14:32:27Z</dcterms:created>
  <dcterms:modified xsi:type="dcterms:W3CDTF">2022-02-25T14:26:48Z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