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D7E3B1B-0E07-4B40-A997-2110AD8552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D05A9B-6FC3-4832-9790-D649CBE511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32000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709F3475-188D-4ECD-A9C6-7D73E87028E0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01/05/2020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7F21DFB2-756C-477E-A8AC-7BBD760C7F6C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B2DC68DB-C0A4-453B-8E9A-D4F0D0DC8394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01/05/2020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5D760F6C-F54D-4D24-BD3F-940F2CBDAEDF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ts val="32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Master text styles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Fifth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8F0ED125-8303-4730-9526-315D9D46B611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01/05/2020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E4166605-DBD3-41D7-885B-370DFDE86222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68080" y="4460040"/>
            <a:ext cx="3127680" cy="38484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287640" y="3980520"/>
            <a:ext cx="46990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5880" cy="7707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0" y="0"/>
            <a:ext cx="9155880" cy="102168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27000"/>
            <a:ext cx="9155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</a:rPr>
              <a:t>Data Science for 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516960"/>
            <a:ext cx="915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News Gothic MT"/>
              </a:rPr>
              <a:t>UCSD Extension – Specialization Certificate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Shape 6"/>
          <p:cNvSpPr txBox="1"/>
          <p:nvPr/>
        </p:nvSpPr>
        <p:spPr>
          <a:xfrm>
            <a:off x="182880" y="1532520"/>
            <a:ext cx="8673480" cy="157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r>
              <a:rPr b="1" lang="en-US" sz="4800" spc="-1" strike="noStrike">
                <a:solidFill>
                  <a:srgbClr val="242852"/>
                </a:solidFill>
                <a:latin typeface="Roboto Light"/>
              </a:rPr>
              <a:t>L2:  Spreadsheet Data Science</a:t>
            </a:r>
            <a:endParaRPr b="0" lang="en-US" sz="48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138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7760" cy="498960"/>
          </a:xfrm>
          <a:prstGeom prst="rect">
            <a:avLst/>
          </a:prstGeom>
          <a:ln>
            <a:noFill/>
          </a:ln>
        </p:spPr>
      </p:pic>
      <p:pic>
        <p:nvPicPr>
          <p:cNvPr id="139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6040" cy="70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Agenda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761760" y="956160"/>
          <a:ext cx="7603920" cy="3416760"/>
        </p:xfrm>
        <a:graphic>
          <a:graphicData uri="http://schemas.openxmlformats.org/drawingml/2006/table">
            <a:tbl>
              <a:tblPr/>
              <a:tblGrid>
                <a:gridCol w="3374280"/>
                <a:gridCol w="4230000"/>
              </a:tblGrid>
              <a:tr h="29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400" spc="-1" strike="noStrike">
                          <a:latin typeface="Arial"/>
                        </a:rPr>
                        <a:t>Topic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400" spc="-1" strike="noStrike">
                          <a:latin typeface="Arial"/>
                        </a:rPr>
                        <a:t>Key Concepts</a:t>
                      </a:r>
                      <a:endParaRPr b="1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933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</a:t>
                      </a:r>
                      <a:endParaRPr b="0" lang="en-US" sz="1800" spc="-1" strike="noStrike">
                        <a:latin typeface="Arial"/>
                        <a:ea typeface="PingFang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Data types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Learning from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37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Database</a:t>
                      </a:r>
                      <a:endParaRPr b="0" lang="en-US" sz="1800" spc="-1" strike="noStrike">
                        <a:latin typeface="Arial"/>
                        <a:ea typeface="PingFang SC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Relational database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Graph database (nosql)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3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visualization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35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99480"/>
            <a:ext cx="438912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Tabular data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Relational data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Images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Time Series (Stocks, Log files, audio)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Image time series (video)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Population → patient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Theory →  example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Epidemiology →  biology 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560" y="36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347480"/>
            <a:ext cx="7680960" cy="340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Continuous vs discrete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Categorical vs numerical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High-D, Low-D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Structured (Labeled) vs unstructured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Deterministic vs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Chaotic/Random (Noise) 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Big (Out of RAM) vs small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560" y="36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 dichotomies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Extracting data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223280"/>
            <a:ext cx="8229240" cy="34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57200" y="1599480"/>
            <a:ext cx="795528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Text files (CSV, TSV, JSON, TXT)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Compressed files (ZIP, GZ)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Binary files (XLS, PDF, Images)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Web pages (links to HTML)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Databases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Hint: check out “Pandas” and the `</a:t>
            </a:r>
            <a:r>
              <a:rPr b="0" lang="en-US" sz="2400" spc="-1" strike="noStrike">
                <a:solidFill>
                  <a:srgbClr val="808080"/>
                </a:solidFill>
                <a:latin typeface="Courier New"/>
              </a:rPr>
              <a:t>pandas.read_csv()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` function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720" y="1542960"/>
            <a:ext cx="1828800" cy="184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Data types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223280"/>
            <a:ext cx="8229240" cy="34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57200" y="1599480"/>
            <a:ext cx="795528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Continuous: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numerical values like height, weight, blood pressure, temperature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Categorical: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gender, eye color, disease names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Natural language: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symptom descriptions, medical procedure descriptions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Sequence: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genome, DNA, RNA, protein, chemical pathways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Time series: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treatment timelines, hospital records, EKG/EEG recordings)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Geographic: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epidemiology, maps of clinic locations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</a:rPr>
              <a:t>Imagery: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X-rays, MRI slices, CAT scan slices, photos of skin abnormalities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Geographic Data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Pop Health (Population Health)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Epi (Epidemiology)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Annual flu vaccines around the world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Hepatitis outbreak in southern US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Ebola epidemic in Africa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Examples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Latitude and Longitude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State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Zip Code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Sequence Data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Genomics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Self-service genetic testing (23andme)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Prenatal screening (Counsyl)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Pre-exposure allergy prediction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Asthma anticipation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Resistance to deadly viruses (West Nile, Ebola)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14012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2020-01-05T10:46:34Z</dcterms:modified>
  <cp:revision>433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