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3"/>
  </p:notesMasterIdLst>
  <p:handoutMasterIdLst>
    <p:handoutMasterId r:id="rId14"/>
  </p:handoutMasterIdLst>
  <p:sldIdLst>
    <p:sldId id="903" r:id="rId2"/>
    <p:sldId id="904" r:id="rId3"/>
    <p:sldId id="907" r:id="rId4"/>
    <p:sldId id="908" r:id="rId5"/>
    <p:sldId id="906" r:id="rId6"/>
    <p:sldId id="909" r:id="rId7"/>
    <p:sldId id="910" r:id="rId8"/>
    <p:sldId id="912" r:id="rId9"/>
    <p:sldId id="911" r:id="rId10"/>
    <p:sldId id="914" r:id="rId11"/>
    <p:sldId id="913" r:id="rId12"/>
  </p:sldIdLst>
  <p:sldSz cx="12192000" cy="6858000"/>
  <p:notesSz cx="10234613" cy="7099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EF1E500-79DE-4220-917A-D03507559CF7}">
          <p14:sldIdLst/>
        </p14:section>
        <p14:section name="24.01.29" id="{D632288F-8335-4E50-A696-46629F941B35}">
          <p14:sldIdLst/>
        </p14:section>
        <p14:section name="24.02.05" id="{087DC7B5-E4FB-4653-8824-B5783FC15EAA}">
          <p14:sldIdLst/>
        </p14:section>
        <p14:section name="24.02.13" id="{77061A85-EBB3-4F3F-92BF-0DF7E5EA4798}">
          <p14:sldIdLst/>
        </p14:section>
        <p14:section name="24.02.19" id="{627CEBBF-E768-42A2-B5D1-D29EF3997682}">
          <p14:sldIdLst>
            <p14:sldId id="903"/>
            <p14:sldId id="904"/>
            <p14:sldId id="907"/>
            <p14:sldId id="908"/>
            <p14:sldId id="906"/>
            <p14:sldId id="909"/>
            <p14:sldId id="910"/>
            <p14:sldId id="912"/>
            <p14:sldId id="911"/>
            <p14:sldId id="914"/>
            <p14:sldId id="9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전하늘" initials="전" lastIdx="3" clrIdx="0">
    <p:extLst>
      <p:ext uri="{19B8F6BF-5375-455C-9EA6-DF929625EA0E}">
        <p15:presenceInfo xmlns:p15="http://schemas.microsoft.com/office/powerpoint/2012/main" userId="S::whtotlfqj@soongsil.ac.kr::f027fc22-388d-46c1-9ce2-46f67cd5beb4" providerId="AD"/>
      </p:ext>
    </p:extLst>
  </p:cmAuthor>
  <p:cmAuthor id="2" name="김진석" initials="김" lastIdx="1" clrIdx="1">
    <p:extLst>
      <p:ext uri="{19B8F6BF-5375-455C-9EA6-DF929625EA0E}">
        <p15:presenceInfo xmlns:p15="http://schemas.microsoft.com/office/powerpoint/2012/main" userId="김진석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0000"/>
    <a:srgbClr val="00B050"/>
    <a:srgbClr val="FFFF00"/>
    <a:srgbClr val="FFFFFF"/>
    <a:srgbClr val="FFFFD4"/>
    <a:srgbClr val="FFFFCC"/>
    <a:srgbClr val="F4D3D3"/>
    <a:srgbClr val="FDD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3AECCDB-CCFC-4291-A27A-E7061AD4AA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1D0275-9A29-4CDF-A638-450984F93D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EA5E8-9503-4A8C-9165-B5A12EE81707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F7A5B-5B2B-4583-8CAB-2E0102F986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1374A-F797-4E56-B2E6-1C522CF39E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568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2876E-D3C6-46E1-8096-BF181EF56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12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8" cy="35619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8" cy="35619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CC7D33B4-91AF-435B-A8D9-8F63763B446E}" type="datetimeFigureOut">
              <a:rPr lang="ko-KR" altLang="en-US" smtClean="0"/>
              <a:t>2024. 4. 8.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3" y="3416539"/>
            <a:ext cx="8187690" cy="2795349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3103"/>
            <a:ext cx="4434998" cy="35619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3103"/>
            <a:ext cx="4434998" cy="35619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B65DDD68-1A04-442A-A25A-B902DBB50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5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D27C5-01F5-886C-A50A-654AAF019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2D92E1-AF32-2842-DBCF-13FCB4465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7E0AE2-1985-515B-E3A9-DE59A1063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1404B3-A163-D957-9A42-4B26AABF8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DDD68-1A04-442A-A25A-B902DBB508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858738"/>
            <a:ext cx="9144000" cy="2387600"/>
          </a:xfrm>
        </p:spPr>
        <p:txBody>
          <a:bodyPr anchor="b"/>
          <a:lstStyle>
            <a:lvl1pPr algn="ctr">
              <a:lnSpc>
                <a:spcPct val="120000"/>
              </a:lnSpc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br>
              <a:rPr lang="en-US" altLang="ko-KR"/>
            </a:b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338413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79ACB558-7EFB-4EE2-AF25-3124A272E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1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346200"/>
            <a:ext cx="5037667" cy="4830763"/>
          </a:xfrm>
        </p:spPr>
        <p:txBody>
          <a:bodyPr>
            <a:noAutofit/>
          </a:bodyPr>
          <a:lstStyle>
            <a:lvl1pPr algn="just">
              <a:lnSpc>
                <a:spcPct val="130000"/>
              </a:lnSpc>
              <a:spcBef>
                <a:spcPts val="0"/>
              </a:spcBef>
              <a:defRPr sz="1800" baseline="0"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534988" indent="-228600" algn="just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>
                <a:latin typeface="Trebuchet MS" panose="020B0603020202020204" pitchFamily="34" charset="0"/>
              </a:defRPr>
            </a:lvl2pPr>
            <a:lvl3pPr marL="879475" indent="-228600" algn="just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Trebuchet MS" panose="020B0603020202020204" pitchFamily="34" charset="0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>
                <a:latin typeface="Trebuchet MS" panose="020B0603020202020204" pitchFamily="34" charset="0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ko-KR" altLang="en-US"/>
              <a:t>마스터 텍스트</a:t>
            </a:r>
            <a:r>
              <a:rPr lang="en-US" altLang="ko-KR"/>
              <a:t>(Master Text)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r>
              <a:rPr lang="en-US" altLang="ko-KR"/>
              <a:t>(EN)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396D25-9861-42CC-B82C-BA5CD8B5B1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28789106-96A8-4D57-B148-B097EBE6F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15" y="64511"/>
            <a:ext cx="2001202" cy="403094"/>
          </a:xfrm>
          <a:prstGeom prst="rect">
            <a:avLst/>
          </a:prstGeom>
        </p:spPr>
      </p:pic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FBCFBA4-60A0-494C-A7FA-5954A9247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77349"/>
            <a:ext cx="10515600" cy="466090"/>
          </a:xfrm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28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중분류 한글제목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4" hasCustomPrompt="1"/>
          </p:nvPr>
        </p:nvSpPr>
        <p:spPr>
          <a:xfrm>
            <a:off x="6011331" y="1346200"/>
            <a:ext cx="5342467" cy="4830763"/>
          </a:xfrm>
        </p:spPr>
        <p:txBody>
          <a:bodyPr vert="horz" lIns="91440" tIns="45720" rIns="91440" bIns="45720" rtlCol="0">
            <a:noAutofit/>
          </a:bodyPr>
          <a:lstStyle>
            <a:lvl1pPr algn="just">
              <a:defRPr lang="ko-KR" altLang="en-US" sz="1800" baseline="0" dirty="0"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algn="just">
              <a:defRPr lang="ko-KR" altLang="en-US" sz="1600" dirty="0"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algn="just">
              <a:defRPr lang="ko-KR" altLang="en-US" sz="1400" dirty="0"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</a:lstStyle>
          <a:p>
            <a:pPr lvl="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마스터 텍스트</a:t>
            </a:r>
            <a:r>
              <a:rPr lang="en-US" altLang="ko-KR"/>
              <a:t>(Master Text)</a:t>
            </a:r>
            <a:endParaRPr lang="ko-KR" altLang="en-US"/>
          </a:p>
          <a:p>
            <a:pPr marL="534988" lvl="1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둘째 수준</a:t>
            </a:r>
            <a:r>
              <a:rPr lang="en-US" altLang="ko-KR"/>
              <a:t>(EN)</a:t>
            </a:r>
            <a:endParaRPr lang="ko-KR" altLang="en-US"/>
          </a:p>
          <a:p>
            <a:pPr marL="879475" lvl="2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셋째 수준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57332-A6B7-4413-8DEA-69CD20E1BE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856973"/>
            <a:ext cx="10515598" cy="332912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소분류</a:t>
            </a:r>
            <a:r>
              <a:rPr lang="en-US" altLang="ko-KR"/>
              <a:t>(EN)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48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346200"/>
            <a:ext cx="5037667" cy="4830763"/>
          </a:xfrm>
        </p:spPr>
        <p:txBody>
          <a:bodyPr>
            <a:normAutofit/>
          </a:bodyPr>
          <a:lstStyle>
            <a:lvl1pPr marL="177800" indent="-1778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aseline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449263" indent="-1778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cs typeface="Arial" panose="020B0604020202020204" pitchFamily="34" charset="0"/>
              </a:defRPr>
            </a:lvl2pPr>
            <a:lvl3pPr marL="719138" indent="-1778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cs typeface="Arial" panose="020B0604020202020204" pitchFamily="34" charset="0"/>
              </a:defRPr>
            </a:lvl3pPr>
            <a:lvl4pPr marL="982663" indent="-1778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cs typeface="Arial" panose="020B0604020202020204" pitchFamily="34" charset="0"/>
              </a:defRPr>
            </a:lvl4pPr>
            <a:lvl5pPr marL="2171700" indent="-3429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ko-KR" altLang="en-US"/>
              <a:t>마스터 텍스트</a:t>
            </a:r>
            <a:r>
              <a:rPr lang="en-US" altLang="ko-KR"/>
              <a:t>(Master Text)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r>
              <a:rPr lang="en-US" altLang="ko-KR"/>
              <a:t>(EN)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r>
              <a:rPr lang="en-US" altLang="ko-KR"/>
              <a:t>(EN)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fld id="{03396D25-9861-42CC-B82C-BA5CD8B5B1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28789106-96A8-4D57-B148-B097EBE6F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15" y="64511"/>
            <a:ext cx="2001202" cy="403094"/>
          </a:xfrm>
          <a:prstGeom prst="rect">
            <a:avLst/>
          </a:prstGeom>
        </p:spPr>
      </p:pic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0FBCFBA4-60A0-494C-A7FA-5954A9247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" name="내용 개체 틀 2"/>
          <p:cNvSpPr>
            <a:spLocks noGrp="1"/>
          </p:cNvSpPr>
          <p:nvPr>
            <p:ph idx="14" hasCustomPrompt="1"/>
          </p:nvPr>
        </p:nvSpPr>
        <p:spPr>
          <a:xfrm>
            <a:off x="6011331" y="1346200"/>
            <a:ext cx="5342467" cy="4830763"/>
          </a:xfrm>
        </p:spPr>
        <p:txBody>
          <a:bodyPr>
            <a:normAutofit/>
          </a:bodyPr>
          <a:lstStyle>
            <a:lvl1pPr marL="228600" indent="-2286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baseline="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85800" indent="-2286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>
                <a:latin typeface="맑은 고딕" panose="020B0503020000020004" pitchFamily="50" charset="-127"/>
                <a:cs typeface="Arial" panose="020B0604020202020204" pitchFamily="34" charset="0"/>
              </a:defRPr>
            </a:lvl2pPr>
            <a:lvl3pPr marL="1143000" indent="-2286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맑은 고딕" panose="020B0503020000020004" pitchFamily="50" charset="-127"/>
                <a:cs typeface="Arial" panose="020B0604020202020204" pitchFamily="34" charset="0"/>
              </a:defRPr>
            </a:lvl3pPr>
            <a:lvl4pPr marL="1600200" indent="-2286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latin typeface="맑은 고딕" panose="020B0503020000020004" pitchFamily="50" charset="-127"/>
                <a:cs typeface="Arial" panose="020B0604020202020204" pitchFamily="34" charset="0"/>
              </a:defRPr>
            </a:lvl4pPr>
            <a:lvl5pPr marL="2057400" indent="-22860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ko-KR" altLang="en-US"/>
              <a:t>마스터 텍스트</a:t>
            </a:r>
            <a:r>
              <a:rPr lang="en-US" altLang="ko-KR"/>
              <a:t>(Master Text)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r>
              <a:rPr lang="en-US" altLang="ko-KR"/>
              <a:t>(EN)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r>
              <a:rPr lang="en-US" altLang="ko-KR"/>
              <a:t>(EN)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13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중분류 한글제목</a:t>
            </a:r>
            <a:r>
              <a:rPr lang="en-US" altLang="ko-KR"/>
              <a:t>(EN)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AB2BF-C813-4531-A039-AB63892B98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/>
              <a:t>중분류 한글제목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CF8F4-CB60-40B2-9452-33F70D882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D1738-0C65-4A0A-8D37-F62424BF8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396D25-9861-42CC-B82C-BA5CD8B5B13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FBB19D04-C20E-4E1C-A740-159C330CE7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215" y="64511"/>
            <a:ext cx="2001202" cy="403094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A82B4D0-F149-4A8A-9B8D-6F4E990948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43608"/>
            <a:ext cx="10515600" cy="4841061"/>
          </a:xfrm>
        </p:spPr>
        <p:txBody>
          <a:bodyPr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4pPr>
          </a:lstStyle>
          <a:p>
            <a:pPr lvl="0"/>
            <a:r>
              <a:rPr lang="ko-KR" altLang="en-US"/>
              <a:t>마스터 텍스트 스타일을 편집하려면 클릭</a:t>
            </a:r>
            <a:r>
              <a:rPr lang="en-US" altLang="ko-KR"/>
              <a:t>(EN)</a:t>
            </a:r>
            <a:endParaRPr lang="ko-KR" altLang="en-US"/>
          </a:p>
          <a:p>
            <a:pPr lvl="1"/>
            <a:r>
              <a:rPr lang="ko-KR" altLang="en-US"/>
              <a:t>두 번째 수준</a:t>
            </a:r>
            <a:r>
              <a:rPr lang="en-US" altLang="ko-KR"/>
              <a:t>(EN)</a:t>
            </a:r>
            <a:endParaRPr lang="ko-KR" altLang="en-US"/>
          </a:p>
          <a:p>
            <a:pPr lvl="2"/>
            <a:r>
              <a:rPr lang="ko-KR" altLang="en-US"/>
              <a:t>세 번째 수준</a:t>
            </a:r>
            <a:r>
              <a:rPr lang="en-US" altLang="ko-KR"/>
              <a:t>(EN)</a:t>
            </a:r>
            <a:endParaRPr lang="ko-KR" altLang="en-US"/>
          </a:p>
          <a:p>
            <a:pPr lvl="3"/>
            <a:r>
              <a:rPr lang="ko-KR" altLang="en-US"/>
              <a:t>네 번째 수준</a:t>
            </a:r>
            <a:r>
              <a:rPr lang="en-US" altLang="ko-KR"/>
              <a:t>(EN)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27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r>
              <a:rPr lang="en-US" altLang="ko-KR"/>
              <a:t>(EN)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257300"/>
            <a:ext cx="73152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  <a:r>
              <a:rPr lang="en-US" altLang="ko-KR"/>
              <a:t>(EN)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3396D25-9861-42CC-B82C-BA5CD8B5B1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55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</p:sldLayoutIdLst>
  <p:hf hdr="0" dt="0"/>
  <p:txStyles>
    <p:titleStyle>
      <a:lvl1pPr algn="l" defTabSz="914400" rtl="0" eaLnBrk="1" latinLnBrk="1" hangingPunct="1">
        <a:lnSpc>
          <a:spcPct val="12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imic.github.io/docs/introduction/implemented_algorithm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IROL-SSU/repositor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mimic.github.io/docs/introduction/implemented_algorithm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14BA1-3184-48B0-89AC-BD165A87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DF386F8-F494-A85A-52D6-5FCBD69CA8AB}"/>
              </a:ext>
            </a:extLst>
          </p:cNvPr>
          <p:cNvSpPr/>
          <p:nvPr/>
        </p:nvSpPr>
        <p:spPr>
          <a:xfrm>
            <a:off x="5559552" y="4590288"/>
            <a:ext cx="6632448" cy="15819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/>
          <a:lstStyle/>
          <a:p>
            <a:pPr marL="804863">
              <a:lnSpc>
                <a:spcPct val="150000"/>
              </a:lnSpc>
            </a:pPr>
            <a:r>
              <a:rPr lang="en-US" altLang="ko-KR" sz="2000" b="1" err="1">
                <a:solidFill>
                  <a:schemeClr val="tx1"/>
                </a:solidFill>
              </a:rPr>
              <a:t>Soongsil</a:t>
            </a:r>
            <a:r>
              <a:rPr lang="en-US" altLang="ko-KR" sz="2000" b="1">
                <a:solidFill>
                  <a:schemeClr val="tx1"/>
                </a:solidFill>
              </a:rPr>
              <a:t> University</a:t>
            </a:r>
          </a:p>
          <a:p>
            <a:pPr marL="804863">
              <a:lnSpc>
                <a:spcPct val="150000"/>
              </a:lnSpc>
            </a:pPr>
            <a:r>
              <a:rPr lang="en-US" altLang="ko-KR" sz="2000" b="1">
                <a:solidFill>
                  <a:schemeClr val="tx1"/>
                </a:solidFill>
              </a:rPr>
              <a:t>School of Mechanical Engineering, IROL</a:t>
            </a:r>
          </a:p>
          <a:p>
            <a:pPr marL="804863">
              <a:lnSpc>
                <a:spcPct val="150000"/>
              </a:lnSpc>
            </a:pPr>
            <a:r>
              <a:rPr lang="en-US" altLang="ko-KR" sz="2000" b="1" err="1">
                <a:solidFill>
                  <a:schemeClr val="tx1"/>
                </a:solidFill>
              </a:rPr>
              <a:t>Jinseok</a:t>
            </a:r>
            <a:r>
              <a:rPr lang="en-US" altLang="ko-KR" sz="2000" b="1">
                <a:solidFill>
                  <a:schemeClr val="tx1"/>
                </a:solidFill>
              </a:rPr>
              <a:t> Kim</a:t>
            </a:r>
            <a:endParaRPr lang="ko-KR" altLang="en-US" sz="2000" b="1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FFAAEF-F605-9F04-7127-80F7906F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38" y="932165"/>
            <a:ext cx="11804904" cy="2900055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n-US" altLang="ko-KR" dirty="0">
                <a:latin typeface="맑은 고딕"/>
                <a:ea typeface="맑은 고딕"/>
                <a:cs typeface="Arial"/>
              </a:rPr>
              <a:t>Weekly progress</a:t>
            </a:r>
            <a:br>
              <a:rPr lang="en-US" altLang="ko-KR" dirty="0">
                <a:latin typeface="맑은 고딕"/>
                <a:ea typeface="맑은 고딕"/>
                <a:cs typeface="Arial"/>
              </a:rPr>
            </a:br>
            <a:r>
              <a:rPr lang="en-US" altLang="ko-KR" sz="3200" dirty="0">
                <a:latin typeface="맑은 고딕"/>
                <a:ea typeface="맑은 고딕"/>
                <a:cs typeface="Arial"/>
              </a:rPr>
              <a:t>24.04.08</a:t>
            </a:r>
            <a:endParaRPr lang="en-US" altLang="ko-KR" b="1" dirty="0">
              <a:latin typeface="맑은 고딕"/>
              <a:ea typeface="맑은 고딕"/>
              <a:cs typeface="Arial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8AF43-96E7-328D-5F19-D55FD48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72FFA5-D3E7-3C02-CBDC-C36DFE572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BEAEB-7C5F-97FD-B238-0EA910350FBE}"/>
              </a:ext>
            </a:extLst>
          </p:cNvPr>
          <p:cNvSpPr/>
          <p:nvPr/>
        </p:nvSpPr>
        <p:spPr>
          <a:xfrm>
            <a:off x="296985" y="5038979"/>
            <a:ext cx="5175504" cy="1197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 anchorCtr="0"/>
          <a:lstStyle/>
          <a:p>
            <a:pPr marL="182563">
              <a:lnSpc>
                <a:spcPct val="150000"/>
              </a:lnSpc>
            </a:pPr>
            <a:endParaRPr lang="en-US" altLang="ko-KR" sz="1600" b="1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2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https://robomimic.github.io/docs/introduction/implemented_algorithms.html</a:t>
            </a:r>
            <a:endParaRPr lang="en-US" altLang="ko-KR" dirty="0"/>
          </a:p>
          <a:p>
            <a:r>
              <a:rPr lang="en-US" altLang="ko-KR" dirty="0" err="1"/>
              <a:t>Robomimic</a:t>
            </a:r>
            <a:r>
              <a:rPr lang="ko-KR" altLang="en-US" dirty="0"/>
              <a:t>에서는 </a:t>
            </a:r>
            <a:r>
              <a:rPr lang="en-US" altLang="ko-KR" dirty="0"/>
              <a:t>Imitation learning</a:t>
            </a:r>
            <a:r>
              <a:rPr lang="ko-KR" altLang="en-US" dirty="0"/>
              <a:t>과 </a:t>
            </a:r>
            <a:r>
              <a:rPr lang="en-US" altLang="ko-KR" dirty="0"/>
              <a:t>offline reinforcement learning</a:t>
            </a:r>
            <a:r>
              <a:rPr lang="ko-KR" altLang="en-US" dirty="0"/>
              <a:t>으로 나누어 </a:t>
            </a:r>
            <a:r>
              <a:rPr lang="en-US" altLang="ko-KR" dirty="0"/>
              <a:t>offline learning algorithm</a:t>
            </a:r>
            <a:r>
              <a:rPr lang="ko-KR" altLang="en-US" dirty="0"/>
              <a:t>이 구현되어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해당 알고리즘들은 모두 </a:t>
            </a:r>
            <a:r>
              <a:rPr lang="en-US" altLang="ko-KR" dirty="0"/>
              <a:t>offline learning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아래와 같은 특징을 가짐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Agent</a:t>
            </a:r>
            <a:r>
              <a:rPr lang="ko-KR" altLang="en-US" dirty="0"/>
              <a:t>가 직접 환경과 상호작용하지 않음</a:t>
            </a:r>
            <a:r>
              <a:rPr lang="en-US" altLang="ko-KR" dirty="0"/>
              <a:t>(exploration</a:t>
            </a:r>
            <a:r>
              <a:rPr lang="ko-KR" altLang="en-US" dirty="0"/>
              <a:t>이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Policy optimization</a:t>
            </a:r>
            <a:r>
              <a:rPr lang="ko-KR" altLang="en-US" dirty="0"/>
              <a:t> 과정에서 추가적인 데이터 수집 없이</a:t>
            </a:r>
            <a:r>
              <a:rPr lang="en-US" altLang="ko-KR" dirty="0"/>
              <a:t>, </a:t>
            </a:r>
            <a:r>
              <a:rPr lang="ko-KR" altLang="en-US" dirty="0"/>
              <a:t>이미 수집된 </a:t>
            </a:r>
            <a:r>
              <a:rPr lang="en-US" altLang="ko-KR" dirty="0"/>
              <a:t>dataset</a:t>
            </a:r>
            <a:r>
              <a:rPr lang="ko-KR" altLang="en-US" dirty="0"/>
              <a:t>만을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양질의 </a:t>
            </a:r>
            <a:r>
              <a:rPr lang="en-US" altLang="ko-KR" dirty="0"/>
              <a:t>expert demo dataset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필요하나</a:t>
            </a:r>
            <a:r>
              <a:rPr lang="en-US" altLang="ko-KR" dirty="0"/>
              <a:t>, </a:t>
            </a:r>
            <a:r>
              <a:rPr lang="ko-KR" altLang="en-US" dirty="0"/>
              <a:t>시뮬레이터 로봇의 </a:t>
            </a:r>
            <a:r>
              <a:rPr lang="en-US" altLang="ko-KR" dirty="0" err="1"/>
              <a:t>teleop</a:t>
            </a:r>
            <a:r>
              <a:rPr lang="ko-KR" altLang="en-US" dirty="0"/>
              <a:t>을 통해 이를 수집하는 것은 상당히 까다로움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Imitation learning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 err="1"/>
              <a:t>Robomimic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941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/>
              <a:t>Imitation learning </a:t>
            </a:r>
            <a:r>
              <a:rPr lang="ko-KR" altLang="en-US" dirty="0"/>
              <a:t>자료정리</a:t>
            </a:r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Orbit</a:t>
            </a:r>
            <a:r>
              <a:rPr lang="ko-KR" altLang="en-US" dirty="0"/>
              <a:t>의 </a:t>
            </a:r>
            <a:r>
              <a:rPr lang="en-US" altLang="ko-KR" dirty="0" err="1"/>
              <a:t>RLtask</a:t>
            </a:r>
            <a:r>
              <a:rPr lang="en-US" altLang="ko-KR" dirty="0"/>
              <a:t> env</a:t>
            </a:r>
            <a:r>
              <a:rPr lang="ko-KR" altLang="en-US" dirty="0"/>
              <a:t>에서 </a:t>
            </a:r>
            <a:r>
              <a:rPr lang="en-US" altLang="ko-KR" dirty="0"/>
              <a:t>asset(scene)</a:t>
            </a:r>
            <a:r>
              <a:rPr lang="ko-KR" altLang="en-US"/>
              <a:t>부분 제작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action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8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/>
              <a:t>Orbit</a:t>
            </a:r>
            <a:r>
              <a:rPr lang="ko-KR" altLang="en-US" dirty="0"/>
              <a:t>의 </a:t>
            </a:r>
            <a:r>
              <a:rPr lang="en-US" altLang="ko-KR" dirty="0"/>
              <a:t>SKRL+SAC</a:t>
            </a:r>
            <a:r>
              <a:rPr lang="ko-KR" altLang="en-US" dirty="0"/>
              <a:t>기반 </a:t>
            </a:r>
            <a:r>
              <a:rPr lang="en-US" altLang="ko-KR" dirty="0" err="1"/>
              <a:t>RLtask</a:t>
            </a:r>
            <a:r>
              <a:rPr lang="ko-KR" altLang="en-US" dirty="0"/>
              <a:t> 구동 및 구조 정리</a:t>
            </a:r>
            <a:r>
              <a:rPr lang="en-US" altLang="ko-KR" dirty="0">
                <a:solidFill>
                  <a:srgbClr val="FF0000"/>
                </a:solidFill>
              </a:rPr>
              <a:t>[24.04.03 ~ 06, 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Learning framework</a:t>
            </a:r>
            <a:r>
              <a:rPr lang="ko-KR" altLang="en-US" dirty="0"/>
              <a:t>에 들어갈 </a:t>
            </a:r>
            <a:r>
              <a:rPr lang="en-US" altLang="ko-KR" dirty="0"/>
              <a:t>SKRL RL</a:t>
            </a:r>
            <a:r>
              <a:rPr lang="ko-KR" altLang="en-US" dirty="0"/>
              <a:t> </a:t>
            </a:r>
            <a:r>
              <a:rPr lang="en-US" altLang="ko-KR" dirty="0"/>
              <a:t>lib</a:t>
            </a:r>
            <a:r>
              <a:rPr lang="ko-KR" altLang="en-US" dirty="0"/>
              <a:t>의 구조 분석 및 </a:t>
            </a:r>
            <a:r>
              <a:rPr lang="en-US" altLang="ko-KR" dirty="0"/>
              <a:t>framework </a:t>
            </a:r>
            <a:r>
              <a:rPr lang="ko-KR" altLang="en-US" dirty="0"/>
              <a:t>제작</a:t>
            </a:r>
            <a:r>
              <a:rPr lang="en-US" altLang="ko-KR" dirty="0">
                <a:solidFill>
                  <a:srgbClr val="FF0000"/>
                </a:solidFill>
              </a:rPr>
              <a:t>[24.04.01 ~ 05, 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코드 수정사항 및 관련 자료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업로드</a:t>
            </a:r>
            <a:r>
              <a:rPr lang="en-US" altLang="ko-KR" dirty="0">
                <a:solidFill>
                  <a:srgbClr val="FF0000"/>
                </a:solidFill>
              </a:rPr>
              <a:t>[24.04.06, </a:t>
            </a:r>
            <a:r>
              <a:rPr lang="ko-KR" altLang="en-US" dirty="0">
                <a:solidFill>
                  <a:srgbClr val="FF0000"/>
                </a:solidFill>
              </a:rPr>
              <a:t>완료</a:t>
            </a:r>
            <a:r>
              <a:rPr lang="en-US" altLang="ko-KR" dirty="0">
                <a:solidFill>
                  <a:srgbClr val="FF0000"/>
                </a:solidFill>
              </a:rPr>
              <a:t>]</a:t>
            </a:r>
          </a:p>
          <a:p>
            <a:pPr lvl="1"/>
            <a:r>
              <a:rPr lang="en-US" altLang="ko-KR" dirty="0">
                <a:hlinkClick r:id="rId2"/>
              </a:rPr>
              <a:t>https://github.com/orgs/IROL-SSU/repositories</a:t>
            </a:r>
            <a:endParaRPr lang="en-US" altLang="ko-KR" dirty="0"/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Imitation learning </a:t>
            </a:r>
            <a:r>
              <a:rPr lang="ko-KR" altLang="en-US" dirty="0"/>
              <a:t>자료정리</a:t>
            </a:r>
            <a:r>
              <a:rPr lang="en-US" altLang="ko-KR" dirty="0">
                <a:solidFill>
                  <a:srgbClr val="0000FF"/>
                </a:solidFill>
              </a:rPr>
              <a:t>[24.04.06 ~ </a:t>
            </a:r>
            <a:r>
              <a:rPr lang="ko-KR" altLang="en-US" dirty="0">
                <a:solidFill>
                  <a:srgbClr val="0000FF"/>
                </a:solidFill>
              </a:rPr>
              <a:t>진행중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Orbit</a:t>
            </a:r>
            <a:r>
              <a:rPr lang="ko-KR" altLang="en-US" dirty="0"/>
              <a:t>에 연구 주제로 제안한 새로운 </a:t>
            </a:r>
            <a:r>
              <a:rPr lang="en-US" altLang="ko-KR" dirty="0" err="1"/>
              <a:t>RLtask</a:t>
            </a:r>
            <a:r>
              <a:rPr lang="en-US" altLang="ko-KR" dirty="0"/>
              <a:t> env</a:t>
            </a:r>
            <a:r>
              <a:rPr lang="ko-KR" altLang="en-US" dirty="0"/>
              <a:t>추가 </a:t>
            </a:r>
            <a:r>
              <a:rPr lang="en-US" altLang="ko-KR" dirty="0">
                <a:solidFill>
                  <a:srgbClr val="0000FF"/>
                </a:solidFill>
              </a:rPr>
              <a:t>[24.04.06 ~ </a:t>
            </a:r>
            <a:r>
              <a:rPr lang="ko-KR" altLang="en-US" dirty="0">
                <a:solidFill>
                  <a:srgbClr val="0000FF"/>
                </a:solidFill>
              </a:rPr>
              <a:t>진행중</a:t>
            </a:r>
            <a:r>
              <a:rPr lang="en-US" altLang="ko-KR" dirty="0">
                <a:solidFill>
                  <a:srgbClr val="0000FF"/>
                </a:solidFill>
              </a:rPr>
              <a:t>]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0000FF"/>
              </a:solidFill>
            </a:endParaRPr>
          </a:p>
          <a:p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Last action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33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workflow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pic>
        <p:nvPicPr>
          <p:cNvPr id="432" name="그림 431">
            <a:extLst>
              <a:ext uri="{FF2B5EF4-FFF2-40B4-BE49-F238E27FC236}">
                <a16:creationId xmlns:a16="http://schemas.microsoft.com/office/drawing/2014/main" id="{7A15BFB4-5F83-D5F8-0B24-35862324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1" y="1106632"/>
            <a:ext cx="9232277" cy="5207082"/>
          </a:xfrm>
          <a:prstGeom prst="rect">
            <a:avLst/>
          </a:prstGeom>
        </p:spPr>
      </p:pic>
      <p:sp>
        <p:nvSpPr>
          <p:cNvPr id="433" name="직사각형 432">
            <a:hlinkClick r:id="" action="ppaction://noaction"/>
            <a:extLst>
              <a:ext uri="{FF2B5EF4-FFF2-40B4-BE49-F238E27FC236}">
                <a16:creationId xmlns:a16="http://schemas.microsoft.com/office/drawing/2014/main" id="{C50883D6-A2F9-4AF2-E356-8635260D45BC}"/>
              </a:ext>
            </a:extLst>
          </p:cNvPr>
          <p:cNvSpPr/>
          <p:nvPr/>
        </p:nvSpPr>
        <p:spPr>
          <a:xfrm>
            <a:off x="1302781" y="3076717"/>
            <a:ext cx="4128202" cy="2401766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  <p:sp>
        <p:nvSpPr>
          <p:cNvPr id="6" name="직사각형 5">
            <a:hlinkClick r:id="" action="ppaction://noaction"/>
            <a:extLst>
              <a:ext uri="{FF2B5EF4-FFF2-40B4-BE49-F238E27FC236}">
                <a16:creationId xmlns:a16="http://schemas.microsoft.com/office/drawing/2014/main" id="{40090CF5-2729-C07D-6194-49A61EB9B3A7}"/>
              </a:ext>
            </a:extLst>
          </p:cNvPr>
          <p:cNvSpPr/>
          <p:nvPr/>
        </p:nvSpPr>
        <p:spPr>
          <a:xfrm>
            <a:off x="5598575" y="3076716"/>
            <a:ext cx="4936484" cy="3279633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8203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workflow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/>
              <a:t>Framework</a:t>
            </a:r>
          </a:p>
        </p:txBody>
      </p:sp>
      <p:pic>
        <p:nvPicPr>
          <p:cNvPr id="432" name="그림 431">
            <a:extLst>
              <a:ext uri="{FF2B5EF4-FFF2-40B4-BE49-F238E27FC236}">
                <a16:creationId xmlns:a16="http://schemas.microsoft.com/office/drawing/2014/main" id="{7A15BFB4-5F83-D5F8-0B24-358623249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61" y="1106632"/>
            <a:ext cx="9232277" cy="5207082"/>
          </a:xfrm>
          <a:prstGeom prst="rect">
            <a:avLst/>
          </a:prstGeom>
        </p:spPr>
      </p:pic>
      <p:sp>
        <p:nvSpPr>
          <p:cNvPr id="433" name="직사각형 432">
            <a:hlinkClick r:id="" action="ppaction://noaction"/>
            <a:extLst>
              <a:ext uri="{FF2B5EF4-FFF2-40B4-BE49-F238E27FC236}">
                <a16:creationId xmlns:a16="http://schemas.microsoft.com/office/drawing/2014/main" id="{C50883D6-A2F9-4AF2-E356-8635260D45BC}"/>
              </a:ext>
            </a:extLst>
          </p:cNvPr>
          <p:cNvSpPr/>
          <p:nvPr/>
        </p:nvSpPr>
        <p:spPr>
          <a:xfrm>
            <a:off x="1302781" y="3076717"/>
            <a:ext cx="4128202" cy="2401766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  <p:pic>
        <p:nvPicPr>
          <p:cNvPr id="434" name="그림 433" descr="실내이(가) 표시된 사진&#10;&#10;중간 신뢰도로 자동 생성된 설명">
            <a:extLst>
              <a:ext uri="{FF2B5EF4-FFF2-40B4-BE49-F238E27FC236}">
                <a16:creationId xmlns:a16="http://schemas.microsoft.com/office/drawing/2014/main" id="{FAE7F238-36F2-3509-5995-20393B86E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776" r="13829"/>
          <a:stretch/>
        </p:blipFill>
        <p:spPr>
          <a:xfrm>
            <a:off x="2151049" y="3202521"/>
            <a:ext cx="2349395" cy="2118016"/>
          </a:xfrm>
          <a:prstGeom prst="rect">
            <a:avLst/>
          </a:prstGeom>
        </p:spPr>
      </p:pic>
      <p:sp>
        <p:nvSpPr>
          <p:cNvPr id="6" name="직사각형 5">
            <a:hlinkClick r:id="" action="ppaction://noaction"/>
            <a:extLst>
              <a:ext uri="{FF2B5EF4-FFF2-40B4-BE49-F238E27FC236}">
                <a16:creationId xmlns:a16="http://schemas.microsoft.com/office/drawing/2014/main" id="{40090CF5-2729-C07D-6194-49A61EB9B3A7}"/>
              </a:ext>
            </a:extLst>
          </p:cNvPr>
          <p:cNvSpPr/>
          <p:nvPr/>
        </p:nvSpPr>
        <p:spPr>
          <a:xfrm>
            <a:off x="5598575" y="3076716"/>
            <a:ext cx="4936484" cy="3279633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161931-11AB-F4C4-4F0E-AA3540B27FCC}"/>
              </a:ext>
            </a:extLst>
          </p:cNvPr>
          <p:cNvSpPr txBox="1"/>
          <p:nvPr/>
        </p:nvSpPr>
        <p:spPr>
          <a:xfrm>
            <a:off x="6707346" y="3571909"/>
            <a:ext cx="2892108" cy="20886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ko-KR" altLang="en-US" sz="1400" i="1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BA5A53-2701-07FE-A216-3037B93A6691}"/>
              </a:ext>
            </a:extLst>
          </p:cNvPr>
          <p:cNvGrpSpPr/>
          <p:nvPr/>
        </p:nvGrpSpPr>
        <p:grpSpPr>
          <a:xfrm>
            <a:off x="6839119" y="3726356"/>
            <a:ext cx="2583979" cy="1779766"/>
            <a:chOff x="5571000" y="1689530"/>
            <a:chExt cx="3113403" cy="199851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6372A9F-35BE-2EF0-E69A-A00EE552264F}"/>
                </a:ext>
              </a:extLst>
            </p:cNvPr>
            <p:cNvGrpSpPr/>
            <p:nvPr/>
          </p:nvGrpSpPr>
          <p:grpSpPr>
            <a:xfrm>
              <a:off x="5571000" y="2010652"/>
              <a:ext cx="2002768" cy="1179072"/>
              <a:chOff x="4819313" y="1468776"/>
              <a:chExt cx="3156439" cy="1858263"/>
            </a:xfrm>
          </p:grpSpPr>
          <p:sp>
            <p:nvSpPr>
              <p:cNvPr id="422" name="정육면체 421">
                <a:extLst>
                  <a:ext uri="{FF2B5EF4-FFF2-40B4-BE49-F238E27FC236}">
                    <a16:creationId xmlns:a16="http://schemas.microsoft.com/office/drawing/2014/main" id="{3F1901F2-722D-2453-A6F6-3C930132CC22}"/>
                  </a:ext>
                </a:extLst>
              </p:cNvPr>
              <p:cNvSpPr/>
              <p:nvPr/>
            </p:nvSpPr>
            <p:spPr>
              <a:xfrm>
                <a:off x="4819313" y="1468776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3" name="정육면체 422">
                <a:extLst>
                  <a:ext uri="{FF2B5EF4-FFF2-40B4-BE49-F238E27FC236}">
                    <a16:creationId xmlns:a16="http://schemas.microsoft.com/office/drawing/2014/main" id="{F2AAE6E2-7EA9-11AF-EC77-9BFD07AC7B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9784" y="1655284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4" name="정육면체 423">
                <a:extLst>
                  <a:ext uri="{FF2B5EF4-FFF2-40B4-BE49-F238E27FC236}">
                    <a16:creationId xmlns:a16="http://schemas.microsoft.com/office/drawing/2014/main" id="{92432B7D-2951-EA3A-1C7A-ACFF536BE8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7156" y="1959921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5" name="정육면체 424">
                <a:extLst>
                  <a:ext uri="{FF2B5EF4-FFF2-40B4-BE49-F238E27FC236}">
                    <a16:creationId xmlns:a16="http://schemas.microsoft.com/office/drawing/2014/main" id="{FE5EBDCA-E97A-A5E8-4ED9-45752AD757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5531" y="2099971"/>
                <a:ext cx="440482" cy="518155"/>
              </a:xfrm>
              <a:prstGeom prst="cube">
                <a:avLst>
                  <a:gd name="adj" fmla="val 24686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6" name="정육면체 425">
                <a:extLst>
                  <a:ext uri="{FF2B5EF4-FFF2-40B4-BE49-F238E27FC236}">
                    <a16:creationId xmlns:a16="http://schemas.microsoft.com/office/drawing/2014/main" id="{179B031C-79E8-B6CE-1C9D-E451E60FA1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11268" y="1959921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7" name="정육면체 426">
                <a:extLst>
                  <a:ext uri="{FF2B5EF4-FFF2-40B4-BE49-F238E27FC236}">
                    <a16:creationId xmlns:a16="http://schemas.microsoft.com/office/drawing/2014/main" id="{787C6872-B46D-8093-C0AF-42A513DFF6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84808" y="1655284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8" name="정육면체 427">
                <a:extLst>
                  <a:ext uri="{FF2B5EF4-FFF2-40B4-BE49-F238E27FC236}">
                    <a16:creationId xmlns:a16="http://schemas.microsoft.com/office/drawing/2014/main" id="{D604488E-188A-140E-8984-35D07FDF1815}"/>
                  </a:ext>
                </a:extLst>
              </p:cNvPr>
              <p:cNvSpPr/>
              <p:nvPr/>
            </p:nvSpPr>
            <p:spPr>
              <a:xfrm>
                <a:off x="7284539" y="1468776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9AF98E-A3B5-380B-DD11-81A87655016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11012" y="1689530"/>
              <a:ext cx="973391" cy="573056"/>
              <a:chOff x="4938101" y="2449502"/>
              <a:chExt cx="3156439" cy="1858263"/>
            </a:xfrm>
          </p:grpSpPr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E075EAE0-3BED-2514-67EE-78A6C83F4649}"/>
                  </a:ext>
                </a:extLst>
              </p:cNvPr>
              <p:cNvSpPr/>
              <p:nvPr/>
            </p:nvSpPr>
            <p:spPr>
              <a:xfrm>
                <a:off x="4938101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16" name="정육면체 415">
                <a:extLst>
                  <a:ext uri="{FF2B5EF4-FFF2-40B4-BE49-F238E27FC236}">
                    <a16:creationId xmlns:a16="http://schemas.microsoft.com/office/drawing/2014/main" id="{8BADA768-CB2A-DFF8-C4C9-650C0BD102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8572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17" name="정육면체 416">
                <a:extLst>
                  <a:ext uri="{FF2B5EF4-FFF2-40B4-BE49-F238E27FC236}">
                    <a16:creationId xmlns:a16="http://schemas.microsoft.com/office/drawing/2014/main" id="{CE202DA4-5159-3AF9-D84B-D0543BE63E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5944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18" name="정육면체 417">
                <a:extLst>
                  <a:ext uri="{FF2B5EF4-FFF2-40B4-BE49-F238E27FC236}">
                    <a16:creationId xmlns:a16="http://schemas.microsoft.com/office/drawing/2014/main" id="{36671730-4084-3A73-05CA-6A2B4BCDAB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4319" y="3080697"/>
                <a:ext cx="440482" cy="518155"/>
              </a:xfrm>
              <a:prstGeom prst="cube">
                <a:avLst>
                  <a:gd name="adj" fmla="val 24686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19" name="정육면체 418">
                <a:extLst>
                  <a:ext uri="{FF2B5EF4-FFF2-40B4-BE49-F238E27FC236}">
                    <a16:creationId xmlns:a16="http://schemas.microsoft.com/office/drawing/2014/main" id="{538E8562-F8F3-3D73-A1D6-36E64A74C0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0056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0" name="정육면체 419">
                <a:extLst>
                  <a:ext uri="{FF2B5EF4-FFF2-40B4-BE49-F238E27FC236}">
                    <a16:creationId xmlns:a16="http://schemas.microsoft.com/office/drawing/2014/main" id="{6E0907EB-32BF-A654-4B61-976EDBC621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3596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421" name="정육면체 420">
                <a:extLst>
                  <a:ext uri="{FF2B5EF4-FFF2-40B4-BE49-F238E27FC236}">
                    <a16:creationId xmlns:a16="http://schemas.microsoft.com/office/drawing/2014/main" id="{6CBB50F5-4E03-20BE-5272-B2167AF119A3}"/>
                  </a:ext>
                </a:extLst>
              </p:cNvPr>
              <p:cNvSpPr/>
              <p:nvPr/>
            </p:nvSpPr>
            <p:spPr>
              <a:xfrm>
                <a:off x="7403327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16526AF-2FEA-8DA8-28B0-F2478A26CC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11012" y="3114984"/>
              <a:ext cx="973391" cy="573056"/>
              <a:chOff x="4938101" y="2449502"/>
              <a:chExt cx="3156439" cy="1858263"/>
            </a:xfrm>
          </p:grpSpPr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54D4507F-A1FF-2401-D53E-38271031A1FB}"/>
                  </a:ext>
                </a:extLst>
              </p:cNvPr>
              <p:cNvSpPr/>
              <p:nvPr/>
            </p:nvSpPr>
            <p:spPr>
              <a:xfrm>
                <a:off x="4938101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1E65216F-9971-080E-2A6B-7B52F0CAA6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8572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F3027CBB-4E56-0340-AF31-C0FC772AC1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5944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B66ABF22-73D8-511A-045C-258BD2AB8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4319" y="3080697"/>
                <a:ext cx="440482" cy="518155"/>
              </a:xfrm>
              <a:prstGeom prst="cube">
                <a:avLst>
                  <a:gd name="adj" fmla="val 24686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E3C3FC15-2616-7FB1-0E92-2B74D7D1A6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0056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314E6716-6C76-81D6-A860-C473FE97A1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3596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72496753-835D-9194-7F02-91A6FA53EAB7}"/>
                  </a:ext>
                </a:extLst>
              </p:cNvPr>
              <p:cNvSpPr/>
              <p:nvPr/>
            </p:nvSpPr>
            <p:spPr>
              <a:xfrm>
                <a:off x="7403327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9A083A7-222D-721B-F7A4-A27C0640CD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11012" y="2402257"/>
              <a:ext cx="973391" cy="573056"/>
              <a:chOff x="4938101" y="2449502"/>
              <a:chExt cx="3156439" cy="1858263"/>
            </a:xfrm>
          </p:grpSpPr>
          <p:sp>
            <p:nvSpPr>
              <p:cNvPr id="17" name="정육면체 16">
                <a:extLst>
                  <a:ext uri="{FF2B5EF4-FFF2-40B4-BE49-F238E27FC236}">
                    <a16:creationId xmlns:a16="http://schemas.microsoft.com/office/drawing/2014/main" id="{6C4190AD-DD6F-6049-C452-F14511275E01}"/>
                  </a:ext>
                </a:extLst>
              </p:cNvPr>
              <p:cNvSpPr/>
              <p:nvPr/>
            </p:nvSpPr>
            <p:spPr>
              <a:xfrm>
                <a:off x="4938101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18" name="정육면체 17">
                <a:extLst>
                  <a:ext uri="{FF2B5EF4-FFF2-40B4-BE49-F238E27FC236}">
                    <a16:creationId xmlns:a16="http://schemas.microsoft.com/office/drawing/2014/main" id="{B406958F-43CD-8F32-F421-07ECF156C8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8572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19" name="정육면체 18">
                <a:extLst>
                  <a:ext uri="{FF2B5EF4-FFF2-40B4-BE49-F238E27FC236}">
                    <a16:creationId xmlns:a16="http://schemas.microsoft.com/office/drawing/2014/main" id="{7A815E70-84CB-F266-AFDE-5C56E4256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5944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0" name="정육면체 19">
                <a:extLst>
                  <a:ext uri="{FF2B5EF4-FFF2-40B4-BE49-F238E27FC236}">
                    <a16:creationId xmlns:a16="http://schemas.microsoft.com/office/drawing/2014/main" id="{41EAD51F-C39E-4B85-08F3-30E0B8818C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14319" y="3080697"/>
                <a:ext cx="440482" cy="518155"/>
              </a:xfrm>
              <a:prstGeom prst="cube">
                <a:avLst>
                  <a:gd name="adj" fmla="val 24686"/>
                </a:avLst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1B3B3BEC-CA5D-B1F7-B0E5-9F147D5B1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0056" y="2940647"/>
                <a:ext cx="396037" cy="900000"/>
              </a:xfrm>
              <a:prstGeom prst="cube">
                <a:avLst>
                  <a:gd name="adj" fmla="val 69401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EBA90851-3C63-B95B-7BFC-6D43193A4D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03596" y="2636010"/>
                <a:ext cx="535633" cy="1440000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2670B5A7-8165-160D-E91D-3D3BF8739AEB}"/>
                  </a:ext>
                </a:extLst>
              </p:cNvPr>
              <p:cNvSpPr/>
              <p:nvPr/>
            </p:nvSpPr>
            <p:spPr>
              <a:xfrm>
                <a:off x="7403327" y="2449502"/>
                <a:ext cx="691213" cy="1858263"/>
              </a:xfrm>
              <a:prstGeom prst="cube">
                <a:avLst>
                  <a:gd name="adj" fmla="val 76597"/>
                </a:avLst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>
                  <a:lnSpc>
                    <a:spcPct val="150000"/>
                  </a:lnSpc>
                  <a:spcBef>
                    <a:spcPts val="600"/>
                  </a:spcBef>
                </a:pPr>
                <a:endParaRPr lang="ko-KR" altLang="en-US" sz="1600" b="1" dirty="0"/>
              </a:p>
            </p:txBody>
          </p:sp>
        </p:grpSp>
      </p:grpSp>
      <p:sp>
        <p:nvSpPr>
          <p:cNvPr id="429" name="TextBox 428">
            <a:extLst>
              <a:ext uri="{FF2B5EF4-FFF2-40B4-BE49-F238E27FC236}">
                <a16:creationId xmlns:a16="http://schemas.microsoft.com/office/drawing/2014/main" id="{53762871-C5B6-7C3D-48A6-E3EEB278EBB1}"/>
              </a:ext>
            </a:extLst>
          </p:cNvPr>
          <p:cNvSpPr txBox="1"/>
          <p:nvPr/>
        </p:nvSpPr>
        <p:spPr>
          <a:xfrm>
            <a:off x="6912167" y="3376763"/>
            <a:ext cx="251504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Hierarchical Policy</a:t>
            </a:r>
            <a:endParaRPr lang="ko-KR" altLang="en-US" sz="120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6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/>
              <a:t>Orbit</a:t>
            </a:r>
            <a:r>
              <a:rPr lang="ko-KR" altLang="en-US" dirty="0"/>
              <a:t>에서는 특정 </a:t>
            </a:r>
            <a:r>
              <a:rPr lang="en-US" altLang="ko-KR" dirty="0"/>
              <a:t>RL task</a:t>
            </a:r>
            <a:r>
              <a:rPr lang="ko-KR" altLang="en-US" dirty="0"/>
              <a:t>에 사용되는 </a:t>
            </a:r>
            <a:r>
              <a:rPr lang="en-US" altLang="ko-KR" dirty="0"/>
              <a:t>Scene, robot, agent</a:t>
            </a:r>
            <a:r>
              <a:rPr lang="ko-KR" altLang="en-US" dirty="0"/>
              <a:t>등의 관련</a:t>
            </a:r>
            <a:r>
              <a:rPr lang="en-US" altLang="ko-KR" dirty="0"/>
              <a:t> setup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rgbClr val="FF0000"/>
                </a:solidFill>
              </a:rPr>
              <a:t>Environment</a:t>
            </a:r>
            <a:r>
              <a:rPr lang="ko-KR" altLang="en-US" dirty="0"/>
              <a:t>로 칭함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새로운 </a:t>
            </a:r>
            <a:r>
              <a:rPr lang="en-US" altLang="ko-KR" dirty="0"/>
              <a:t>(RL task)environment</a:t>
            </a:r>
            <a:r>
              <a:rPr lang="ko-KR" altLang="en-US" dirty="0"/>
              <a:t>를 만들기 위해서는</a:t>
            </a:r>
            <a:r>
              <a:rPr lang="en-US" altLang="ko-KR" dirty="0"/>
              <a:t>, </a:t>
            </a:r>
            <a:r>
              <a:rPr lang="ko-KR" altLang="en-US" dirty="0"/>
              <a:t>각각에 대한 </a:t>
            </a:r>
            <a:r>
              <a:rPr lang="en-US" altLang="ko-KR" dirty="0"/>
              <a:t>python script</a:t>
            </a:r>
            <a:r>
              <a:rPr lang="ko-KR" altLang="en-US" dirty="0"/>
              <a:t>를 만들어야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workflow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/>
              <a:t>Environment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876BF88D-FEA4-4F46-259C-E61D83EA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53" y="2656246"/>
            <a:ext cx="5014673" cy="297324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F0BD342-70AC-843F-CC94-5E8BD298E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86979"/>
            <a:ext cx="4970722" cy="33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46" y="1346200"/>
            <a:ext cx="7852952" cy="4830763"/>
          </a:xfrm>
        </p:spPr>
        <p:txBody>
          <a:bodyPr/>
          <a:lstStyle/>
          <a:p>
            <a:r>
              <a:rPr lang="ko-KR" altLang="en-US" dirty="0"/>
              <a:t>제작한 </a:t>
            </a:r>
            <a:r>
              <a:rPr lang="en-US" altLang="ko-KR" dirty="0"/>
              <a:t>USD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00FF"/>
                </a:solidFill>
              </a:rPr>
              <a:t>robot</a:t>
            </a:r>
            <a:r>
              <a:rPr lang="ko-KR" altLang="en-US" dirty="0">
                <a:solidFill>
                  <a:srgbClr val="0000FF"/>
                </a:solidFill>
              </a:rPr>
              <a:t>을 제외한 부분들을 </a:t>
            </a:r>
            <a:r>
              <a:rPr lang="en-US" altLang="ko-KR" dirty="0" err="1">
                <a:solidFill>
                  <a:srgbClr val="0000FF"/>
                </a:solidFill>
              </a:rPr>
              <a:t>orbit_asset</a:t>
            </a:r>
            <a:r>
              <a:rPr lang="ko-KR" altLang="en-US" dirty="0"/>
              <a:t>으로 추가 후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로봇 및 </a:t>
            </a:r>
            <a:r>
              <a:rPr lang="en-US" altLang="ko-KR" dirty="0">
                <a:solidFill>
                  <a:srgbClr val="0000FF"/>
                </a:solidFill>
              </a:rPr>
              <a:t>agent(observation,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action, reward) </a:t>
            </a:r>
            <a:r>
              <a:rPr lang="ko-KR" altLang="en-US" dirty="0">
                <a:solidFill>
                  <a:srgbClr val="0000FF"/>
                </a:solidFill>
              </a:rPr>
              <a:t>관련 부분을 </a:t>
            </a:r>
            <a:r>
              <a:rPr lang="en-US" altLang="ko-KR" dirty="0" err="1">
                <a:solidFill>
                  <a:srgbClr val="0000FF"/>
                </a:solidFill>
              </a:rPr>
              <a:t>orbit_tasks</a:t>
            </a:r>
            <a:r>
              <a:rPr lang="ko-KR" altLang="en-US" dirty="0"/>
              <a:t>로 추가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 err="1"/>
              <a:t>orbit_asset</a:t>
            </a:r>
            <a:r>
              <a:rPr lang="ko-KR" altLang="en-US" dirty="0"/>
              <a:t>으로 기존에 제작된 </a:t>
            </a:r>
            <a:r>
              <a:rPr lang="en-US" altLang="ko-KR" dirty="0"/>
              <a:t>USD</a:t>
            </a:r>
            <a:r>
              <a:rPr lang="ko-KR" altLang="en-US" dirty="0"/>
              <a:t>파일을 수정</a:t>
            </a:r>
            <a:r>
              <a:rPr lang="en-US" altLang="ko-KR" dirty="0"/>
              <a:t>/</a:t>
            </a:r>
            <a:r>
              <a:rPr lang="ko-KR" altLang="en-US" dirty="0"/>
              <a:t>추가하는 작업 진행 중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workflow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/>
              <a:t>Environment</a:t>
            </a:r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5003662C-D410-0A19-54B5-1003586FD409}"/>
              </a:ext>
            </a:extLst>
          </p:cNvPr>
          <p:cNvSpPr txBox="1">
            <a:spLocks/>
          </p:cNvSpPr>
          <p:nvPr/>
        </p:nvSpPr>
        <p:spPr>
          <a:xfrm>
            <a:off x="838204" y="1346200"/>
            <a:ext cx="2662642" cy="465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534988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2pPr>
            <a:lvl3pPr marL="879475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orbit/source</a:t>
            </a:r>
          </a:p>
          <a:p>
            <a:pPr marL="0" indent="0">
              <a:buNone/>
            </a:pPr>
            <a:r>
              <a:rPr lang="en-US" altLang="ko-KR" sz="1100" dirty="0"/>
              <a:t>├── extensions</a:t>
            </a:r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omni.isaac.contrib_tasks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omni.isaac.orbit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omni.isaac.orbit_assets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└── </a:t>
            </a:r>
            <a:r>
              <a:rPr lang="en-US" altLang="ko-KR" sz="1100" dirty="0" err="1"/>
              <a:t>omni.isaac.orbit_tasks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└── standalone</a:t>
            </a:r>
          </a:p>
          <a:p>
            <a:pPr marL="0" indent="0">
              <a:buNone/>
            </a:pPr>
            <a:r>
              <a:rPr lang="en-US" altLang="ko-KR" sz="1100" dirty="0"/>
              <a:t>    ├── demos</a:t>
            </a:r>
          </a:p>
          <a:p>
            <a:pPr marL="0" indent="0">
              <a:buNone/>
            </a:pPr>
            <a:r>
              <a:rPr lang="en-US" altLang="ko-KR" sz="1100" dirty="0"/>
              <a:t>    ├── environments</a:t>
            </a:r>
          </a:p>
          <a:p>
            <a:pPr marL="0" indent="0">
              <a:buNone/>
            </a:pPr>
            <a:r>
              <a:rPr lang="en-US" altLang="ko-KR" sz="1100" dirty="0"/>
              <a:t>    ├── tools</a:t>
            </a:r>
          </a:p>
          <a:p>
            <a:pPr marL="0" indent="0">
              <a:buNone/>
            </a:pPr>
            <a:r>
              <a:rPr lang="en-US" altLang="ko-KR" sz="1100" dirty="0"/>
              <a:t>    ├── tutorials</a:t>
            </a:r>
          </a:p>
          <a:p>
            <a:pPr marL="0" indent="0">
              <a:buNone/>
            </a:pPr>
            <a:r>
              <a:rPr lang="en-US" altLang="ko-KR" sz="1100" dirty="0"/>
              <a:t>    └── workflows</a:t>
            </a:r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rl_games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robomimic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rsl_rl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sb3</a:t>
            </a:r>
          </a:p>
          <a:p>
            <a:pPr marL="0" indent="0">
              <a:buNone/>
            </a:pPr>
            <a:r>
              <a:rPr lang="en-US" altLang="ko-KR" sz="1100" dirty="0"/>
              <a:t>        └── </a:t>
            </a:r>
            <a:r>
              <a:rPr lang="en-US" altLang="ko-KR" sz="1100" dirty="0" err="1"/>
              <a:t>skrl</a:t>
            </a:r>
            <a:endParaRPr lang="en-US" altLang="ko-KR" sz="1100" dirty="0"/>
          </a:p>
        </p:txBody>
      </p:sp>
      <p:pic>
        <p:nvPicPr>
          <p:cNvPr id="8" name="그림 7" descr="실내이(가) 표시된 사진&#10;&#10;중간 신뢰도로 자동 생성된 설명">
            <a:extLst>
              <a:ext uri="{FF2B5EF4-FFF2-40B4-BE49-F238E27FC236}">
                <a16:creationId xmlns:a16="http://schemas.microsoft.com/office/drawing/2014/main" id="{DE2F644C-6ED7-C180-19C6-67CCA9DF6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76" r="13829"/>
          <a:stretch/>
        </p:blipFill>
        <p:spPr>
          <a:xfrm>
            <a:off x="5136391" y="3932865"/>
            <a:ext cx="2662642" cy="240041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0687C1-F804-CECE-B4CD-4405137CED16}"/>
              </a:ext>
            </a:extLst>
          </p:cNvPr>
          <p:cNvSpPr/>
          <p:nvPr/>
        </p:nvSpPr>
        <p:spPr>
          <a:xfrm>
            <a:off x="1578219" y="2250831"/>
            <a:ext cx="1648558" cy="474784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66911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0846" y="1346200"/>
            <a:ext cx="7852952" cy="4830763"/>
          </a:xfrm>
        </p:spPr>
        <p:txBody>
          <a:bodyPr/>
          <a:lstStyle/>
          <a:p>
            <a:r>
              <a:rPr lang="ko-KR" altLang="en-US" dirty="0"/>
              <a:t>제안한 계층적 </a:t>
            </a:r>
            <a:r>
              <a:rPr lang="en-US" altLang="ko-KR" dirty="0"/>
              <a:t>RL</a:t>
            </a:r>
            <a:r>
              <a:rPr lang="ko-KR" altLang="en-US" dirty="0"/>
              <a:t>의 구현을 위해서는</a:t>
            </a:r>
            <a:r>
              <a:rPr lang="en-US" altLang="ko-KR" dirty="0"/>
              <a:t>, RL library(</a:t>
            </a:r>
            <a:r>
              <a:rPr lang="en-US" altLang="ko-KR" dirty="0" err="1"/>
              <a:t>skrl</a:t>
            </a:r>
            <a:r>
              <a:rPr lang="en-US" altLang="ko-KR" dirty="0"/>
              <a:t>)</a:t>
            </a:r>
            <a:r>
              <a:rPr lang="ko-KR" altLang="en-US" dirty="0"/>
              <a:t>에서 제공하는 </a:t>
            </a:r>
            <a:r>
              <a:rPr lang="ko-KR" altLang="en-US" dirty="0">
                <a:solidFill>
                  <a:srgbClr val="0000FF"/>
                </a:solidFill>
              </a:rPr>
              <a:t>기존 </a:t>
            </a:r>
            <a:r>
              <a:rPr lang="en-US" altLang="ko-KR" dirty="0">
                <a:solidFill>
                  <a:srgbClr val="0000FF"/>
                </a:solidFill>
              </a:rPr>
              <a:t>DRL </a:t>
            </a:r>
            <a:r>
              <a:rPr lang="en-US" altLang="ko-KR" dirty="0" err="1">
                <a:solidFill>
                  <a:srgbClr val="0000FF"/>
                </a:solidFill>
              </a:rPr>
              <a:t>implementaion</a:t>
            </a:r>
            <a:r>
              <a:rPr lang="ko-KR" altLang="en-US" dirty="0">
                <a:solidFill>
                  <a:srgbClr val="0000FF"/>
                </a:solidFill>
              </a:rPr>
              <a:t>을 활용해 </a:t>
            </a:r>
            <a:r>
              <a:rPr lang="en-US" altLang="ko-KR" dirty="0">
                <a:solidFill>
                  <a:srgbClr val="0000FF"/>
                </a:solidFill>
              </a:rPr>
              <a:t>network </a:t>
            </a:r>
            <a:r>
              <a:rPr lang="ko-KR" altLang="en-US" dirty="0">
                <a:solidFill>
                  <a:srgbClr val="0000FF"/>
                </a:solidFill>
              </a:rPr>
              <a:t>구조를 </a:t>
            </a:r>
            <a:r>
              <a:rPr lang="en-US" altLang="ko-KR" dirty="0">
                <a:solidFill>
                  <a:srgbClr val="0000FF"/>
                </a:solidFill>
              </a:rPr>
              <a:t>customize</a:t>
            </a:r>
            <a:r>
              <a:rPr lang="en-US" altLang="ko-KR" dirty="0"/>
              <a:t> </a:t>
            </a:r>
            <a:r>
              <a:rPr lang="ko-KR" altLang="en-US" dirty="0"/>
              <a:t>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현재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Orbit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 err="1">
                <a:solidFill>
                  <a:srgbClr val="FF0000"/>
                </a:solidFill>
              </a:rPr>
              <a:t>RLtask</a:t>
            </a:r>
            <a:r>
              <a:rPr lang="en-US" altLang="ko-KR" dirty="0">
                <a:solidFill>
                  <a:srgbClr val="FF0000"/>
                </a:solidFill>
              </a:rPr>
              <a:t> env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SKRL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SAC</a:t>
            </a:r>
            <a:r>
              <a:rPr lang="ko-KR" altLang="en-US" dirty="0">
                <a:solidFill>
                  <a:srgbClr val="FF0000"/>
                </a:solidFill>
              </a:rPr>
              <a:t>로 학습할 수 있는 코드를 작성</a:t>
            </a:r>
            <a:r>
              <a:rPr lang="ko-KR" altLang="en-US" dirty="0"/>
              <a:t>하였으며</a:t>
            </a:r>
            <a:r>
              <a:rPr lang="en-US" altLang="ko-KR" dirty="0"/>
              <a:t>, </a:t>
            </a:r>
            <a:r>
              <a:rPr lang="ko-KR" altLang="en-US" dirty="0"/>
              <a:t>관련된 </a:t>
            </a:r>
            <a:r>
              <a:rPr lang="en-US" altLang="ko-KR" dirty="0"/>
              <a:t>hyperparameter </a:t>
            </a:r>
            <a:r>
              <a:rPr lang="ko-KR" altLang="en-US" dirty="0"/>
              <a:t>설정 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코드를 통해 </a:t>
            </a:r>
            <a:r>
              <a:rPr lang="en-US" altLang="ko-KR" dirty="0"/>
              <a:t>Orbit</a:t>
            </a:r>
            <a:r>
              <a:rPr lang="ko-KR" altLang="en-US" dirty="0"/>
              <a:t>에서 제공하는 </a:t>
            </a:r>
            <a:r>
              <a:rPr lang="en-US" altLang="ko-KR" dirty="0"/>
              <a:t>example </a:t>
            </a:r>
            <a:r>
              <a:rPr lang="en-US" altLang="ko-KR" dirty="0" err="1"/>
              <a:t>RLtask</a:t>
            </a:r>
            <a:r>
              <a:rPr lang="en-US" altLang="ko-KR" dirty="0"/>
              <a:t> Env</a:t>
            </a:r>
            <a:r>
              <a:rPr lang="ko-KR" altLang="en-US" dirty="0"/>
              <a:t>의 정상 </a:t>
            </a:r>
            <a:r>
              <a:rPr lang="ko-KR" altLang="en-US" dirty="0">
                <a:solidFill>
                  <a:srgbClr val="0000FF"/>
                </a:solidFill>
              </a:rPr>
              <a:t>학습이 확인되면</a:t>
            </a:r>
            <a:r>
              <a:rPr lang="en-US" altLang="ko-KR" dirty="0">
                <a:solidFill>
                  <a:srgbClr val="0000FF"/>
                </a:solidFill>
              </a:rPr>
              <a:t>, </a:t>
            </a:r>
            <a:r>
              <a:rPr lang="ko-KR" altLang="en-US" dirty="0">
                <a:solidFill>
                  <a:srgbClr val="0000FF"/>
                </a:solidFill>
              </a:rPr>
              <a:t>제안한 </a:t>
            </a:r>
            <a:r>
              <a:rPr lang="en-US" altLang="ko-KR" dirty="0">
                <a:solidFill>
                  <a:srgbClr val="0000FF"/>
                </a:solidFill>
              </a:rPr>
              <a:t>RL task</a:t>
            </a:r>
            <a:r>
              <a:rPr lang="ko-KR" altLang="en-US" dirty="0">
                <a:solidFill>
                  <a:srgbClr val="0000FF"/>
                </a:solidFill>
              </a:rPr>
              <a:t>를 수행할 수 있는 계층적 구조로의 수정</a:t>
            </a:r>
            <a:r>
              <a:rPr lang="en-US" altLang="ko-KR" dirty="0">
                <a:solidFill>
                  <a:srgbClr val="0000FF"/>
                </a:solidFill>
              </a:rPr>
              <a:t>/</a:t>
            </a:r>
            <a:r>
              <a:rPr lang="ko-KR" altLang="en-US" dirty="0">
                <a:solidFill>
                  <a:srgbClr val="0000FF"/>
                </a:solidFill>
              </a:rPr>
              <a:t>변형 </a:t>
            </a:r>
            <a:r>
              <a:rPr lang="ko-KR" altLang="en-US" dirty="0"/>
              <a:t>시도 예정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Orbit workflow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 err="1"/>
              <a:t>skrl</a:t>
            </a:r>
            <a:endParaRPr lang="en-US" altLang="ko-KR" dirty="0"/>
          </a:p>
        </p:txBody>
      </p:sp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5003662C-D410-0A19-54B5-1003586FD409}"/>
              </a:ext>
            </a:extLst>
          </p:cNvPr>
          <p:cNvSpPr txBox="1">
            <a:spLocks/>
          </p:cNvSpPr>
          <p:nvPr/>
        </p:nvSpPr>
        <p:spPr>
          <a:xfrm>
            <a:off x="838204" y="1346200"/>
            <a:ext cx="2662642" cy="4654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534988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2pPr>
            <a:lvl3pPr marL="879475" indent="-228600" algn="just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100" dirty="0"/>
              <a:t>orbit/source</a:t>
            </a:r>
          </a:p>
          <a:p>
            <a:pPr marL="0" indent="0">
              <a:buNone/>
            </a:pPr>
            <a:r>
              <a:rPr lang="en-US" altLang="ko-KR" sz="1100" dirty="0"/>
              <a:t>├── extensions</a:t>
            </a:r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omni.isaac.contrib_tasks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omni.isaac.orbit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├── </a:t>
            </a:r>
            <a:r>
              <a:rPr lang="en-US" altLang="ko-KR" sz="1100" dirty="0" err="1"/>
              <a:t>omni.isaac.orbit_assets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│   └── </a:t>
            </a:r>
            <a:r>
              <a:rPr lang="en-US" altLang="ko-KR" sz="1100" dirty="0" err="1"/>
              <a:t>omni.isaac.orbit_tasks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└── standalone</a:t>
            </a:r>
          </a:p>
          <a:p>
            <a:pPr marL="0" indent="0">
              <a:buNone/>
            </a:pPr>
            <a:r>
              <a:rPr lang="en-US" altLang="ko-KR" sz="1100" dirty="0"/>
              <a:t>    ├── demos</a:t>
            </a:r>
          </a:p>
          <a:p>
            <a:pPr marL="0" indent="0">
              <a:buNone/>
            </a:pPr>
            <a:r>
              <a:rPr lang="en-US" altLang="ko-KR" sz="1100" dirty="0"/>
              <a:t>    ├── environments</a:t>
            </a:r>
          </a:p>
          <a:p>
            <a:pPr marL="0" indent="0">
              <a:buNone/>
            </a:pPr>
            <a:r>
              <a:rPr lang="en-US" altLang="ko-KR" sz="1100" dirty="0"/>
              <a:t>    ├── tools</a:t>
            </a:r>
          </a:p>
          <a:p>
            <a:pPr marL="0" indent="0">
              <a:buNone/>
            </a:pPr>
            <a:r>
              <a:rPr lang="en-US" altLang="ko-KR" sz="1100" dirty="0"/>
              <a:t>    ├── tutorials</a:t>
            </a:r>
          </a:p>
          <a:p>
            <a:pPr marL="0" indent="0">
              <a:buNone/>
            </a:pPr>
            <a:r>
              <a:rPr lang="en-US" altLang="ko-KR" sz="1100" dirty="0"/>
              <a:t>    └── workflows</a:t>
            </a:r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rl_games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robomimic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</a:t>
            </a:r>
            <a:r>
              <a:rPr lang="en-US" altLang="ko-KR" sz="1100" dirty="0" err="1"/>
              <a:t>rsl_rl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        ├── sb3</a:t>
            </a:r>
          </a:p>
          <a:p>
            <a:pPr marL="0" indent="0">
              <a:buNone/>
            </a:pPr>
            <a:r>
              <a:rPr lang="en-US" altLang="ko-KR" sz="1100" dirty="0"/>
              <a:t>        └── </a:t>
            </a:r>
            <a:r>
              <a:rPr lang="en-US" altLang="ko-KR" sz="1100" dirty="0" err="1"/>
              <a:t>skrl</a:t>
            </a:r>
            <a:endParaRPr lang="en-US" altLang="ko-KR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687C1-F804-CECE-B4CD-4405137CED16}"/>
              </a:ext>
            </a:extLst>
          </p:cNvPr>
          <p:cNvSpPr/>
          <p:nvPr/>
        </p:nvSpPr>
        <p:spPr>
          <a:xfrm>
            <a:off x="1635369" y="4857750"/>
            <a:ext cx="444012" cy="290146"/>
          </a:xfrm>
          <a:prstGeom prst="rect">
            <a:avLst/>
          </a:prstGeom>
          <a:solidFill>
            <a:srgbClr val="FF0000">
              <a:alpha val="13000"/>
            </a:srgbClr>
          </a:solidFill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79525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/>
              <a:t>Orbit</a:t>
            </a:r>
            <a:r>
              <a:rPr lang="ko-KR" altLang="en-US" dirty="0"/>
              <a:t>은 </a:t>
            </a:r>
            <a:r>
              <a:rPr lang="en-US" altLang="ko-KR" dirty="0"/>
              <a:t>“Isaac-Lift-Cube-Franka-IK-Rel-v0” env</a:t>
            </a:r>
            <a:r>
              <a:rPr lang="ko-KR" altLang="en-US" dirty="0"/>
              <a:t>의 </a:t>
            </a:r>
            <a:r>
              <a:rPr lang="en-US" altLang="ko-KR" dirty="0"/>
              <a:t>task</a:t>
            </a:r>
            <a:r>
              <a:rPr lang="ko-KR" altLang="en-US" dirty="0"/>
              <a:t>를 수행하는 </a:t>
            </a:r>
            <a:r>
              <a:rPr lang="en-US" altLang="ko-KR" dirty="0"/>
              <a:t>imitation learning</a:t>
            </a:r>
            <a:r>
              <a:rPr lang="ko-KR" altLang="en-US" dirty="0"/>
              <a:t>예제를 제공</a:t>
            </a:r>
            <a:endParaRPr lang="en-US" altLang="ko-KR" dirty="0"/>
          </a:p>
          <a:p>
            <a:pPr lvl="1"/>
            <a:r>
              <a:rPr lang="en-US" altLang="ko-KR" dirty="0"/>
              <a:t>Table</a:t>
            </a:r>
            <a:r>
              <a:rPr lang="ko-KR" altLang="en-US" dirty="0"/>
              <a:t>위의 </a:t>
            </a:r>
            <a:r>
              <a:rPr lang="en-US" altLang="ko-KR" dirty="0"/>
              <a:t>cube</a:t>
            </a:r>
            <a:r>
              <a:rPr lang="ko-KR" altLang="en-US" dirty="0"/>
              <a:t>를 잡아 특정 </a:t>
            </a:r>
            <a:r>
              <a:rPr lang="en-US" altLang="ko-KR" dirty="0"/>
              <a:t>position</a:t>
            </a:r>
            <a:r>
              <a:rPr lang="ko-KR" altLang="en-US" dirty="0"/>
              <a:t>으로 옮기는 </a:t>
            </a:r>
            <a:r>
              <a:rPr lang="en-US" altLang="ko-KR" dirty="0"/>
              <a:t>task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인간의 </a:t>
            </a:r>
            <a:r>
              <a:rPr lang="en-US" altLang="ko-KR" dirty="0"/>
              <a:t>demo teleoperation data</a:t>
            </a:r>
            <a:r>
              <a:rPr lang="ko-KR" altLang="en-US" dirty="0"/>
              <a:t>를 모으고</a:t>
            </a:r>
            <a:r>
              <a:rPr lang="en-US" altLang="ko-KR" dirty="0"/>
              <a:t>, train/validation set</a:t>
            </a:r>
            <a:r>
              <a:rPr lang="ko-KR" altLang="en-US" dirty="0"/>
              <a:t>으로 나누어 학습함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시</a:t>
            </a:r>
            <a:r>
              <a:rPr lang="en-US" altLang="ko-KR" dirty="0"/>
              <a:t>, Orbit</a:t>
            </a:r>
            <a:r>
              <a:rPr lang="ko-KR" altLang="en-US" dirty="0"/>
              <a:t>은 </a:t>
            </a:r>
            <a:r>
              <a:rPr lang="en-US" altLang="ko-KR" dirty="0"/>
              <a:t>Learning from Demonstration(</a:t>
            </a:r>
            <a:r>
              <a:rPr lang="en-US" altLang="ko-KR" dirty="0" err="1"/>
              <a:t>LfD</a:t>
            </a:r>
            <a:r>
              <a:rPr lang="en-US" altLang="ko-KR" dirty="0"/>
              <a:t>) framework</a:t>
            </a:r>
            <a:r>
              <a:rPr lang="ko-KR" altLang="en-US" dirty="0"/>
              <a:t>인 </a:t>
            </a:r>
            <a:r>
              <a:rPr lang="en-US" altLang="ko-KR" dirty="0" err="1">
                <a:solidFill>
                  <a:srgbClr val="FF0000"/>
                </a:solidFill>
              </a:rPr>
              <a:t>robomimic</a:t>
            </a:r>
            <a:r>
              <a:rPr lang="ko-KR" altLang="en-US" dirty="0"/>
              <a:t>을 사용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Imitation learning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/>
              <a:t>Orbit</a:t>
            </a:r>
          </a:p>
        </p:txBody>
      </p:sp>
      <p:pic>
        <p:nvPicPr>
          <p:cNvPr id="1028" name="Picture 4" descr="lift-cube">
            <a:extLst>
              <a:ext uri="{FF2B5EF4-FFF2-40B4-BE49-F238E27FC236}">
                <a16:creationId xmlns:a16="http://schemas.microsoft.com/office/drawing/2014/main" id="{098CCF8E-2B84-E0B9-23ED-BA5DC1EED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476" y="3761581"/>
            <a:ext cx="3845950" cy="240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12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F4A10-9C32-B7BE-5920-57484464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4AE0D58-06B3-67CF-50D6-A20AC31D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200"/>
            <a:ext cx="10515598" cy="4830763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https://robomimic.github.io/docs/introduction/implemented_algorithms.html</a:t>
            </a:r>
            <a:endParaRPr lang="en-US" altLang="ko-KR" dirty="0"/>
          </a:p>
          <a:p>
            <a:r>
              <a:rPr lang="en-US" altLang="ko-KR" dirty="0" err="1"/>
              <a:t>Robomimic</a:t>
            </a:r>
            <a:r>
              <a:rPr lang="ko-KR" altLang="en-US" dirty="0"/>
              <a:t>에서는 </a:t>
            </a:r>
            <a:r>
              <a:rPr lang="en-US" altLang="ko-KR" dirty="0"/>
              <a:t>Imitation learning</a:t>
            </a:r>
            <a:r>
              <a:rPr lang="ko-KR" altLang="en-US" dirty="0"/>
              <a:t>과 </a:t>
            </a:r>
            <a:r>
              <a:rPr lang="en-US" altLang="ko-KR" dirty="0"/>
              <a:t>offline reinforcement learning</a:t>
            </a:r>
            <a:r>
              <a:rPr lang="ko-KR" altLang="en-US" dirty="0"/>
              <a:t>으로 나누어 </a:t>
            </a:r>
            <a:r>
              <a:rPr lang="en-US" altLang="ko-KR" dirty="0"/>
              <a:t>offline learning algorithm</a:t>
            </a:r>
            <a:r>
              <a:rPr lang="ko-KR" altLang="en-US" dirty="0"/>
              <a:t>이 구현되어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 해당 알고리즘들은 모두 </a:t>
            </a:r>
            <a:r>
              <a:rPr lang="en-US" altLang="ko-KR" dirty="0"/>
              <a:t>offline learning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아래와 같은 특징을 가짐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Agent</a:t>
            </a:r>
            <a:r>
              <a:rPr lang="ko-KR" altLang="en-US" dirty="0"/>
              <a:t>가 직접 환경과 상호작용하지 않음</a:t>
            </a:r>
            <a:r>
              <a:rPr lang="en-US" altLang="ko-KR" dirty="0"/>
              <a:t>(exploration</a:t>
            </a:r>
            <a:r>
              <a:rPr lang="ko-KR" altLang="en-US" dirty="0"/>
              <a:t>이 없음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Policy optimization</a:t>
            </a:r>
            <a:r>
              <a:rPr lang="ko-KR" altLang="en-US" dirty="0"/>
              <a:t> 과정에서 추가적인 데이터 수집 없이</a:t>
            </a:r>
            <a:r>
              <a:rPr lang="en-US" altLang="ko-KR" dirty="0"/>
              <a:t>, </a:t>
            </a:r>
            <a:r>
              <a:rPr lang="ko-KR" altLang="en-US" dirty="0"/>
              <a:t>이미 수집된 </a:t>
            </a:r>
            <a:r>
              <a:rPr lang="en-US" altLang="ko-KR" dirty="0"/>
              <a:t>dataset</a:t>
            </a:r>
            <a:r>
              <a:rPr lang="ko-KR" altLang="en-US" dirty="0"/>
              <a:t>만을 사용함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양질의 </a:t>
            </a:r>
            <a:r>
              <a:rPr lang="en-US" altLang="ko-KR" dirty="0"/>
              <a:t>expert demo dataset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필요하나</a:t>
            </a:r>
            <a:r>
              <a:rPr lang="en-US" altLang="ko-KR" dirty="0"/>
              <a:t>, </a:t>
            </a:r>
            <a:r>
              <a:rPr lang="ko-KR" altLang="en-US" dirty="0"/>
              <a:t>시뮬레이터 로봇의 </a:t>
            </a:r>
            <a:r>
              <a:rPr lang="en-US" altLang="ko-KR" dirty="0" err="1"/>
              <a:t>teleop</a:t>
            </a:r>
            <a:r>
              <a:rPr lang="ko-KR" altLang="en-US" dirty="0"/>
              <a:t>을 통해 이를 수집하는 것은 상당히 까다로움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E009FB-29FC-B0FC-B606-4C9A90A0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96D25-9861-42CC-B82C-BA5CD8B5B13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E57E43-C58A-55C2-A26C-668A338F1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DD063E97-D626-5468-25F9-65BE8C235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Imitation learning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F45D40-4FF1-9D2D-C3CC-5323F175E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856973"/>
            <a:ext cx="10515598" cy="332912"/>
          </a:xfrm>
        </p:spPr>
        <p:txBody>
          <a:bodyPr/>
          <a:lstStyle/>
          <a:p>
            <a:r>
              <a:rPr lang="en-US" altLang="ko-KR" dirty="0" err="1"/>
              <a:t>Robomimic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40868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>
            <a:alpha val="13000"/>
          </a:srgbClr>
        </a:solidFill>
      </a:spPr>
      <a:bodyPr wrap="square" lIns="0" tIns="0" rIns="0" bIns="0" rtlCol="0" anchor="ctr" anchorCtr="0">
        <a:noAutofit/>
      </a:bodyPr>
      <a:lstStyle>
        <a:defPPr algn="ctr">
          <a:lnSpc>
            <a:spcPct val="150000"/>
          </a:lnSpc>
          <a:spcBef>
            <a:spcPts val="600"/>
          </a:spcBef>
          <a:defRPr sz="1600" b="1" dirty="0" smtClean="0"/>
        </a:defPPr>
      </a:lstStyle>
    </a:spDef>
    <a:lnDef>
      <a:spPr>
        <a:ln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5615</TotalTime>
  <Words>697</Words>
  <Application>Microsoft Macintosh PowerPoint</Application>
  <PresentationFormat>와이드스크린</PresentationFormat>
  <Paragraphs>120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Times New Roman</vt:lpstr>
      <vt:lpstr>Trebuchet MS</vt:lpstr>
      <vt:lpstr>Wingdings</vt:lpstr>
      <vt:lpstr>2_Office 테마</vt:lpstr>
      <vt:lpstr>Weekly progress 24.04.08</vt:lpstr>
      <vt:lpstr>Last action</vt:lpstr>
      <vt:lpstr>Orbit workflow</vt:lpstr>
      <vt:lpstr>Orbit workflow</vt:lpstr>
      <vt:lpstr>Orbit workflow</vt:lpstr>
      <vt:lpstr>Orbit workflow</vt:lpstr>
      <vt:lpstr>Orbit workflow</vt:lpstr>
      <vt:lpstr>Imitation learning</vt:lpstr>
      <vt:lpstr>Imitation learning</vt:lpstr>
      <vt:lpstr>Imitation learning</vt:lpstr>
      <vt:lpstr>Last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? - ? -</dc:title>
  <dc:creator>김진석</dc:creator>
  <cp:lastModifiedBy>김진석</cp:lastModifiedBy>
  <cp:revision>240</cp:revision>
  <cp:lastPrinted>2020-09-21T09:26:40Z</cp:lastPrinted>
  <dcterms:created xsi:type="dcterms:W3CDTF">2020-08-31T04:31:27Z</dcterms:created>
  <dcterms:modified xsi:type="dcterms:W3CDTF">2024-04-08T06:13:49Z</dcterms:modified>
</cp:coreProperties>
</file>