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77" r:id="rId5"/>
  </p:sldMasterIdLst>
  <p:notesMasterIdLst>
    <p:notesMasterId r:id="rId34"/>
  </p:notesMasterIdLst>
  <p:sldIdLst>
    <p:sldId id="687" r:id="rId6"/>
    <p:sldId id="262" r:id="rId7"/>
    <p:sldId id="689" r:id="rId8"/>
    <p:sldId id="332" r:id="rId9"/>
    <p:sldId id="705" r:id="rId10"/>
    <p:sldId id="711" r:id="rId11"/>
    <p:sldId id="709" r:id="rId12"/>
    <p:sldId id="710" r:id="rId13"/>
    <p:sldId id="737" r:id="rId14"/>
    <p:sldId id="735" r:id="rId15"/>
    <p:sldId id="736" r:id="rId16"/>
    <p:sldId id="738" r:id="rId17"/>
    <p:sldId id="712" r:id="rId18"/>
    <p:sldId id="706" r:id="rId19"/>
    <p:sldId id="726" r:id="rId20"/>
    <p:sldId id="715" r:id="rId21"/>
    <p:sldId id="725" r:id="rId22"/>
    <p:sldId id="732" r:id="rId23"/>
    <p:sldId id="728" r:id="rId24"/>
    <p:sldId id="729" r:id="rId25"/>
    <p:sldId id="733" r:id="rId26"/>
    <p:sldId id="719" r:id="rId27"/>
    <p:sldId id="730" r:id="rId28"/>
    <p:sldId id="731" r:id="rId29"/>
    <p:sldId id="740" r:id="rId30"/>
    <p:sldId id="724" r:id="rId31"/>
    <p:sldId id="704" r:id="rId32"/>
    <p:sldId id="364"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ti brandts" initials="sb" lastIdx="15" clrIdx="0">
    <p:extLst>
      <p:ext uri="{19B8F6BF-5375-455C-9EA6-DF929625EA0E}">
        <p15:presenceInfo xmlns:p15="http://schemas.microsoft.com/office/powerpoint/2012/main" userId="206e818ac80e80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EA587-58B4-4834-902E-581EFD6ACB3E}" v="150" dt="2022-08-23T14:11:33.307"/>
    <p1510:client id="{A055C6A2-7C02-E946-8A3C-E0251CF5AF04}" v="8" dt="2022-01-20T10:02:28.892"/>
    <p1510:client id="{C4E8C89B-E5B4-5F84-0BEE-A3CEC531C5A3}" v="1" dt="2022-10-25T14:44:46.03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26" autoAdjust="0"/>
  </p:normalViewPr>
  <p:slideViewPr>
    <p:cSldViewPr snapToGrid="0">
      <p:cViewPr varScale="1">
        <p:scale>
          <a:sx n="66" d="100"/>
          <a:sy n="66" d="100"/>
        </p:scale>
        <p:origin x="130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NL" dirty="0"/>
              <a:t>Hi everyone, my name is Yiting LI, this is my midterm presentation about my thesis, </a:t>
            </a:r>
            <a:r>
              <a:rPr lang="en-US" altLang="zh-CN" sz="1200" dirty="0"/>
              <a:t>Indoor Localization with Multi-Rate Extended Kalman Filter.</a:t>
            </a:r>
          </a:p>
          <a:p>
            <a:endParaRPr lang="nl-NL" dirty="0"/>
          </a:p>
        </p:txBody>
      </p:sp>
    </p:spTree>
    <p:extLst>
      <p:ext uri="{BB962C8B-B14F-4D97-AF65-F5344CB8AC3E}">
        <p14:creationId xmlns:p14="http://schemas.microsoft.com/office/powerpoint/2010/main" val="856723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However, those cameras are not 100% reliable.</a:t>
            </a:r>
          </a:p>
          <a:p>
            <a:endParaRPr lang="en-GB" altLang="zh-CN" dirty="0"/>
          </a:p>
          <a:p>
            <a:r>
              <a:rPr lang="en-GB" altLang="zh-CN" dirty="0"/>
              <a:t>when objects are too close to each other, the camera can’t identify them, they are merged into one single object, causing some robot being untracked.</a:t>
            </a:r>
          </a:p>
          <a:p>
            <a:endParaRPr lang="en-GB" altLang="zh-CN" dirty="0"/>
          </a:p>
        </p:txBody>
      </p:sp>
    </p:spTree>
    <p:extLst>
      <p:ext uri="{BB962C8B-B14F-4D97-AF65-F5344CB8AC3E}">
        <p14:creationId xmlns:p14="http://schemas.microsoft.com/office/powerpoint/2010/main" val="3444079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Moreover, data missing sometime happen due to the environment light. </a:t>
            </a:r>
            <a:endParaRPr lang="en-GB" dirty="0"/>
          </a:p>
        </p:txBody>
      </p:sp>
    </p:spTree>
    <p:extLst>
      <p:ext uri="{BB962C8B-B14F-4D97-AF65-F5344CB8AC3E}">
        <p14:creationId xmlns:p14="http://schemas.microsoft.com/office/powerpoint/2010/main" val="2254758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noise is relatively small, so the main bias from the camera side is the merging situation.</a:t>
            </a:r>
          </a:p>
          <a:p>
            <a:endParaRPr lang="en-GB" dirty="0"/>
          </a:p>
          <a:p>
            <a:endParaRPr lang="en-GB" dirty="0"/>
          </a:p>
        </p:txBody>
      </p:sp>
    </p:spTree>
    <p:extLst>
      <p:ext uri="{BB962C8B-B14F-4D97-AF65-F5344CB8AC3E}">
        <p14:creationId xmlns:p14="http://schemas.microsoft.com/office/powerpoint/2010/main" val="151145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Based on above description, we can give the state-space model of the robot, and localization system block diagram.</a:t>
            </a:r>
          </a:p>
          <a:p>
            <a:endParaRPr lang="en-GB" dirty="0"/>
          </a:p>
          <a:p>
            <a:r>
              <a:rPr lang="en-GB" dirty="0"/>
              <a:t>The first line is the state transition function. The second line is the observation function, since we have multiple sensors, the </a:t>
            </a:r>
            <a:r>
              <a:rPr lang="en-GB" dirty="0" err="1"/>
              <a:t>i</a:t>
            </a:r>
            <a:r>
              <a:rPr lang="en-GB" dirty="0"/>
              <a:t> stands for the sensor index. </a:t>
            </a:r>
          </a:p>
          <a:p>
            <a:endParaRPr lang="en-GB" dirty="0"/>
          </a:p>
          <a:p>
            <a:r>
              <a:rPr lang="en-GB" dirty="0"/>
              <a:t>The </a:t>
            </a:r>
            <a:r>
              <a:rPr lang="en-GB" dirty="0" err="1"/>
              <a:t>gamme</a:t>
            </a:r>
            <a:r>
              <a:rPr lang="en-GB" dirty="0"/>
              <a:t> </a:t>
            </a:r>
            <a:r>
              <a:rPr lang="en-GB" dirty="0" err="1"/>
              <a:t>i</a:t>
            </a:r>
            <a:r>
              <a:rPr lang="en-GB" dirty="0"/>
              <a:t> </a:t>
            </a:r>
            <a:r>
              <a:rPr lang="en-US" dirty="0"/>
              <a:t>of</a:t>
            </a:r>
            <a:r>
              <a:rPr lang="zh-CN" altLang="en-US" dirty="0"/>
              <a:t> </a:t>
            </a:r>
            <a:r>
              <a:rPr lang="en-US" altLang="zh-CN" dirty="0"/>
              <a:t>k</a:t>
            </a:r>
            <a:r>
              <a:rPr lang="zh-CN" altLang="en-US" dirty="0"/>
              <a:t> </a:t>
            </a:r>
            <a:r>
              <a:rPr lang="en-US" altLang="zh-CN" dirty="0"/>
              <a:t>here</a:t>
            </a:r>
            <a:r>
              <a:rPr lang="zh-CN" altLang="en-US" dirty="0"/>
              <a:t> </a:t>
            </a:r>
            <a:r>
              <a:rPr lang="en-US" altLang="zh-CN" dirty="0"/>
              <a:t>is stochastic process, it models</a:t>
            </a:r>
            <a:r>
              <a:rPr lang="zh-CN" altLang="en-US" dirty="0"/>
              <a:t> </a:t>
            </a:r>
            <a:r>
              <a:rPr lang="en-US" altLang="zh-CN" dirty="0"/>
              <a:t>the</a:t>
            </a:r>
            <a:r>
              <a:rPr lang="zh-CN" altLang="en-US" dirty="0"/>
              <a:t> </a:t>
            </a:r>
            <a:r>
              <a:rPr lang="en-US" altLang="zh-CN" dirty="0"/>
              <a:t>sensor</a:t>
            </a:r>
            <a:r>
              <a:rPr lang="zh-CN" altLang="en-US" dirty="0"/>
              <a:t> </a:t>
            </a:r>
            <a:r>
              <a:rPr lang="en-US" altLang="zh-CN" dirty="0"/>
              <a:t>data</a:t>
            </a:r>
            <a:r>
              <a:rPr lang="zh-CN" altLang="en-US" dirty="0"/>
              <a:t> </a:t>
            </a:r>
            <a:r>
              <a:rPr lang="en-US" altLang="zh-CN" dirty="0"/>
              <a:t>drop, this factor could be 1 or 0, showing whether the measurement is missing.</a:t>
            </a:r>
          </a:p>
          <a:p>
            <a:endParaRPr lang="en-US" altLang="zh-CN" dirty="0"/>
          </a:p>
          <a:p>
            <a:r>
              <a:rPr lang="en-US" altLang="zh-CN" dirty="0"/>
              <a:t>With this state-space model, we can give the system block diagram, for a given termination, robot will generate control input u(k) through f_1</a:t>
            </a:r>
          </a:p>
          <a:p>
            <a:endParaRPr lang="en-US" altLang="zh-CN" dirty="0"/>
          </a:p>
          <a:p>
            <a:r>
              <a:rPr lang="en-US" altLang="zh-CN" dirty="0"/>
              <a:t>after the execution, the system output, location can be sensed by both odometry and camera. By applying a data fusion technique, we can generate a relatively accurate estimation to create the new control input u(k+1).</a:t>
            </a:r>
          </a:p>
          <a:p>
            <a:endParaRPr lang="en-US" altLang="zh-CN" dirty="0"/>
          </a:p>
          <a:p>
            <a:endParaRPr lang="en-US" altLang="zh-CN" dirty="0"/>
          </a:p>
          <a:p>
            <a:endParaRPr lang="en-US" dirty="0"/>
          </a:p>
          <a:p>
            <a:endParaRPr lang="en-GB" dirty="0"/>
          </a:p>
        </p:txBody>
      </p:sp>
    </p:spTree>
    <p:extLst>
      <p:ext uri="{BB962C8B-B14F-4D97-AF65-F5344CB8AC3E}">
        <p14:creationId xmlns:p14="http://schemas.microsoft.com/office/powerpoint/2010/main" val="343943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third part discuss the fusion method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14</a:t>
            </a:fld>
            <a:endParaRPr lang="nl-NL"/>
          </a:p>
        </p:txBody>
      </p:sp>
    </p:spTree>
    <p:extLst>
      <p:ext uri="{BB962C8B-B14F-4D97-AF65-F5344CB8AC3E}">
        <p14:creationId xmlns:p14="http://schemas.microsoft.com/office/powerpoint/2010/main" val="95696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The single rate Extended Kalman filter is widely used in many cases.</a:t>
            </a:r>
          </a:p>
          <a:p>
            <a:endParaRPr lang="en-GB" altLang="zh-CN" dirty="0"/>
          </a:p>
          <a:p>
            <a:r>
              <a:rPr lang="en-GB" altLang="zh-CN" dirty="0"/>
              <a:t>Why extended Kalman filter not the normal, because the system model is nonlinear, the normal one won’t work here.</a:t>
            </a:r>
          </a:p>
          <a:p>
            <a:endParaRPr lang="en-GB" altLang="zh-CN" dirty="0"/>
          </a:p>
          <a:p>
            <a:r>
              <a:rPr lang="en-GB" altLang="zh-CN" dirty="0"/>
              <a:t>The basic idea of the EKF is first predict the next state vector and covariance based on system model.</a:t>
            </a:r>
          </a:p>
          <a:p>
            <a:endParaRPr lang="en-GB" altLang="zh-CN" dirty="0"/>
          </a:p>
          <a:p>
            <a:r>
              <a:rPr lang="en-GB" altLang="zh-CN" dirty="0"/>
              <a:t>Then using the error between actual measurement z and system model h to correct the prediction.</a:t>
            </a:r>
          </a:p>
          <a:p>
            <a:endParaRPr lang="en-GB" altLang="zh-CN" dirty="0"/>
          </a:p>
          <a:p>
            <a:r>
              <a:rPr lang="en-GB" altLang="zh-CN" dirty="0"/>
              <a:t>With the corrected estimation x hat, we can use it to generate the control input.</a:t>
            </a:r>
          </a:p>
        </p:txBody>
      </p:sp>
    </p:spTree>
    <p:extLst>
      <p:ext uri="{BB962C8B-B14F-4D97-AF65-F5344CB8AC3E}">
        <p14:creationId xmlns:p14="http://schemas.microsoft.com/office/powerpoint/2010/main" val="1038635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There are many sensor giving measurement in different rate</a:t>
            </a:r>
          </a:p>
          <a:p>
            <a:endParaRPr lang="en-GB" dirty="0"/>
          </a:p>
          <a:p>
            <a:r>
              <a:rPr lang="en-GB" dirty="0"/>
              <a:t>Multi-rate EKF shares the same idea with the single rate EKF, the main different is in the prediction part.</a:t>
            </a:r>
          </a:p>
          <a:p>
            <a:endParaRPr lang="en-GB" dirty="0"/>
          </a:p>
          <a:p>
            <a:r>
              <a:rPr lang="en-GB" dirty="0"/>
              <a:t>For a lower rate sensor, the state space model is slightly different</a:t>
            </a:r>
          </a:p>
          <a:p>
            <a:endParaRPr lang="en-GB" dirty="0"/>
          </a:p>
          <a:p>
            <a:endParaRPr lang="en-GB" dirty="0"/>
          </a:p>
          <a:p>
            <a:endParaRPr lang="en-GB" dirty="0"/>
          </a:p>
        </p:txBody>
      </p:sp>
    </p:spTree>
    <p:extLst>
      <p:ext uri="{BB962C8B-B14F-4D97-AF65-F5344CB8AC3E}">
        <p14:creationId xmlns:p14="http://schemas.microsoft.com/office/powerpoint/2010/main" val="423595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For one sensor, we can extend the state-space model in this iterative way</a:t>
            </a:r>
          </a:p>
          <a:p>
            <a:endParaRPr lang="en-GB" dirty="0"/>
          </a:p>
          <a:p>
            <a:r>
              <a:rPr lang="en-GB" dirty="0"/>
              <a:t>And we can write it in a compact form, the M here is the delay compared to fastest sensor, e.g. odometry has period of 1, and camera is 5, then the M is 5 for the camera</a:t>
            </a:r>
          </a:p>
          <a:p>
            <a:endParaRPr lang="en-GB" dirty="0"/>
          </a:p>
          <a:p>
            <a:r>
              <a:rPr lang="en-GB" dirty="0"/>
              <a:t>The noise w(k) in the transition function is assumed to be a zero-mean white noise, we can drive the </a:t>
            </a:r>
            <a:r>
              <a:rPr lang="en-US" altLang="zh-CN" sz="1200" dirty="0">
                <a:latin typeface="Arial" panose="020B0604020202020204" pitchFamily="34" charset="0"/>
              </a:rPr>
              <a:t>covariance matrix Q(k) of the block noise </a:t>
            </a:r>
            <a:endParaRPr lang="en-GB" dirty="0"/>
          </a:p>
          <a:p>
            <a:endParaRPr lang="en-GB" dirty="0"/>
          </a:p>
          <a:p>
            <a:r>
              <a:rPr lang="en-GB" dirty="0"/>
              <a:t>Then we can substitute the AM and QM to the algorithm</a:t>
            </a:r>
          </a:p>
        </p:txBody>
      </p:sp>
    </p:spTree>
    <p:extLst>
      <p:ext uri="{BB962C8B-B14F-4D97-AF65-F5344CB8AC3E}">
        <p14:creationId xmlns:p14="http://schemas.microsoft.com/office/powerpoint/2010/main" val="2611030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As mentioned before, the sensor has a dropping rate, for example, the camera will loss track of some robots.</a:t>
            </a:r>
          </a:p>
          <a:p>
            <a:endParaRPr lang="en-US" dirty="0"/>
          </a:p>
          <a:p>
            <a:r>
              <a:rPr lang="en-US" dirty="0"/>
              <a:t>When facing the missing data situation, the only source is the estimation from system dynamic model, so we skip the correction part in the </a:t>
            </a:r>
            <a:r>
              <a:rPr lang="en-US" dirty="0" err="1"/>
              <a:t>mr</a:t>
            </a:r>
            <a:r>
              <a:rPr lang="en-US" dirty="0"/>
              <a:t>-EKF.</a:t>
            </a:r>
          </a:p>
          <a:p>
            <a:endParaRPr lang="en-US" dirty="0"/>
          </a:p>
          <a:p>
            <a:endParaRPr lang="en-GB" dirty="0"/>
          </a:p>
        </p:txBody>
      </p:sp>
    </p:spTree>
    <p:extLst>
      <p:ext uri="{BB962C8B-B14F-4D97-AF65-F5344CB8AC3E}">
        <p14:creationId xmlns:p14="http://schemas.microsoft.com/office/powerpoint/2010/main" val="147404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Since we have two sources of information, we have different way to construct the estimation architecture.</a:t>
            </a:r>
          </a:p>
          <a:p>
            <a:endParaRPr lang="en-GB" dirty="0"/>
          </a:p>
          <a:p>
            <a:r>
              <a:rPr lang="en-GB" dirty="0"/>
              <a:t>First one is the cascade style, the odometry has the same speed as the system dynamic, so it can generate an estimation at rate T1.</a:t>
            </a:r>
          </a:p>
          <a:p>
            <a:endParaRPr lang="en-GB" dirty="0"/>
          </a:p>
          <a:p>
            <a:r>
              <a:rPr lang="en-GB" dirty="0"/>
              <a:t>If the camera measurement is present, then either single rate EKF or multi rate EFK can be applied </a:t>
            </a:r>
          </a:p>
          <a:p>
            <a:endParaRPr lang="en-GB" dirty="0"/>
          </a:p>
          <a:p>
            <a:r>
              <a:rPr lang="en-GB" dirty="0"/>
              <a:t>the final estimation is made by combining camera information and previous filter output.</a:t>
            </a:r>
          </a:p>
          <a:p>
            <a:endParaRPr lang="en-GB" dirty="0"/>
          </a:p>
          <a:p>
            <a:endParaRPr lang="en-GB" dirty="0"/>
          </a:p>
        </p:txBody>
      </p:sp>
    </p:spTree>
    <p:extLst>
      <p:ext uri="{BB962C8B-B14F-4D97-AF65-F5344CB8AC3E}">
        <p14:creationId xmlns:p14="http://schemas.microsoft.com/office/powerpoint/2010/main" val="317135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Im </a:t>
            </a:r>
            <a:r>
              <a:rPr lang="en-GB" dirty="0" err="1"/>
              <a:t>gonna</a:t>
            </a:r>
            <a:r>
              <a:rPr lang="en-GB" dirty="0"/>
              <a:t> divide the presentation into 4 parts</a:t>
            </a:r>
          </a:p>
        </p:txBody>
      </p:sp>
    </p:spTree>
    <p:extLst>
      <p:ext uri="{BB962C8B-B14F-4D97-AF65-F5344CB8AC3E}">
        <p14:creationId xmlns:p14="http://schemas.microsoft.com/office/powerpoint/2010/main" val="3021976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alternative is using a Ordered Weighted Averaging operator to combine two estimation</a:t>
            </a:r>
          </a:p>
          <a:p>
            <a:endParaRPr lang="en-GB" dirty="0"/>
          </a:p>
          <a:p>
            <a:r>
              <a:rPr lang="en-GB" dirty="0"/>
              <a:t>The OWA operator will work when both measurement are available. </a:t>
            </a:r>
          </a:p>
        </p:txBody>
      </p:sp>
    </p:spTree>
    <p:extLst>
      <p:ext uri="{BB962C8B-B14F-4D97-AF65-F5344CB8AC3E}">
        <p14:creationId xmlns:p14="http://schemas.microsoft.com/office/powerpoint/2010/main" val="2044259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weight of each branch can be determined using the following way.</a:t>
            </a:r>
          </a:p>
          <a:p>
            <a:endParaRPr lang="en-GB" dirty="0"/>
          </a:p>
          <a:p>
            <a:r>
              <a:rPr lang="en-GB" dirty="0"/>
              <a:t>The main idea of this is if one sensor has larger accumulated error, the weight will decrease.</a:t>
            </a:r>
          </a:p>
          <a:p>
            <a:endParaRPr lang="en-GB" dirty="0"/>
          </a:p>
          <a:p>
            <a:r>
              <a:rPr lang="en-GB" dirty="0"/>
              <a:t>With the OWA style, the estimation may outperform than the estimation made by cascade style, because the error from odometry will grow larger while the camera are more accurate than the odometry. So the adaptive OWA operator might behave better than cascade style.</a:t>
            </a:r>
          </a:p>
          <a:p>
            <a:endParaRPr lang="en-GB" dirty="0"/>
          </a:p>
          <a:p>
            <a:endParaRPr lang="en-GB" dirty="0"/>
          </a:p>
          <a:p>
            <a:endParaRPr lang="en-GB" dirty="0"/>
          </a:p>
        </p:txBody>
      </p:sp>
    </p:spTree>
    <p:extLst>
      <p:ext uri="{BB962C8B-B14F-4D97-AF65-F5344CB8AC3E}">
        <p14:creationId xmlns:p14="http://schemas.microsoft.com/office/powerpoint/2010/main" val="653479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Based on previous discussion, several experiments were conducted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22</a:t>
            </a:fld>
            <a:endParaRPr lang="nl-NL"/>
          </a:p>
        </p:txBody>
      </p:sp>
    </p:spTree>
    <p:extLst>
      <p:ext uri="{BB962C8B-B14F-4D97-AF65-F5344CB8AC3E}">
        <p14:creationId xmlns:p14="http://schemas.microsoft.com/office/powerpoint/2010/main" val="3774953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simulation is based on </a:t>
            </a:r>
            <a:r>
              <a:rPr lang="en-GB" dirty="0" err="1"/>
              <a:t>pygame</a:t>
            </a:r>
            <a:r>
              <a:rPr lang="en-GB" dirty="0"/>
              <a:t> and 10 robots were released, they are far from each other at the beginning, we are assuming they know their initial state, then they moving randomly, and no obstacles avoiding </a:t>
            </a:r>
            <a:r>
              <a:rPr lang="en-US" altLang="zh-CN" dirty="0"/>
              <a:t>method </a:t>
            </a:r>
            <a:r>
              <a:rPr lang="en-GB" dirty="0"/>
              <a:t>is applied. </a:t>
            </a:r>
          </a:p>
          <a:p>
            <a:endParaRPr lang="en-GB" dirty="0"/>
          </a:p>
          <a:p>
            <a:r>
              <a:rPr lang="en-US" dirty="0"/>
              <a:t>The simulation are performed in Monte Carlo style, but due to limitation only 10 rounds are performed here. </a:t>
            </a:r>
          </a:p>
          <a:p>
            <a:endParaRPr lang="en-US" dirty="0"/>
          </a:p>
          <a:p>
            <a:r>
              <a:rPr lang="en-US" dirty="0"/>
              <a:t>To compare the localization accuracy improvement, we compare the mean square error between estimation and true position of each robot.</a:t>
            </a:r>
            <a:endParaRPr lang="en-GB" dirty="0"/>
          </a:p>
        </p:txBody>
      </p:sp>
    </p:spTree>
    <p:extLst>
      <p:ext uri="{BB962C8B-B14F-4D97-AF65-F5344CB8AC3E}">
        <p14:creationId xmlns:p14="http://schemas.microsoft.com/office/powerpoint/2010/main" val="118183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first check the trajectory, </a:t>
            </a:r>
          </a:p>
          <a:p>
            <a:endParaRPr lang="en-US" dirty="0"/>
          </a:p>
          <a:p>
            <a:r>
              <a:rPr lang="en-US" dirty="0"/>
              <a:t>The left side shows the odometry has large drift, without other information, the estimation will have large bias.</a:t>
            </a:r>
          </a:p>
          <a:p>
            <a:endParaRPr lang="en-US" dirty="0"/>
          </a:p>
          <a:p>
            <a:r>
              <a:rPr lang="en-US" dirty="0"/>
              <a:t>The right-side shows that applying OWA style multi-rate EKF, the estimation is basically follows the true trajectory. </a:t>
            </a:r>
          </a:p>
          <a:p>
            <a:endParaRPr lang="en-US" dirty="0"/>
          </a:p>
          <a:p>
            <a:r>
              <a:rPr lang="en-US" dirty="0"/>
              <a:t>The orange raising indicates at that time, the merging situation happened, with the OWA multi-rate EKF, the localization system can overcome this disturbance.</a:t>
            </a:r>
            <a:endParaRPr lang="en-GB" dirty="0"/>
          </a:p>
        </p:txBody>
      </p:sp>
    </p:spTree>
    <p:extLst>
      <p:ext uri="{BB962C8B-B14F-4D97-AF65-F5344CB8AC3E}">
        <p14:creationId xmlns:p14="http://schemas.microsoft.com/office/powerpoint/2010/main" val="3422320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Then we compare the MSE under different localization method.</a:t>
            </a:r>
          </a:p>
          <a:p>
            <a:endParaRPr lang="en-GB" dirty="0"/>
          </a:p>
          <a:p>
            <a:r>
              <a:rPr lang="en-GB" dirty="0"/>
              <a:t>Each block of data in the upper table, stands for the average MSE of 10 robots in one round under one method.</a:t>
            </a:r>
          </a:p>
          <a:p>
            <a:endParaRPr lang="en-GB" dirty="0"/>
          </a:p>
          <a:p>
            <a:r>
              <a:rPr lang="en-GB" dirty="0"/>
              <a:t>In each row, data are relatively close to each other, but some biased data also exist, for example, in the last row, with the OWA multi-rate EKF, in the first round, the MSE is larger than other. This is because the random processing noise and random moving, when lots of robots are gathering, the only reliable source is odometry, and the odometry is drifted, in that case, </a:t>
            </a:r>
            <a:r>
              <a:rPr lang="en-US" altLang="zh-CN" b="0" i="0" dirty="0">
                <a:solidFill>
                  <a:srgbClr val="BDC1C6"/>
                </a:solidFill>
                <a:effectLst/>
                <a:latin typeface="arial" panose="020B0604020202020204" pitchFamily="34" charset="0"/>
              </a:rPr>
              <a:t>outliers might show up.</a:t>
            </a:r>
          </a:p>
          <a:p>
            <a:endParaRPr lang="en-US" b="0" i="0" dirty="0">
              <a:solidFill>
                <a:srgbClr val="BDC1C6"/>
              </a:solidFill>
              <a:effectLst/>
              <a:latin typeface="arial" panose="020B0604020202020204" pitchFamily="34" charset="0"/>
            </a:endParaRPr>
          </a:p>
          <a:p>
            <a:r>
              <a:rPr lang="en-GB" dirty="0"/>
              <a:t>Then we take the average MSE among all rounds, we can get the table below. </a:t>
            </a:r>
          </a:p>
          <a:p>
            <a:endParaRPr lang="en-GB" dirty="0"/>
          </a:p>
          <a:p>
            <a:r>
              <a:rPr lang="en-GB" dirty="0"/>
              <a:t>These results show that by applying data fusion method, the estimation accuracy is improved. </a:t>
            </a:r>
          </a:p>
          <a:p>
            <a:endParaRPr lang="en-GB" dirty="0"/>
          </a:p>
          <a:p>
            <a:r>
              <a:rPr lang="en-GB" dirty="0"/>
              <a:t>The multi-rate EKF doesn’t outperform the single-rate EKF, but the way we combining different Kalman filter do make a difference. </a:t>
            </a:r>
          </a:p>
          <a:p>
            <a:endParaRPr lang="en-GB" dirty="0"/>
          </a:p>
          <a:p>
            <a:r>
              <a:rPr lang="en-GB" dirty="0"/>
              <a:t>The OWA adaptive style is better than the cascade style, and performance gap might be enlarged in long term application, because the drift will be become larger as time goes by.</a:t>
            </a:r>
          </a:p>
          <a:p>
            <a:endParaRPr lang="en-GB" dirty="0"/>
          </a:p>
          <a:p>
            <a:endParaRPr lang="en-GB" dirty="0"/>
          </a:p>
          <a:p>
            <a:endParaRPr lang="en-GB" dirty="0"/>
          </a:p>
        </p:txBody>
      </p:sp>
    </p:spTree>
    <p:extLst>
      <p:ext uri="{BB962C8B-B14F-4D97-AF65-F5344CB8AC3E}">
        <p14:creationId xmlns:p14="http://schemas.microsoft.com/office/powerpoint/2010/main" val="737010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With above result, we can say that the above architectures raise the estimation accuracy, the tasks on the coming months would be first implement the localization into real robot, and conduct experiment on real object.</a:t>
            </a:r>
          </a:p>
        </p:txBody>
      </p:sp>
    </p:spTree>
    <p:extLst>
      <p:ext uri="{BB962C8B-B14F-4D97-AF65-F5344CB8AC3E}">
        <p14:creationId xmlns:p14="http://schemas.microsoft.com/office/powerpoint/2010/main" val="4184467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Thanks for your attention</a:t>
            </a:r>
            <a:endParaRPr lang="zh-CN" altLang="en-US" dirty="0"/>
          </a:p>
        </p:txBody>
      </p:sp>
    </p:spTree>
    <p:extLst>
      <p:ext uri="{BB962C8B-B14F-4D97-AF65-F5344CB8AC3E}">
        <p14:creationId xmlns:p14="http://schemas.microsoft.com/office/powerpoint/2010/main" val="216457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3</a:t>
            </a:fld>
            <a:endParaRPr lang="nl-NL"/>
          </a:p>
        </p:txBody>
      </p:sp>
    </p:spTree>
    <p:extLst>
      <p:ext uri="{BB962C8B-B14F-4D97-AF65-F5344CB8AC3E}">
        <p14:creationId xmlns:p14="http://schemas.microsoft.com/office/powerpoint/2010/main" val="238714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main idea of the topic is how can we make the robot localizes itself better inside the room with certain sensors. If we set the coordination and heading angle as the state vector, the problem becomes a state estimation problem.</a:t>
            </a:r>
          </a:p>
          <a:p>
            <a:endParaRPr lang="en-GB" dirty="0"/>
          </a:p>
          <a:p>
            <a:r>
              <a:rPr lang="en-GB" dirty="0"/>
              <a:t>Meanwhile, lots of sensors are available for the state estimation task, </a:t>
            </a:r>
            <a:r>
              <a:rPr lang="en-US" altLang="zh-CN" sz="1200" dirty="0">
                <a:latin typeface="Arial" panose="020B0604020202020204" pitchFamily="34" charset="0"/>
              </a:rPr>
              <a:t>but information is not always trustful, those measurement sometimes is absent, or with drift or wrong reading, </a:t>
            </a:r>
            <a:r>
              <a:rPr lang="en-GB" altLang="zh-CN" sz="1200" dirty="0">
                <a:latin typeface="Arial" panose="020B0604020202020204" pitchFamily="34" charset="0"/>
              </a:rPr>
              <a:t>moreover</a:t>
            </a:r>
            <a:r>
              <a:rPr lang="en-GB" dirty="0"/>
              <a:t> they are coming in different rate. How can we make full use of them?</a:t>
            </a:r>
          </a:p>
          <a:p>
            <a:endParaRPr lang="en-GB" dirty="0"/>
          </a:p>
          <a:p>
            <a:r>
              <a:rPr lang="en-US" altLang="zh-CN" sz="1200" dirty="0">
                <a:latin typeface="Arial" panose="020B0604020202020204" pitchFamily="34" charset="0"/>
              </a:rPr>
              <a:t>Data fusion methods such as Kalman filter have been widely applied for state estimations, Integrated information from various sources often reduces the effect of biased measurement, therefore, often enhances the estimation accuracy.</a:t>
            </a:r>
          </a:p>
          <a:p>
            <a:endParaRPr lang="en-US" altLang="zh-CN" sz="1200" dirty="0">
              <a:latin typeface="Arial" panose="020B0604020202020204" pitchFamily="34" charset="0"/>
            </a:endParaRPr>
          </a:p>
          <a:p>
            <a:r>
              <a:rPr lang="en-US" altLang="zh-CN" sz="1200" dirty="0">
                <a:latin typeface="Arial" panose="020B0604020202020204" pitchFamily="34" charset="0"/>
              </a:rPr>
              <a:t>So the main task is to based on data fusion method to construct an indoor localization architecture with multi-rate sensors and missing or biased measurement</a:t>
            </a:r>
          </a:p>
          <a:p>
            <a:endParaRPr lang="en-US" sz="1200" dirty="0">
              <a:latin typeface="Arial" panose="020B0604020202020204" pitchFamily="34" charset="0"/>
            </a:endParaRPr>
          </a:p>
          <a:p>
            <a:endParaRPr lang="en-GB" dirty="0"/>
          </a:p>
        </p:txBody>
      </p:sp>
    </p:spTree>
    <p:extLst>
      <p:ext uri="{BB962C8B-B14F-4D97-AF65-F5344CB8AC3E}">
        <p14:creationId xmlns:p14="http://schemas.microsoft.com/office/powerpoint/2010/main" val="31521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next part, I will give the system model</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5</a:t>
            </a:fld>
            <a:endParaRPr lang="nl-NL"/>
          </a:p>
        </p:txBody>
      </p:sp>
    </p:spTree>
    <p:extLst>
      <p:ext uri="{BB962C8B-B14F-4D97-AF65-F5344CB8AC3E}">
        <p14:creationId xmlns:p14="http://schemas.microsoft.com/office/powerpoint/2010/main" val="2119431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is the multi-sensor diagram</a:t>
            </a:r>
          </a:p>
          <a:p>
            <a:endParaRPr lang="en-GB" dirty="0"/>
          </a:p>
          <a:p>
            <a:r>
              <a:rPr lang="en-GB" dirty="0"/>
              <a:t>Robots have multiple sensors, odometry, laser scanner, or </a:t>
            </a:r>
            <a:r>
              <a:rPr lang="en-GB" altLang="zh-CN" dirty="0"/>
              <a:t>camera, </a:t>
            </a:r>
            <a:r>
              <a:rPr lang="en-GB" dirty="0"/>
              <a:t>GNSS. In this task, we have odometry and camera.</a:t>
            </a:r>
          </a:p>
          <a:p>
            <a:endParaRPr lang="en-GB" dirty="0"/>
          </a:p>
          <a:p>
            <a:r>
              <a:rPr lang="en-GB" dirty="0"/>
              <a:t>Those sensor won’t have the same sampling rate, this picture illustrate a possible case on the robots, the black arrow can be an odometry its </a:t>
            </a:r>
            <a:r>
              <a:rPr lang="en-GB" altLang="zh-CN" dirty="0"/>
              <a:t>period </a:t>
            </a:r>
            <a:r>
              <a:rPr lang="en-GB" dirty="0"/>
              <a:t>is 1, and the red arrow is the camera, due to the communication </a:t>
            </a:r>
            <a:r>
              <a:rPr lang="en-GB" dirty="0" err="1"/>
              <a:t>limiation</a:t>
            </a:r>
            <a:r>
              <a:rPr lang="en-GB" dirty="0"/>
              <a:t>, we might make it slower than </a:t>
            </a:r>
            <a:r>
              <a:rPr lang="en-GB" altLang="zh-CN" dirty="0"/>
              <a:t>odometry</a:t>
            </a:r>
            <a:r>
              <a:rPr lang="en-GB" dirty="0"/>
              <a:t>, the period is set as 3.</a:t>
            </a:r>
          </a:p>
          <a:p>
            <a:endParaRPr lang="en-GB" dirty="0"/>
          </a:p>
          <a:p>
            <a:r>
              <a:rPr lang="en-GB" dirty="0"/>
              <a:t>// Even more, sensor’s reading might got lost, this behaviour will be modelled later.</a:t>
            </a:r>
          </a:p>
        </p:txBody>
      </p:sp>
    </p:spTree>
    <p:extLst>
      <p:ext uri="{BB962C8B-B14F-4D97-AF65-F5344CB8AC3E}">
        <p14:creationId xmlns:p14="http://schemas.microsoft.com/office/powerpoint/2010/main" val="371349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Next is the system dynamic model. Here is the equation of the unicycle-type robot’s kinematic model</a:t>
            </a:r>
          </a:p>
          <a:p>
            <a:endParaRPr lang="en-GB" dirty="0"/>
          </a:p>
          <a:p>
            <a:r>
              <a:rPr lang="en-GB" dirty="0"/>
              <a:t>With this model, we can use current location x y theta and given velocity u and turning angle omega to determine the coordination and heading angle on the next time step. </a:t>
            </a:r>
          </a:p>
          <a:p>
            <a:endParaRPr lang="en-GB" dirty="0"/>
          </a:p>
          <a:p>
            <a:r>
              <a:rPr lang="en-GB" dirty="0"/>
              <a:t>The w stands for the noise in state transition, which is assumed as a zero-mean white noise, and unrelated with each other. </a:t>
            </a:r>
          </a:p>
          <a:p>
            <a:endParaRPr lang="en-GB" dirty="0"/>
          </a:p>
          <a:p>
            <a:r>
              <a:rPr lang="en-GB" dirty="0"/>
              <a:t>This kinematic model will be used as the system estimation.</a:t>
            </a:r>
          </a:p>
          <a:p>
            <a:endParaRPr lang="en-GB" dirty="0"/>
          </a:p>
          <a:p>
            <a:r>
              <a:rPr lang="en-GB" dirty="0"/>
              <a:t>The </a:t>
            </a:r>
            <a:r>
              <a:rPr lang="en-GB" altLang="zh-CN" dirty="0"/>
              <a:t>control input u(k), </a:t>
            </a:r>
            <a:r>
              <a:rPr lang="en-GB" dirty="0"/>
              <a:t>velocity and turning angle, are decided by a go-to-goal controller, the u(k) basically equals to the error between current location and desired location times a factor </a:t>
            </a:r>
            <a:r>
              <a:rPr lang="en-GB" dirty="0" err="1"/>
              <a:t>K_p</a:t>
            </a:r>
            <a:endParaRPr lang="en-GB" dirty="0"/>
          </a:p>
        </p:txBody>
      </p:sp>
    </p:spTree>
    <p:extLst>
      <p:ext uri="{BB962C8B-B14F-4D97-AF65-F5344CB8AC3E}">
        <p14:creationId xmlns:p14="http://schemas.microsoft.com/office/powerpoint/2010/main" val="382105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system in the Lab is </a:t>
            </a:r>
            <a:r>
              <a:rPr lang="en-GB" dirty="0" err="1"/>
              <a:t>Optitrack</a:t>
            </a:r>
            <a:r>
              <a:rPr lang="en-GB" dirty="0"/>
              <a:t> system, </a:t>
            </a:r>
            <a:r>
              <a:rPr lang="en-GB" altLang="zh-CN" dirty="0"/>
              <a:t>utilize the refraction to track the object</a:t>
            </a:r>
          </a:p>
          <a:p>
            <a:endParaRPr lang="en-GB" dirty="0"/>
          </a:p>
          <a:p>
            <a:r>
              <a:rPr lang="en-GB" dirty="0"/>
              <a:t>When placing 10 robots, the tracking overview is shown in the right side</a:t>
            </a:r>
          </a:p>
          <a:p>
            <a:endParaRPr lang="en-GB" dirty="0"/>
          </a:p>
          <a:p>
            <a:endParaRPr lang="en-GB" dirty="0"/>
          </a:p>
          <a:p>
            <a:endParaRPr lang="en-GB" dirty="0"/>
          </a:p>
        </p:txBody>
      </p:sp>
    </p:spTree>
    <p:extLst>
      <p:ext uri="{BB962C8B-B14F-4D97-AF65-F5344CB8AC3E}">
        <p14:creationId xmlns:p14="http://schemas.microsoft.com/office/powerpoint/2010/main" val="204436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All the robot are tracked successful by the camera.</a:t>
            </a:r>
          </a:p>
          <a:p>
            <a:endParaRPr lang="en-GB" dirty="0"/>
          </a:p>
          <a:p>
            <a:endParaRPr lang="en-GB" dirty="0"/>
          </a:p>
        </p:txBody>
      </p:sp>
    </p:spTree>
    <p:extLst>
      <p:ext uri="{BB962C8B-B14F-4D97-AF65-F5344CB8AC3E}">
        <p14:creationId xmlns:p14="http://schemas.microsoft.com/office/powerpoint/2010/main" val="3477340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pic>
        <p:nvPicPr>
          <p:cNvPr id="66" name="Graphic 65">
            <a:extLst>
              <a:ext uri="{FF2B5EF4-FFF2-40B4-BE49-F238E27FC236}">
                <a16:creationId xmlns:a16="http://schemas.microsoft.com/office/drawing/2014/main" id="{74BC95E6-BF1F-D84A-B37A-58DB48FB02A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ekst (Wit)">
    <p:spTree>
      <p:nvGrpSpPr>
        <p:cNvPr id="1" name=""/>
        <p:cNvGrpSpPr/>
        <p:nvPr/>
      </p:nvGrpSpPr>
      <p:grpSpPr>
        <a:xfrm>
          <a:off x="0" y="0"/>
          <a:ext cx="0" cy="0"/>
          <a:chOff x="0" y="0"/>
          <a:chExt cx="0" cy="0"/>
        </a:xfrm>
      </p:grpSpPr>
      <p:grpSp>
        <p:nvGrpSpPr>
          <p:cNvPr id="683" name="Groep 9"/>
          <p:cNvGrpSpPr/>
          <p:nvPr/>
        </p:nvGrpSpPr>
        <p:grpSpPr>
          <a:xfrm>
            <a:off x="2982511" y="-1228655"/>
            <a:ext cx="6226977" cy="490402"/>
            <a:chOff x="0" y="0"/>
            <a:chExt cx="6226976" cy="490400"/>
          </a:xfrm>
        </p:grpSpPr>
        <p:sp>
          <p:nvSpPr>
            <p:cNvPr id="671"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682" name="Groep 8"/>
            <p:cNvGrpSpPr/>
            <p:nvPr/>
          </p:nvGrpSpPr>
          <p:grpSpPr>
            <a:xfrm>
              <a:off x="0" y="0"/>
              <a:ext cx="6226975" cy="211381"/>
              <a:chOff x="0" y="0"/>
              <a:chExt cx="6226974" cy="211380"/>
            </a:xfrm>
          </p:grpSpPr>
          <p:sp>
            <p:nvSpPr>
              <p:cNvPr id="672"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73"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74"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75"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76"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77"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78"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79"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80"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81"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692" name="Group 4"/>
          <p:cNvGrpSpPr/>
          <p:nvPr/>
        </p:nvGrpSpPr>
        <p:grpSpPr>
          <a:xfrm>
            <a:off x="698501" y="5884314"/>
            <a:ext cx="1454912" cy="577167"/>
            <a:chOff x="0" y="0"/>
            <a:chExt cx="1454911" cy="577165"/>
          </a:xfrm>
        </p:grpSpPr>
        <p:sp>
          <p:nvSpPr>
            <p:cNvPr id="684"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685"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6"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0"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1"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3" name="Body Level One…"/>
          <p:cNvSpPr txBox="1">
            <a:spLocks noGrp="1"/>
          </p:cNvSpPr>
          <p:nvPr>
            <p:ph type="body" idx="1" hasCustomPrompt="1"/>
          </p:nvPr>
        </p:nvSpPr>
        <p:spPr>
          <a:xfrm>
            <a:off x="698498" y="718513"/>
            <a:ext cx="10798176" cy="5229851"/>
          </a:xfrm>
          <a:prstGeom prst="rect">
            <a:avLst/>
          </a:prstGeom>
        </p:spPr>
        <p:txBody>
          <a:bodyPr anchor="ctr">
            <a:normAutofit/>
          </a:bodyPr>
          <a:lstStyle>
            <a:lvl1pPr marL="0" indent="0" algn="ctr">
              <a:buClrTx/>
              <a:buSzTx/>
              <a:buNone/>
              <a:defRPr sz="4400">
                <a:latin typeface="Roboto Slab Regular Regular"/>
                <a:ea typeface="Roboto Slab Regular Regular"/>
                <a:cs typeface="Roboto Slab Regular Regular"/>
                <a:sym typeface="Roboto Slab Regular Regular"/>
              </a:defRPr>
            </a:lvl1pPr>
            <a:lvl2pPr marL="0" indent="0" algn="ctr">
              <a:buClrTx/>
              <a:buSzTx/>
              <a:buNone/>
              <a:defRPr sz="4400">
                <a:latin typeface="Roboto Slab Regular Regular"/>
                <a:ea typeface="Roboto Slab Regular Regular"/>
                <a:cs typeface="Roboto Slab Regular Regular"/>
                <a:sym typeface="Roboto Slab Regular Regular"/>
              </a:defRPr>
            </a:lvl2pPr>
            <a:lvl3pPr algn="ctr">
              <a:buClrTx/>
              <a:buFontTx/>
              <a:defRPr sz="4400">
                <a:latin typeface="Roboto Slab Regular Regular"/>
                <a:ea typeface="Roboto Slab Regular Regular"/>
                <a:cs typeface="Roboto Slab Regular Regular"/>
                <a:sym typeface="Roboto Slab Regular Regular"/>
              </a:defRPr>
            </a:lvl3pPr>
            <a:lvl4pPr algn="ctr">
              <a:buClrTx/>
              <a:buFontTx/>
              <a:defRPr sz="4400">
                <a:latin typeface="Roboto Slab Regular Regular"/>
                <a:ea typeface="Roboto Slab Regular Regular"/>
                <a:cs typeface="Roboto Slab Regular Regular"/>
                <a:sym typeface="Roboto Slab Regular Regular"/>
              </a:defRPr>
            </a:lvl4pPr>
            <a:lvl5pPr marL="0" indent="0" algn="ctr">
              <a:buClrTx/>
              <a:buSzTx/>
              <a:buFontTx/>
              <a:buNone/>
              <a:defRPr sz="4400">
                <a:latin typeface="Roboto Slab Regular Regular"/>
                <a:ea typeface="Roboto Slab Regular Regular"/>
                <a:cs typeface="Roboto Slab Regular Regular"/>
                <a:sym typeface="Roboto Slab Regular Regular"/>
              </a:defRPr>
            </a:lvl5pPr>
          </a:lstStyle>
          <a:p>
            <a:r>
              <a:t>Quote</a:t>
            </a:r>
          </a:p>
          <a:p>
            <a:pPr lvl="1"/>
            <a:endParaRPr/>
          </a:p>
          <a:p>
            <a:pPr lvl="2"/>
            <a:endParaRPr/>
          </a:p>
          <a:p>
            <a:pPr lvl="3"/>
            <a:endParaRPr/>
          </a:p>
          <a:p>
            <a:pPr lvl="4"/>
            <a:endParaRPr/>
          </a:p>
        </p:txBody>
      </p:sp>
      <p:sp>
        <p:nvSpPr>
          <p:cNvPr id="694"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 (Wit)</a:t>
            </a:r>
          </a:p>
        </p:txBody>
      </p:sp>
      <p:sp>
        <p:nvSpPr>
          <p:cNvPr id="708"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6219228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Hoofdstuk">
    <p:spTree>
      <p:nvGrpSpPr>
        <p:cNvPr id="1" name=""/>
        <p:cNvGrpSpPr/>
        <p:nvPr/>
      </p:nvGrpSpPr>
      <p:grpSpPr>
        <a:xfrm>
          <a:off x="0" y="0"/>
          <a:ext cx="0" cy="0"/>
          <a:chOff x="0" y="0"/>
          <a:chExt cx="0" cy="0"/>
        </a:xfrm>
      </p:grpSpPr>
      <p:grpSp>
        <p:nvGrpSpPr>
          <p:cNvPr id="1849" name="Groep 9"/>
          <p:cNvGrpSpPr/>
          <p:nvPr/>
        </p:nvGrpSpPr>
        <p:grpSpPr>
          <a:xfrm>
            <a:off x="2982511" y="-1228655"/>
            <a:ext cx="6226977" cy="490402"/>
            <a:chOff x="0" y="0"/>
            <a:chExt cx="6226976" cy="490400"/>
          </a:xfrm>
        </p:grpSpPr>
        <p:sp>
          <p:nvSpPr>
            <p:cNvPr id="1837"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848" name="Groep 8"/>
            <p:cNvGrpSpPr/>
            <p:nvPr/>
          </p:nvGrpSpPr>
          <p:grpSpPr>
            <a:xfrm>
              <a:off x="0" y="0"/>
              <a:ext cx="6226975" cy="211381"/>
              <a:chOff x="0" y="0"/>
              <a:chExt cx="6226974" cy="211380"/>
            </a:xfrm>
          </p:grpSpPr>
          <p:sp>
            <p:nvSpPr>
              <p:cNvPr id="1838"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9"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0"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1"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2"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3"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4"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5"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6"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7"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858" name="Group 4"/>
          <p:cNvGrpSpPr/>
          <p:nvPr/>
        </p:nvGrpSpPr>
        <p:grpSpPr>
          <a:xfrm>
            <a:off x="698501" y="5884314"/>
            <a:ext cx="1454912" cy="577167"/>
            <a:chOff x="0" y="0"/>
            <a:chExt cx="1454911" cy="577165"/>
          </a:xfrm>
        </p:grpSpPr>
        <p:sp>
          <p:nvSpPr>
            <p:cNvPr id="1850"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851"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52"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53"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54"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855"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56"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57"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859" name="Rechthoek 7"/>
          <p:cNvSpPr/>
          <p:nvPr/>
        </p:nvSpPr>
        <p:spPr>
          <a:xfrm>
            <a:off x="-12033" y="0"/>
            <a:ext cx="12192001" cy="5371383"/>
          </a:xfrm>
          <a:prstGeom prst="rect">
            <a:avLst/>
          </a:prstGeom>
          <a:solidFill>
            <a:schemeClr val="accent2"/>
          </a:solidFill>
          <a:ln w="12700">
            <a:miter lim="400000"/>
          </a:ln>
        </p:spPr>
        <p:txBody>
          <a:bodyPr lIns="45719" rIns="45719" anchor="ctr"/>
          <a:lstStyle/>
          <a:p>
            <a:pPr algn="ctr">
              <a:defRPr sz="1600">
                <a:solidFill>
                  <a:srgbClr val="FFFFFF"/>
                </a:solidFill>
              </a:defRPr>
            </a:pPr>
            <a:endParaRPr/>
          </a:p>
        </p:txBody>
      </p:sp>
      <p:sp>
        <p:nvSpPr>
          <p:cNvPr id="1860" name="Tijdelijke aanduiding voor afbeelding 8"/>
          <p:cNvSpPr>
            <a:spLocks noGrp="1"/>
          </p:cNvSpPr>
          <p:nvPr>
            <p:ph type="pic" idx="21"/>
          </p:nvPr>
        </p:nvSpPr>
        <p:spPr>
          <a:xfrm>
            <a:off x="-600" y="716"/>
            <a:ext cx="12193200" cy="5371384"/>
          </a:xfrm>
          <a:prstGeom prst="rect">
            <a:avLst/>
          </a:prstGeom>
        </p:spPr>
        <p:txBody>
          <a:bodyPr lIns="91439" tIns="45719" rIns="91439" bIns="45719"/>
          <a:lstStyle/>
          <a:p>
            <a:endParaRPr/>
          </a:p>
        </p:txBody>
      </p:sp>
      <p:sp>
        <p:nvSpPr>
          <p:cNvPr id="1861"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Hoofdstuk</a:t>
            </a:r>
          </a:p>
        </p:txBody>
      </p:sp>
      <p:sp>
        <p:nvSpPr>
          <p:cNvPr id="1926" name="Body Level One…"/>
          <p:cNvSpPr txBox="1">
            <a:spLocks noGrp="1"/>
          </p:cNvSpPr>
          <p:nvPr>
            <p:ph type="body" sz="half" idx="1"/>
          </p:nvPr>
        </p:nvSpPr>
        <p:spPr>
          <a:xfrm>
            <a:off x="2702625" y="2770414"/>
            <a:ext cx="6786751" cy="2987465"/>
          </a:xfrm>
          <a:prstGeom prst="rect">
            <a:avLst/>
          </a:prstGeom>
          <a:solidFill>
            <a:schemeClr val="accent1"/>
          </a:solidFill>
        </p:spPr>
        <p:txBody>
          <a:bodyPr>
            <a:normAutofit/>
          </a:bodyPr>
          <a:lstStyle>
            <a:lvl1pPr marL="0" indent="0">
              <a:buClrTx/>
              <a:buSzTx/>
              <a:buNone/>
              <a:defRPr sz="100">
                <a:solidFill>
                  <a:schemeClr val="accent1"/>
                </a:solidFill>
              </a:defRPr>
            </a:lvl1pPr>
            <a:lvl2pPr marL="280689" indent="-17164">
              <a:buClrTx/>
              <a:defRPr sz="100">
                <a:solidFill>
                  <a:schemeClr val="accent1"/>
                </a:solidFill>
              </a:defRPr>
            </a:lvl2pPr>
            <a:lvl3pPr>
              <a:buClrTx/>
              <a:buFontTx/>
              <a:defRPr sz="100">
                <a:solidFill>
                  <a:schemeClr val="accent1"/>
                </a:solidFill>
              </a:defRPr>
            </a:lvl3pPr>
            <a:lvl4pPr>
              <a:buClrTx/>
              <a:buFontTx/>
              <a:defRPr sz="100">
                <a:solidFill>
                  <a:schemeClr val="accent1"/>
                </a:solidFill>
              </a:defRPr>
            </a:lvl4pPr>
            <a:lvl5pPr marL="16470" indent="-16470">
              <a:buClrTx/>
              <a:buFontTx/>
              <a:defRPr sz="1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927" name="Tijdelijke aanduiding voor tekst 78"/>
          <p:cNvSpPr>
            <a:spLocks noGrp="1"/>
          </p:cNvSpPr>
          <p:nvPr>
            <p:ph type="body" sz="half" idx="22" hasCustomPrompt="1"/>
          </p:nvPr>
        </p:nvSpPr>
        <p:spPr>
          <a:xfrm>
            <a:off x="2702627" y="2770414"/>
            <a:ext cx="6514419" cy="2987463"/>
          </a:xfrm>
          <a:prstGeom prst="rect">
            <a:avLst/>
          </a:prstGeom>
          <a:solidFill>
            <a:schemeClr val="accent3"/>
          </a:solidFill>
        </p:spPr>
        <p:txBody>
          <a:bodyPr>
            <a:normAutofit/>
          </a:bodyPr>
          <a:lstStyle>
            <a:lvl1pPr marL="0" indent="0">
              <a:buClrTx/>
              <a:buSzTx/>
              <a:buNone/>
            </a:lvl1pPr>
          </a:lstStyle>
          <a:p>
            <a:r>
              <a:rPr dirty="0"/>
              <a:t>  </a:t>
            </a:r>
          </a:p>
        </p:txBody>
      </p:sp>
      <p:sp>
        <p:nvSpPr>
          <p:cNvPr id="1928" name="Tijdelijke aanduiding voor verticale tekst 2"/>
          <p:cNvSpPr>
            <a:spLocks noGrp="1"/>
          </p:cNvSpPr>
          <p:nvPr>
            <p:ph type="body" sz="quarter" idx="23" hasCustomPrompt="1"/>
          </p:nvPr>
        </p:nvSpPr>
        <p:spPr>
          <a:xfrm>
            <a:off x="3086309" y="3917564"/>
            <a:ext cx="6019384" cy="1101408"/>
          </a:xfrm>
          <a:prstGeom prst="rect">
            <a:avLst/>
          </a:prstGeom>
        </p:spPr>
        <p:txBody>
          <a:bodyPr anchor="b">
            <a:normAutofit/>
          </a:bodyPr>
          <a:lstStyle>
            <a:lvl1pPr marL="0" indent="0" algn="ctr">
              <a:buClrTx/>
              <a:buSzTx/>
              <a:buNone/>
              <a:defRPr sz="3400">
                <a:solidFill>
                  <a:srgbClr val="FFFFFF"/>
                </a:solidFill>
                <a:latin typeface="Roboto Slab Regular Regular"/>
                <a:ea typeface="Roboto Slab Regular Regular"/>
                <a:cs typeface="Roboto Slab Regular Regular"/>
                <a:sym typeface="Roboto Slab Regular Regular"/>
              </a:defRPr>
            </a:lvl1pPr>
          </a:lstStyle>
          <a:p>
            <a:r>
              <a:t>Plaats een hoofstuktitel hier, max. 2 regels</a:t>
            </a:r>
          </a:p>
        </p:txBody>
      </p:sp>
      <p:sp>
        <p:nvSpPr>
          <p:cNvPr id="1929" name="Tijdelijke aanduiding voor verticale tekst 2"/>
          <p:cNvSpPr>
            <a:spLocks noGrp="1"/>
          </p:cNvSpPr>
          <p:nvPr>
            <p:ph type="body" sz="quarter" idx="24" hasCustomPrompt="1"/>
          </p:nvPr>
        </p:nvSpPr>
        <p:spPr>
          <a:xfrm>
            <a:off x="5661995" y="3100404"/>
            <a:ext cx="868008" cy="719402"/>
          </a:xfrm>
          <a:prstGeom prst="rect">
            <a:avLst/>
          </a:prstGeom>
        </p:spPr>
        <p:txBody>
          <a:bodyPr anchor="b">
            <a:normAutofit/>
          </a:bodyPr>
          <a:lstStyle>
            <a:lvl1pPr marL="0" indent="0" algn="ctr" defTabSz="618458">
              <a:spcBef>
                <a:spcPts val="1000"/>
              </a:spcBef>
              <a:buClrTx/>
              <a:buSzTx/>
              <a:buNone/>
              <a:defRPr sz="4300">
                <a:solidFill>
                  <a:srgbClr val="FFFFFF"/>
                </a:solidFill>
                <a:latin typeface="Roboto Slab Bold"/>
                <a:ea typeface="Roboto Slab Bold"/>
                <a:cs typeface="Roboto Slab Bold"/>
                <a:sym typeface="Roboto Slab Bold"/>
              </a:defRPr>
            </a:lvl1pPr>
          </a:lstStyle>
          <a:p>
            <a:r>
              <a:t>xx</a:t>
            </a:r>
          </a:p>
        </p:txBody>
      </p:sp>
      <p:sp>
        <p:nvSpPr>
          <p:cNvPr id="1930" name="Tijdelijke aanduiding voor verticale tekst 2"/>
          <p:cNvSpPr>
            <a:spLocks noGrp="1"/>
          </p:cNvSpPr>
          <p:nvPr>
            <p:ph type="body" sz="quarter" idx="25" hasCustomPrompt="1"/>
          </p:nvPr>
        </p:nvSpPr>
        <p:spPr>
          <a:xfrm>
            <a:off x="3088948" y="5168239"/>
            <a:ext cx="6014106" cy="280930"/>
          </a:xfrm>
          <a:prstGeom prst="rect">
            <a:avLst/>
          </a:prstGeom>
        </p:spPr>
        <p:txBody>
          <a:bodyPr>
            <a:normAutofit/>
          </a:bodyPr>
          <a:lstStyle>
            <a:lvl1pPr marL="0" indent="0" algn="ctr">
              <a:buClrTx/>
              <a:buSzTx/>
              <a:buNone/>
              <a:defRPr b="1">
                <a:solidFill>
                  <a:srgbClr val="FFFFFF"/>
                </a:solidFill>
              </a:defRPr>
            </a:lvl1pPr>
          </a:lstStyle>
          <a:p>
            <a:r>
              <a:t>Ruimte voor een subtitel</a:t>
            </a:r>
          </a:p>
        </p:txBody>
      </p:sp>
      <p:sp>
        <p:nvSpPr>
          <p:cNvPr id="1931" name="Tijdelijke aanduiding voor tekst 17"/>
          <p:cNvSpPr>
            <a:spLocks noGrp="1"/>
          </p:cNvSpPr>
          <p:nvPr>
            <p:ph type="body" sz="quarter" idx="26" hasCustomPrompt="1"/>
          </p:nvPr>
        </p:nvSpPr>
        <p:spPr>
          <a:xfrm>
            <a:off x="5700000" y="3894066"/>
            <a:ext cx="792001"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1932"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1426196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extLst>
      <p:ext uri="{BB962C8B-B14F-4D97-AF65-F5344CB8AC3E}">
        <p14:creationId xmlns:p14="http://schemas.microsoft.com/office/powerpoint/2010/main" val="304365724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0861536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kst (Blauw)">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E493D16D-3009-48A7-8CAE-D76DFD02422C}"/>
              </a:ext>
            </a:extLst>
          </p:cNvPr>
          <p:cNvSpPr/>
          <p:nvPr userDrawn="1"/>
        </p:nvSpPr>
        <p:spPr>
          <a:xfrm>
            <a:off x="-10750"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Tekst (Blauw)</a:t>
            </a:r>
          </a:p>
        </p:txBody>
      </p:sp>
      <p:sp>
        <p:nvSpPr>
          <p:cNvPr id="184" name="Tijdelijke aanduiding voor tekst 183">
            <a:extLst>
              <a:ext uri="{FF2B5EF4-FFF2-40B4-BE49-F238E27FC236}">
                <a16:creationId xmlns:a16="http://schemas.microsoft.com/office/drawing/2014/main" id="{53F1B21A-CF3B-6441-A870-5260B9155006}"/>
              </a:ext>
            </a:extLst>
          </p:cNvPr>
          <p:cNvSpPr>
            <a:spLocks noGrp="1"/>
          </p:cNvSpPr>
          <p:nvPr>
            <p:ph type="body" sz="quarter" idx="14" hasCustomPrompt="1"/>
          </p:nvPr>
        </p:nvSpPr>
        <p:spPr>
          <a:xfrm>
            <a:off x="-10748" y="-11608"/>
            <a:ext cx="12191998" cy="6869608"/>
          </a:xfrm>
          <a:custGeom>
            <a:avLst/>
            <a:gdLst>
              <a:gd name="connsiteX0" fmla="*/ 3185333 w 12191998"/>
              <a:gd name="connsiteY0" fmla="*/ 0 h 6869608"/>
              <a:gd name="connsiteX1" fmla="*/ 8925946 w 12191998"/>
              <a:gd name="connsiteY1" fmla="*/ 0 h 6869608"/>
              <a:gd name="connsiteX2" fmla="*/ 8948177 w 12191998"/>
              <a:gd name="connsiteY2" fmla="*/ 48565 h 6869608"/>
              <a:gd name="connsiteX3" fmla="*/ 11992586 w 12191998"/>
              <a:gd name="connsiteY3" fmla="*/ 1044578 h 6869608"/>
              <a:gd name="connsiteX4" fmla="*/ 12191998 w 12191998"/>
              <a:gd name="connsiteY4" fmla="*/ 989575 h 6869608"/>
              <a:gd name="connsiteX5" fmla="*/ 12191998 w 12191998"/>
              <a:gd name="connsiteY5" fmla="*/ 6196705 h 6869608"/>
              <a:gd name="connsiteX6" fmla="*/ 11851510 w 12191998"/>
              <a:gd name="connsiteY6" fmla="*/ 6626723 h 6869608"/>
              <a:gd name="connsiteX7" fmla="*/ 11646947 w 12191998"/>
              <a:gd name="connsiteY7" fmla="*/ 6869608 h 6869608"/>
              <a:gd name="connsiteX8" fmla="*/ 6613960 w 12191998"/>
              <a:gd name="connsiteY8" fmla="*/ 6869608 h 6869608"/>
              <a:gd name="connsiteX9" fmla="*/ 6636609 w 12191998"/>
              <a:gd name="connsiteY9" fmla="*/ 6805697 h 6869608"/>
              <a:gd name="connsiteX10" fmla="*/ 7241039 w 12191998"/>
              <a:gd name="connsiteY10" fmla="*/ 4210206 h 6869608"/>
              <a:gd name="connsiteX11" fmla="*/ 7198578 w 12191998"/>
              <a:gd name="connsiteY11" fmla="*/ 3111481 h 6869608"/>
              <a:gd name="connsiteX12" fmla="*/ 6593496 w 12191998"/>
              <a:gd name="connsiteY12" fmla="*/ 3838657 h 6869608"/>
              <a:gd name="connsiteX13" fmla="*/ 1147743 w 12191998"/>
              <a:gd name="connsiteY13" fmla="*/ 4894917 h 6869608"/>
              <a:gd name="connsiteX14" fmla="*/ 3182435 w 12191998"/>
              <a:gd name="connsiteY14" fmla="*/ 5149 h 6869608"/>
              <a:gd name="connsiteX15" fmla="*/ 0 w 12191998"/>
              <a:gd name="connsiteY15" fmla="*/ 0 h 6869608"/>
              <a:gd name="connsiteX16" fmla="*/ 1541390 w 12191998"/>
              <a:gd name="connsiteY16" fmla="*/ 0 h 6869608"/>
              <a:gd name="connsiteX17" fmla="*/ 1224979 w 12191998"/>
              <a:gd name="connsiteY17" fmla="*/ 267087 h 6869608"/>
              <a:gd name="connsiteX18" fmla="*/ 354211 w 12191998"/>
              <a:gd name="connsiteY18" fmla="*/ 947343 h 6869608"/>
              <a:gd name="connsiteX19" fmla="*/ 0 w 12191998"/>
              <a:gd name="connsiteY19" fmla="*/ 1210989 h 686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8" h="6869608">
                <a:moveTo>
                  <a:pt x="3185333" y="0"/>
                </a:moveTo>
                <a:lnTo>
                  <a:pt x="8925946" y="0"/>
                </a:lnTo>
                <a:lnTo>
                  <a:pt x="8948177" y="48565"/>
                </a:lnTo>
                <a:cubicBezTo>
                  <a:pt x="9485809" y="1122949"/>
                  <a:pt x="10723864" y="1348553"/>
                  <a:pt x="11992586" y="1044578"/>
                </a:cubicBezTo>
                <a:lnTo>
                  <a:pt x="12191998" y="989575"/>
                </a:lnTo>
                <a:lnTo>
                  <a:pt x="12191998" y="6196705"/>
                </a:lnTo>
                <a:lnTo>
                  <a:pt x="11851510" y="6626723"/>
                </a:lnTo>
                <a:lnTo>
                  <a:pt x="11646947" y="6869608"/>
                </a:lnTo>
                <a:lnTo>
                  <a:pt x="6613960" y="6869608"/>
                </a:lnTo>
                <a:lnTo>
                  <a:pt x="6636609" y="6805697"/>
                </a:lnTo>
                <a:cubicBezTo>
                  <a:pt x="6886291" y="6046491"/>
                  <a:pt x="7073513" y="5195475"/>
                  <a:pt x="7241039" y="4210206"/>
                </a:cubicBezTo>
                <a:cubicBezTo>
                  <a:pt x="7325965" y="3711264"/>
                  <a:pt x="7331269" y="3159250"/>
                  <a:pt x="7198578" y="3111481"/>
                </a:cubicBezTo>
                <a:cubicBezTo>
                  <a:pt x="7012804" y="3047785"/>
                  <a:pt x="6864186" y="3355642"/>
                  <a:pt x="6593496" y="3838657"/>
                </a:cubicBezTo>
                <a:cubicBezTo>
                  <a:pt x="5579714" y="5590242"/>
                  <a:pt x="2288907" y="7617838"/>
                  <a:pt x="1147743" y="4894917"/>
                </a:cubicBezTo>
                <a:cubicBezTo>
                  <a:pt x="486928" y="3322469"/>
                  <a:pt x="2068305" y="1869445"/>
                  <a:pt x="3182435" y="5149"/>
                </a:cubicBezTo>
                <a:close/>
                <a:moveTo>
                  <a:pt x="0" y="0"/>
                </a:moveTo>
                <a:lnTo>
                  <a:pt x="1541390" y="0"/>
                </a:lnTo>
                <a:lnTo>
                  <a:pt x="1224979" y="267087"/>
                </a:lnTo>
                <a:cubicBezTo>
                  <a:pt x="944161" y="496828"/>
                  <a:pt x="652150" y="722628"/>
                  <a:pt x="354211" y="947343"/>
                </a:cubicBezTo>
                <a:lnTo>
                  <a:pt x="0" y="1210989"/>
                </a:lnTo>
                <a:close/>
              </a:path>
            </a:pathLst>
          </a:custGeom>
          <a:solidFill>
            <a:srgbClr val="00B7D3"/>
          </a:solidFill>
        </p:spPr>
        <p:txBody>
          <a:bodyPr wrap="square">
            <a:noAutofit/>
          </a:bodyPr>
          <a:lstStyle>
            <a:lvl1pPr marL="0" indent="0">
              <a:buNone/>
              <a:defRPr/>
            </a:lvl1pPr>
          </a:lstStyle>
          <a:p>
            <a:pPr lvl="0"/>
            <a:r>
              <a:rPr lang="nl-NL" dirty="0"/>
              <a:t>  </a:t>
            </a:r>
            <a:endParaRPr lang="en-GB" dirty="0"/>
          </a:p>
        </p:txBody>
      </p:sp>
      <p:sp>
        <p:nvSpPr>
          <p:cNvPr id="3" name="Tijdelijke aanduiding voor verticale tekst 2"/>
          <p:cNvSpPr>
            <a:spLocks noGrp="1"/>
          </p:cNvSpPr>
          <p:nvPr>
            <p:ph type="body" orient="vert" idx="1" hasCustomPrompt="1"/>
          </p:nvPr>
        </p:nvSpPr>
        <p:spPr>
          <a:xfrm>
            <a:off x="698499" y="718513"/>
            <a:ext cx="10798175" cy="5229851"/>
          </a:xfrm>
        </p:spPr>
        <p:txBody>
          <a:bodyPr vert="horz" lIns="0" tIns="0" rIns="0" bIns="0" anchor="ctr" anchorCtr="0"/>
          <a:lstStyle>
            <a:lvl1pPr marL="0" indent="0" algn="ctr">
              <a:buClr>
                <a:schemeClr val="bg1"/>
              </a:buClr>
              <a:buNone/>
              <a:defRPr sz="4400" i="0">
                <a:solidFill>
                  <a:schemeClr val="bg1"/>
                </a:solidFill>
                <a:latin typeface="+mj-lt"/>
              </a:defRPr>
            </a:lvl1pPr>
            <a:lvl2pPr marL="0" indent="0" algn="ctr">
              <a:buClr>
                <a:schemeClr val="bg1"/>
              </a:buClr>
              <a:buNone/>
              <a:defRPr sz="3600" i="0">
                <a:solidFill>
                  <a:schemeClr val="bg1"/>
                </a:solidFill>
              </a:defRPr>
            </a:lvl2pPr>
            <a:lvl3pPr marL="0" indent="0" algn="ctr">
              <a:buFont typeface="Arial" panose="020B0604020202020204" pitchFamily="34" charset="0"/>
              <a:buNone/>
              <a:defRPr sz="3600" i="0">
                <a:solidFill>
                  <a:schemeClr val="bg1"/>
                </a:solidFill>
              </a:defRPr>
            </a:lvl3pPr>
            <a:lvl4pPr marL="0" indent="0" algn="ctr">
              <a:buFont typeface="Arial" panose="020B0604020202020204" pitchFamily="34" charset="0"/>
              <a:buNone/>
              <a:defRPr sz="3600" i="0">
                <a:solidFill>
                  <a:schemeClr val="bg1"/>
                </a:solidFill>
              </a:defRPr>
            </a:lvl4pPr>
            <a:lvl5pPr marL="0" indent="0" algn="ctr">
              <a:buClr>
                <a:schemeClr val="bg1"/>
              </a:buClr>
              <a:buFont typeface="Arial" panose="020B0604020202020204" pitchFamily="34" charset="0"/>
              <a:buNone/>
              <a:defRPr sz="3600" i="0">
                <a:solidFill>
                  <a:schemeClr val="bg1"/>
                </a:solidFill>
              </a:defRPr>
            </a:lvl5pPr>
            <a:lvl6pPr marL="0" indent="0" algn="ctr">
              <a:buClr>
                <a:schemeClr val="bg1"/>
              </a:buClr>
              <a:buFont typeface="Arial" panose="020B0604020202020204" pitchFamily="34" charset="0"/>
              <a:buNone/>
              <a:defRPr sz="3600" i="0">
                <a:solidFill>
                  <a:schemeClr val="bg1"/>
                </a:solidFill>
              </a:defRPr>
            </a:lvl6pPr>
            <a:lvl7pPr marL="0" indent="0" algn="ctr">
              <a:buClr>
                <a:schemeClr val="bg1"/>
              </a:buClr>
              <a:buNone/>
              <a:defRPr sz="3600" i="0">
                <a:solidFill>
                  <a:schemeClr val="bg1"/>
                </a:solidFill>
              </a:defRPr>
            </a:lvl7pPr>
            <a:lvl8pPr marL="0" indent="0" algn="ctr">
              <a:buFont typeface="Arial" panose="020B0604020202020204" pitchFamily="34" charset="0"/>
              <a:buNone/>
              <a:defRPr sz="3600" i="0">
                <a:solidFill>
                  <a:schemeClr val="bg1"/>
                </a:solidFill>
              </a:defRPr>
            </a:lvl8pPr>
            <a:lvl9pPr marL="0" indent="0" algn="ctr">
              <a:buFont typeface="Arial" panose="020B0604020202020204" pitchFamily="34" charset="0"/>
              <a:buNone/>
              <a:defRPr sz="3600" i="0">
                <a:solidFill>
                  <a:schemeClr val="bg1"/>
                </a:solidFill>
              </a:defRPr>
            </a:lvl9pPr>
          </a:lstStyle>
          <a:p>
            <a:pPr lvl="0"/>
            <a:r>
              <a:rPr lang="nl-NL" dirty="0"/>
              <a:t>Quote</a:t>
            </a:r>
          </a:p>
        </p:txBody>
      </p:sp>
      <p:sp>
        <p:nvSpPr>
          <p:cNvPr id="6" name="Tijdelijke aanduiding voor dianummer 5"/>
          <p:cNvSpPr>
            <a:spLocks noGrp="1"/>
          </p:cNvSpPr>
          <p:nvPr>
            <p:ph type="sldNum" sz="quarter" idx="12"/>
          </p:nvPr>
        </p:nvSpPr>
        <p:spPr/>
        <p:txBody>
          <a:bodyPr/>
          <a:lstStyle>
            <a:lvl1pPr>
              <a:defRPr>
                <a:solidFill>
                  <a:schemeClr val="bg1"/>
                </a:solidFill>
              </a:defRPr>
            </a:lvl1pPr>
          </a:lstStyle>
          <a:p>
            <a:fld id="{B502C9A5-716F-45E6-800B-D4D02CE26F90}" type="slidenum">
              <a:rPr lang="nl-NL" smtClean="0"/>
              <a:pPr/>
              <a:t>‹#›</a:t>
            </a:fld>
            <a:endParaRPr lang="nl-NL" dirty="0"/>
          </a:p>
        </p:txBody>
      </p:sp>
      <p:pic>
        <p:nvPicPr>
          <p:cNvPr id="96" name="Graphic 95">
            <a:extLst>
              <a:ext uri="{FF2B5EF4-FFF2-40B4-BE49-F238E27FC236}">
                <a16:creationId xmlns:a16="http://schemas.microsoft.com/office/drawing/2014/main" id="{F0ABF8FD-475B-8344-9393-4BC5BAD9A70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50294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6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dirty="0"/>
              <a:t>  </a:t>
            </a:r>
            <a:endParaRPr lang="en-GB" dirty="0"/>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259297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0"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4800" y="4968196"/>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a:t>
            </a:r>
            <a:r>
              <a:rPr err="1"/>
              <a:t>spreker</a:t>
            </a:r>
            <a:r>
              <a:t> of datum</a:t>
            </a:r>
          </a:p>
          <a:p>
            <a:pPr lvl="4"/>
            <a:endParaRPr/>
          </a:p>
        </p:txBody>
      </p:sp>
      <p:sp>
        <p:nvSpPr>
          <p:cNvPr id="254" name="Tijdelijke aanduiding voor tekst 20"/>
          <p:cNvSpPr>
            <a:spLocks noGrp="1"/>
          </p:cNvSpPr>
          <p:nvPr>
            <p:ph type="body" sz="quarter" idx="22" hasCustomPrompt="1"/>
          </p:nvPr>
        </p:nvSpPr>
        <p:spPr>
          <a:xfrm>
            <a:off x="694800" y="1005329"/>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rPr err="1"/>
              <a:t>Plaats</a:t>
            </a:r>
            <a:r>
              <a:t> </a:t>
            </a:r>
            <a:r>
              <a:rPr err="1"/>
              <a:t>hier</a:t>
            </a:r>
            <a:r>
              <a:t> de </a:t>
            </a:r>
            <a:r>
              <a:rPr err="1"/>
              <a:t>titel</a:t>
            </a:r>
            <a:r>
              <a:t> van de </a:t>
            </a:r>
            <a:r>
              <a:rPr err="1"/>
              <a:t>presentatie</a:t>
            </a:r>
            <a:endParaRP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Wit)">
    <p:spTree>
      <p:nvGrpSpPr>
        <p:cNvPr id="1" name=""/>
        <p:cNvGrpSpPr/>
        <p:nvPr/>
      </p:nvGrpSpPr>
      <p:grpSpPr>
        <a:xfrm>
          <a:off x="0" y="0"/>
          <a:ext cx="0" cy="0"/>
          <a:chOff x="0" y="0"/>
          <a:chExt cx="0" cy="0"/>
        </a:xfrm>
      </p:grpSpPr>
      <p:grpSp>
        <p:nvGrpSpPr>
          <p:cNvPr id="670" name="Instructie"/>
          <p:cNvGrpSpPr/>
          <p:nvPr/>
        </p:nvGrpSpPr>
        <p:grpSpPr>
          <a:xfrm>
            <a:off x="-7462" y="7107104"/>
            <a:ext cx="3391307" cy="1765091"/>
            <a:chOff x="0" y="0"/>
            <a:chExt cx="3391306" cy="1765089"/>
          </a:xfrm>
        </p:grpSpPr>
        <p:sp>
          <p:nvSpPr>
            <p:cNvPr id="650"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669" name="Instructie"/>
            <p:cNvGrpSpPr/>
            <p:nvPr/>
          </p:nvGrpSpPr>
          <p:grpSpPr>
            <a:xfrm>
              <a:off x="98270" y="12607"/>
              <a:ext cx="3194766" cy="1752483"/>
              <a:chOff x="0" y="0"/>
              <a:chExt cx="3194765" cy="1752482"/>
            </a:xfrm>
          </p:grpSpPr>
          <p:grpSp>
            <p:nvGrpSpPr>
              <p:cNvPr id="653" name="Rechthoek 17"/>
              <p:cNvGrpSpPr/>
              <p:nvPr/>
            </p:nvGrpSpPr>
            <p:grpSpPr>
              <a:xfrm>
                <a:off x="0" y="0"/>
                <a:ext cx="3194766" cy="431900"/>
                <a:chOff x="0" y="0"/>
                <a:chExt cx="3194764" cy="431899"/>
              </a:xfrm>
            </p:grpSpPr>
            <p:sp>
              <p:nvSpPr>
                <p:cNvPr id="65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652"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656" name="Ovaal 18"/>
              <p:cNvGrpSpPr/>
              <p:nvPr/>
            </p:nvGrpSpPr>
            <p:grpSpPr>
              <a:xfrm>
                <a:off x="0" y="485877"/>
                <a:ext cx="260915" cy="269241"/>
                <a:chOff x="0" y="0"/>
                <a:chExt cx="260914" cy="269240"/>
              </a:xfrm>
            </p:grpSpPr>
            <p:sp>
              <p:nvSpPr>
                <p:cNvPr id="6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5" name="1"/>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657"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660" name="Ovaal 20"/>
              <p:cNvGrpSpPr/>
              <p:nvPr/>
            </p:nvGrpSpPr>
            <p:grpSpPr>
              <a:xfrm>
                <a:off x="0" y="922202"/>
                <a:ext cx="260915" cy="269241"/>
                <a:chOff x="0" y="0"/>
                <a:chExt cx="260914" cy="269240"/>
              </a:xfrm>
            </p:grpSpPr>
            <p:sp>
              <p:nvSpPr>
                <p:cNvPr id="6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9" name="2"/>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661"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668" name="Groep 22"/>
              <p:cNvGrpSpPr/>
              <p:nvPr/>
            </p:nvGrpSpPr>
            <p:grpSpPr>
              <a:xfrm>
                <a:off x="2513632" y="470171"/>
                <a:ext cx="681134" cy="696748"/>
                <a:chOff x="0" y="0"/>
                <a:chExt cx="681132" cy="696747"/>
              </a:xfrm>
            </p:grpSpPr>
            <p:grpSp>
              <p:nvGrpSpPr>
                <p:cNvPr id="666" name="Groep 23"/>
                <p:cNvGrpSpPr/>
                <p:nvPr/>
              </p:nvGrpSpPr>
              <p:grpSpPr>
                <a:xfrm>
                  <a:off x="197031" y="0"/>
                  <a:ext cx="287071" cy="379108"/>
                  <a:chOff x="0" y="0"/>
                  <a:chExt cx="287070" cy="379106"/>
                </a:xfrm>
              </p:grpSpPr>
              <p:sp>
                <p:nvSpPr>
                  <p:cNvPr id="662"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3"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4"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5"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667"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692" name="Group 4"/>
          <p:cNvGrpSpPr/>
          <p:nvPr/>
        </p:nvGrpSpPr>
        <p:grpSpPr>
          <a:xfrm>
            <a:off x="698501" y="5884314"/>
            <a:ext cx="1454912" cy="577167"/>
            <a:chOff x="0" y="0"/>
            <a:chExt cx="1454911" cy="577165"/>
          </a:xfrm>
        </p:grpSpPr>
        <p:sp>
          <p:nvSpPr>
            <p:cNvPr id="684"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685"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6"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0"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1"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3" name="Body Level One…"/>
          <p:cNvSpPr txBox="1">
            <a:spLocks noGrp="1"/>
          </p:cNvSpPr>
          <p:nvPr>
            <p:ph type="body" idx="1" hasCustomPrompt="1"/>
          </p:nvPr>
        </p:nvSpPr>
        <p:spPr>
          <a:xfrm>
            <a:off x="698498" y="718513"/>
            <a:ext cx="10798176" cy="5229851"/>
          </a:xfrm>
          <a:prstGeom prst="rect">
            <a:avLst/>
          </a:prstGeom>
        </p:spPr>
        <p:txBody>
          <a:bodyPr anchor="ctr">
            <a:normAutofit/>
          </a:bodyPr>
          <a:lstStyle>
            <a:lvl1pPr marL="0" indent="0" algn="ctr">
              <a:buClrTx/>
              <a:buSzTx/>
              <a:buNone/>
              <a:defRPr sz="4400">
                <a:latin typeface="Roboto Slab Regular Regular"/>
                <a:ea typeface="Roboto Slab Regular Regular"/>
                <a:cs typeface="Roboto Slab Regular Regular"/>
                <a:sym typeface="Roboto Slab Regular Regular"/>
              </a:defRPr>
            </a:lvl1pPr>
            <a:lvl2pPr marL="0" indent="0" algn="ctr">
              <a:buClrTx/>
              <a:buSzTx/>
              <a:buNone/>
              <a:defRPr sz="4400">
                <a:latin typeface="Roboto Slab Regular Regular"/>
                <a:ea typeface="Roboto Slab Regular Regular"/>
                <a:cs typeface="Roboto Slab Regular Regular"/>
                <a:sym typeface="Roboto Slab Regular Regular"/>
              </a:defRPr>
            </a:lvl2pPr>
            <a:lvl3pPr algn="ctr">
              <a:buClrTx/>
              <a:buFontTx/>
              <a:defRPr sz="4400">
                <a:latin typeface="Roboto Slab Regular Regular"/>
                <a:ea typeface="Roboto Slab Regular Regular"/>
                <a:cs typeface="Roboto Slab Regular Regular"/>
                <a:sym typeface="Roboto Slab Regular Regular"/>
              </a:defRPr>
            </a:lvl3pPr>
            <a:lvl4pPr algn="ctr">
              <a:buClrTx/>
              <a:buFontTx/>
              <a:defRPr sz="4400">
                <a:latin typeface="Roboto Slab Regular Regular"/>
                <a:ea typeface="Roboto Slab Regular Regular"/>
                <a:cs typeface="Roboto Slab Regular Regular"/>
                <a:sym typeface="Roboto Slab Regular Regular"/>
              </a:defRPr>
            </a:lvl4pPr>
            <a:lvl5pPr marL="0" indent="0" algn="ctr">
              <a:buClrTx/>
              <a:buSzTx/>
              <a:buFontTx/>
              <a:buNone/>
              <a:defRPr sz="4400">
                <a:latin typeface="Roboto Slab Regular Regular"/>
                <a:ea typeface="Roboto Slab Regular Regular"/>
                <a:cs typeface="Roboto Slab Regular Regular"/>
                <a:sym typeface="Roboto Slab Regular Regular"/>
              </a:defRPr>
            </a:lvl5pPr>
          </a:lstStyle>
          <a:p>
            <a:r>
              <a:t>Quote</a:t>
            </a:r>
          </a:p>
          <a:p>
            <a:pPr lvl="1"/>
            <a:endParaRPr/>
          </a:p>
          <a:p>
            <a:pPr lvl="2"/>
            <a:endParaRPr/>
          </a:p>
          <a:p>
            <a:pPr lvl="3"/>
            <a:endParaRPr/>
          </a:p>
          <a:p>
            <a:pPr lvl="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ekst (Blauw)">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E493D16D-3009-48A7-8CAE-D76DFD02422C}"/>
              </a:ext>
            </a:extLst>
          </p:cNvPr>
          <p:cNvSpPr/>
          <p:nvPr userDrawn="1"/>
        </p:nvSpPr>
        <p:spPr>
          <a:xfrm>
            <a:off x="-10752"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4" name="Tijdelijke aanduiding voor tekst 183">
            <a:extLst>
              <a:ext uri="{FF2B5EF4-FFF2-40B4-BE49-F238E27FC236}">
                <a16:creationId xmlns:a16="http://schemas.microsoft.com/office/drawing/2014/main" id="{53F1B21A-CF3B-6441-A870-5260B9155006}"/>
              </a:ext>
            </a:extLst>
          </p:cNvPr>
          <p:cNvSpPr>
            <a:spLocks noGrp="1"/>
          </p:cNvSpPr>
          <p:nvPr>
            <p:ph type="body" sz="quarter" idx="14" hasCustomPrompt="1"/>
          </p:nvPr>
        </p:nvSpPr>
        <p:spPr>
          <a:xfrm>
            <a:off x="2" y="9872"/>
            <a:ext cx="12191998" cy="6869608"/>
          </a:xfrm>
          <a:custGeom>
            <a:avLst/>
            <a:gdLst>
              <a:gd name="connsiteX0" fmla="*/ 3185333 w 12191998"/>
              <a:gd name="connsiteY0" fmla="*/ 0 h 6869608"/>
              <a:gd name="connsiteX1" fmla="*/ 8925946 w 12191998"/>
              <a:gd name="connsiteY1" fmla="*/ 0 h 6869608"/>
              <a:gd name="connsiteX2" fmla="*/ 8948177 w 12191998"/>
              <a:gd name="connsiteY2" fmla="*/ 48565 h 6869608"/>
              <a:gd name="connsiteX3" fmla="*/ 11992586 w 12191998"/>
              <a:gd name="connsiteY3" fmla="*/ 1044578 h 6869608"/>
              <a:gd name="connsiteX4" fmla="*/ 12191998 w 12191998"/>
              <a:gd name="connsiteY4" fmla="*/ 989575 h 6869608"/>
              <a:gd name="connsiteX5" fmla="*/ 12191998 w 12191998"/>
              <a:gd name="connsiteY5" fmla="*/ 6196705 h 6869608"/>
              <a:gd name="connsiteX6" fmla="*/ 11851510 w 12191998"/>
              <a:gd name="connsiteY6" fmla="*/ 6626723 h 6869608"/>
              <a:gd name="connsiteX7" fmla="*/ 11646947 w 12191998"/>
              <a:gd name="connsiteY7" fmla="*/ 6869608 h 6869608"/>
              <a:gd name="connsiteX8" fmla="*/ 6613960 w 12191998"/>
              <a:gd name="connsiteY8" fmla="*/ 6869608 h 6869608"/>
              <a:gd name="connsiteX9" fmla="*/ 6636609 w 12191998"/>
              <a:gd name="connsiteY9" fmla="*/ 6805697 h 6869608"/>
              <a:gd name="connsiteX10" fmla="*/ 7241039 w 12191998"/>
              <a:gd name="connsiteY10" fmla="*/ 4210206 h 6869608"/>
              <a:gd name="connsiteX11" fmla="*/ 7198578 w 12191998"/>
              <a:gd name="connsiteY11" fmla="*/ 3111481 h 6869608"/>
              <a:gd name="connsiteX12" fmla="*/ 6593496 w 12191998"/>
              <a:gd name="connsiteY12" fmla="*/ 3838657 h 6869608"/>
              <a:gd name="connsiteX13" fmla="*/ 1147743 w 12191998"/>
              <a:gd name="connsiteY13" fmla="*/ 4894917 h 6869608"/>
              <a:gd name="connsiteX14" fmla="*/ 3182435 w 12191998"/>
              <a:gd name="connsiteY14" fmla="*/ 5149 h 6869608"/>
              <a:gd name="connsiteX15" fmla="*/ 0 w 12191998"/>
              <a:gd name="connsiteY15" fmla="*/ 0 h 6869608"/>
              <a:gd name="connsiteX16" fmla="*/ 1541390 w 12191998"/>
              <a:gd name="connsiteY16" fmla="*/ 0 h 6869608"/>
              <a:gd name="connsiteX17" fmla="*/ 1224979 w 12191998"/>
              <a:gd name="connsiteY17" fmla="*/ 267087 h 6869608"/>
              <a:gd name="connsiteX18" fmla="*/ 354211 w 12191998"/>
              <a:gd name="connsiteY18" fmla="*/ 947343 h 6869608"/>
              <a:gd name="connsiteX19" fmla="*/ 0 w 12191998"/>
              <a:gd name="connsiteY19" fmla="*/ 1210989 h 686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8" h="6869608">
                <a:moveTo>
                  <a:pt x="3185333" y="0"/>
                </a:moveTo>
                <a:lnTo>
                  <a:pt x="8925946" y="0"/>
                </a:lnTo>
                <a:lnTo>
                  <a:pt x="8948177" y="48565"/>
                </a:lnTo>
                <a:cubicBezTo>
                  <a:pt x="9485809" y="1122949"/>
                  <a:pt x="10723864" y="1348553"/>
                  <a:pt x="11992586" y="1044578"/>
                </a:cubicBezTo>
                <a:lnTo>
                  <a:pt x="12191998" y="989575"/>
                </a:lnTo>
                <a:lnTo>
                  <a:pt x="12191998" y="6196705"/>
                </a:lnTo>
                <a:lnTo>
                  <a:pt x="11851510" y="6626723"/>
                </a:lnTo>
                <a:lnTo>
                  <a:pt x="11646947" y="6869608"/>
                </a:lnTo>
                <a:lnTo>
                  <a:pt x="6613960" y="6869608"/>
                </a:lnTo>
                <a:lnTo>
                  <a:pt x="6636609" y="6805697"/>
                </a:lnTo>
                <a:cubicBezTo>
                  <a:pt x="6886291" y="6046491"/>
                  <a:pt x="7073513" y="5195475"/>
                  <a:pt x="7241039" y="4210206"/>
                </a:cubicBezTo>
                <a:cubicBezTo>
                  <a:pt x="7325965" y="3711264"/>
                  <a:pt x="7331269" y="3159250"/>
                  <a:pt x="7198578" y="3111481"/>
                </a:cubicBezTo>
                <a:cubicBezTo>
                  <a:pt x="7012804" y="3047785"/>
                  <a:pt x="6864186" y="3355642"/>
                  <a:pt x="6593496" y="3838657"/>
                </a:cubicBezTo>
                <a:cubicBezTo>
                  <a:pt x="5579714" y="5590242"/>
                  <a:pt x="2288907" y="7617838"/>
                  <a:pt x="1147743" y="4894917"/>
                </a:cubicBezTo>
                <a:cubicBezTo>
                  <a:pt x="486928" y="3322469"/>
                  <a:pt x="2068305" y="1869445"/>
                  <a:pt x="3182435" y="5149"/>
                </a:cubicBezTo>
                <a:close/>
                <a:moveTo>
                  <a:pt x="0" y="0"/>
                </a:moveTo>
                <a:lnTo>
                  <a:pt x="1541390" y="0"/>
                </a:lnTo>
                <a:lnTo>
                  <a:pt x="1224979" y="267087"/>
                </a:lnTo>
                <a:cubicBezTo>
                  <a:pt x="944161" y="496828"/>
                  <a:pt x="652150" y="722628"/>
                  <a:pt x="354211" y="947343"/>
                </a:cubicBezTo>
                <a:lnTo>
                  <a:pt x="0" y="1210989"/>
                </a:lnTo>
                <a:close/>
              </a:path>
            </a:pathLst>
          </a:custGeom>
          <a:solidFill>
            <a:srgbClr val="00B7D3"/>
          </a:solidFill>
        </p:spPr>
        <p:txBody>
          <a:bodyPr wrap="square">
            <a:noAutofit/>
          </a:bodyPr>
          <a:lstStyle>
            <a:lvl1pPr marL="0" indent="0">
              <a:buNone/>
              <a:defRPr/>
            </a:lvl1pPr>
          </a:lstStyle>
          <a:p>
            <a:pPr lvl="0"/>
            <a:r>
              <a:rPr lang="nl-NL"/>
              <a:t>  </a:t>
            </a:r>
            <a:endParaRPr lang="en-GB"/>
          </a:p>
        </p:txBody>
      </p:sp>
      <p:sp>
        <p:nvSpPr>
          <p:cNvPr id="3" name="Tijdelijke aanduiding voor verticale tekst 2"/>
          <p:cNvSpPr>
            <a:spLocks noGrp="1"/>
          </p:cNvSpPr>
          <p:nvPr>
            <p:ph type="body" orient="vert" idx="1" hasCustomPrompt="1"/>
          </p:nvPr>
        </p:nvSpPr>
        <p:spPr>
          <a:xfrm>
            <a:off x="698499" y="718513"/>
            <a:ext cx="10798175" cy="5229851"/>
          </a:xfrm>
        </p:spPr>
        <p:txBody>
          <a:bodyPr vert="horz" lIns="0" tIns="0" rIns="0" bIns="0" anchor="ctr" anchorCtr="0"/>
          <a:lstStyle>
            <a:lvl1pPr marL="0" indent="0" algn="ctr">
              <a:buClr>
                <a:schemeClr val="bg1"/>
              </a:buClr>
              <a:buNone/>
              <a:defRPr sz="4400" i="0">
                <a:solidFill>
                  <a:schemeClr val="bg1"/>
                </a:solidFill>
                <a:latin typeface="+mj-lt"/>
              </a:defRPr>
            </a:lvl1pPr>
            <a:lvl2pPr marL="0" indent="0" algn="ctr">
              <a:buClr>
                <a:schemeClr val="bg1"/>
              </a:buClr>
              <a:buNone/>
              <a:defRPr sz="3600" i="0">
                <a:solidFill>
                  <a:schemeClr val="bg1"/>
                </a:solidFill>
              </a:defRPr>
            </a:lvl2pPr>
            <a:lvl3pPr marL="0" indent="0" algn="ctr">
              <a:buFont typeface="Arial" panose="020B0604020202020204" pitchFamily="34" charset="0"/>
              <a:buNone/>
              <a:defRPr sz="3600" i="0">
                <a:solidFill>
                  <a:schemeClr val="bg1"/>
                </a:solidFill>
              </a:defRPr>
            </a:lvl3pPr>
            <a:lvl4pPr marL="0" indent="0" algn="ctr">
              <a:buFont typeface="Arial" panose="020B0604020202020204" pitchFamily="34" charset="0"/>
              <a:buNone/>
              <a:defRPr sz="3600" i="0">
                <a:solidFill>
                  <a:schemeClr val="bg1"/>
                </a:solidFill>
              </a:defRPr>
            </a:lvl4pPr>
            <a:lvl5pPr marL="0" indent="0" algn="ctr">
              <a:buClr>
                <a:schemeClr val="bg1"/>
              </a:buClr>
              <a:buFont typeface="Arial" panose="020B0604020202020204" pitchFamily="34" charset="0"/>
              <a:buNone/>
              <a:defRPr sz="3600" i="0">
                <a:solidFill>
                  <a:schemeClr val="bg1"/>
                </a:solidFill>
              </a:defRPr>
            </a:lvl5pPr>
            <a:lvl6pPr marL="0" indent="0" algn="ctr">
              <a:buClr>
                <a:schemeClr val="bg1"/>
              </a:buClr>
              <a:buFont typeface="Arial" panose="020B0604020202020204" pitchFamily="34" charset="0"/>
              <a:buNone/>
              <a:defRPr sz="3600" i="0">
                <a:solidFill>
                  <a:schemeClr val="bg1"/>
                </a:solidFill>
              </a:defRPr>
            </a:lvl6pPr>
            <a:lvl7pPr marL="0" indent="0" algn="ctr">
              <a:buClr>
                <a:schemeClr val="bg1"/>
              </a:buClr>
              <a:buNone/>
              <a:defRPr sz="3600" i="0">
                <a:solidFill>
                  <a:schemeClr val="bg1"/>
                </a:solidFill>
              </a:defRPr>
            </a:lvl7pPr>
            <a:lvl8pPr marL="0" indent="0" algn="ctr">
              <a:buFont typeface="Arial" panose="020B0604020202020204" pitchFamily="34" charset="0"/>
              <a:buNone/>
              <a:defRPr sz="3600" i="0">
                <a:solidFill>
                  <a:schemeClr val="bg1"/>
                </a:solidFill>
              </a:defRPr>
            </a:lvl8pPr>
            <a:lvl9pPr marL="0" indent="0" algn="ctr">
              <a:buFont typeface="Arial" panose="020B0604020202020204" pitchFamily="34" charset="0"/>
              <a:buNone/>
              <a:defRPr sz="3600" i="0">
                <a:solidFill>
                  <a:schemeClr val="bg1"/>
                </a:solidFill>
              </a:defRPr>
            </a:lvl9pPr>
          </a:lstStyle>
          <a:p>
            <a:pPr lvl="0"/>
            <a:r>
              <a:rPr lang="nl-NL"/>
              <a:t>Quote</a:t>
            </a:r>
          </a:p>
        </p:txBody>
      </p:sp>
      <p:pic>
        <p:nvPicPr>
          <p:cNvPr id="96" name="Graphic 95">
            <a:extLst>
              <a:ext uri="{FF2B5EF4-FFF2-40B4-BE49-F238E27FC236}">
                <a16:creationId xmlns:a16="http://schemas.microsoft.com/office/drawing/2014/main" id="{F0ABF8FD-475B-8344-9393-4BC5BAD9A70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093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6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a:t>  </a:t>
            </a:r>
            <a:endParaRPr lang="en-GB"/>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a:t>Plaats hier de titel van </a:t>
            </a:r>
            <a:br>
              <a:rPr lang="nl-NL"/>
            </a:br>
            <a:r>
              <a:rPr lang="nl-NL"/>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750"/>
                                        <p:tgtEl>
                                          <p:spTgt spid="8">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tmplLst>
          <p:tmpl lvl="1">
            <p:tnLst>
              <p:par>
                <p:cTn presetID="10" presetClass="entr" presetSubtype="0" fill="hold" nodeType="withEffect">
                  <p:stCondLst>
                    <p:cond delay="15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33651905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extLst>
      <p:ext uri="{BB962C8B-B14F-4D97-AF65-F5344CB8AC3E}">
        <p14:creationId xmlns:p14="http://schemas.microsoft.com/office/powerpoint/2010/main" val="246259151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0" name="Groep 9"/>
          <p:cNvGrpSpPr/>
          <p:nvPr/>
        </p:nvGrpSpPr>
        <p:grpSpPr>
          <a:xfrm>
            <a:off x="2982511" y="-1228655"/>
            <a:ext cx="6226977" cy="490402"/>
            <a:chOff x="0" y="0"/>
            <a:chExt cx="6226976" cy="490400"/>
          </a:xfrm>
        </p:grpSpPr>
        <p:sp>
          <p:nvSpPr>
            <p:cNvPr id="2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39" name="Groep 8"/>
            <p:cNvGrpSpPr/>
            <p:nvPr/>
          </p:nvGrpSpPr>
          <p:grpSpPr>
            <a:xfrm>
              <a:off x="0" y="0"/>
              <a:ext cx="6226975" cy="211381"/>
              <a:chOff x="0" y="0"/>
              <a:chExt cx="6226974" cy="211380"/>
            </a:xfrm>
          </p:grpSpPr>
          <p:sp>
            <p:nvSpPr>
              <p:cNvPr id="2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12032"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1"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 + Beeld</a:t>
            </a: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8500" y="4883660"/>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254" name="Tijdelijke aanduiding voor tekst 20"/>
          <p:cNvSpPr>
            <a:spLocks noGrp="1"/>
          </p:cNvSpPr>
          <p:nvPr>
            <p:ph type="body" sz="quarter" idx="22" hasCustomPrompt="1"/>
          </p:nvPr>
        </p:nvSpPr>
        <p:spPr>
          <a:xfrm>
            <a:off x="698499" y="1712684"/>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t>Plaats hier de titel van de presentatie</a:t>
            </a: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229029673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351329380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6" r:id="rId3"/>
    <p:sldLayoutId id="2147483673" r:id="rId4"/>
    <p:sldLayoutId id="2147483674" r:id="rId5"/>
    <p:sldLayoutId id="2147483676" r:id="rId6"/>
  </p:sldLayoutIdLst>
  <p:transition spd="med"/>
  <p:hf hdr="0" ftr="0" dt="0"/>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extLst>
      <p:ext uri="{BB962C8B-B14F-4D97-AF65-F5344CB8AC3E}">
        <p14:creationId xmlns:p14="http://schemas.microsoft.com/office/powerpoint/2010/main" val="11383791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6"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a:p>
          </p:txBody>
        </p:sp>
        <p:pic>
          <p:nvPicPr>
            <p:cNvPr id="3150" name="image11.jpeg" descr="image11.jpe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698500" y="4560348"/>
            <a:ext cx="3729203" cy="571786"/>
          </a:xfrm>
          <a:prstGeom prst="rect">
            <a:avLst/>
          </a:prstGeom>
        </p:spPr>
        <p:txBody>
          <a:bodyPr>
            <a:normAutofit lnSpcReduction="10000"/>
          </a:bodyPr>
          <a:lstStyle/>
          <a:p>
            <a:r>
              <a:rPr lang="en-GB" b="0" dirty="0"/>
              <a:t>Yiting LI 5281873</a:t>
            </a:r>
          </a:p>
          <a:p>
            <a:r>
              <a:rPr lang="en-US" altLang="zh-CN" b="0" dirty="0"/>
              <a:t>January 13 2023</a:t>
            </a:r>
            <a:endParaRPr lang="en-GB" b="0" dirty="0"/>
          </a:p>
        </p:txBody>
      </p:sp>
      <p:sp>
        <p:nvSpPr>
          <p:cNvPr id="3153" name="Tijdelijke aanduiding voor tekst 18"/>
          <p:cNvSpPr>
            <a:spLocks noGrp="1"/>
          </p:cNvSpPr>
          <p:nvPr>
            <p:ph type="body" idx="22"/>
          </p:nvPr>
        </p:nvSpPr>
        <p:spPr>
          <a:xfrm>
            <a:off x="381965" y="694480"/>
            <a:ext cx="4470501" cy="292119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sz="3200" dirty="0"/>
              <a:t>Indoor Localization with Multi-Rate Extended Kalman Filtering</a:t>
            </a:r>
          </a:p>
          <a:p>
            <a:r>
              <a:rPr lang="en-US" sz="3200" dirty="0"/>
              <a:t>Based on Elisa-3 </a:t>
            </a:r>
          </a:p>
          <a:p>
            <a:endParaRPr lang="en-GB" sz="3200"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25000" lnSpcReduction="20000"/>
          </a:bodyPr>
          <a:lstStyle/>
          <a:p>
            <a:r>
              <a:rPr lang="en-GB"/>
              <a:t>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Merging</a:t>
            </a:r>
          </a:p>
        </p:txBody>
      </p:sp>
      <p:pic>
        <p:nvPicPr>
          <p:cNvPr id="5" name="图片 4" descr="电脑游戏的截图&#10;&#10;描述已自动生成">
            <a:extLst>
              <a:ext uri="{FF2B5EF4-FFF2-40B4-BE49-F238E27FC236}">
                <a16:creationId xmlns:a16="http://schemas.microsoft.com/office/drawing/2014/main" id="{41F6C2DD-5C10-2362-6353-2AF95294C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7154"/>
            <a:ext cx="12192000" cy="5780845"/>
          </a:xfrm>
          <a:prstGeom prst="rect">
            <a:avLst/>
          </a:prstGeom>
        </p:spPr>
      </p:pic>
      <p:pic>
        <p:nvPicPr>
          <p:cNvPr id="8" name="图片 7" descr="建筑的门口&#10;&#10;中度可信度描述已自动生成">
            <a:extLst>
              <a:ext uri="{FF2B5EF4-FFF2-40B4-BE49-F238E27FC236}">
                <a16:creationId xmlns:a16="http://schemas.microsoft.com/office/drawing/2014/main" id="{25ACFA8C-884A-FB9B-22E1-B2F6F2F733E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707" t="265" b="-1"/>
          <a:stretch/>
        </p:blipFill>
        <p:spPr>
          <a:xfrm rot="5400000">
            <a:off x="-325477" y="1402629"/>
            <a:ext cx="5780847" cy="5129893"/>
          </a:xfrm>
          <a:prstGeom prst="rect">
            <a:avLst/>
          </a:prstGeom>
        </p:spPr>
      </p:pic>
      <p:sp>
        <p:nvSpPr>
          <p:cNvPr id="9" name="矩形 8">
            <a:extLst>
              <a:ext uri="{FF2B5EF4-FFF2-40B4-BE49-F238E27FC236}">
                <a16:creationId xmlns:a16="http://schemas.microsoft.com/office/drawing/2014/main" id="{EB9444B3-5FB8-D6E7-9EE1-40EA3C35D579}"/>
              </a:ext>
            </a:extLst>
          </p:cNvPr>
          <p:cNvSpPr/>
          <p:nvPr/>
        </p:nvSpPr>
        <p:spPr>
          <a:xfrm>
            <a:off x="1719943" y="4008435"/>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
        <p:nvSpPr>
          <p:cNvPr id="13" name="矩形 12">
            <a:extLst>
              <a:ext uri="{FF2B5EF4-FFF2-40B4-BE49-F238E27FC236}">
                <a16:creationId xmlns:a16="http://schemas.microsoft.com/office/drawing/2014/main" id="{F6F9E58B-7BBE-0BFE-A408-31E89A4D22DC}"/>
              </a:ext>
            </a:extLst>
          </p:cNvPr>
          <p:cNvSpPr/>
          <p:nvPr/>
        </p:nvSpPr>
        <p:spPr>
          <a:xfrm>
            <a:off x="6262007" y="3845149"/>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1002296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Merging</a:t>
            </a:r>
          </a:p>
        </p:txBody>
      </p:sp>
      <p:pic>
        <p:nvPicPr>
          <p:cNvPr id="5" name="图片 4" descr="电脑游戏的截图&#10;&#10;描述已自动生成">
            <a:extLst>
              <a:ext uri="{FF2B5EF4-FFF2-40B4-BE49-F238E27FC236}">
                <a16:creationId xmlns:a16="http://schemas.microsoft.com/office/drawing/2014/main" id="{41F6C2DD-5C10-2362-6353-2AF95294C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7154"/>
            <a:ext cx="12192000" cy="5780845"/>
          </a:xfrm>
          <a:prstGeom prst="rect">
            <a:avLst/>
          </a:prstGeom>
        </p:spPr>
      </p:pic>
      <p:sp>
        <p:nvSpPr>
          <p:cNvPr id="13" name="矩形 12">
            <a:extLst>
              <a:ext uri="{FF2B5EF4-FFF2-40B4-BE49-F238E27FC236}">
                <a16:creationId xmlns:a16="http://schemas.microsoft.com/office/drawing/2014/main" id="{F6F9E58B-7BBE-0BFE-A408-31E89A4D22DC}"/>
              </a:ext>
            </a:extLst>
          </p:cNvPr>
          <p:cNvSpPr/>
          <p:nvPr/>
        </p:nvSpPr>
        <p:spPr>
          <a:xfrm>
            <a:off x="6262007" y="3845149"/>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
        <p:nvSpPr>
          <p:cNvPr id="4" name="矩形 3">
            <a:extLst>
              <a:ext uri="{FF2B5EF4-FFF2-40B4-BE49-F238E27FC236}">
                <a16:creationId xmlns:a16="http://schemas.microsoft.com/office/drawing/2014/main" id="{FA921C5C-3320-2894-B618-14840A432F4A}"/>
              </a:ext>
            </a:extLst>
          </p:cNvPr>
          <p:cNvSpPr/>
          <p:nvPr/>
        </p:nvSpPr>
        <p:spPr>
          <a:xfrm flipV="1">
            <a:off x="578757" y="4950727"/>
            <a:ext cx="1489529" cy="4571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76935386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Noise</a:t>
            </a:r>
          </a:p>
        </p:txBody>
      </p:sp>
      <p:pic>
        <p:nvPicPr>
          <p:cNvPr id="7" name="图片 6" descr="图表, 散点图&#10;&#10;描述已自动生成">
            <a:extLst>
              <a:ext uri="{FF2B5EF4-FFF2-40B4-BE49-F238E27FC236}">
                <a16:creationId xmlns:a16="http://schemas.microsoft.com/office/drawing/2014/main" id="{BE3CBE87-4084-C781-DE4A-DB8638EC5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857" y="686143"/>
            <a:ext cx="7314286" cy="5485714"/>
          </a:xfrm>
          <a:prstGeom prst="rect">
            <a:avLst/>
          </a:prstGeom>
        </p:spPr>
      </p:pic>
    </p:spTree>
    <p:extLst>
      <p:ext uri="{BB962C8B-B14F-4D97-AF65-F5344CB8AC3E}">
        <p14:creationId xmlns:p14="http://schemas.microsoft.com/office/powerpoint/2010/main" val="401713915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803B37F-7D12-F4D1-9062-5B865B7F7FC1}"/>
              </a:ext>
            </a:extLst>
          </p:cNvPr>
          <p:cNvPicPr>
            <a:picLocks noChangeAspect="1"/>
          </p:cNvPicPr>
          <p:nvPr/>
        </p:nvPicPr>
        <p:blipFill>
          <a:blip r:embed="rId3"/>
          <a:stretch>
            <a:fillRect/>
          </a:stretch>
        </p:blipFill>
        <p:spPr>
          <a:xfrm>
            <a:off x="3065825" y="1904527"/>
            <a:ext cx="6038850" cy="121920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4. State-space model &amp; </a:t>
            </a:r>
            <a:r>
              <a:rPr lang="en-GB" dirty="0">
                <a:latin typeface="Arial" panose="020B0604020202020204" pitchFamily="34" charset="0"/>
              </a:rPr>
              <a:t>System Block Diagram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State-space model </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071146"/>
            <a:ext cx="10773500"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System Block Diagram</a:t>
            </a:r>
            <a:endParaRPr lang="en-GB" sz="2400" dirty="0">
              <a:latin typeface="Arial" panose="020B0604020202020204" pitchFamily="34" charset="0"/>
            </a:endParaRPr>
          </a:p>
        </p:txBody>
      </p:sp>
      <p:pic>
        <p:nvPicPr>
          <p:cNvPr id="6" name="图片 5" descr="图形用户界面&#10;&#10;低可信度描述已自动生成">
            <a:extLst>
              <a:ext uri="{FF2B5EF4-FFF2-40B4-BE49-F238E27FC236}">
                <a16:creationId xmlns:a16="http://schemas.microsoft.com/office/drawing/2014/main" id="{C86AA64C-EFFE-5293-5DC6-930AF6D54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025" y="3530280"/>
            <a:ext cx="5886450" cy="2676525"/>
          </a:xfrm>
          <a:prstGeom prst="rect">
            <a:avLst/>
          </a:prstGeom>
        </p:spPr>
      </p:pic>
    </p:spTree>
    <p:extLst>
      <p:ext uri="{BB962C8B-B14F-4D97-AF65-F5344CB8AC3E}">
        <p14:creationId xmlns:p14="http://schemas.microsoft.com/office/powerpoint/2010/main" val="88282215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3. </a:t>
            </a:r>
            <a:r>
              <a:rPr lang="en-US" sz="4000" dirty="0"/>
              <a:t>Sensor Data </a:t>
            </a:r>
            <a:r>
              <a:rPr lang="en-US" altLang="zh-CN" sz="4000" dirty="0"/>
              <a:t>Fusion</a:t>
            </a:r>
            <a:endParaRPr lang="nl-NL" sz="4000" dirty="0"/>
          </a:p>
        </p:txBody>
      </p:sp>
    </p:spTree>
    <p:extLst>
      <p:ext uri="{BB962C8B-B14F-4D97-AF65-F5344CB8AC3E}">
        <p14:creationId xmlns:p14="http://schemas.microsoft.com/office/powerpoint/2010/main" val="31554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Single-rate Extended Kalman Filter</a:t>
            </a:r>
            <a:endParaRPr lang="en-GB" dirty="0"/>
          </a:p>
        </p:txBody>
      </p:sp>
      <p:pic>
        <p:nvPicPr>
          <p:cNvPr id="7" name="图片 6">
            <a:extLst>
              <a:ext uri="{FF2B5EF4-FFF2-40B4-BE49-F238E27FC236}">
                <a16:creationId xmlns:a16="http://schemas.microsoft.com/office/drawing/2014/main" id="{BF2C6B46-8DBE-24FC-CF3A-59E2DC30BCDD}"/>
              </a:ext>
            </a:extLst>
          </p:cNvPr>
          <p:cNvPicPr>
            <a:picLocks noChangeAspect="1"/>
          </p:cNvPicPr>
          <p:nvPr/>
        </p:nvPicPr>
        <p:blipFill>
          <a:blip r:embed="rId3"/>
          <a:stretch>
            <a:fillRect/>
          </a:stretch>
        </p:blipFill>
        <p:spPr>
          <a:xfrm>
            <a:off x="614084" y="882015"/>
            <a:ext cx="10384712" cy="4575810"/>
          </a:xfrm>
          <a:prstGeom prst="rect">
            <a:avLst/>
          </a:prstGeom>
        </p:spPr>
      </p:pic>
    </p:spTree>
    <p:extLst>
      <p:ext uri="{BB962C8B-B14F-4D97-AF65-F5344CB8AC3E}">
        <p14:creationId xmlns:p14="http://schemas.microsoft.com/office/powerpoint/2010/main" val="404747917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pic>
        <p:nvPicPr>
          <p:cNvPr id="7" name="图片 6">
            <a:extLst>
              <a:ext uri="{FF2B5EF4-FFF2-40B4-BE49-F238E27FC236}">
                <a16:creationId xmlns:a16="http://schemas.microsoft.com/office/drawing/2014/main" id="{0FBE4FD9-6693-E57C-219D-20B5CB03B817}"/>
              </a:ext>
            </a:extLst>
          </p:cNvPr>
          <p:cNvPicPr>
            <a:picLocks noChangeAspect="1"/>
          </p:cNvPicPr>
          <p:nvPr/>
        </p:nvPicPr>
        <p:blipFill>
          <a:blip r:embed="rId3"/>
          <a:stretch>
            <a:fillRect/>
          </a:stretch>
        </p:blipFill>
        <p:spPr>
          <a:xfrm>
            <a:off x="571860" y="988394"/>
            <a:ext cx="11028350" cy="4421806"/>
          </a:xfrm>
          <a:prstGeom prst="rect">
            <a:avLst/>
          </a:prstGeom>
        </p:spPr>
      </p:pic>
      <p:sp>
        <p:nvSpPr>
          <p:cNvPr id="9" name="矩形 8">
            <a:extLst>
              <a:ext uri="{FF2B5EF4-FFF2-40B4-BE49-F238E27FC236}">
                <a16:creationId xmlns:a16="http://schemas.microsoft.com/office/drawing/2014/main" id="{63F70255-10D4-8192-EB36-7FC6A09ADA6D}"/>
              </a:ext>
            </a:extLst>
          </p:cNvPr>
          <p:cNvSpPr/>
          <p:nvPr/>
        </p:nvSpPr>
        <p:spPr>
          <a:xfrm>
            <a:off x="3139440" y="1964866"/>
            <a:ext cx="1752600" cy="369330"/>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
        <p:nvSpPr>
          <p:cNvPr id="10" name="矩形 9">
            <a:extLst>
              <a:ext uri="{FF2B5EF4-FFF2-40B4-BE49-F238E27FC236}">
                <a16:creationId xmlns:a16="http://schemas.microsoft.com/office/drawing/2014/main" id="{FFE3A977-6AE5-EDE4-D41B-E48D71FCA41D}"/>
              </a:ext>
            </a:extLst>
          </p:cNvPr>
          <p:cNvSpPr/>
          <p:nvPr/>
        </p:nvSpPr>
        <p:spPr>
          <a:xfrm>
            <a:off x="8442960" y="1903906"/>
            <a:ext cx="2209800" cy="534494"/>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Tree>
    <p:extLst>
      <p:ext uri="{BB962C8B-B14F-4D97-AF65-F5344CB8AC3E}">
        <p14:creationId xmlns:p14="http://schemas.microsoft.com/office/powerpoint/2010/main" val="163177023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Extend the state space model</a:t>
            </a:r>
            <a:endParaRPr lang="en-GB" sz="2400" b="0" i="0" dirty="0">
              <a:effectLst/>
              <a:latin typeface="Arial" panose="020B0604020202020204" pitchFamily="34" charset="0"/>
            </a:endParaRPr>
          </a:p>
        </p:txBody>
      </p:sp>
      <p:pic>
        <p:nvPicPr>
          <p:cNvPr id="5" name="图片 4">
            <a:extLst>
              <a:ext uri="{FF2B5EF4-FFF2-40B4-BE49-F238E27FC236}">
                <a16:creationId xmlns:a16="http://schemas.microsoft.com/office/drawing/2014/main" id="{0D470C35-938A-EA2C-93A9-1B9A8E9A924A}"/>
              </a:ext>
            </a:extLst>
          </p:cNvPr>
          <p:cNvPicPr>
            <a:picLocks noChangeAspect="1"/>
          </p:cNvPicPr>
          <p:nvPr/>
        </p:nvPicPr>
        <p:blipFill>
          <a:blip r:embed="rId3"/>
          <a:stretch>
            <a:fillRect/>
          </a:stretch>
        </p:blipFill>
        <p:spPr>
          <a:xfrm>
            <a:off x="1112412" y="1458454"/>
            <a:ext cx="9967174" cy="1944059"/>
          </a:xfrm>
          <a:prstGeom prst="rect">
            <a:avLst/>
          </a:prstGeom>
        </p:spPr>
      </p:pic>
      <p:pic>
        <p:nvPicPr>
          <p:cNvPr id="6" name="图片 5">
            <a:extLst>
              <a:ext uri="{FF2B5EF4-FFF2-40B4-BE49-F238E27FC236}">
                <a16:creationId xmlns:a16="http://schemas.microsoft.com/office/drawing/2014/main" id="{0953E09E-034E-8610-E13E-79C1B512F773}"/>
              </a:ext>
            </a:extLst>
          </p:cNvPr>
          <p:cNvPicPr>
            <a:picLocks noChangeAspect="1"/>
          </p:cNvPicPr>
          <p:nvPr/>
        </p:nvPicPr>
        <p:blipFill>
          <a:blip r:embed="rId4"/>
          <a:stretch>
            <a:fillRect/>
          </a:stretch>
        </p:blipFill>
        <p:spPr>
          <a:xfrm>
            <a:off x="2306504" y="3005870"/>
            <a:ext cx="7578990" cy="895404"/>
          </a:xfrm>
          <a:prstGeom prst="rect">
            <a:avLst/>
          </a:prstGeom>
        </p:spPr>
      </p:pic>
      <p:pic>
        <p:nvPicPr>
          <p:cNvPr id="8" name="图片 7">
            <a:extLst>
              <a:ext uri="{FF2B5EF4-FFF2-40B4-BE49-F238E27FC236}">
                <a16:creationId xmlns:a16="http://schemas.microsoft.com/office/drawing/2014/main" id="{8447108A-F1B5-B7AF-F0BE-76F4A164E0F5}"/>
              </a:ext>
            </a:extLst>
          </p:cNvPr>
          <p:cNvPicPr>
            <a:picLocks noChangeAspect="1"/>
          </p:cNvPicPr>
          <p:nvPr/>
        </p:nvPicPr>
        <p:blipFill>
          <a:blip r:embed="rId5"/>
          <a:stretch>
            <a:fillRect/>
          </a:stretch>
        </p:blipFill>
        <p:spPr>
          <a:xfrm>
            <a:off x="2254694" y="4197440"/>
            <a:ext cx="7682609" cy="2445098"/>
          </a:xfrm>
          <a:prstGeom prst="rect">
            <a:avLst/>
          </a:prstGeom>
        </p:spPr>
      </p:pic>
      <p:sp>
        <p:nvSpPr>
          <p:cNvPr id="9" name="Text Placeholder 2">
            <a:extLst>
              <a:ext uri="{FF2B5EF4-FFF2-40B4-BE49-F238E27FC236}">
                <a16:creationId xmlns:a16="http://schemas.microsoft.com/office/drawing/2014/main" id="{F95E05BF-54A3-C3D1-2253-36E58AA663C4}"/>
              </a:ext>
            </a:extLst>
          </p:cNvPr>
          <p:cNvSpPr txBox="1">
            <a:spLocks/>
          </p:cNvSpPr>
          <p:nvPr/>
        </p:nvSpPr>
        <p:spPr>
          <a:xfrm>
            <a:off x="698500" y="3847422"/>
            <a:ext cx="10773500"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US" altLang="zh-CN" sz="2400" dirty="0">
                <a:latin typeface="Arial" panose="020B0604020202020204" pitchFamily="34" charset="0"/>
              </a:rPr>
              <a:t>The covariance matrix of the block noise </a:t>
            </a:r>
            <a:endParaRPr lang="en-GB" sz="2400" dirty="0">
              <a:latin typeface="Arial" panose="020B0604020202020204" pitchFamily="34" charset="0"/>
            </a:endParaRPr>
          </a:p>
        </p:txBody>
      </p:sp>
    </p:spTree>
    <p:extLst>
      <p:ext uri="{BB962C8B-B14F-4D97-AF65-F5344CB8AC3E}">
        <p14:creationId xmlns:p14="http://schemas.microsoft.com/office/powerpoint/2010/main" val="4201836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Dealing with missing data</a:t>
            </a:r>
            <a:endParaRPr lang="en-GB" sz="2400" b="0" i="0" dirty="0">
              <a:effectLst/>
              <a:latin typeface="Arial" panose="020B0604020202020204" pitchFamily="34" charset="0"/>
            </a:endParaRPr>
          </a:p>
        </p:txBody>
      </p:sp>
      <p:pic>
        <p:nvPicPr>
          <p:cNvPr id="7" name="图片 6">
            <a:extLst>
              <a:ext uri="{FF2B5EF4-FFF2-40B4-BE49-F238E27FC236}">
                <a16:creationId xmlns:a16="http://schemas.microsoft.com/office/drawing/2014/main" id="{FA45D39F-EB37-B7DD-01C4-6AD99F12F9B3}"/>
              </a:ext>
            </a:extLst>
          </p:cNvPr>
          <p:cNvPicPr>
            <a:picLocks noChangeAspect="1"/>
          </p:cNvPicPr>
          <p:nvPr/>
        </p:nvPicPr>
        <p:blipFill>
          <a:blip r:embed="rId3"/>
          <a:stretch>
            <a:fillRect/>
          </a:stretch>
        </p:blipFill>
        <p:spPr>
          <a:xfrm>
            <a:off x="590382" y="1798925"/>
            <a:ext cx="10989736" cy="1129332"/>
          </a:xfrm>
          <a:prstGeom prst="rect">
            <a:avLst/>
          </a:prstGeom>
        </p:spPr>
      </p:pic>
    </p:spTree>
    <p:extLst>
      <p:ext uri="{BB962C8B-B14F-4D97-AF65-F5344CB8AC3E}">
        <p14:creationId xmlns:p14="http://schemas.microsoft.com/office/powerpoint/2010/main" val="75944320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GB" altLang="zh-CN" dirty="0" err="1">
                <a:latin typeface="Arial" panose="020B0604020202020204" pitchFamily="34" charset="0"/>
              </a:rPr>
              <a:t>mr</a:t>
            </a:r>
            <a:r>
              <a:rPr lang="en-GB" altLang="zh-CN" dirty="0">
                <a:latin typeface="Arial" panose="020B0604020202020204" pitchFamily="34" charset="0"/>
              </a:rPr>
              <a:t>-EKF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Cascade style </a:t>
            </a:r>
          </a:p>
        </p:txBody>
      </p:sp>
      <p:pic>
        <p:nvPicPr>
          <p:cNvPr id="5" name="图片 4" descr="日程表&#10;&#10;描述已自动生成">
            <a:extLst>
              <a:ext uri="{FF2B5EF4-FFF2-40B4-BE49-F238E27FC236}">
                <a16:creationId xmlns:a16="http://schemas.microsoft.com/office/drawing/2014/main" id="{0E8E4F2A-5A56-E7AF-1EFD-AD28A6D89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62" y="2084274"/>
            <a:ext cx="8592275" cy="2689452"/>
          </a:xfrm>
          <a:prstGeom prst="rect">
            <a:avLst/>
          </a:prstGeom>
        </p:spPr>
      </p:pic>
    </p:spTree>
    <p:extLst>
      <p:ext uri="{BB962C8B-B14F-4D97-AF65-F5344CB8AC3E}">
        <p14:creationId xmlns:p14="http://schemas.microsoft.com/office/powerpoint/2010/main" val="84412068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nchor="t"/>
          <a:lstStyle/>
          <a:p>
            <a:pPr marL="446088" algn="l">
              <a:lnSpc>
                <a:spcPct val="100000"/>
              </a:lnSpc>
              <a:defRPr>
                <a:solidFill>
                  <a:schemeClr val="accent1"/>
                </a:solidFill>
              </a:defRPr>
            </a:pPr>
            <a:r>
              <a:rPr lang="en-GB" sz="3200" dirty="0">
                <a:latin typeface="Times New Roman" panose="02020603050405020304" pitchFamily="18" charset="0"/>
                <a:cs typeface="Times New Roman" panose="02020603050405020304" pitchFamily="18" charset="0"/>
              </a:rPr>
              <a:t>Outlines</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Research questions</a:t>
            </a:r>
            <a:endParaRPr lang="en-GB" sz="3000" dirty="0">
              <a:solidFill>
                <a:schemeClr val="tx1"/>
              </a:solidFill>
              <a:latin typeface="Times New Roman" panose="02020603050405020304" pitchFamily="18" charset="0"/>
              <a:cs typeface="Times New Roman" panose="02020603050405020304" pitchFamily="18" charset="0"/>
            </a:endParaRP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System Description</a:t>
            </a: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Sensor Data Fusion</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Simulations &amp; Next Tasks</a:t>
            </a:r>
            <a:endParaRPr lang="en-GB" sz="3000" dirty="0">
              <a:solidFill>
                <a:schemeClr val="tx1"/>
              </a:solidFill>
              <a:latin typeface="Times New Roman" panose="02020603050405020304" pitchFamily="18" charset="0"/>
              <a:cs typeface="Times New Roman" panose="02020603050405020304" pitchFamily="18" charset="0"/>
            </a:endParaRPr>
          </a:p>
        </p:txBody>
      </p:sp>
      <p:sp>
        <p:nvSpPr>
          <p:cNvPr id="3170" name="Tijdelijke aanduiding voor dianummer 5"/>
          <p:cNvSpPr txBox="1">
            <a:spLocks noGrp="1"/>
          </p:cNvSpPr>
          <p:nvPr>
            <p:ph type="sldNum" sz="quarter" idx="2"/>
          </p:nvPr>
        </p:nvSpPr>
        <p:spPr>
          <a:xfrm>
            <a:off x="11289785" y="6246130"/>
            <a:ext cx="182216"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A6A6A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altLang="zh-CN" smtClean="0"/>
              <a:p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a:t>
            </a:r>
          </a:p>
        </p:txBody>
      </p:sp>
      <p:pic>
        <p:nvPicPr>
          <p:cNvPr id="5" name="图片 4" descr="图形用户界面, 应用程序&#10;&#10;描述已自动生成">
            <a:extLst>
              <a:ext uri="{FF2B5EF4-FFF2-40B4-BE49-F238E27FC236}">
                <a16:creationId xmlns:a16="http://schemas.microsoft.com/office/drawing/2014/main" id="{B230CC39-05DD-151A-F124-18565BC9B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782" y="1821316"/>
            <a:ext cx="7840436" cy="3532891"/>
          </a:xfrm>
          <a:prstGeom prst="rect">
            <a:avLst/>
          </a:prstGeom>
        </p:spPr>
      </p:pic>
    </p:spTree>
    <p:extLst>
      <p:ext uri="{BB962C8B-B14F-4D97-AF65-F5344CB8AC3E}">
        <p14:creationId xmlns:p14="http://schemas.microsoft.com/office/powerpoint/2010/main" val="10297126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weight determination</a:t>
            </a:r>
          </a:p>
        </p:txBody>
      </p:sp>
      <p:pic>
        <p:nvPicPr>
          <p:cNvPr id="6" name="图片 5">
            <a:extLst>
              <a:ext uri="{FF2B5EF4-FFF2-40B4-BE49-F238E27FC236}">
                <a16:creationId xmlns:a16="http://schemas.microsoft.com/office/drawing/2014/main" id="{5F554C9B-B59B-E93F-193B-7FEFC10C1B6E}"/>
              </a:ext>
            </a:extLst>
          </p:cNvPr>
          <p:cNvPicPr>
            <a:picLocks noChangeAspect="1"/>
          </p:cNvPicPr>
          <p:nvPr/>
        </p:nvPicPr>
        <p:blipFill>
          <a:blip r:embed="rId3"/>
          <a:stretch>
            <a:fillRect/>
          </a:stretch>
        </p:blipFill>
        <p:spPr>
          <a:xfrm>
            <a:off x="698500" y="1526782"/>
            <a:ext cx="10551660" cy="3012720"/>
          </a:xfrm>
          <a:prstGeom prst="rect">
            <a:avLst/>
          </a:prstGeom>
        </p:spPr>
      </p:pic>
    </p:spTree>
    <p:extLst>
      <p:ext uri="{BB962C8B-B14F-4D97-AF65-F5344CB8AC3E}">
        <p14:creationId xmlns:p14="http://schemas.microsoft.com/office/powerpoint/2010/main" val="109629579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4. </a:t>
            </a:r>
            <a:r>
              <a:rPr lang="en-US" sz="4000" dirty="0"/>
              <a:t>Simulation</a:t>
            </a:r>
            <a:endParaRPr lang="nl-NL" sz="4000" dirty="0"/>
          </a:p>
        </p:txBody>
      </p:sp>
    </p:spTree>
    <p:extLst>
      <p:ext uri="{BB962C8B-B14F-4D97-AF65-F5344CB8AC3E}">
        <p14:creationId xmlns:p14="http://schemas.microsoft.com/office/powerpoint/2010/main" val="248394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480FF3-B6FC-0395-FEE2-5FAAD120097E}"/>
              </a:ext>
            </a:extLst>
          </p:cNvPr>
          <p:cNvPicPr>
            <a:picLocks noChangeAspect="1"/>
          </p:cNvPicPr>
          <p:nvPr/>
        </p:nvPicPr>
        <p:blipFill>
          <a:blip r:embed="rId3"/>
          <a:stretch>
            <a:fillRect/>
          </a:stretch>
        </p:blipFill>
        <p:spPr>
          <a:xfrm>
            <a:off x="0" y="4055607"/>
            <a:ext cx="4581271" cy="1212397"/>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Simulation Setup</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88893" y="1032770"/>
            <a:ext cx="4006857" cy="3022837"/>
          </a:xfrm>
        </p:spPr>
        <p:txBody>
          <a:bodyPr>
            <a:normAutofit fontScale="92500"/>
          </a:bodyPr>
          <a:lstStyle/>
          <a:p>
            <a:pPr marL="712788">
              <a:lnSpc>
                <a:spcPct val="100000"/>
              </a:lnSpc>
              <a:buFont typeface="Arial" panose="020B0604020202020204" pitchFamily="34" charset="0"/>
              <a:buChar char="•"/>
            </a:pPr>
            <a:r>
              <a:rPr lang="en-GB" altLang="zh-CN" sz="2400" dirty="0" err="1">
                <a:latin typeface="Arial" panose="020B0604020202020204" pitchFamily="34" charset="0"/>
              </a:rPr>
              <a:t>pygame</a:t>
            </a:r>
            <a:endParaRPr lang="en-GB" altLang="zh-CN" sz="2400" dirty="0">
              <a:latin typeface="Arial" panose="020B0604020202020204" pitchFamily="34" charset="0"/>
            </a:endParaRPr>
          </a:p>
          <a:p>
            <a:pPr marL="712788">
              <a:lnSpc>
                <a:spcPct val="100000"/>
              </a:lnSpc>
              <a:buFont typeface="Arial" panose="020B0604020202020204" pitchFamily="34" charset="0"/>
              <a:buChar char="•"/>
            </a:pPr>
            <a:r>
              <a:rPr lang="en-GB" altLang="zh-CN" sz="2400" dirty="0">
                <a:latin typeface="Arial" panose="020B0604020202020204" pitchFamily="34" charset="0"/>
              </a:rPr>
              <a:t>1080x640 ground size, 10 robots, </a:t>
            </a:r>
            <a:r>
              <a:rPr lang="en-GB" altLang="zh-CN" sz="2400" dirty="0" err="1">
                <a:latin typeface="Arial" panose="020B0604020202020204" pitchFamily="34" charset="0"/>
              </a:rPr>
              <a:t>init</a:t>
            </a:r>
            <a:r>
              <a:rPr lang="en-GB" altLang="zh-CN" sz="2400" dirty="0">
                <a:latin typeface="Arial" panose="020B0604020202020204" pitchFamily="34" charset="0"/>
              </a:rPr>
              <a:t> positions are known, randomly move</a:t>
            </a:r>
          </a:p>
          <a:p>
            <a:pPr marL="712788">
              <a:lnSpc>
                <a:spcPct val="100000"/>
              </a:lnSpc>
              <a:buFont typeface="Arial" panose="020B0604020202020204" pitchFamily="34" charset="0"/>
              <a:buChar char="•"/>
            </a:pPr>
            <a:r>
              <a:rPr lang="en-GB" altLang="zh-CN" sz="2400" dirty="0">
                <a:latin typeface="Arial" panose="020B0604020202020204" pitchFamily="34" charset="0"/>
              </a:rPr>
              <a:t>10 rounds</a:t>
            </a:r>
          </a:p>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a:t>
            </a:r>
          </a:p>
          <a:p>
            <a:pPr marL="712788">
              <a:lnSpc>
                <a:spcPct val="100000"/>
              </a:lnSpc>
              <a:buFont typeface="Arial" panose="020B0604020202020204" pitchFamily="34" charset="0"/>
              <a:buChar char="•"/>
            </a:pPr>
            <a:endParaRPr lang="en-GB" altLang="zh-CN" sz="2400" dirty="0">
              <a:latin typeface="Arial" panose="020B0604020202020204" pitchFamily="34" charset="0"/>
            </a:endParaRPr>
          </a:p>
        </p:txBody>
      </p:sp>
      <p:pic>
        <p:nvPicPr>
          <p:cNvPr id="5" name="图片 4" descr="绿色灯光下的公路&#10;&#10;中度可信度描述已自动生成">
            <a:extLst>
              <a:ext uri="{FF2B5EF4-FFF2-40B4-BE49-F238E27FC236}">
                <a16:creationId xmlns:a16="http://schemas.microsoft.com/office/drawing/2014/main" id="{DD8EE941-DC23-086E-6821-0527CA7EE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750" y="1028021"/>
            <a:ext cx="8096250" cy="4808095"/>
          </a:xfrm>
          <a:prstGeom prst="rect">
            <a:avLst/>
          </a:prstGeom>
        </p:spPr>
      </p:pic>
    </p:spTree>
    <p:extLst>
      <p:ext uri="{BB962C8B-B14F-4D97-AF65-F5344CB8AC3E}">
        <p14:creationId xmlns:p14="http://schemas.microsoft.com/office/powerpoint/2010/main" val="409164376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altLang="zh-CN" dirty="0">
                <a:latin typeface="Arial" panose="020B0604020202020204" pitchFamily="34" charset="0"/>
              </a:rPr>
              <a:t>Result</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773378"/>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Trajectory</a:t>
            </a:r>
          </a:p>
        </p:txBody>
      </p:sp>
      <p:pic>
        <p:nvPicPr>
          <p:cNvPr id="6" name="图片 5" descr="图表, 折线图&#10;&#10;描述已自动生成">
            <a:extLst>
              <a:ext uri="{FF2B5EF4-FFF2-40B4-BE49-F238E27FC236}">
                <a16:creationId xmlns:a16="http://schemas.microsoft.com/office/drawing/2014/main" id="{C227922B-7C44-6D11-6D6F-D022CB415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257" y="1834397"/>
            <a:ext cx="5806743" cy="4355057"/>
          </a:xfrm>
          <a:prstGeom prst="rect">
            <a:avLst/>
          </a:prstGeom>
        </p:spPr>
      </p:pic>
      <p:pic>
        <p:nvPicPr>
          <p:cNvPr id="8" name="图片 7" descr="图表, 折线图&#10;&#10;描述已自动生成">
            <a:extLst>
              <a:ext uri="{FF2B5EF4-FFF2-40B4-BE49-F238E27FC236}">
                <a16:creationId xmlns:a16="http://schemas.microsoft.com/office/drawing/2014/main" id="{E57C23FB-6259-6D23-BAB7-61271CC19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258" y="1787440"/>
            <a:ext cx="5806743" cy="4355057"/>
          </a:xfrm>
          <a:prstGeom prst="rect">
            <a:avLst/>
          </a:prstGeom>
        </p:spPr>
      </p:pic>
      <p:sp>
        <p:nvSpPr>
          <p:cNvPr id="9" name="Text Placeholder 2">
            <a:extLst>
              <a:ext uri="{FF2B5EF4-FFF2-40B4-BE49-F238E27FC236}">
                <a16:creationId xmlns:a16="http://schemas.microsoft.com/office/drawing/2014/main" id="{ACF7B7FC-75CC-F094-E767-B8305CC9C1EB}"/>
              </a:ext>
            </a:extLst>
          </p:cNvPr>
          <p:cNvSpPr txBox="1">
            <a:spLocks/>
          </p:cNvSpPr>
          <p:nvPr/>
        </p:nvSpPr>
        <p:spPr>
          <a:xfrm>
            <a:off x="698500" y="1614633"/>
            <a:ext cx="4811049"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Odometry only</a:t>
            </a:r>
          </a:p>
        </p:txBody>
      </p:sp>
      <p:sp>
        <p:nvSpPr>
          <p:cNvPr id="10" name="Text Placeholder 2">
            <a:extLst>
              <a:ext uri="{FF2B5EF4-FFF2-40B4-BE49-F238E27FC236}">
                <a16:creationId xmlns:a16="http://schemas.microsoft.com/office/drawing/2014/main" id="{31410B60-3F1E-49D2-5EAD-310CE2E57E2E}"/>
              </a:ext>
            </a:extLst>
          </p:cNvPr>
          <p:cNvSpPr txBox="1">
            <a:spLocks/>
          </p:cNvSpPr>
          <p:nvPr/>
        </p:nvSpPr>
        <p:spPr>
          <a:xfrm>
            <a:off x="6682453" y="1558530"/>
            <a:ext cx="4811049"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OWA </a:t>
            </a:r>
            <a:r>
              <a:rPr lang="en-GB" altLang="zh-CN" sz="2400" dirty="0" err="1">
                <a:latin typeface="Arial" panose="020B0604020202020204" pitchFamily="34" charset="0"/>
              </a:rPr>
              <a:t>mr</a:t>
            </a:r>
            <a:r>
              <a:rPr lang="en-GB" altLang="zh-CN" sz="2400" dirty="0">
                <a:latin typeface="Arial" panose="020B0604020202020204" pitchFamily="34" charset="0"/>
              </a:rPr>
              <a:t>-EKF</a:t>
            </a:r>
          </a:p>
        </p:txBody>
      </p:sp>
    </p:spTree>
    <p:extLst>
      <p:ext uri="{BB962C8B-B14F-4D97-AF65-F5344CB8AC3E}">
        <p14:creationId xmlns:p14="http://schemas.microsoft.com/office/powerpoint/2010/main" val="162708966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altLang="zh-CN" dirty="0">
                <a:latin typeface="Arial" panose="020B0604020202020204" pitchFamily="34" charset="0"/>
              </a:rPr>
              <a:t>Result</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773378"/>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 comparison</a:t>
            </a:r>
          </a:p>
        </p:txBody>
      </p:sp>
      <p:pic>
        <p:nvPicPr>
          <p:cNvPr id="5" name="图片 4">
            <a:extLst>
              <a:ext uri="{FF2B5EF4-FFF2-40B4-BE49-F238E27FC236}">
                <a16:creationId xmlns:a16="http://schemas.microsoft.com/office/drawing/2014/main" id="{207E7E15-08BD-94E8-15B4-1AB20B1DEFB5}"/>
              </a:ext>
            </a:extLst>
          </p:cNvPr>
          <p:cNvPicPr>
            <a:picLocks noChangeAspect="1"/>
          </p:cNvPicPr>
          <p:nvPr/>
        </p:nvPicPr>
        <p:blipFill>
          <a:blip r:embed="rId3"/>
          <a:stretch>
            <a:fillRect/>
          </a:stretch>
        </p:blipFill>
        <p:spPr>
          <a:xfrm>
            <a:off x="1604962" y="1270130"/>
            <a:ext cx="8982075" cy="2590800"/>
          </a:xfrm>
          <a:prstGeom prst="rect">
            <a:avLst/>
          </a:prstGeom>
        </p:spPr>
      </p:pic>
      <p:pic>
        <p:nvPicPr>
          <p:cNvPr id="7" name="图片 6">
            <a:extLst>
              <a:ext uri="{FF2B5EF4-FFF2-40B4-BE49-F238E27FC236}">
                <a16:creationId xmlns:a16="http://schemas.microsoft.com/office/drawing/2014/main" id="{0FC6BA8D-2614-2DAD-F321-8C6DE34A0BF5}"/>
              </a:ext>
            </a:extLst>
          </p:cNvPr>
          <p:cNvPicPr>
            <a:picLocks noChangeAspect="1"/>
          </p:cNvPicPr>
          <p:nvPr/>
        </p:nvPicPr>
        <p:blipFill>
          <a:blip r:embed="rId4"/>
          <a:stretch>
            <a:fillRect/>
          </a:stretch>
        </p:blipFill>
        <p:spPr>
          <a:xfrm>
            <a:off x="1556112" y="4577244"/>
            <a:ext cx="9058275" cy="828675"/>
          </a:xfrm>
          <a:prstGeom prst="rect">
            <a:avLst/>
          </a:prstGeom>
        </p:spPr>
      </p:pic>
      <p:sp>
        <p:nvSpPr>
          <p:cNvPr id="8" name="Text Placeholder 2">
            <a:extLst>
              <a:ext uri="{FF2B5EF4-FFF2-40B4-BE49-F238E27FC236}">
                <a16:creationId xmlns:a16="http://schemas.microsoft.com/office/drawing/2014/main" id="{F6ADE69F-8B8D-3833-B275-26A1EE201D3A}"/>
              </a:ext>
            </a:extLst>
          </p:cNvPr>
          <p:cNvSpPr txBox="1">
            <a:spLocks/>
          </p:cNvSpPr>
          <p:nvPr/>
        </p:nvSpPr>
        <p:spPr>
          <a:xfrm>
            <a:off x="698500" y="3989520"/>
            <a:ext cx="10773500"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Average MSE comparison(including outliers)</a:t>
            </a:r>
          </a:p>
        </p:txBody>
      </p:sp>
    </p:spTree>
    <p:extLst>
      <p:ext uri="{BB962C8B-B14F-4D97-AF65-F5344CB8AC3E}">
        <p14:creationId xmlns:p14="http://schemas.microsoft.com/office/powerpoint/2010/main" val="256994776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dirty="0">
                <a:latin typeface="Arial" panose="020B0604020202020204" pitchFamily="34" charset="0"/>
              </a:rPr>
              <a:t>3</a:t>
            </a:r>
            <a:r>
              <a:rPr lang="en-GB" b="0" i="0" dirty="0">
                <a:effectLst/>
                <a:latin typeface="Arial" panose="020B0604020202020204" pitchFamily="34" charset="0"/>
              </a:rPr>
              <a:t>. </a:t>
            </a:r>
            <a:r>
              <a:rPr lang="en-US" altLang="zh-CN" b="0" i="0" dirty="0">
                <a:effectLst/>
                <a:latin typeface="Arial" panose="020B0604020202020204" pitchFamily="34" charset="0"/>
              </a:rPr>
              <a:t>Next Tasks</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058860"/>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Implementation on Elisa-3 robots</a:t>
            </a:r>
          </a:p>
          <a:p>
            <a:pPr marL="712788">
              <a:lnSpc>
                <a:spcPct val="100000"/>
              </a:lnSpc>
              <a:buFont typeface="Arial" panose="020B0604020202020204" pitchFamily="34" charset="0"/>
              <a:buChar char="•"/>
            </a:pPr>
            <a:r>
              <a:rPr lang="en-GB" altLang="zh-CN" sz="2400" dirty="0">
                <a:latin typeface="Arial" panose="020B0604020202020204" pitchFamily="34" charset="0"/>
              </a:rPr>
              <a:t>More things</a:t>
            </a:r>
          </a:p>
          <a:p>
            <a:pPr marL="449263" indent="0">
              <a:lnSpc>
                <a:spcPct val="100000"/>
              </a:lnSpc>
              <a:buNone/>
            </a:pPr>
            <a:endParaRPr lang="en-GB" sz="2400" b="0" i="0" dirty="0">
              <a:effectLst/>
              <a:latin typeface="Arial" panose="020B0604020202020204" pitchFamily="34" charset="0"/>
            </a:endParaRPr>
          </a:p>
        </p:txBody>
      </p:sp>
    </p:spTree>
    <p:extLst>
      <p:ext uri="{BB962C8B-B14F-4D97-AF65-F5344CB8AC3E}">
        <p14:creationId xmlns:p14="http://schemas.microsoft.com/office/powerpoint/2010/main" val="225116521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id="{43B21ADF-AC91-4738-AAFA-9356794F9379}"/>
              </a:ext>
            </a:extLst>
          </p:cNvPr>
          <p:cNvSpPr>
            <a:spLocks noGrp="1"/>
          </p:cNvSpPr>
          <p:nvPr>
            <p:ph type="body" sz="quarter" idx="14"/>
          </p:nvPr>
        </p:nvSpPr>
        <p:spPr>
          <a:solidFill>
            <a:srgbClr val="00A6D6"/>
          </a:solidFill>
        </p:spPr>
        <p:txBody>
          <a:bodyPr/>
          <a:lstStyle/>
          <a:p>
            <a:r>
              <a:rPr lang="nl-NL"/>
              <a:t> </a:t>
            </a:r>
          </a:p>
        </p:txBody>
      </p:sp>
      <p:sp>
        <p:nvSpPr>
          <p:cNvPr id="5" name="Titel 4">
            <a:extLst>
              <a:ext uri="{FF2B5EF4-FFF2-40B4-BE49-F238E27FC236}">
                <a16:creationId xmlns:a16="http://schemas.microsoft.com/office/drawing/2014/main" id="{0519F502-C245-4036-9F1B-103CAB35873E}"/>
              </a:ext>
            </a:extLst>
          </p:cNvPr>
          <p:cNvSpPr>
            <a:spLocks noGrp="1"/>
          </p:cNvSpPr>
          <p:nvPr>
            <p:ph type="title"/>
          </p:nvPr>
        </p:nvSpPr>
        <p:spPr/>
        <p:txBody>
          <a:bodyPr/>
          <a:lstStyle/>
          <a:p>
            <a:r>
              <a:rPr lang="nl-NL" dirty="0"/>
              <a:t>T</a:t>
            </a:r>
            <a:r>
              <a:rPr lang="en-US" dirty="0"/>
              <a:t>hank you for your attention</a:t>
            </a:r>
            <a:endParaRPr lang="nl-NL" dirty="0"/>
          </a:p>
        </p:txBody>
      </p:sp>
    </p:spTree>
    <p:extLst>
      <p:ext uri="{BB962C8B-B14F-4D97-AF65-F5344CB8AC3E}">
        <p14:creationId xmlns:p14="http://schemas.microsoft.com/office/powerpoint/2010/main" val="389190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FD3DC8-60B5-F35B-725A-56597D988B37}"/>
              </a:ext>
            </a:extLst>
          </p:cNvPr>
          <p:cNvSpPr>
            <a:spLocks noGrp="1"/>
          </p:cNvSpPr>
          <p:nvPr>
            <p:ph type="body" sz="quarter" idx="14"/>
          </p:nvPr>
        </p:nvSpPr>
        <p:spPr/>
        <p:txBody>
          <a:bodyPr/>
          <a:lstStyle/>
          <a:p>
            <a:endParaRPr lang="en-GB" dirty="0"/>
          </a:p>
        </p:txBody>
      </p:sp>
      <p:sp>
        <p:nvSpPr>
          <p:cNvPr id="3" name="Vertical Text Placeholder 2">
            <a:extLst>
              <a:ext uri="{FF2B5EF4-FFF2-40B4-BE49-F238E27FC236}">
                <a16:creationId xmlns:a16="http://schemas.microsoft.com/office/drawing/2014/main" id="{D8C29A65-1652-7B8A-AA05-0CB88DD09B1F}"/>
              </a:ext>
            </a:extLst>
          </p:cNvPr>
          <p:cNvSpPr>
            <a:spLocks noGrp="1"/>
          </p:cNvSpPr>
          <p:nvPr>
            <p:ph type="body" orient="vert" idx="1"/>
          </p:nvPr>
        </p:nvSpPr>
        <p:spPr/>
        <p:txBody>
          <a:bodyPr/>
          <a:lstStyle/>
          <a:p>
            <a:r>
              <a:rPr lang="en-GB" sz="5400" dirty="0"/>
              <a:t>Q   &amp;   A</a:t>
            </a:r>
          </a:p>
        </p:txBody>
      </p:sp>
    </p:spTree>
    <p:extLst>
      <p:ext uri="{BB962C8B-B14F-4D97-AF65-F5344CB8AC3E}">
        <p14:creationId xmlns:p14="http://schemas.microsoft.com/office/powerpoint/2010/main" val="223957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1. </a:t>
            </a:r>
            <a:r>
              <a:rPr lang="en-US" altLang="zh-CN" sz="4000" dirty="0"/>
              <a:t>Research Questions</a:t>
            </a:r>
            <a:endParaRPr lang="nl-NL" sz="4000" dirty="0"/>
          </a:p>
        </p:txBody>
      </p:sp>
    </p:spTree>
    <p:extLst>
      <p:ext uri="{BB962C8B-B14F-4D97-AF65-F5344CB8AC3E}">
        <p14:creationId xmlns:p14="http://schemas.microsoft.com/office/powerpoint/2010/main" val="290392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Localization</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889291"/>
            <a:ext cx="10773500" cy="3638468"/>
          </a:xfrm>
        </p:spPr>
        <p:txBody>
          <a:bodyPr>
            <a:normAutofit/>
          </a:bodyPr>
          <a:lstStyle/>
          <a:p>
            <a:pPr marL="712788">
              <a:lnSpc>
                <a:spcPct val="150000"/>
              </a:lnSpc>
              <a:buFont typeface="Arial" panose="020B0604020202020204" pitchFamily="34" charset="0"/>
              <a:buChar char="•"/>
            </a:pPr>
            <a:r>
              <a:rPr lang="en-GB" sz="2000" dirty="0">
                <a:latin typeface="Arial" panose="020B0604020202020204" pitchFamily="34" charset="0"/>
              </a:rPr>
              <a:t>Robot’s state estimation </a:t>
            </a:r>
          </a:p>
          <a:p>
            <a:pPr marL="712788">
              <a:lnSpc>
                <a:spcPct val="150000"/>
              </a:lnSpc>
              <a:buFont typeface="Arial" panose="020B0604020202020204" pitchFamily="34" charset="0"/>
              <a:buChar char="•"/>
            </a:pPr>
            <a:r>
              <a:rPr lang="en-US" sz="2000" dirty="0">
                <a:latin typeface="Arial" panose="020B0604020202020204" pitchFamily="34" charset="0"/>
              </a:rPr>
              <a:t>Multiple sensors are available, but information is not always trustful</a:t>
            </a:r>
            <a:endParaRPr lang="en-GB" sz="2000" dirty="0">
              <a:latin typeface="Arial" panose="020B0604020202020204" pitchFamily="34" charset="0"/>
            </a:endParaRPr>
          </a:p>
          <a:p>
            <a:pPr marL="712788">
              <a:lnSpc>
                <a:spcPct val="150000"/>
              </a:lnSpc>
              <a:buFont typeface="Arial" panose="020B0604020202020204" pitchFamily="34" charset="0"/>
              <a:buChar char="•"/>
            </a:pPr>
            <a:r>
              <a:rPr lang="en-GB" sz="2000" dirty="0">
                <a:latin typeface="Arial" panose="020B0604020202020204" pitchFamily="34" charset="0"/>
              </a:rPr>
              <a:t>Data fusion methods were </a:t>
            </a:r>
            <a:r>
              <a:rPr lang="en-US" altLang="zh-CN" sz="2000" dirty="0">
                <a:latin typeface="Arial" panose="020B0604020202020204" pitchFamily="34" charset="0"/>
              </a:rPr>
              <a:t>widely applied for state estimations</a:t>
            </a:r>
            <a:endParaRPr lang="en-GB" sz="2000" dirty="0">
              <a:latin typeface="Arial" panose="020B0604020202020204" pitchFamily="34" charset="0"/>
            </a:endParaRPr>
          </a:p>
          <a:p>
            <a:pPr marL="712788">
              <a:lnSpc>
                <a:spcPct val="150000"/>
              </a:lnSpc>
              <a:buFont typeface="Arial" panose="020B0604020202020204" pitchFamily="34" charset="0"/>
              <a:buChar char="•"/>
            </a:pPr>
            <a:r>
              <a:rPr lang="en-US" sz="2000" dirty="0">
                <a:latin typeface="Arial" panose="020B0604020202020204" pitchFamily="34" charset="0"/>
              </a:rPr>
              <a:t>Based on data fusion method to construct an indoor localization architecture with specific sensors coming in different sampling rate and missing or biased measurement</a:t>
            </a:r>
            <a:endParaRPr lang="en-GB" sz="2000" dirty="0">
              <a:latin typeface="Arial" panose="020B0604020202020204" pitchFamily="34" charset="0"/>
            </a:endParaRPr>
          </a:p>
        </p:txBody>
      </p:sp>
    </p:spTree>
    <p:extLst>
      <p:ext uri="{BB962C8B-B14F-4D97-AF65-F5344CB8AC3E}">
        <p14:creationId xmlns:p14="http://schemas.microsoft.com/office/powerpoint/2010/main" val="101722340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2. </a:t>
            </a:r>
            <a:r>
              <a:rPr lang="en-US" altLang="zh-CN" sz="4000" dirty="0"/>
              <a:t>System Description</a:t>
            </a:r>
            <a:endParaRPr lang="nl-NL" sz="4000" dirty="0"/>
          </a:p>
        </p:txBody>
      </p:sp>
    </p:spTree>
    <p:extLst>
      <p:ext uri="{BB962C8B-B14F-4D97-AF65-F5344CB8AC3E}">
        <p14:creationId xmlns:p14="http://schemas.microsoft.com/office/powerpoint/2010/main" val="94281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a:t>
            </a:r>
            <a:r>
              <a:rPr lang="en-GB" dirty="0">
                <a:latin typeface="Arial" panose="020B0604020202020204" pitchFamily="34" charset="0"/>
              </a:rPr>
              <a:t>Multi-sensor</a:t>
            </a:r>
            <a:endParaRPr lang="en-GB" dirty="0"/>
          </a:p>
        </p:txBody>
      </p:sp>
      <p:pic>
        <p:nvPicPr>
          <p:cNvPr id="10" name="图片 9">
            <a:extLst>
              <a:ext uri="{FF2B5EF4-FFF2-40B4-BE49-F238E27FC236}">
                <a16:creationId xmlns:a16="http://schemas.microsoft.com/office/drawing/2014/main" id="{846CA8F5-EBB7-DFF7-F854-9C6D5CE0221D}"/>
              </a:ext>
            </a:extLst>
          </p:cNvPr>
          <p:cNvPicPr>
            <a:picLocks noChangeAspect="1"/>
          </p:cNvPicPr>
          <p:nvPr/>
        </p:nvPicPr>
        <p:blipFill>
          <a:blip r:embed="rId3"/>
          <a:stretch>
            <a:fillRect/>
          </a:stretch>
        </p:blipFill>
        <p:spPr>
          <a:xfrm>
            <a:off x="2690812" y="1345006"/>
            <a:ext cx="6810375" cy="4400550"/>
          </a:xfrm>
          <a:prstGeom prst="rect">
            <a:avLst/>
          </a:prstGeom>
        </p:spPr>
      </p:pic>
    </p:spTree>
    <p:extLst>
      <p:ext uri="{BB962C8B-B14F-4D97-AF65-F5344CB8AC3E}">
        <p14:creationId xmlns:p14="http://schemas.microsoft.com/office/powerpoint/2010/main" val="181682023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B0E860-18F2-DCE8-C1D6-31243C53525F}"/>
              </a:ext>
            </a:extLst>
          </p:cNvPr>
          <p:cNvPicPr>
            <a:picLocks noChangeAspect="1"/>
          </p:cNvPicPr>
          <p:nvPr/>
        </p:nvPicPr>
        <p:blipFill>
          <a:blip r:embed="rId3"/>
          <a:stretch>
            <a:fillRect/>
          </a:stretch>
        </p:blipFill>
        <p:spPr>
          <a:xfrm>
            <a:off x="3248024" y="2085975"/>
            <a:ext cx="5695950" cy="1676400"/>
          </a:xfrm>
          <a:prstGeom prst="rect">
            <a:avLst/>
          </a:prstGeom>
        </p:spPr>
      </p:pic>
      <p:pic>
        <p:nvPicPr>
          <p:cNvPr id="9" name="图片 8">
            <a:extLst>
              <a:ext uri="{FF2B5EF4-FFF2-40B4-BE49-F238E27FC236}">
                <a16:creationId xmlns:a16="http://schemas.microsoft.com/office/drawing/2014/main" id="{9EB93E63-A08F-F73C-253A-27DD5132480B}"/>
              </a:ext>
            </a:extLst>
          </p:cNvPr>
          <p:cNvPicPr>
            <a:picLocks noChangeAspect="1"/>
          </p:cNvPicPr>
          <p:nvPr/>
        </p:nvPicPr>
        <p:blipFill>
          <a:blip r:embed="rId4"/>
          <a:stretch>
            <a:fillRect/>
          </a:stretch>
        </p:blipFill>
        <p:spPr>
          <a:xfrm>
            <a:off x="3418088" y="4073569"/>
            <a:ext cx="7115175" cy="192405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System Dynamic Model</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t>Unicycle-type Robot’s </a:t>
            </a:r>
            <a:r>
              <a:rPr lang="en-GB" altLang="zh-CN" sz="2400" dirty="0">
                <a:latin typeface="Arial" panose="020B0604020202020204" pitchFamily="34" charset="0"/>
              </a:rPr>
              <a:t>Kinematic Model</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730902"/>
            <a:ext cx="10773500"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Go-to-goal P controller</a:t>
            </a:r>
            <a:endParaRPr lang="en-GB" sz="2400" dirty="0">
              <a:latin typeface="Arial" panose="020B0604020202020204" pitchFamily="34" charset="0"/>
            </a:endParaRPr>
          </a:p>
        </p:txBody>
      </p:sp>
    </p:spTree>
    <p:extLst>
      <p:ext uri="{BB962C8B-B14F-4D97-AF65-F5344CB8AC3E}">
        <p14:creationId xmlns:p14="http://schemas.microsoft.com/office/powerpoint/2010/main" val="5670006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Overview</a:t>
            </a:r>
          </a:p>
        </p:txBody>
      </p:sp>
      <p:pic>
        <p:nvPicPr>
          <p:cNvPr id="10" name="图片 9" descr="电脑游戏的截图&#10;&#10;描述已自动生成">
            <a:extLst>
              <a:ext uri="{FF2B5EF4-FFF2-40B4-BE49-F238E27FC236}">
                <a16:creationId xmlns:a16="http://schemas.microsoft.com/office/drawing/2014/main" id="{EABB7539-45D6-70CF-31F0-510B121B7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02" y="1077155"/>
            <a:ext cx="12192000" cy="5780845"/>
          </a:xfrm>
          <a:prstGeom prst="rect">
            <a:avLst/>
          </a:prstGeom>
        </p:spPr>
      </p:pic>
      <p:pic>
        <p:nvPicPr>
          <p:cNvPr id="6" name="图片 5" descr="图片包含 游戏机, 男人, 站, 雨&#10;&#10;描述已自动生成">
            <a:extLst>
              <a:ext uri="{FF2B5EF4-FFF2-40B4-BE49-F238E27FC236}">
                <a16:creationId xmlns:a16="http://schemas.microsoft.com/office/drawing/2014/main" id="{311B9F98-8BBD-A1A5-8371-6DFEFD51956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524" t="265" r="17143"/>
          <a:stretch/>
        </p:blipFill>
        <p:spPr>
          <a:xfrm rot="5400000">
            <a:off x="-325476" y="1402631"/>
            <a:ext cx="5780845" cy="5129893"/>
          </a:xfrm>
          <a:prstGeom prst="rect">
            <a:avLst/>
          </a:prstGeom>
        </p:spPr>
      </p:pic>
    </p:spTree>
    <p:extLst>
      <p:ext uri="{BB962C8B-B14F-4D97-AF65-F5344CB8AC3E}">
        <p14:creationId xmlns:p14="http://schemas.microsoft.com/office/powerpoint/2010/main" val="341104411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Overview</a:t>
            </a:r>
          </a:p>
        </p:txBody>
      </p:sp>
      <p:pic>
        <p:nvPicPr>
          <p:cNvPr id="10" name="图片 9" descr="电脑游戏的截图&#10;&#10;描述已自动生成">
            <a:extLst>
              <a:ext uri="{FF2B5EF4-FFF2-40B4-BE49-F238E27FC236}">
                <a16:creationId xmlns:a16="http://schemas.microsoft.com/office/drawing/2014/main" id="{EABB7539-45D6-70CF-31F0-510B121B7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02" y="1077155"/>
            <a:ext cx="12192000" cy="5780845"/>
          </a:xfrm>
          <a:prstGeom prst="rect">
            <a:avLst/>
          </a:prstGeom>
        </p:spPr>
      </p:pic>
    </p:spTree>
    <p:extLst>
      <p:ext uri="{BB962C8B-B14F-4D97-AF65-F5344CB8AC3E}">
        <p14:creationId xmlns:p14="http://schemas.microsoft.com/office/powerpoint/2010/main" val="3444712056"/>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Basic stramien Powerpoint (compact)" id="{A4594E41-FC70-45C1-AC3A-131FE841D67E}" vid="{9D4A310D-94BF-4CCD-8336-0701D5A41E3A}"/>
    </a:ext>
  </a:extLst>
</a:theme>
</file>

<file path=ppt/theme/theme3.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Lea Stritzke</DisplayName>
        <AccountId>8695</AccountId>
        <AccountType/>
      </UserInfo>
      <UserInfo>
        <DisplayName>Cas van Gemeren</DisplayName>
        <AccountId>8697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1CCE6-C8A7-4511-AAE7-C62DEFECE697}">
  <ds:schemaRefs>
    <ds:schemaRef ds:uri="http://schemas.microsoft.com/office/2006/documentManagement/types"/>
    <ds:schemaRef ds:uri="http://schemas.microsoft.com/office/infopath/2007/PartnerControls"/>
    <ds:schemaRef ds:uri="http://www.w3.org/XML/1998/namespace"/>
    <ds:schemaRef ds:uri="http://purl.org/dc/elements/1.1/"/>
    <ds:schemaRef ds:uri="4878a322-d110-404d-8591-8977e4f7768d"/>
    <ds:schemaRef ds:uri="http://purl.org/dc/dcmitype/"/>
    <ds:schemaRef ds:uri="http://schemas.microsoft.com/office/2006/metadata/properties"/>
    <ds:schemaRef ds:uri="http://purl.org/dc/terms/"/>
    <ds:schemaRef ds:uri="http://schemas.openxmlformats.org/package/2006/metadata/core-properties"/>
    <ds:schemaRef ds:uri="0fee4eeb-e725-4e09-a2c6-b2e7e1963b2c"/>
  </ds:schemaRefs>
</ds:datastoreItem>
</file>

<file path=customXml/itemProps2.xml><?xml version="1.0" encoding="utf-8"?>
<ds:datastoreItem xmlns:ds="http://schemas.openxmlformats.org/officeDocument/2006/customXml" ds:itemID="{AA0E60D1-47F0-4938-95EF-8D82199D5953}">
  <ds:schemaRefs>
    <ds:schemaRef ds:uri="http://schemas.microsoft.com/sharepoint/v3/contenttype/forms"/>
  </ds:schemaRefs>
</ds:datastoreItem>
</file>

<file path=customXml/itemProps3.xml><?xml version="1.0" encoding="utf-8"?>
<ds:datastoreItem xmlns:ds="http://schemas.openxmlformats.org/officeDocument/2006/customXml" ds:itemID="{9AEE24FF-1891-44AF-970D-42F00AEE0D7A}">
  <ds:schemaRefs>
    <ds:schemaRef ds:uri="0fee4eeb-e725-4e09-a2c6-b2e7e1963b2c"/>
    <ds:schemaRef ds:uri="4878a322-d110-404d-8591-8977e4f776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4571</TotalTime>
  <Words>1906</Words>
  <Application>Microsoft Office PowerPoint</Application>
  <PresentationFormat>宽屏</PresentationFormat>
  <Paragraphs>198</Paragraphs>
  <Slides>28</Slides>
  <Notes>27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28</vt:i4>
      </vt:variant>
    </vt:vector>
  </HeadingPairs>
  <TitlesOfParts>
    <vt:vector size="42" baseType="lpstr">
      <vt:lpstr>Open Sans Bold</vt:lpstr>
      <vt:lpstr>Roboto Slab Bold</vt:lpstr>
      <vt:lpstr>Roboto Slab Regular Regular</vt:lpstr>
      <vt:lpstr>Arial</vt:lpstr>
      <vt:lpstr>Arial</vt:lpstr>
      <vt:lpstr>Calibri</vt:lpstr>
      <vt:lpstr>Helvetica</vt:lpstr>
      <vt:lpstr>Open Sans</vt:lpstr>
      <vt:lpstr>Segoe UI</vt:lpstr>
      <vt:lpstr>Segoe UI Light</vt:lpstr>
      <vt:lpstr>Times New Roman</vt:lpstr>
      <vt:lpstr>Wingdings</vt:lpstr>
      <vt:lpstr>TU Delft</vt:lpstr>
      <vt:lpstr>1_TU Delft</vt:lpstr>
      <vt:lpstr>PowerPoint 演示文稿</vt:lpstr>
      <vt:lpstr>PowerPoint 演示文稿</vt:lpstr>
      <vt:lpstr>PowerPoint 演示文稿</vt:lpstr>
      <vt:lpstr>1. Localization</vt:lpstr>
      <vt:lpstr>PowerPoint 演示文稿</vt:lpstr>
      <vt:lpstr>1. Multi-sensor</vt:lpstr>
      <vt:lpstr>2. System Dynamic Model</vt:lpstr>
      <vt:lpstr>3. Optitrack System</vt:lpstr>
      <vt:lpstr>3. Optitrack System</vt:lpstr>
      <vt:lpstr>3. Optitrack System</vt:lpstr>
      <vt:lpstr>3. Optitrack System</vt:lpstr>
      <vt:lpstr>3. Optitrack System</vt:lpstr>
      <vt:lpstr>4. State-space model &amp; System Block Diagram</vt:lpstr>
      <vt:lpstr>PowerPoint 演示文稿</vt:lpstr>
      <vt:lpstr>1. Single-rate Extended Kalman Filter</vt:lpstr>
      <vt:lpstr>2. Multi-rate Extended Kalman Filter</vt:lpstr>
      <vt:lpstr>2. Multi-rate Extended Kalman Filter</vt:lpstr>
      <vt:lpstr>2. Multi-rate Extended Kalman Filter</vt:lpstr>
      <vt:lpstr>3. State Estimation Architecture: mr-EKF</vt:lpstr>
      <vt:lpstr>3. State Estimation Architecture: mr-EKF</vt:lpstr>
      <vt:lpstr>3. State Estimation Architecture: mr-EKF</vt:lpstr>
      <vt:lpstr>PowerPoint 演示文稿</vt:lpstr>
      <vt:lpstr>1. Simulation Setup</vt:lpstr>
      <vt:lpstr>2. Result</vt:lpstr>
      <vt:lpstr>2. Result</vt:lpstr>
      <vt:lpstr>3. Next Tasks</vt:lpstr>
      <vt:lpstr>Thank you for your attention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 Kester</dc:creator>
  <cp:lastModifiedBy>李 沂汀</cp:lastModifiedBy>
  <cp:revision>352</cp:revision>
  <dcterms:modified xsi:type="dcterms:W3CDTF">2023-01-12T11:13:04Z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