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687" r:id="rId5"/>
    <p:sldId id="262" r:id="rId6"/>
    <p:sldId id="689" r:id="rId7"/>
    <p:sldId id="332" r:id="rId8"/>
    <p:sldId id="705" r:id="rId9"/>
    <p:sldId id="711" r:id="rId10"/>
    <p:sldId id="709" r:id="rId11"/>
    <p:sldId id="710" r:id="rId12"/>
    <p:sldId id="737" r:id="rId13"/>
    <p:sldId id="735" r:id="rId14"/>
    <p:sldId id="736" r:id="rId15"/>
    <p:sldId id="738" r:id="rId16"/>
    <p:sldId id="712" r:id="rId17"/>
    <p:sldId id="706" r:id="rId18"/>
    <p:sldId id="726" r:id="rId19"/>
    <p:sldId id="715" r:id="rId20"/>
    <p:sldId id="725" r:id="rId21"/>
    <p:sldId id="732" r:id="rId22"/>
    <p:sldId id="728" r:id="rId23"/>
    <p:sldId id="729" r:id="rId24"/>
    <p:sldId id="733" r:id="rId25"/>
    <p:sldId id="719" r:id="rId26"/>
    <p:sldId id="730" r:id="rId27"/>
    <p:sldId id="731" r:id="rId28"/>
    <p:sldId id="740" r:id="rId29"/>
    <p:sldId id="724" r:id="rId30"/>
    <p:sldId id="704"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6" autoAdjust="0"/>
  </p:normalViewPr>
  <p:slideViewPr>
    <p:cSldViewPr snapToGrid="0">
      <p:cViewPr varScale="1">
        <p:scale>
          <a:sx n="66" d="100"/>
          <a:sy n="66" d="100"/>
        </p:scale>
        <p:origin x="130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NL" dirty="0"/>
              <a:t>Hi everyone, my name is Yiting LI, this is my midterm presentation about my thesis, </a:t>
            </a:r>
            <a:r>
              <a:rPr lang="en-US" altLang="zh-CN" sz="1200" dirty="0"/>
              <a:t>Indoor Localization with Multi-Rate Extended Kalman Filtering</a:t>
            </a:r>
          </a:p>
          <a:p>
            <a:endParaRPr lang="nl-NL" dirty="0"/>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However, those cameras are not 100% reliable.</a:t>
            </a:r>
          </a:p>
          <a:p>
            <a:endParaRPr lang="en-GB" altLang="zh-CN" dirty="0"/>
          </a:p>
          <a:p>
            <a:r>
              <a:rPr lang="en-GB" altLang="zh-CN" dirty="0"/>
              <a:t>when objects are too close to each other, the camera can’t identify them, they are merged into one single object, causing some robot being untracked.</a:t>
            </a:r>
          </a:p>
          <a:p>
            <a:endParaRPr lang="en-GB" altLang="zh-CN" dirty="0"/>
          </a:p>
        </p:txBody>
      </p:sp>
    </p:spTree>
    <p:extLst>
      <p:ext uri="{BB962C8B-B14F-4D97-AF65-F5344CB8AC3E}">
        <p14:creationId xmlns:p14="http://schemas.microsoft.com/office/powerpoint/2010/main" val="34440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Moreover, data missing sometime happen due to the environment light. </a:t>
            </a:r>
            <a:endParaRPr lang="en-GB" dirty="0"/>
          </a:p>
        </p:txBody>
      </p:sp>
    </p:spTree>
    <p:extLst>
      <p:ext uri="{BB962C8B-B14F-4D97-AF65-F5344CB8AC3E}">
        <p14:creationId xmlns:p14="http://schemas.microsoft.com/office/powerpoint/2010/main" val="22547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noise is relatively small, so the main bias from the camera side is the merging situation.</a:t>
            </a:r>
          </a:p>
          <a:p>
            <a:endParaRPr lang="en-GB" dirty="0"/>
          </a:p>
          <a:p>
            <a:endParaRPr lang="en-GB" dirty="0"/>
          </a:p>
        </p:txBody>
      </p:sp>
    </p:spTree>
    <p:extLst>
      <p:ext uri="{BB962C8B-B14F-4D97-AF65-F5344CB8AC3E}">
        <p14:creationId xmlns:p14="http://schemas.microsoft.com/office/powerpoint/2010/main" val="151145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14</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Q(k) of the block noise </a:t>
            </a:r>
            <a:endParaRPr lang="en-GB" dirty="0"/>
          </a:p>
          <a:p>
            <a:endParaRPr lang="en-GB" dirty="0"/>
          </a:p>
          <a:p>
            <a:r>
              <a:rPr lang="en-GB" dirty="0"/>
              <a:t>Then we can substitute the AM and QM to the algorithm</a:t>
            </a:r>
          </a:p>
        </p:txBody>
      </p:sp>
    </p:spTree>
    <p:extLst>
      <p:ext uri="{BB962C8B-B14F-4D97-AF65-F5344CB8AC3E}">
        <p14:creationId xmlns:p14="http://schemas.microsoft.com/office/powerpoint/2010/main" val="261103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 </a:t>
            </a:r>
            <a:r>
              <a:rPr lang="en-GB" dirty="0" err="1"/>
              <a:t>gonna</a:t>
            </a:r>
            <a:r>
              <a:rPr lang="en-GB" dirty="0"/>
              <a:t> divide the presentation into 4 parts</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 So the adaptive OWA operator might behave better than cascade style.</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22</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we are assuming they know their initial state, then they moving randomly, and no obstacles avoiding is applied. </a:t>
            </a:r>
          </a:p>
          <a:p>
            <a:endParaRPr lang="en-GB" dirty="0"/>
          </a:p>
          <a:p>
            <a:r>
              <a:rPr lang="en-US" dirty="0"/>
              <a:t>The simulation are performed in Monte Carlo style, but due to limitation only 10 rounds are performed here.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first check the trajectory, </a:t>
            </a:r>
          </a:p>
          <a:p>
            <a:endParaRPr lang="en-US" dirty="0"/>
          </a:p>
          <a:p>
            <a:r>
              <a:rPr lang="en-US" dirty="0"/>
              <a:t>The left side shows the odometry has large drift, without other information, the estimation will have large bias.</a:t>
            </a:r>
          </a:p>
          <a:p>
            <a:endParaRPr lang="en-US" dirty="0"/>
          </a:p>
          <a:p>
            <a:r>
              <a:rPr lang="en-US" dirty="0"/>
              <a:t>The right-side shows that applying OWA style multi-rate EKF, the estimation is basically follows the true trajectory. </a:t>
            </a:r>
          </a:p>
          <a:p>
            <a:endParaRPr lang="en-US" dirty="0"/>
          </a:p>
          <a:p>
            <a:r>
              <a:rPr lang="en-US" dirty="0"/>
              <a:t>The orange raising indicates at that time, the merging situation happened, with the OWA multi-rate EKF, the localization system can overcome this disturbance.</a:t>
            </a:r>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Then we compare the MSE under different localization method.</a:t>
            </a:r>
          </a:p>
          <a:p>
            <a:endParaRPr lang="en-GB" dirty="0"/>
          </a:p>
          <a:p>
            <a:r>
              <a:rPr lang="en-GB" dirty="0"/>
              <a:t>Each block of data in the upper table, stands for the average MSE of 10 robots in one round under one method.</a:t>
            </a:r>
          </a:p>
          <a:p>
            <a:endParaRPr lang="en-GB" dirty="0"/>
          </a:p>
          <a:p>
            <a:r>
              <a:rPr lang="en-GB" dirty="0"/>
              <a:t>In each row, data are relatively close to each other, but some biased data also exist, for example, in the last row, with the OWA multi-rate EKF, in the first round, the MSE is larger than other. This is because the random processing noise and random moving, when lots of robots are gathering, the only reliable source is odometry, and the odometry is drifted, in that case, </a:t>
            </a:r>
            <a:r>
              <a:rPr lang="en-US" altLang="zh-CN" b="0" i="0" dirty="0">
                <a:solidFill>
                  <a:srgbClr val="BDC1C6"/>
                </a:solidFill>
                <a:effectLst/>
                <a:latin typeface="arial" panose="020B0604020202020204" pitchFamily="34" charset="0"/>
              </a:rPr>
              <a:t>outliers might show up.</a:t>
            </a:r>
          </a:p>
          <a:p>
            <a:endParaRPr lang="en-US" b="0" i="0" dirty="0">
              <a:solidFill>
                <a:srgbClr val="BDC1C6"/>
              </a:solidFill>
              <a:effectLst/>
              <a:latin typeface="arial" panose="020B0604020202020204" pitchFamily="34" charset="0"/>
            </a:endParaRPr>
          </a:p>
          <a:p>
            <a:r>
              <a:rPr lang="en-GB" dirty="0"/>
              <a:t>Then we take the average MSE among all rounds, we can get the table below. </a:t>
            </a:r>
          </a:p>
          <a:p>
            <a:endParaRPr lang="en-GB" dirty="0"/>
          </a:p>
          <a:p>
            <a:r>
              <a:rPr lang="en-GB" dirty="0"/>
              <a:t>These results show that by applying data fusion method, the estimation accuracy is improved. </a:t>
            </a:r>
          </a:p>
          <a:p>
            <a:endParaRPr lang="en-GB" dirty="0"/>
          </a:p>
          <a:p>
            <a:r>
              <a:rPr lang="en-GB" dirty="0"/>
              <a:t>The multi-rate EKF doesn’t outperform the single-rate EKF, but the way we combining different Kalman filter do make a difference. </a:t>
            </a:r>
          </a:p>
          <a:p>
            <a:endParaRPr lang="en-GB" dirty="0"/>
          </a:p>
          <a:p>
            <a:r>
              <a:rPr lang="en-GB" dirty="0"/>
              <a:t>The OWA adaptive style is better than the cascade style, and performance gap might be enlarged in long term application, because the drift will be become larger as time goes by.</a:t>
            </a:r>
          </a:p>
          <a:p>
            <a:endParaRPr lang="en-GB" dirty="0"/>
          </a:p>
          <a:p>
            <a:endParaRPr lang="en-GB" dirty="0"/>
          </a:p>
          <a:p>
            <a:endParaRPr lang="en-GB" dirty="0"/>
          </a:p>
        </p:txBody>
      </p:sp>
    </p:spTree>
    <p:extLst>
      <p:ext uri="{BB962C8B-B14F-4D97-AF65-F5344CB8AC3E}">
        <p14:creationId xmlns:p14="http://schemas.microsoft.com/office/powerpoint/2010/main" val="73701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result, we can say that the above architectures raise the estimation accuracy, the tasks on the coming months would be first implement the localization into real robot, and conduct experiment on real object.</a:t>
            </a:r>
          </a:p>
        </p:txBody>
      </p:sp>
    </p:spTree>
    <p:extLst>
      <p:ext uri="{BB962C8B-B14F-4D97-AF65-F5344CB8AC3E}">
        <p14:creationId xmlns:p14="http://schemas.microsoft.com/office/powerpoint/2010/main" val="418446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main idea of the topic is how can we make the robot localizes itself better inside the room with certain sensors. If we set the coordination and heading angle as the state vector, the problem becomes a state estimation problem.</a:t>
            </a:r>
          </a:p>
          <a:p>
            <a:endParaRPr lang="en-GB" dirty="0"/>
          </a:p>
          <a:p>
            <a:r>
              <a:rPr lang="en-GB" dirty="0"/>
              <a:t>Meanwhile, lots of sensors are available for the state estimation task, </a:t>
            </a:r>
            <a:r>
              <a:rPr lang="en-US" altLang="zh-CN" sz="1200" dirty="0">
                <a:latin typeface="Arial" panose="020B0604020202020204" pitchFamily="34" charset="0"/>
              </a:rPr>
              <a:t>but information is not always trustful, those measurement sometimes is absent, or with drift or wrong reading, </a:t>
            </a:r>
            <a:r>
              <a:rPr lang="en-GB" altLang="zh-CN" sz="1200" dirty="0">
                <a:latin typeface="Arial" panose="020B0604020202020204" pitchFamily="34" charset="0"/>
              </a:rPr>
              <a:t>moreover</a:t>
            </a:r>
            <a:r>
              <a:rPr lang="en-GB" dirty="0"/>
              <a:t> they are coming in different rate. How can we make full use of them?</a:t>
            </a:r>
          </a:p>
          <a:p>
            <a:endParaRPr lang="en-GB" dirty="0"/>
          </a:p>
          <a:p>
            <a:r>
              <a:rPr lang="en-US" altLang="zh-CN" sz="1200" dirty="0">
                <a:latin typeface="Arial" panose="020B0604020202020204" pitchFamily="34" charset="0"/>
              </a:rPr>
              <a:t>Data fusion methods such as Kalman filter have been widely applied for state estimations, Integrated information from various sources often reduces the effect of biased measurement, therefore, often enhances the estimation accuracy.</a:t>
            </a:r>
          </a:p>
          <a:p>
            <a:endParaRPr lang="en-US" altLang="zh-CN" sz="1200" dirty="0">
              <a:latin typeface="Arial" panose="020B0604020202020204" pitchFamily="34" charset="0"/>
            </a:endParaRPr>
          </a:p>
          <a:p>
            <a:r>
              <a:rPr lang="en-US" altLang="zh-CN" sz="1200" dirty="0">
                <a:latin typeface="Arial" panose="020B0604020202020204" pitchFamily="34" charset="0"/>
              </a:rPr>
              <a:t>So the main task is to based on data fusion method to construct an indoor localization architecture with multi-rate sensors and missing or biased measurement</a:t>
            </a:r>
          </a:p>
          <a:p>
            <a:endParaRPr lang="en-US" sz="1200" dirty="0">
              <a:latin typeface="Arial" panose="020B0604020202020204" pitchFamily="34" charset="0"/>
            </a:endParaRPr>
          </a:p>
          <a:p>
            <a:endParaRPr lang="en-GB" dirty="0"/>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next part, I will give the system model</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is the multi-sensor diagram</a:t>
            </a:r>
          </a:p>
          <a:p>
            <a:endParaRPr lang="en-GB" dirty="0"/>
          </a:p>
          <a:p>
            <a:r>
              <a:rPr lang="en-GB" dirty="0"/>
              <a:t>Robots have multiple sensors, odometry, laser scanner, or </a:t>
            </a:r>
            <a:r>
              <a:rPr lang="en-GB" altLang="zh-CN" dirty="0"/>
              <a:t>camera, </a:t>
            </a:r>
            <a:r>
              <a:rPr lang="en-GB" dirty="0"/>
              <a:t>GNSS. In this task, we have odometry and camera.</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red arrow is the camera, due to the communication </a:t>
            </a:r>
            <a:r>
              <a:rPr lang="en-GB" dirty="0" err="1"/>
              <a:t>limiation</a:t>
            </a:r>
            <a:r>
              <a:rPr lang="en-GB" dirty="0"/>
              <a:t>, we might make it slower than </a:t>
            </a:r>
            <a:r>
              <a:rPr lang="en-GB" altLang="zh-CN" dirty="0"/>
              <a:t>odometry</a:t>
            </a:r>
            <a:r>
              <a:rPr lang="en-GB" dirty="0"/>
              <a:t>, the period is set as 3.</a:t>
            </a:r>
          </a:p>
          <a:p>
            <a:endParaRPr lang="en-GB" dirty="0"/>
          </a:p>
          <a:p>
            <a:r>
              <a:rPr lang="en-GB" dirty="0"/>
              <a:t>// 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t>
            </a:r>
            <a:r>
              <a:rPr lang="en-GB" altLang="zh-CN" dirty="0"/>
              <a:t>utilize the refraction to track the object</a:t>
            </a:r>
          </a:p>
          <a:p>
            <a:endParaRPr lang="en-GB" dirty="0"/>
          </a:p>
          <a:p>
            <a:r>
              <a:rPr lang="en-GB" dirty="0"/>
              <a:t>When placing 10 robots, the tracking overview is shown in the right side</a:t>
            </a:r>
          </a:p>
          <a:p>
            <a:endParaRPr lang="en-GB" dirty="0"/>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All the robot are tracked successful by the camera.</a:t>
            </a:r>
          </a:p>
          <a:p>
            <a:endParaRPr lang="en-GB" dirty="0"/>
          </a:p>
          <a:p>
            <a:endParaRPr lang="en-GB" dirty="0"/>
          </a:p>
        </p:txBody>
      </p:sp>
    </p:spTree>
    <p:extLst>
      <p:ext uri="{BB962C8B-B14F-4D97-AF65-F5344CB8AC3E}">
        <p14:creationId xmlns:p14="http://schemas.microsoft.com/office/powerpoint/2010/main" val="347734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pic>
        <p:nvPicPr>
          <p:cNvPr id="8" name="图片 7" descr="建筑的门口&#10;&#10;中度可信度描述已自动生成">
            <a:extLst>
              <a:ext uri="{FF2B5EF4-FFF2-40B4-BE49-F238E27FC236}">
                <a16:creationId xmlns:a16="http://schemas.microsoft.com/office/drawing/2014/main" id="{25ACFA8C-884A-FB9B-22E1-B2F6F2F733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707" t="265" b="-1"/>
          <a:stretch/>
        </p:blipFill>
        <p:spPr>
          <a:xfrm rot="5400000">
            <a:off x="-325477" y="1402629"/>
            <a:ext cx="5780847" cy="5129893"/>
          </a:xfrm>
          <a:prstGeom prst="rect">
            <a:avLst/>
          </a:prstGeom>
        </p:spPr>
      </p:pic>
      <p:sp>
        <p:nvSpPr>
          <p:cNvPr id="9" name="矩形 8">
            <a:extLst>
              <a:ext uri="{FF2B5EF4-FFF2-40B4-BE49-F238E27FC236}">
                <a16:creationId xmlns:a16="http://schemas.microsoft.com/office/drawing/2014/main" id="{EB9444B3-5FB8-D6E7-9EE1-40EA3C35D579}"/>
              </a:ext>
            </a:extLst>
          </p:cNvPr>
          <p:cNvSpPr/>
          <p:nvPr/>
        </p:nvSpPr>
        <p:spPr>
          <a:xfrm>
            <a:off x="1719943" y="4008435"/>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1002296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矩形 3">
            <a:extLst>
              <a:ext uri="{FF2B5EF4-FFF2-40B4-BE49-F238E27FC236}">
                <a16:creationId xmlns:a16="http://schemas.microsoft.com/office/drawing/2014/main" id="{FA921C5C-3320-2894-B618-14840A432F4A}"/>
              </a:ext>
            </a:extLst>
          </p:cNvPr>
          <p:cNvSpPr/>
          <p:nvPr/>
        </p:nvSpPr>
        <p:spPr>
          <a:xfrm flipV="1">
            <a:off x="578757" y="4950727"/>
            <a:ext cx="1489529" cy="4571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693538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Noise</a:t>
            </a:r>
          </a:p>
        </p:txBody>
      </p:sp>
      <p:pic>
        <p:nvPicPr>
          <p:cNvPr id="7" name="图片 6" descr="图表, 散点图&#10;&#10;描述已自动生成">
            <a:extLst>
              <a:ext uri="{FF2B5EF4-FFF2-40B4-BE49-F238E27FC236}">
                <a16:creationId xmlns:a16="http://schemas.microsoft.com/office/drawing/2014/main" id="{BE3CBE87-4084-C781-DE4A-DB8638EC5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857" y="686143"/>
            <a:ext cx="7314286" cy="5485714"/>
          </a:xfrm>
          <a:prstGeom prst="rect">
            <a:avLst/>
          </a:prstGeom>
        </p:spPr>
      </p:pic>
    </p:spTree>
    <p:extLst>
      <p:ext uri="{BB962C8B-B14F-4D97-AF65-F5344CB8AC3E}">
        <p14:creationId xmlns:p14="http://schemas.microsoft.com/office/powerpoint/2010/main" val="40171391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95234"/>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fontScale="92500"/>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 randomly move</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Trajectory</a:t>
            </a:r>
          </a:p>
        </p:txBody>
      </p:sp>
      <p:pic>
        <p:nvPicPr>
          <p:cNvPr id="6" name="图片 5" descr="图表, 折线图&#10;&#10;描述已自动生成">
            <a:extLst>
              <a:ext uri="{FF2B5EF4-FFF2-40B4-BE49-F238E27FC236}">
                <a16:creationId xmlns:a16="http://schemas.microsoft.com/office/drawing/2014/main" id="{C227922B-7C44-6D11-6D6F-D022CB415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257" y="1834397"/>
            <a:ext cx="5806743" cy="4355057"/>
          </a:xfrm>
          <a:prstGeom prst="rect">
            <a:avLst/>
          </a:prstGeom>
        </p:spPr>
      </p:pic>
      <p:pic>
        <p:nvPicPr>
          <p:cNvPr id="8" name="图片 7" descr="图表, 折线图&#10;&#10;描述已自动生成">
            <a:extLst>
              <a:ext uri="{FF2B5EF4-FFF2-40B4-BE49-F238E27FC236}">
                <a16:creationId xmlns:a16="http://schemas.microsoft.com/office/drawing/2014/main" id="{E57C23FB-6259-6D23-BAB7-61271CC19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258" y="1787440"/>
            <a:ext cx="5806743" cy="4355057"/>
          </a:xfrm>
          <a:prstGeom prst="rect">
            <a:avLst/>
          </a:prstGeom>
        </p:spPr>
      </p:pic>
      <p:sp>
        <p:nvSpPr>
          <p:cNvPr id="9" name="Text Placeholder 2">
            <a:extLst>
              <a:ext uri="{FF2B5EF4-FFF2-40B4-BE49-F238E27FC236}">
                <a16:creationId xmlns:a16="http://schemas.microsoft.com/office/drawing/2014/main" id="{ACF7B7FC-75CC-F094-E767-B8305CC9C1EB}"/>
              </a:ext>
            </a:extLst>
          </p:cNvPr>
          <p:cNvSpPr txBox="1">
            <a:spLocks/>
          </p:cNvSpPr>
          <p:nvPr/>
        </p:nvSpPr>
        <p:spPr>
          <a:xfrm>
            <a:off x="698500" y="1614633"/>
            <a:ext cx="4811049"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Odometry only</a:t>
            </a:r>
          </a:p>
        </p:txBody>
      </p:sp>
      <p:sp>
        <p:nvSpPr>
          <p:cNvPr id="10" name="Text Placeholder 2">
            <a:extLst>
              <a:ext uri="{FF2B5EF4-FFF2-40B4-BE49-F238E27FC236}">
                <a16:creationId xmlns:a16="http://schemas.microsoft.com/office/drawing/2014/main" id="{31410B60-3F1E-49D2-5EAD-310CE2E57E2E}"/>
              </a:ext>
            </a:extLst>
          </p:cNvPr>
          <p:cNvSpPr txBox="1">
            <a:spLocks/>
          </p:cNvSpPr>
          <p:nvPr/>
        </p:nvSpPr>
        <p:spPr>
          <a:xfrm>
            <a:off x="6682453" y="1558530"/>
            <a:ext cx="4811049"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OWA </a:t>
            </a:r>
            <a:r>
              <a:rPr lang="en-GB" altLang="zh-CN" sz="2400" dirty="0" err="1">
                <a:latin typeface="Arial" panose="020B0604020202020204" pitchFamily="34" charset="0"/>
              </a:rPr>
              <a:t>mr</a:t>
            </a:r>
            <a:r>
              <a:rPr lang="en-GB" altLang="zh-CN" sz="2400" dirty="0">
                <a:latin typeface="Arial" panose="020B0604020202020204" pitchFamily="34" charset="0"/>
              </a:rPr>
              <a:t>-EKF</a:t>
            </a:r>
          </a:p>
        </p:txBody>
      </p:sp>
    </p:spTree>
    <p:extLst>
      <p:ext uri="{BB962C8B-B14F-4D97-AF65-F5344CB8AC3E}">
        <p14:creationId xmlns:p14="http://schemas.microsoft.com/office/powerpoint/2010/main" val="16270896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 comparison</a:t>
            </a:r>
          </a:p>
        </p:txBody>
      </p:sp>
      <p:pic>
        <p:nvPicPr>
          <p:cNvPr id="5" name="图片 4">
            <a:extLst>
              <a:ext uri="{FF2B5EF4-FFF2-40B4-BE49-F238E27FC236}">
                <a16:creationId xmlns:a16="http://schemas.microsoft.com/office/drawing/2014/main" id="{207E7E15-08BD-94E8-15B4-1AB20B1DEFB5}"/>
              </a:ext>
            </a:extLst>
          </p:cNvPr>
          <p:cNvPicPr>
            <a:picLocks noChangeAspect="1"/>
          </p:cNvPicPr>
          <p:nvPr/>
        </p:nvPicPr>
        <p:blipFill>
          <a:blip r:embed="rId3"/>
          <a:stretch>
            <a:fillRect/>
          </a:stretch>
        </p:blipFill>
        <p:spPr>
          <a:xfrm>
            <a:off x="1604962" y="1270130"/>
            <a:ext cx="8982075" cy="2590800"/>
          </a:xfrm>
          <a:prstGeom prst="rect">
            <a:avLst/>
          </a:prstGeom>
        </p:spPr>
      </p:pic>
      <p:pic>
        <p:nvPicPr>
          <p:cNvPr id="7" name="图片 6">
            <a:extLst>
              <a:ext uri="{FF2B5EF4-FFF2-40B4-BE49-F238E27FC236}">
                <a16:creationId xmlns:a16="http://schemas.microsoft.com/office/drawing/2014/main" id="{0FC6BA8D-2614-2DAD-F321-8C6DE34A0BF5}"/>
              </a:ext>
            </a:extLst>
          </p:cNvPr>
          <p:cNvPicPr>
            <a:picLocks noChangeAspect="1"/>
          </p:cNvPicPr>
          <p:nvPr/>
        </p:nvPicPr>
        <p:blipFill>
          <a:blip r:embed="rId4"/>
          <a:stretch>
            <a:fillRect/>
          </a:stretch>
        </p:blipFill>
        <p:spPr>
          <a:xfrm>
            <a:off x="1556112" y="4577244"/>
            <a:ext cx="9058275" cy="828675"/>
          </a:xfrm>
          <a:prstGeom prst="rect">
            <a:avLst/>
          </a:prstGeom>
        </p:spPr>
      </p:pic>
      <p:sp>
        <p:nvSpPr>
          <p:cNvPr id="8" name="Text Placeholder 2">
            <a:extLst>
              <a:ext uri="{FF2B5EF4-FFF2-40B4-BE49-F238E27FC236}">
                <a16:creationId xmlns:a16="http://schemas.microsoft.com/office/drawing/2014/main" id="{F6ADE69F-8B8D-3833-B275-26A1EE201D3A}"/>
              </a:ext>
            </a:extLst>
          </p:cNvPr>
          <p:cNvSpPr txBox="1">
            <a:spLocks/>
          </p:cNvSpPr>
          <p:nvPr/>
        </p:nvSpPr>
        <p:spPr>
          <a:xfrm>
            <a:off x="698500" y="3989520"/>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Average MSE comparison(including outliers)</a:t>
            </a:r>
          </a:p>
        </p:txBody>
      </p:sp>
    </p:spTree>
    <p:extLst>
      <p:ext uri="{BB962C8B-B14F-4D97-AF65-F5344CB8AC3E}">
        <p14:creationId xmlns:p14="http://schemas.microsoft.com/office/powerpoint/2010/main" val="256994776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889291"/>
            <a:ext cx="10773500" cy="3638468"/>
          </a:xfrm>
        </p:spPr>
        <p:txBody>
          <a:bodyPr>
            <a:normAutofit/>
          </a:bodyPr>
          <a:lstStyle/>
          <a:p>
            <a:pPr marL="712788">
              <a:lnSpc>
                <a:spcPct val="150000"/>
              </a:lnSpc>
              <a:buFont typeface="Arial" panose="020B0604020202020204" pitchFamily="34" charset="0"/>
              <a:buChar char="•"/>
            </a:pPr>
            <a:r>
              <a:rPr lang="en-GB" sz="2000" dirty="0">
                <a:latin typeface="Arial" panose="020B0604020202020204" pitchFamily="34" charset="0"/>
              </a:rPr>
              <a:t>Robot’s state estimation </a:t>
            </a:r>
          </a:p>
          <a:p>
            <a:pPr marL="712788">
              <a:lnSpc>
                <a:spcPct val="150000"/>
              </a:lnSpc>
              <a:buFont typeface="Arial" panose="020B0604020202020204" pitchFamily="34" charset="0"/>
              <a:buChar char="•"/>
            </a:pPr>
            <a:r>
              <a:rPr lang="en-US" sz="2000" dirty="0">
                <a:latin typeface="Arial" panose="020B0604020202020204" pitchFamily="34" charset="0"/>
              </a:rPr>
              <a:t>Multiple sensors are available, but information is not always trustful</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GB" sz="2000" dirty="0">
                <a:latin typeface="Arial" panose="020B0604020202020204" pitchFamily="34" charset="0"/>
              </a:rPr>
              <a:t>Data fusion methods were </a:t>
            </a:r>
            <a:r>
              <a:rPr lang="en-US" altLang="zh-CN" sz="2000" dirty="0">
                <a:latin typeface="Arial" panose="020B0604020202020204" pitchFamily="34" charset="0"/>
              </a:rPr>
              <a:t>widely applied for state estimations</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US" sz="2000" dirty="0">
                <a:latin typeface="Arial" panose="020B0604020202020204" pitchFamily="34" charset="0"/>
              </a:rPr>
              <a:t>Based on data fusion method to construct an indoor localization architecture with specific sensors coming in different sampling rate and missing or biased measurement</a:t>
            </a:r>
            <a:endParaRPr lang="en-GB" sz="2000" dirty="0">
              <a:latin typeface="Arial" panose="020B0604020202020204" pitchFamily="34" charset="0"/>
            </a:endParaRPr>
          </a:p>
        </p:txBody>
      </p:sp>
    </p:spTree>
    <p:extLst>
      <p:ext uri="{BB962C8B-B14F-4D97-AF65-F5344CB8AC3E}">
        <p14:creationId xmlns:p14="http://schemas.microsoft.com/office/powerpoint/2010/main" val="10172234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Dynamic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pic>
        <p:nvPicPr>
          <p:cNvPr id="6" name="图片 5" descr="图片包含 游戏机, 男人, 站, 雨&#10;&#10;描述已自动生成">
            <a:extLst>
              <a:ext uri="{FF2B5EF4-FFF2-40B4-BE49-F238E27FC236}">
                <a16:creationId xmlns:a16="http://schemas.microsoft.com/office/drawing/2014/main" id="{311B9F98-8BBD-A1A5-8371-6DFEFD5195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24" t="265" r="17143"/>
          <a:stretch/>
        </p:blipFill>
        <p:spPr>
          <a:xfrm rot="5400000">
            <a:off x="-325476" y="1402631"/>
            <a:ext cx="5780845" cy="5129893"/>
          </a:xfrm>
          <a:prstGeom prst="rect">
            <a:avLst/>
          </a:prstGeom>
        </p:spPr>
      </p:pic>
    </p:spTree>
    <p:extLst>
      <p:ext uri="{BB962C8B-B14F-4D97-AF65-F5344CB8AC3E}">
        <p14:creationId xmlns:p14="http://schemas.microsoft.com/office/powerpoint/2010/main" val="34110441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spTree>
    <p:extLst>
      <p:ext uri="{BB962C8B-B14F-4D97-AF65-F5344CB8AC3E}">
        <p14:creationId xmlns:p14="http://schemas.microsoft.com/office/powerpoint/2010/main" val="344471205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customXml/itemProps2.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0E60D1-47F0-4938-95EF-8D82199D59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4412</TotalTime>
  <Words>1852</Words>
  <Application>Microsoft Office PowerPoint</Application>
  <PresentationFormat>宽屏</PresentationFormat>
  <Paragraphs>192</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Roboto Slab Regular Regular</vt:lpstr>
      <vt:lpstr>Arial</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Dynamic Model</vt:lpstr>
      <vt:lpstr>3. Optitrack System</vt:lpstr>
      <vt:lpstr>3. Optitrack System</vt:lpstr>
      <vt:lpstr>3. Optitrack System</vt:lpstr>
      <vt:lpstr>3. Optitrack System</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338</cp:revision>
  <dcterms:modified xsi:type="dcterms:W3CDTF">2023-01-11T15:19:15Z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