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687" r:id="rId5"/>
    <p:sldId id="262" r:id="rId6"/>
    <p:sldId id="689" r:id="rId7"/>
    <p:sldId id="332" r:id="rId8"/>
    <p:sldId id="705" r:id="rId9"/>
    <p:sldId id="711" r:id="rId10"/>
    <p:sldId id="709" r:id="rId11"/>
    <p:sldId id="710" r:id="rId12"/>
    <p:sldId id="737" r:id="rId13"/>
    <p:sldId id="735" r:id="rId14"/>
    <p:sldId id="736" r:id="rId15"/>
    <p:sldId id="738" r:id="rId16"/>
    <p:sldId id="712" r:id="rId17"/>
    <p:sldId id="706" r:id="rId18"/>
    <p:sldId id="726" r:id="rId19"/>
    <p:sldId id="715" r:id="rId20"/>
    <p:sldId id="725" r:id="rId21"/>
    <p:sldId id="732" r:id="rId22"/>
    <p:sldId id="728" r:id="rId23"/>
    <p:sldId id="729" r:id="rId24"/>
    <p:sldId id="733" r:id="rId25"/>
    <p:sldId id="719" r:id="rId26"/>
    <p:sldId id="730" r:id="rId27"/>
    <p:sldId id="731" r:id="rId28"/>
    <p:sldId id="724" r:id="rId29"/>
    <p:sldId id="704"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ti brandts" initials="sb" lastIdx="15" clrIdx="0">
    <p:extLst>
      <p:ext uri="{19B8F6BF-5375-455C-9EA6-DF929625EA0E}">
        <p15:presenceInfo xmlns:p15="http://schemas.microsoft.com/office/powerpoint/2012/main" userId="206e818ac80e80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EA587-58B4-4834-902E-581EFD6ACB3E}" v="150" dt="2022-08-23T14:11:33.307"/>
    <p1510:client id="{A055C6A2-7C02-E946-8A3C-E0251CF5AF04}" v="8" dt="2022-01-20T10:02:28.892"/>
    <p1510:client id="{C4E8C89B-E5B4-5F84-0BEE-A3CEC531C5A3}" v="1" dt="2022-10-25T14:44:46.0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12" autoAdjust="0"/>
  </p:normalViewPr>
  <p:slideViewPr>
    <p:cSldViewPr snapToGrid="0">
      <p:cViewPr varScale="1">
        <p:scale>
          <a:sx n="70" d="100"/>
          <a:sy n="70" d="100"/>
        </p:scale>
        <p:origin x="11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Hi everyone, my name is Yiting LI, this is my midterm presentation about my thesis, the indoor localization with multi-rate kalman filter</a:t>
            </a:r>
          </a:p>
        </p:txBody>
      </p:sp>
    </p:spTree>
    <p:extLst>
      <p:ext uri="{BB962C8B-B14F-4D97-AF65-F5344CB8AC3E}">
        <p14:creationId xmlns:p14="http://schemas.microsoft.com/office/powerpoint/2010/main" val="85672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However, those cameras are not 100% reliable.</a:t>
            </a:r>
          </a:p>
          <a:p>
            <a:endParaRPr lang="en-GB" altLang="zh-CN" dirty="0"/>
          </a:p>
          <a:p>
            <a:r>
              <a:rPr lang="en-GB" altLang="zh-CN" dirty="0"/>
              <a:t>when objects are too close to each other, the camera can’t identify them, they are merged into one single object, causing some robot being untracked.</a:t>
            </a:r>
          </a:p>
          <a:p>
            <a:endParaRPr lang="en-GB" altLang="zh-CN" dirty="0"/>
          </a:p>
          <a:p>
            <a:r>
              <a:rPr lang="en-GB" altLang="zh-CN" dirty="0"/>
              <a:t>Moreover, data missing sometime happen due to the environment light. And noise is also exists.</a:t>
            </a:r>
          </a:p>
        </p:txBody>
      </p:sp>
    </p:spTree>
    <p:extLst>
      <p:ext uri="{BB962C8B-B14F-4D97-AF65-F5344CB8AC3E}">
        <p14:creationId xmlns:p14="http://schemas.microsoft.com/office/powerpoint/2010/main" val="344407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real-time information become untracked if objects are too close</a:t>
            </a:r>
          </a:p>
          <a:p>
            <a:endParaRPr lang="en-GB" dirty="0"/>
          </a:p>
          <a:p>
            <a:endParaRPr lang="en-GB" dirty="0"/>
          </a:p>
        </p:txBody>
      </p:sp>
    </p:spTree>
    <p:extLst>
      <p:ext uri="{BB962C8B-B14F-4D97-AF65-F5344CB8AC3E}">
        <p14:creationId xmlns:p14="http://schemas.microsoft.com/office/powerpoint/2010/main" val="2254758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noise is relatively small, so the main bias from the camera side is the </a:t>
            </a:r>
            <a:r>
              <a:rPr lang="en-GB"/>
              <a:t>merging situation.</a:t>
            </a:r>
            <a:endParaRPr lang="en-GB" dirty="0"/>
          </a:p>
          <a:p>
            <a:endParaRPr lang="en-GB" dirty="0"/>
          </a:p>
          <a:p>
            <a:endParaRPr lang="en-GB" dirty="0"/>
          </a:p>
        </p:txBody>
      </p:sp>
    </p:spTree>
    <p:extLst>
      <p:ext uri="{BB962C8B-B14F-4D97-AF65-F5344CB8AC3E}">
        <p14:creationId xmlns:p14="http://schemas.microsoft.com/office/powerpoint/2010/main" val="151145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Based on above description, we can give the state-space model of the robot, and localization system block diagram.</a:t>
            </a:r>
          </a:p>
          <a:p>
            <a:endParaRPr lang="en-GB" dirty="0"/>
          </a:p>
          <a:p>
            <a:r>
              <a:rPr lang="en-GB" dirty="0"/>
              <a:t>The first line is the state transition function. The second line is the observation function, since we have multiple sensors, the </a:t>
            </a:r>
            <a:r>
              <a:rPr lang="en-GB" dirty="0" err="1"/>
              <a:t>i</a:t>
            </a:r>
            <a:r>
              <a:rPr lang="en-GB" dirty="0"/>
              <a:t> stands for the sensor index. </a:t>
            </a:r>
          </a:p>
          <a:p>
            <a:endParaRPr lang="en-GB" dirty="0"/>
          </a:p>
          <a:p>
            <a:r>
              <a:rPr lang="en-GB" dirty="0"/>
              <a:t>The </a:t>
            </a:r>
            <a:r>
              <a:rPr lang="en-GB" dirty="0" err="1"/>
              <a:t>gamme</a:t>
            </a:r>
            <a:r>
              <a:rPr lang="en-GB" dirty="0"/>
              <a:t> </a:t>
            </a:r>
            <a:r>
              <a:rPr lang="en-GB" dirty="0" err="1"/>
              <a:t>i</a:t>
            </a:r>
            <a:r>
              <a:rPr lang="en-GB" dirty="0"/>
              <a:t> </a:t>
            </a:r>
            <a:r>
              <a:rPr lang="en-US" dirty="0"/>
              <a:t>of</a:t>
            </a:r>
            <a:r>
              <a:rPr lang="zh-CN" altLang="en-US" dirty="0"/>
              <a:t> </a:t>
            </a:r>
            <a:r>
              <a:rPr lang="en-US" altLang="zh-CN" dirty="0"/>
              <a:t>k</a:t>
            </a:r>
            <a:r>
              <a:rPr lang="zh-CN" altLang="en-US" dirty="0"/>
              <a:t> </a:t>
            </a:r>
            <a:r>
              <a:rPr lang="en-US" altLang="zh-CN" dirty="0"/>
              <a:t>here</a:t>
            </a:r>
            <a:r>
              <a:rPr lang="zh-CN" altLang="en-US" dirty="0"/>
              <a:t> </a:t>
            </a:r>
            <a:r>
              <a:rPr lang="en-US" altLang="zh-CN" dirty="0"/>
              <a:t>is stochastic process, it models</a:t>
            </a:r>
            <a:r>
              <a:rPr lang="zh-CN" altLang="en-US" dirty="0"/>
              <a:t> </a:t>
            </a:r>
            <a:r>
              <a:rPr lang="en-US" altLang="zh-CN" dirty="0"/>
              <a:t>the</a:t>
            </a:r>
            <a:r>
              <a:rPr lang="zh-CN" altLang="en-US" dirty="0"/>
              <a:t> </a:t>
            </a:r>
            <a:r>
              <a:rPr lang="en-US" altLang="zh-CN" dirty="0"/>
              <a:t>sensor</a:t>
            </a:r>
            <a:r>
              <a:rPr lang="zh-CN" altLang="en-US" dirty="0"/>
              <a:t> </a:t>
            </a:r>
            <a:r>
              <a:rPr lang="en-US" altLang="zh-CN" dirty="0"/>
              <a:t>data</a:t>
            </a:r>
            <a:r>
              <a:rPr lang="zh-CN" altLang="en-US" dirty="0"/>
              <a:t> </a:t>
            </a:r>
            <a:r>
              <a:rPr lang="en-US" altLang="zh-CN" dirty="0"/>
              <a:t>drop, this factor could be 1 or 0, showing whether the measurement is missing.</a:t>
            </a:r>
          </a:p>
          <a:p>
            <a:endParaRPr lang="en-US" altLang="zh-CN" dirty="0"/>
          </a:p>
          <a:p>
            <a:r>
              <a:rPr lang="en-US" altLang="zh-CN" dirty="0"/>
              <a:t>With this state-space model, we can give the system block diagram, for a given termination, robot will generate control input u(k) through f_1</a:t>
            </a:r>
          </a:p>
          <a:p>
            <a:endParaRPr lang="en-US" altLang="zh-CN" dirty="0"/>
          </a:p>
          <a:p>
            <a:r>
              <a:rPr lang="en-US" altLang="zh-CN" dirty="0"/>
              <a:t>after the execution, the system output, location can be sensed by both odometry and camera. By applying a data fusion technique, we can generate a relatively accurate estimation to create the new control input u(k+1).</a:t>
            </a:r>
          </a:p>
          <a:p>
            <a:endParaRPr lang="en-US" altLang="zh-CN" dirty="0"/>
          </a:p>
          <a:p>
            <a:endParaRPr lang="en-US" altLang="zh-CN" dirty="0"/>
          </a:p>
          <a:p>
            <a:endParaRPr lang="en-US" dirty="0"/>
          </a:p>
          <a:p>
            <a:endParaRPr lang="en-GB" dirty="0"/>
          </a:p>
        </p:txBody>
      </p:sp>
    </p:spTree>
    <p:extLst>
      <p:ext uri="{BB962C8B-B14F-4D97-AF65-F5344CB8AC3E}">
        <p14:creationId xmlns:p14="http://schemas.microsoft.com/office/powerpoint/2010/main" val="343943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third part discuss the fusion method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14</a:t>
            </a:fld>
            <a:endParaRPr lang="nl-NL"/>
          </a:p>
        </p:txBody>
      </p:sp>
    </p:spTree>
    <p:extLst>
      <p:ext uri="{BB962C8B-B14F-4D97-AF65-F5344CB8AC3E}">
        <p14:creationId xmlns:p14="http://schemas.microsoft.com/office/powerpoint/2010/main" val="95696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The single rate Extended Kalman filter is widely used in many cases.</a:t>
            </a:r>
          </a:p>
          <a:p>
            <a:endParaRPr lang="en-GB" altLang="zh-CN" dirty="0"/>
          </a:p>
          <a:p>
            <a:r>
              <a:rPr lang="en-GB" altLang="zh-CN" dirty="0"/>
              <a:t>The basic idea of the EKF is first predict the next state vector and covariance based on system model.</a:t>
            </a:r>
          </a:p>
          <a:p>
            <a:endParaRPr lang="en-GB" altLang="zh-CN" dirty="0"/>
          </a:p>
          <a:p>
            <a:r>
              <a:rPr lang="en-GB" altLang="zh-CN" dirty="0"/>
              <a:t>Then using the measurement to correct the prediction.</a:t>
            </a:r>
          </a:p>
          <a:p>
            <a:endParaRPr lang="en-GB" altLang="zh-CN" dirty="0"/>
          </a:p>
          <a:p>
            <a:r>
              <a:rPr lang="en-GB" altLang="zh-CN" dirty="0"/>
              <a:t>With the corrected estimation we can use it to generate the control input.</a:t>
            </a:r>
          </a:p>
        </p:txBody>
      </p:sp>
    </p:spTree>
    <p:extLst>
      <p:ext uri="{BB962C8B-B14F-4D97-AF65-F5344CB8AC3E}">
        <p14:creationId xmlns:p14="http://schemas.microsoft.com/office/powerpoint/2010/main" val="103863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There are many sensor giving measurement in different rate</a:t>
            </a:r>
          </a:p>
          <a:p>
            <a:endParaRPr lang="en-GB" dirty="0"/>
          </a:p>
          <a:p>
            <a:r>
              <a:rPr lang="en-GB" dirty="0"/>
              <a:t>Multi-rate EKF shares the same idea with the single rate EKF, the main different is in the prediction part.</a:t>
            </a:r>
          </a:p>
          <a:p>
            <a:endParaRPr lang="en-GB" dirty="0"/>
          </a:p>
          <a:p>
            <a:r>
              <a:rPr lang="en-GB" dirty="0"/>
              <a:t>For a lower rate sensor, the state space model is slightly different</a:t>
            </a:r>
          </a:p>
          <a:p>
            <a:endParaRPr lang="en-GB" dirty="0"/>
          </a:p>
          <a:p>
            <a:endParaRPr lang="en-GB" dirty="0"/>
          </a:p>
          <a:p>
            <a:endParaRPr lang="en-GB" dirty="0"/>
          </a:p>
        </p:txBody>
      </p:sp>
    </p:spTree>
    <p:extLst>
      <p:ext uri="{BB962C8B-B14F-4D97-AF65-F5344CB8AC3E}">
        <p14:creationId xmlns:p14="http://schemas.microsoft.com/office/powerpoint/2010/main" val="423595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For one sensor, we can extend the state-space model in this iterative way</a:t>
            </a:r>
          </a:p>
          <a:p>
            <a:endParaRPr lang="en-GB" dirty="0"/>
          </a:p>
          <a:p>
            <a:r>
              <a:rPr lang="en-GB" dirty="0"/>
              <a:t>And we can write it in a compact form, the M here is the delay compared to fastest sensor, e.g. odometry has period of 1, and camera is 5, then the M is 5 for the camera</a:t>
            </a:r>
          </a:p>
          <a:p>
            <a:endParaRPr lang="en-GB" dirty="0"/>
          </a:p>
          <a:p>
            <a:r>
              <a:rPr lang="en-GB" dirty="0"/>
              <a:t>The noise w(k) in the transition function is assumed to be a zero-mean white noise, we can drive the </a:t>
            </a:r>
            <a:r>
              <a:rPr lang="en-US" altLang="zh-CN" sz="1200" dirty="0">
                <a:latin typeface="Arial" panose="020B0604020202020204" pitchFamily="34" charset="0"/>
              </a:rPr>
              <a:t>covariance matrix of the block noise </a:t>
            </a:r>
            <a:endParaRPr lang="en-GB" dirty="0"/>
          </a:p>
          <a:p>
            <a:endParaRPr lang="en-GB" dirty="0"/>
          </a:p>
          <a:p>
            <a:endParaRPr lang="en-GB" dirty="0"/>
          </a:p>
        </p:txBody>
      </p:sp>
    </p:spTree>
    <p:extLst>
      <p:ext uri="{BB962C8B-B14F-4D97-AF65-F5344CB8AC3E}">
        <p14:creationId xmlns:p14="http://schemas.microsoft.com/office/powerpoint/2010/main" val="261103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As mentioned before, the sensor has a dropping rate, for example, the camera will loss track of some robots.</a:t>
            </a:r>
          </a:p>
          <a:p>
            <a:endParaRPr lang="en-US" dirty="0"/>
          </a:p>
          <a:p>
            <a:r>
              <a:rPr lang="en-US" dirty="0"/>
              <a:t>When facing the missing data situation, the only source is the estimation from system dynamic model, so we skip the correction part in the </a:t>
            </a:r>
            <a:r>
              <a:rPr lang="en-US" dirty="0" err="1"/>
              <a:t>mr</a:t>
            </a:r>
            <a:r>
              <a:rPr lang="en-US" dirty="0"/>
              <a:t>-EKF.</a:t>
            </a:r>
          </a:p>
          <a:p>
            <a:endParaRPr lang="en-US" dirty="0"/>
          </a:p>
          <a:p>
            <a:endParaRPr lang="en-GB" dirty="0"/>
          </a:p>
        </p:txBody>
      </p:sp>
    </p:spTree>
    <p:extLst>
      <p:ext uri="{BB962C8B-B14F-4D97-AF65-F5344CB8AC3E}">
        <p14:creationId xmlns:p14="http://schemas.microsoft.com/office/powerpoint/2010/main" val="147404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Since we have two sources of information, we have different way to construct the estimation architecture.</a:t>
            </a:r>
          </a:p>
          <a:p>
            <a:endParaRPr lang="en-GB" dirty="0"/>
          </a:p>
          <a:p>
            <a:r>
              <a:rPr lang="en-GB" dirty="0"/>
              <a:t>First one is the cascade style, the odometry has the same speed as the system dynamic, so it can generate an estimation at rate T1.</a:t>
            </a:r>
          </a:p>
          <a:p>
            <a:endParaRPr lang="en-GB" dirty="0"/>
          </a:p>
          <a:p>
            <a:r>
              <a:rPr lang="en-GB" dirty="0"/>
              <a:t>If the camera measurement is present, then either single rate EKF or multi rate EFK can be applied to make the final estimation.</a:t>
            </a:r>
          </a:p>
          <a:p>
            <a:endParaRPr lang="en-GB" dirty="0"/>
          </a:p>
          <a:p>
            <a:endParaRPr lang="en-GB" dirty="0"/>
          </a:p>
        </p:txBody>
      </p:sp>
    </p:spTree>
    <p:extLst>
      <p:ext uri="{BB962C8B-B14F-4D97-AF65-F5344CB8AC3E}">
        <p14:creationId xmlns:p14="http://schemas.microsoft.com/office/powerpoint/2010/main" val="317135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presentation will be given in 4 parts: </a:t>
            </a:r>
          </a:p>
        </p:txBody>
      </p:sp>
    </p:spTree>
    <p:extLst>
      <p:ext uri="{BB962C8B-B14F-4D97-AF65-F5344CB8AC3E}">
        <p14:creationId xmlns:p14="http://schemas.microsoft.com/office/powerpoint/2010/main" val="302197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alternative is using a Ordered Weighted Averaging operator to combine two estimation</a:t>
            </a:r>
          </a:p>
          <a:p>
            <a:endParaRPr lang="en-GB" dirty="0"/>
          </a:p>
          <a:p>
            <a:r>
              <a:rPr lang="en-GB" dirty="0"/>
              <a:t>The OWA operator will work when both measurement are available. </a:t>
            </a:r>
          </a:p>
        </p:txBody>
      </p:sp>
    </p:spTree>
    <p:extLst>
      <p:ext uri="{BB962C8B-B14F-4D97-AF65-F5344CB8AC3E}">
        <p14:creationId xmlns:p14="http://schemas.microsoft.com/office/powerpoint/2010/main" val="2044259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weight of each branch can be determined using the following way.</a:t>
            </a:r>
          </a:p>
          <a:p>
            <a:endParaRPr lang="en-GB" dirty="0"/>
          </a:p>
          <a:p>
            <a:r>
              <a:rPr lang="en-GB" dirty="0"/>
              <a:t>The main idea of this is if one sensor has larger accumulated error, the weight will decrease.</a:t>
            </a:r>
          </a:p>
          <a:p>
            <a:endParaRPr lang="en-GB" dirty="0"/>
          </a:p>
          <a:p>
            <a:r>
              <a:rPr lang="en-GB" dirty="0"/>
              <a:t>With the OWA style, the estimation may outperform than the estimation made by cascade style, because the error from odometry will grow larger while the camera are more accurate than the odometry.</a:t>
            </a:r>
          </a:p>
          <a:p>
            <a:endParaRPr lang="en-GB" dirty="0"/>
          </a:p>
          <a:p>
            <a:endParaRPr lang="en-GB" dirty="0"/>
          </a:p>
          <a:p>
            <a:endParaRPr lang="en-GB" dirty="0"/>
          </a:p>
        </p:txBody>
      </p:sp>
    </p:spTree>
    <p:extLst>
      <p:ext uri="{BB962C8B-B14F-4D97-AF65-F5344CB8AC3E}">
        <p14:creationId xmlns:p14="http://schemas.microsoft.com/office/powerpoint/2010/main" val="653479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Based on previous discussion, several experiments were conducted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22</a:t>
            </a:fld>
            <a:endParaRPr lang="nl-NL"/>
          </a:p>
        </p:txBody>
      </p:sp>
    </p:spTree>
    <p:extLst>
      <p:ext uri="{BB962C8B-B14F-4D97-AF65-F5344CB8AC3E}">
        <p14:creationId xmlns:p14="http://schemas.microsoft.com/office/powerpoint/2010/main" val="3774953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simulation is based on </a:t>
            </a:r>
            <a:r>
              <a:rPr lang="en-GB" dirty="0" err="1"/>
              <a:t>pygame</a:t>
            </a:r>
            <a:r>
              <a:rPr lang="en-GB" dirty="0"/>
              <a:t> and 10 robots were released, they are far from each other at the beginning, then 10 </a:t>
            </a:r>
            <a:r>
              <a:rPr lang="en-GB" dirty="0" err="1"/>
              <a:t>sequances</a:t>
            </a:r>
            <a:r>
              <a:rPr lang="en-GB" dirty="0"/>
              <a:t> of random termination were assigned to each robots.</a:t>
            </a:r>
          </a:p>
          <a:p>
            <a:endParaRPr lang="en-GB" dirty="0"/>
          </a:p>
          <a:p>
            <a:r>
              <a:rPr lang="en-US" dirty="0"/>
              <a:t>The simulation are performed in 10 rounds. </a:t>
            </a:r>
          </a:p>
          <a:p>
            <a:endParaRPr lang="en-US" dirty="0"/>
          </a:p>
          <a:p>
            <a:r>
              <a:rPr lang="en-US" dirty="0"/>
              <a:t>To compare the localization accuracy improvement, we compare the mean square error between estimation and true position of each robot.</a:t>
            </a:r>
            <a:endParaRPr lang="en-GB" dirty="0"/>
          </a:p>
        </p:txBody>
      </p:sp>
    </p:spTree>
    <p:extLst>
      <p:ext uri="{BB962C8B-B14F-4D97-AF65-F5344CB8AC3E}">
        <p14:creationId xmlns:p14="http://schemas.microsoft.com/office/powerpoint/2010/main" val="118183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a:p>
            <a:endParaRPr lang="en-GB" dirty="0"/>
          </a:p>
        </p:txBody>
      </p:sp>
    </p:spTree>
    <p:extLst>
      <p:ext uri="{BB962C8B-B14F-4D97-AF65-F5344CB8AC3E}">
        <p14:creationId xmlns:p14="http://schemas.microsoft.com/office/powerpoint/2010/main" val="3422320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With above work, the tasks on the coming months would be first implement the localization into real robot</a:t>
            </a:r>
          </a:p>
        </p:txBody>
      </p:sp>
    </p:spTree>
    <p:extLst>
      <p:ext uri="{BB962C8B-B14F-4D97-AF65-F5344CB8AC3E}">
        <p14:creationId xmlns:p14="http://schemas.microsoft.com/office/powerpoint/2010/main" val="4184467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Thanks for your attention</a:t>
            </a:r>
            <a:endParaRPr lang="zh-CN" altLang="en-US" dirty="0"/>
          </a:p>
        </p:txBody>
      </p:sp>
    </p:spTree>
    <p:extLst>
      <p:ext uri="{BB962C8B-B14F-4D97-AF65-F5344CB8AC3E}">
        <p14:creationId xmlns:p14="http://schemas.microsoft.com/office/powerpoint/2010/main" val="216457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3</a:t>
            </a:fld>
            <a:endParaRPr lang="nl-NL"/>
          </a:p>
        </p:txBody>
      </p:sp>
    </p:spTree>
    <p:extLst>
      <p:ext uri="{BB962C8B-B14F-4D97-AF65-F5344CB8AC3E}">
        <p14:creationId xmlns:p14="http://schemas.microsoft.com/office/powerpoint/2010/main" val="238714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Definitions are important. The entry point for the question is the morphology, thus the shapes of ideal hierarchy networks</a:t>
            </a:r>
          </a:p>
        </p:txBody>
      </p:sp>
    </p:spTree>
    <p:extLst>
      <p:ext uri="{BB962C8B-B14F-4D97-AF65-F5344CB8AC3E}">
        <p14:creationId xmlns:p14="http://schemas.microsoft.com/office/powerpoint/2010/main" val="31521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5</a:t>
            </a:fld>
            <a:endParaRPr lang="nl-NL"/>
          </a:p>
        </p:txBody>
      </p:sp>
    </p:spTree>
    <p:extLst>
      <p:ext uri="{BB962C8B-B14F-4D97-AF65-F5344CB8AC3E}">
        <p14:creationId xmlns:p14="http://schemas.microsoft.com/office/powerpoint/2010/main" val="2119431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Robots have multiple sensors, some are set on the robot such as odometry, laser scanner, other are global sensors, like GNSS, camera. </a:t>
            </a:r>
          </a:p>
          <a:p>
            <a:endParaRPr lang="en-GB" dirty="0"/>
          </a:p>
          <a:p>
            <a:r>
              <a:rPr lang="en-GB" dirty="0"/>
              <a:t>Those sensor won’t have the same sampling rate, this picture illustrate a possible case on the robots, the black arrow can be an odometry its </a:t>
            </a:r>
            <a:r>
              <a:rPr lang="en-GB" altLang="zh-CN" dirty="0"/>
              <a:t>period </a:t>
            </a:r>
            <a:r>
              <a:rPr lang="en-GB" dirty="0"/>
              <a:t>is 1, and the period of red arrow is the camera, due to the communication, we might make it slower than </a:t>
            </a:r>
            <a:r>
              <a:rPr lang="en-GB" altLang="zh-CN" dirty="0"/>
              <a:t>odometry</a:t>
            </a:r>
            <a:r>
              <a:rPr lang="en-GB" dirty="0"/>
              <a:t>, the period is set as 3.</a:t>
            </a:r>
          </a:p>
          <a:p>
            <a:endParaRPr lang="en-GB" dirty="0"/>
          </a:p>
          <a:p>
            <a:r>
              <a:rPr lang="en-GB" dirty="0"/>
              <a:t>Even more, sensor’s reading might got lost, this behaviour will be modelled later.</a:t>
            </a:r>
          </a:p>
        </p:txBody>
      </p:sp>
    </p:spTree>
    <p:extLst>
      <p:ext uri="{BB962C8B-B14F-4D97-AF65-F5344CB8AC3E}">
        <p14:creationId xmlns:p14="http://schemas.microsoft.com/office/powerpoint/2010/main" val="37134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Here is the equation of the unicycle-type robot’s kinematic model</a:t>
            </a:r>
          </a:p>
          <a:p>
            <a:endParaRPr lang="en-GB" dirty="0"/>
          </a:p>
          <a:p>
            <a:r>
              <a:rPr lang="en-GB" dirty="0"/>
              <a:t>With this model, we can use current location x y theta and given velocity u and turning angle omega to determine the coordination and heading angle on the next time step. </a:t>
            </a:r>
          </a:p>
          <a:p>
            <a:endParaRPr lang="en-GB" dirty="0"/>
          </a:p>
          <a:p>
            <a:r>
              <a:rPr lang="en-GB" dirty="0"/>
              <a:t>The w stands for the noise in state transition, which is assumed as a zero-mean white noise, and unrelated with each other. Their covariance can be measurement through multiple experiments.</a:t>
            </a:r>
          </a:p>
          <a:p>
            <a:endParaRPr lang="en-GB" dirty="0"/>
          </a:p>
          <a:p>
            <a:r>
              <a:rPr lang="en-GB" dirty="0"/>
              <a:t>This kinematic model will be used as the system estimation.</a:t>
            </a:r>
          </a:p>
          <a:p>
            <a:endParaRPr lang="en-GB" dirty="0"/>
          </a:p>
          <a:p>
            <a:r>
              <a:rPr lang="en-GB" dirty="0"/>
              <a:t>The velocity and turning angle which is the control input u(k), is decided by a go-to-goal controller, the u(k) basically equals to the error between current location and desired location times a factor </a:t>
            </a:r>
            <a:r>
              <a:rPr lang="en-GB" dirty="0" err="1"/>
              <a:t>K_p</a:t>
            </a:r>
            <a:endParaRPr lang="en-GB" dirty="0"/>
          </a:p>
        </p:txBody>
      </p:sp>
    </p:spTree>
    <p:extLst>
      <p:ext uri="{BB962C8B-B14F-4D97-AF65-F5344CB8AC3E}">
        <p14:creationId xmlns:p14="http://schemas.microsoft.com/office/powerpoint/2010/main" val="382105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system in the Lab is </a:t>
            </a:r>
            <a:r>
              <a:rPr lang="en-GB" dirty="0" err="1"/>
              <a:t>Optitrack</a:t>
            </a:r>
            <a:r>
              <a:rPr lang="en-GB" dirty="0"/>
              <a:t> system, </a:t>
            </a:r>
            <a:r>
              <a:rPr lang="en-GB" altLang="zh-CN" dirty="0"/>
              <a:t>utilize the refraction to track the object</a:t>
            </a:r>
          </a:p>
          <a:p>
            <a:endParaRPr lang="en-GB" dirty="0"/>
          </a:p>
          <a:p>
            <a:r>
              <a:rPr lang="en-GB" dirty="0"/>
              <a:t>When placing 10 robots, the tracking overview is shown in the right side</a:t>
            </a:r>
          </a:p>
          <a:p>
            <a:endParaRPr lang="en-GB" dirty="0"/>
          </a:p>
          <a:p>
            <a:endParaRPr lang="en-GB" dirty="0"/>
          </a:p>
          <a:p>
            <a:endParaRPr lang="en-GB" dirty="0"/>
          </a:p>
        </p:txBody>
      </p:sp>
    </p:spTree>
    <p:extLst>
      <p:ext uri="{BB962C8B-B14F-4D97-AF65-F5344CB8AC3E}">
        <p14:creationId xmlns:p14="http://schemas.microsoft.com/office/powerpoint/2010/main" val="204436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real-time measurement can be checked in the software.</a:t>
            </a:r>
          </a:p>
          <a:p>
            <a:endParaRPr lang="en-GB" dirty="0"/>
          </a:p>
          <a:p>
            <a:endParaRPr lang="en-GB" dirty="0"/>
          </a:p>
        </p:txBody>
      </p:sp>
    </p:spTree>
    <p:extLst>
      <p:ext uri="{BB962C8B-B14F-4D97-AF65-F5344CB8AC3E}">
        <p14:creationId xmlns:p14="http://schemas.microsoft.com/office/powerpoint/2010/main" val="3477340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pic>
        <p:nvPicPr>
          <p:cNvPr id="66" name="Graphic 65">
            <a:extLst>
              <a:ext uri="{FF2B5EF4-FFF2-40B4-BE49-F238E27FC236}">
                <a16:creationId xmlns:a16="http://schemas.microsoft.com/office/drawing/2014/main" id="{74BC95E6-BF1F-D84A-B37A-58DB48FB02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0"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4800" y="4968196"/>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a:t>
            </a:r>
            <a:r>
              <a:rPr err="1"/>
              <a:t>spreker</a:t>
            </a:r>
            <a:r>
              <a:t> of datum</a:t>
            </a:r>
          </a:p>
          <a:p>
            <a:pPr lvl="4"/>
            <a:endParaRPr/>
          </a:p>
        </p:txBody>
      </p:sp>
      <p:sp>
        <p:nvSpPr>
          <p:cNvPr id="254" name="Tijdelijke aanduiding voor tekst 20"/>
          <p:cNvSpPr>
            <a:spLocks noGrp="1"/>
          </p:cNvSpPr>
          <p:nvPr>
            <p:ph type="body" sz="quarter" idx="22" hasCustomPrompt="1"/>
          </p:nvPr>
        </p:nvSpPr>
        <p:spPr>
          <a:xfrm>
            <a:off x="694800" y="1005329"/>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rPr err="1"/>
              <a:t>Plaats</a:t>
            </a:r>
            <a:r>
              <a:t> </a:t>
            </a:r>
            <a:r>
              <a:rPr err="1"/>
              <a:t>hier</a:t>
            </a:r>
            <a:r>
              <a:t> de </a:t>
            </a:r>
            <a:r>
              <a:rPr err="1"/>
              <a:t>titel</a:t>
            </a:r>
            <a:r>
              <a:t> van de </a:t>
            </a:r>
            <a:r>
              <a:rPr err="1"/>
              <a:t>presentatie</a:t>
            </a:r>
            <a:endParaRP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70" name="Instructie"/>
          <p:cNvGrpSpPr/>
          <p:nvPr/>
        </p:nvGrpSpPr>
        <p:grpSpPr>
          <a:xfrm>
            <a:off x="-7462" y="7107104"/>
            <a:ext cx="3391307" cy="1765091"/>
            <a:chOff x="0" y="0"/>
            <a:chExt cx="3391306" cy="1765089"/>
          </a:xfrm>
        </p:grpSpPr>
        <p:sp>
          <p:nvSpPr>
            <p:cNvPr id="650"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669" name="Instructie"/>
            <p:cNvGrpSpPr/>
            <p:nvPr/>
          </p:nvGrpSpPr>
          <p:grpSpPr>
            <a:xfrm>
              <a:off x="98270" y="12607"/>
              <a:ext cx="3194766" cy="1752483"/>
              <a:chOff x="0" y="0"/>
              <a:chExt cx="3194765" cy="1752482"/>
            </a:xfrm>
          </p:grpSpPr>
          <p:grpSp>
            <p:nvGrpSpPr>
              <p:cNvPr id="653" name="Rechthoek 17"/>
              <p:cNvGrpSpPr/>
              <p:nvPr/>
            </p:nvGrpSpPr>
            <p:grpSpPr>
              <a:xfrm>
                <a:off x="0" y="0"/>
                <a:ext cx="3194766" cy="431900"/>
                <a:chOff x="0" y="0"/>
                <a:chExt cx="3194764" cy="431899"/>
              </a:xfrm>
            </p:grpSpPr>
            <p:sp>
              <p:nvSpPr>
                <p:cNvPr id="65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652"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656" name="Ovaal 18"/>
              <p:cNvGrpSpPr/>
              <p:nvPr/>
            </p:nvGrpSpPr>
            <p:grpSpPr>
              <a:xfrm>
                <a:off x="0" y="485877"/>
                <a:ext cx="260915" cy="269241"/>
                <a:chOff x="0" y="0"/>
                <a:chExt cx="260914" cy="269240"/>
              </a:xfrm>
            </p:grpSpPr>
            <p:sp>
              <p:nvSpPr>
                <p:cNvPr id="6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657"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660" name="Ovaal 20"/>
              <p:cNvGrpSpPr/>
              <p:nvPr/>
            </p:nvGrpSpPr>
            <p:grpSpPr>
              <a:xfrm>
                <a:off x="0" y="922202"/>
                <a:ext cx="260915" cy="269241"/>
                <a:chOff x="0" y="0"/>
                <a:chExt cx="260914" cy="269240"/>
              </a:xfrm>
            </p:grpSpPr>
            <p:sp>
              <p:nvSpPr>
                <p:cNvPr id="6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661"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668" name="Groep 22"/>
              <p:cNvGrpSpPr/>
              <p:nvPr/>
            </p:nvGrpSpPr>
            <p:grpSpPr>
              <a:xfrm>
                <a:off x="2513632" y="470171"/>
                <a:ext cx="681134" cy="696748"/>
                <a:chOff x="0" y="0"/>
                <a:chExt cx="681132" cy="696747"/>
              </a:xfrm>
            </p:grpSpPr>
            <p:grpSp>
              <p:nvGrpSpPr>
                <p:cNvPr id="666" name="Groep 23"/>
                <p:cNvGrpSpPr/>
                <p:nvPr/>
              </p:nvGrpSpPr>
              <p:grpSpPr>
                <a:xfrm>
                  <a:off x="197031" y="0"/>
                  <a:ext cx="287071" cy="379108"/>
                  <a:chOff x="0" y="0"/>
                  <a:chExt cx="287070" cy="379106"/>
                </a:xfrm>
              </p:grpSpPr>
              <p:sp>
                <p:nvSpPr>
                  <p:cNvPr id="662"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3"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4"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5"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667"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2"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2" y="9872"/>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0B7D3"/>
          </a:solidFill>
        </p:spPr>
        <p:txBody>
          <a:bodyPr wrap="square">
            <a:noAutofit/>
          </a:bodyPr>
          <a:lstStyle>
            <a:lvl1pPr marL="0" indent="0">
              <a:buNone/>
              <a:defRPr/>
            </a:lvl1pPr>
          </a:lstStyle>
          <a:p>
            <a:pPr lvl="0"/>
            <a:r>
              <a:rPr lang="nl-NL"/>
              <a:t>  </a:t>
            </a:r>
            <a:endParaRPr lang="en-GB"/>
          </a:p>
        </p:txBody>
      </p:sp>
      <p:sp>
        <p:nvSpPr>
          <p:cNvPr id="3" name="Tijdelijke aanduiding voor verticale tekst 2"/>
          <p:cNvSpPr>
            <a:spLocks noGrp="1"/>
          </p:cNvSpPr>
          <p:nvPr>
            <p:ph type="body" orient="vert" idx="1" hasCustomPrompt="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nl-NL"/>
              <a:t>Quote</a:t>
            </a:r>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093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a:t>  </a:t>
            </a:r>
            <a:endParaRPr lang="en-GB"/>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a:t>Plaats hier de titel van </a:t>
            </a:r>
            <a:br>
              <a:rPr lang="nl-NL"/>
            </a:br>
            <a:r>
              <a:rPr lang="nl-NL"/>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750"/>
                                        <p:tgtEl>
                                          <p:spTgt spid="8">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tmplLst>
          <p:tmpl lvl="1">
            <p:tnLst>
              <p:par>
                <p:cTn presetID="10" presetClass="entr" presetSubtype="0" fill="hold" nodeType="withEffect">
                  <p:stCondLst>
                    <p:cond delay="15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33651905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6" r:id="rId3"/>
    <p:sldLayoutId id="2147483673" r:id="rId4"/>
    <p:sldLayoutId id="2147483674" r:id="rId5"/>
    <p:sldLayoutId id="2147483676" r:id="rId6"/>
  </p:sldLayoutIdLst>
  <p:transition spd="med"/>
  <p:hf hdr="0" ftr="0" dt="0"/>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6"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560348"/>
            <a:ext cx="3729203" cy="571786"/>
          </a:xfrm>
          <a:prstGeom prst="rect">
            <a:avLst/>
          </a:prstGeom>
        </p:spPr>
        <p:txBody>
          <a:bodyPr>
            <a:normAutofit lnSpcReduction="10000"/>
          </a:bodyPr>
          <a:lstStyle/>
          <a:p>
            <a:r>
              <a:rPr lang="en-GB" b="0" dirty="0"/>
              <a:t>Yiting LI 5281873</a:t>
            </a:r>
          </a:p>
          <a:p>
            <a:r>
              <a:rPr lang="en-US" altLang="zh-CN" b="0" dirty="0"/>
              <a:t>January 13 2023</a:t>
            </a:r>
            <a:endParaRPr lang="en-GB" b="0" dirty="0"/>
          </a:p>
        </p:txBody>
      </p:sp>
      <p:sp>
        <p:nvSpPr>
          <p:cNvPr id="3153" name="Tijdelijke aanduiding voor tekst 18"/>
          <p:cNvSpPr>
            <a:spLocks noGrp="1"/>
          </p:cNvSpPr>
          <p:nvPr>
            <p:ph type="body" idx="22"/>
          </p:nvPr>
        </p:nvSpPr>
        <p:spPr>
          <a:xfrm>
            <a:off x="694800" y="694480"/>
            <a:ext cx="4157666" cy="292119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sz="3200" dirty="0"/>
              <a:t>Indoor Localization with Multi-Rate Extended Kalman Filtering</a:t>
            </a:r>
          </a:p>
          <a:p>
            <a:endParaRPr lang="en-GB" sz="3200"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r>
              <a:rPr lang="en-GB"/>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pic>
        <p:nvPicPr>
          <p:cNvPr id="8" name="图片 7" descr="建筑的门口&#10;&#10;中度可信度描述已自动生成">
            <a:extLst>
              <a:ext uri="{FF2B5EF4-FFF2-40B4-BE49-F238E27FC236}">
                <a16:creationId xmlns:a16="http://schemas.microsoft.com/office/drawing/2014/main" id="{25ACFA8C-884A-FB9B-22E1-B2F6F2F733E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707" t="265" b="-1"/>
          <a:stretch/>
        </p:blipFill>
        <p:spPr>
          <a:xfrm rot="5400000">
            <a:off x="-325477" y="1402629"/>
            <a:ext cx="5780847" cy="5129893"/>
          </a:xfrm>
          <a:prstGeom prst="rect">
            <a:avLst/>
          </a:prstGeom>
        </p:spPr>
      </p:pic>
      <p:sp>
        <p:nvSpPr>
          <p:cNvPr id="9" name="矩形 8">
            <a:extLst>
              <a:ext uri="{FF2B5EF4-FFF2-40B4-BE49-F238E27FC236}">
                <a16:creationId xmlns:a16="http://schemas.microsoft.com/office/drawing/2014/main" id="{EB9444B3-5FB8-D6E7-9EE1-40EA3C35D579}"/>
              </a:ext>
            </a:extLst>
          </p:cNvPr>
          <p:cNvSpPr/>
          <p:nvPr/>
        </p:nvSpPr>
        <p:spPr>
          <a:xfrm>
            <a:off x="1719943" y="4008435"/>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1002296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Merging</a:t>
            </a:r>
          </a:p>
        </p:txBody>
      </p:sp>
      <p:pic>
        <p:nvPicPr>
          <p:cNvPr id="5" name="图片 4" descr="电脑游戏的截图&#10;&#10;描述已自动生成">
            <a:extLst>
              <a:ext uri="{FF2B5EF4-FFF2-40B4-BE49-F238E27FC236}">
                <a16:creationId xmlns:a16="http://schemas.microsoft.com/office/drawing/2014/main" id="{41F6C2DD-5C10-2362-6353-2AF95294C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7154"/>
            <a:ext cx="12192000" cy="5780845"/>
          </a:xfrm>
          <a:prstGeom prst="rect">
            <a:avLst/>
          </a:prstGeom>
        </p:spPr>
      </p:pic>
      <p:sp>
        <p:nvSpPr>
          <p:cNvPr id="13" name="矩形 12">
            <a:extLst>
              <a:ext uri="{FF2B5EF4-FFF2-40B4-BE49-F238E27FC236}">
                <a16:creationId xmlns:a16="http://schemas.microsoft.com/office/drawing/2014/main" id="{F6F9E58B-7BBE-0BFE-A408-31E89A4D22DC}"/>
              </a:ext>
            </a:extLst>
          </p:cNvPr>
          <p:cNvSpPr/>
          <p:nvPr/>
        </p:nvSpPr>
        <p:spPr>
          <a:xfrm>
            <a:off x="6262007" y="3845149"/>
            <a:ext cx="1175657" cy="82213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
        <p:nvSpPr>
          <p:cNvPr id="4" name="矩形 3">
            <a:extLst>
              <a:ext uri="{FF2B5EF4-FFF2-40B4-BE49-F238E27FC236}">
                <a16:creationId xmlns:a16="http://schemas.microsoft.com/office/drawing/2014/main" id="{FA921C5C-3320-2894-B618-14840A432F4A}"/>
              </a:ext>
            </a:extLst>
          </p:cNvPr>
          <p:cNvSpPr/>
          <p:nvPr/>
        </p:nvSpPr>
        <p:spPr>
          <a:xfrm flipV="1">
            <a:off x="578757" y="4950727"/>
            <a:ext cx="1489529" cy="45719"/>
          </a:xfrm>
          <a:prstGeom prst="rect">
            <a:avLst/>
          </a:prstGeom>
          <a:noFill/>
          <a:ln w="762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7693538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Noise</a:t>
            </a:r>
          </a:p>
        </p:txBody>
      </p:sp>
    </p:spTree>
    <p:extLst>
      <p:ext uri="{BB962C8B-B14F-4D97-AF65-F5344CB8AC3E}">
        <p14:creationId xmlns:p14="http://schemas.microsoft.com/office/powerpoint/2010/main" val="4017139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803B37F-7D12-F4D1-9062-5B865B7F7FC1}"/>
              </a:ext>
            </a:extLst>
          </p:cNvPr>
          <p:cNvPicPr>
            <a:picLocks noChangeAspect="1"/>
          </p:cNvPicPr>
          <p:nvPr/>
        </p:nvPicPr>
        <p:blipFill>
          <a:blip r:embed="rId3"/>
          <a:stretch>
            <a:fillRect/>
          </a:stretch>
        </p:blipFill>
        <p:spPr>
          <a:xfrm>
            <a:off x="3065825" y="1904527"/>
            <a:ext cx="6038850" cy="121920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4. State-space model &amp; </a:t>
            </a:r>
            <a:r>
              <a:rPr lang="en-GB" dirty="0">
                <a:latin typeface="Arial" panose="020B0604020202020204" pitchFamily="34" charset="0"/>
              </a:rPr>
              <a:t>System Block Diagram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State-space model </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071146"/>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System Block Diagram</a:t>
            </a:r>
            <a:endParaRPr lang="en-GB" sz="2400" dirty="0">
              <a:latin typeface="Arial" panose="020B0604020202020204" pitchFamily="34" charset="0"/>
            </a:endParaRPr>
          </a:p>
        </p:txBody>
      </p:sp>
      <p:pic>
        <p:nvPicPr>
          <p:cNvPr id="6" name="图片 5" descr="图形用户界面&#10;&#10;低可信度描述已自动生成">
            <a:extLst>
              <a:ext uri="{FF2B5EF4-FFF2-40B4-BE49-F238E27FC236}">
                <a16:creationId xmlns:a16="http://schemas.microsoft.com/office/drawing/2014/main" id="{C86AA64C-EFFE-5293-5DC6-930AF6D54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025" y="3530280"/>
            <a:ext cx="5886450" cy="2676525"/>
          </a:xfrm>
          <a:prstGeom prst="rect">
            <a:avLst/>
          </a:prstGeom>
        </p:spPr>
      </p:pic>
    </p:spTree>
    <p:extLst>
      <p:ext uri="{BB962C8B-B14F-4D97-AF65-F5344CB8AC3E}">
        <p14:creationId xmlns:p14="http://schemas.microsoft.com/office/powerpoint/2010/main" val="882822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3. </a:t>
            </a:r>
            <a:r>
              <a:rPr lang="en-US" sz="4000" dirty="0"/>
              <a:t>Sensor Data </a:t>
            </a:r>
            <a:r>
              <a:rPr lang="en-US" altLang="zh-CN" sz="4000" dirty="0"/>
              <a:t>Fusion</a:t>
            </a:r>
            <a:endParaRPr lang="nl-NL" sz="4000" dirty="0"/>
          </a:p>
        </p:txBody>
      </p:sp>
    </p:spTree>
    <p:extLst>
      <p:ext uri="{BB962C8B-B14F-4D97-AF65-F5344CB8AC3E}">
        <p14:creationId xmlns:p14="http://schemas.microsoft.com/office/powerpoint/2010/main" val="31554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Single-rate Extended Kalman Filter</a:t>
            </a:r>
            <a:endParaRPr lang="en-GB" dirty="0"/>
          </a:p>
        </p:txBody>
      </p:sp>
      <p:pic>
        <p:nvPicPr>
          <p:cNvPr id="7" name="图片 6">
            <a:extLst>
              <a:ext uri="{FF2B5EF4-FFF2-40B4-BE49-F238E27FC236}">
                <a16:creationId xmlns:a16="http://schemas.microsoft.com/office/drawing/2014/main" id="{BF2C6B46-8DBE-24FC-CF3A-59E2DC30BCDD}"/>
              </a:ext>
            </a:extLst>
          </p:cNvPr>
          <p:cNvPicPr>
            <a:picLocks noChangeAspect="1"/>
          </p:cNvPicPr>
          <p:nvPr/>
        </p:nvPicPr>
        <p:blipFill>
          <a:blip r:embed="rId3"/>
          <a:stretch>
            <a:fillRect/>
          </a:stretch>
        </p:blipFill>
        <p:spPr>
          <a:xfrm>
            <a:off x="614084" y="882015"/>
            <a:ext cx="10384712" cy="4575810"/>
          </a:xfrm>
          <a:prstGeom prst="rect">
            <a:avLst/>
          </a:prstGeom>
        </p:spPr>
      </p:pic>
    </p:spTree>
    <p:extLst>
      <p:ext uri="{BB962C8B-B14F-4D97-AF65-F5344CB8AC3E}">
        <p14:creationId xmlns:p14="http://schemas.microsoft.com/office/powerpoint/2010/main" val="40474791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pic>
        <p:nvPicPr>
          <p:cNvPr id="7" name="图片 6">
            <a:extLst>
              <a:ext uri="{FF2B5EF4-FFF2-40B4-BE49-F238E27FC236}">
                <a16:creationId xmlns:a16="http://schemas.microsoft.com/office/drawing/2014/main" id="{0FBE4FD9-6693-E57C-219D-20B5CB03B817}"/>
              </a:ext>
            </a:extLst>
          </p:cNvPr>
          <p:cNvPicPr>
            <a:picLocks noChangeAspect="1"/>
          </p:cNvPicPr>
          <p:nvPr/>
        </p:nvPicPr>
        <p:blipFill>
          <a:blip r:embed="rId3"/>
          <a:stretch>
            <a:fillRect/>
          </a:stretch>
        </p:blipFill>
        <p:spPr>
          <a:xfrm>
            <a:off x="571860" y="988394"/>
            <a:ext cx="11028350" cy="4421806"/>
          </a:xfrm>
          <a:prstGeom prst="rect">
            <a:avLst/>
          </a:prstGeom>
        </p:spPr>
      </p:pic>
      <p:sp>
        <p:nvSpPr>
          <p:cNvPr id="9" name="矩形 8">
            <a:extLst>
              <a:ext uri="{FF2B5EF4-FFF2-40B4-BE49-F238E27FC236}">
                <a16:creationId xmlns:a16="http://schemas.microsoft.com/office/drawing/2014/main" id="{63F70255-10D4-8192-EB36-7FC6A09ADA6D}"/>
              </a:ext>
            </a:extLst>
          </p:cNvPr>
          <p:cNvSpPr/>
          <p:nvPr/>
        </p:nvSpPr>
        <p:spPr>
          <a:xfrm>
            <a:off x="3139440" y="1964866"/>
            <a:ext cx="1752600" cy="369330"/>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
        <p:nvSpPr>
          <p:cNvPr id="10" name="矩形 9">
            <a:extLst>
              <a:ext uri="{FF2B5EF4-FFF2-40B4-BE49-F238E27FC236}">
                <a16:creationId xmlns:a16="http://schemas.microsoft.com/office/drawing/2014/main" id="{FFE3A977-6AE5-EDE4-D41B-E48D71FCA41D}"/>
              </a:ext>
            </a:extLst>
          </p:cNvPr>
          <p:cNvSpPr/>
          <p:nvPr/>
        </p:nvSpPr>
        <p:spPr>
          <a:xfrm>
            <a:off x="8442960" y="1903906"/>
            <a:ext cx="2209800" cy="534494"/>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Tree>
    <p:extLst>
      <p:ext uri="{BB962C8B-B14F-4D97-AF65-F5344CB8AC3E}">
        <p14:creationId xmlns:p14="http://schemas.microsoft.com/office/powerpoint/2010/main" val="16317702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Extend the state space model</a:t>
            </a:r>
            <a:endParaRPr lang="en-GB" sz="2400" b="0" i="0" dirty="0">
              <a:effectLst/>
              <a:latin typeface="Arial" panose="020B0604020202020204" pitchFamily="34" charset="0"/>
            </a:endParaRPr>
          </a:p>
        </p:txBody>
      </p:sp>
      <p:pic>
        <p:nvPicPr>
          <p:cNvPr id="5" name="图片 4">
            <a:extLst>
              <a:ext uri="{FF2B5EF4-FFF2-40B4-BE49-F238E27FC236}">
                <a16:creationId xmlns:a16="http://schemas.microsoft.com/office/drawing/2014/main" id="{0D470C35-938A-EA2C-93A9-1B9A8E9A924A}"/>
              </a:ext>
            </a:extLst>
          </p:cNvPr>
          <p:cNvPicPr>
            <a:picLocks noChangeAspect="1"/>
          </p:cNvPicPr>
          <p:nvPr/>
        </p:nvPicPr>
        <p:blipFill>
          <a:blip r:embed="rId3"/>
          <a:stretch>
            <a:fillRect/>
          </a:stretch>
        </p:blipFill>
        <p:spPr>
          <a:xfrm>
            <a:off x="1112412" y="1458454"/>
            <a:ext cx="9967174" cy="1944059"/>
          </a:xfrm>
          <a:prstGeom prst="rect">
            <a:avLst/>
          </a:prstGeom>
        </p:spPr>
      </p:pic>
      <p:pic>
        <p:nvPicPr>
          <p:cNvPr id="6" name="图片 5">
            <a:extLst>
              <a:ext uri="{FF2B5EF4-FFF2-40B4-BE49-F238E27FC236}">
                <a16:creationId xmlns:a16="http://schemas.microsoft.com/office/drawing/2014/main" id="{0953E09E-034E-8610-E13E-79C1B512F773}"/>
              </a:ext>
            </a:extLst>
          </p:cNvPr>
          <p:cNvPicPr>
            <a:picLocks noChangeAspect="1"/>
          </p:cNvPicPr>
          <p:nvPr/>
        </p:nvPicPr>
        <p:blipFill>
          <a:blip r:embed="rId4"/>
          <a:stretch>
            <a:fillRect/>
          </a:stretch>
        </p:blipFill>
        <p:spPr>
          <a:xfrm>
            <a:off x="2306504" y="3005870"/>
            <a:ext cx="7578990" cy="895404"/>
          </a:xfrm>
          <a:prstGeom prst="rect">
            <a:avLst/>
          </a:prstGeom>
        </p:spPr>
      </p:pic>
      <p:pic>
        <p:nvPicPr>
          <p:cNvPr id="8" name="图片 7">
            <a:extLst>
              <a:ext uri="{FF2B5EF4-FFF2-40B4-BE49-F238E27FC236}">
                <a16:creationId xmlns:a16="http://schemas.microsoft.com/office/drawing/2014/main" id="{8447108A-F1B5-B7AF-F0BE-76F4A164E0F5}"/>
              </a:ext>
            </a:extLst>
          </p:cNvPr>
          <p:cNvPicPr>
            <a:picLocks noChangeAspect="1"/>
          </p:cNvPicPr>
          <p:nvPr/>
        </p:nvPicPr>
        <p:blipFill>
          <a:blip r:embed="rId5"/>
          <a:stretch>
            <a:fillRect/>
          </a:stretch>
        </p:blipFill>
        <p:spPr>
          <a:xfrm>
            <a:off x="2254694" y="4197440"/>
            <a:ext cx="7682609" cy="2445098"/>
          </a:xfrm>
          <a:prstGeom prst="rect">
            <a:avLst/>
          </a:prstGeom>
        </p:spPr>
      </p:pic>
      <p:sp>
        <p:nvSpPr>
          <p:cNvPr id="9" name="Text Placeholder 2">
            <a:extLst>
              <a:ext uri="{FF2B5EF4-FFF2-40B4-BE49-F238E27FC236}">
                <a16:creationId xmlns:a16="http://schemas.microsoft.com/office/drawing/2014/main" id="{F95E05BF-54A3-C3D1-2253-36E58AA663C4}"/>
              </a:ext>
            </a:extLst>
          </p:cNvPr>
          <p:cNvSpPr txBox="1">
            <a:spLocks/>
          </p:cNvSpPr>
          <p:nvPr/>
        </p:nvSpPr>
        <p:spPr>
          <a:xfrm>
            <a:off x="698500" y="3847422"/>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US" altLang="zh-CN" sz="2400" dirty="0">
                <a:latin typeface="Arial" panose="020B0604020202020204" pitchFamily="34" charset="0"/>
              </a:rPr>
              <a:t>The covariance matrix of the block noise </a:t>
            </a:r>
            <a:endParaRPr lang="en-GB" sz="2400" dirty="0">
              <a:latin typeface="Arial" panose="020B0604020202020204" pitchFamily="34" charset="0"/>
            </a:endParaRPr>
          </a:p>
        </p:txBody>
      </p:sp>
    </p:spTree>
    <p:extLst>
      <p:ext uri="{BB962C8B-B14F-4D97-AF65-F5344CB8AC3E}">
        <p14:creationId xmlns:p14="http://schemas.microsoft.com/office/powerpoint/2010/main" val="420183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Dealing with missing data</a:t>
            </a:r>
            <a:endParaRPr lang="en-GB" sz="2400" b="0" i="0" dirty="0">
              <a:effectLst/>
              <a:latin typeface="Arial" panose="020B0604020202020204" pitchFamily="34" charset="0"/>
            </a:endParaRPr>
          </a:p>
        </p:txBody>
      </p:sp>
      <p:pic>
        <p:nvPicPr>
          <p:cNvPr id="7" name="图片 6">
            <a:extLst>
              <a:ext uri="{FF2B5EF4-FFF2-40B4-BE49-F238E27FC236}">
                <a16:creationId xmlns:a16="http://schemas.microsoft.com/office/drawing/2014/main" id="{FA45D39F-EB37-B7DD-01C4-6AD99F12F9B3}"/>
              </a:ext>
            </a:extLst>
          </p:cNvPr>
          <p:cNvPicPr>
            <a:picLocks noChangeAspect="1"/>
          </p:cNvPicPr>
          <p:nvPr/>
        </p:nvPicPr>
        <p:blipFill>
          <a:blip r:embed="rId3"/>
          <a:stretch>
            <a:fillRect/>
          </a:stretch>
        </p:blipFill>
        <p:spPr>
          <a:xfrm>
            <a:off x="590382" y="1798925"/>
            <a:ext cx="10989736" cy="1129332"/>
          </a:xfrm>
          <a:prstGeom prst="rect">
            <a:avLst/>
          </a:prstGeom>
        </p:spPr>
      </p:pic>
    </p:spTree>
    <p:extLst>
      <p:ext uri="{BB962C8B-B14F-4D97-AF65-F5344CB8AC3E}">
        <p14:creationId xmlns:p14="http://schemas.microsoft.com/office/powerpoint/2010/main" val="7594432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GB" altLang="zh-CN" dirty="0" err="1">
                <a:latin typeface="Arial" panose="020B0604020202020204" pitchFamily="34" charset="0"/>
              </a:rPr>
              <a:t>mr</a:t>
            </a:r>
            <a:r>
              <a:rPr lang="en-GB" altLang="zh-CN" dirty="0">
                <a:latin typeface="Arial" panose="020B0604020202020204" pitchFamily="34" charset="0"/>
              </a:rPr>
              <a:t>-EKF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Cascade style </a:t>
            </a:r>
          </a:p>
        </p:txBody>
      </p:sp>
      <p:pic>
        <p:nvPicPr>
          <p:cNvPr id="5" name="图片 4" descr="日程表&#10;&#10;描述已自动生成">
            <a:extLst>
              <a:ext uri="{FF2B5EF4-FFF2-40B4-BE49-F238E27FC236}">
                <a16:creationId xmlns:a16="http://schemas.microsoft.com/office/drawing/2014/main" id="{0E8E4F2A-5A56-E7AF-1EFD-AD28A6D89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62" y="2084274"/>
            <a:ext cx="8592275" cy="2689452"/>
          </a:xfrm>
          <a:prstGeom prst="rect">
            <a:avLst/>
          </a:prstGeom>
        </p:spPr>
      </p:pic>
    </p:spTree>
    <p:extLst>
      <p:ext uri="{BB962C8B-B14F-4D97-AF65-F5344CB8AC3E}">
        <p14:creationId xmlns:p14="http://schemas.microsoft.com/office/powerpoint/2010/main" val="8441206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nchor="t"/>
          <a:lstStyle/>
          <a:p>
            <a:pPr marL="446088" algn="l">
              <a:lnSpc>
                <a:spcPct val="100000"/>
              </a:lnSpc>
              <a:defRPr>
                <a:solidFill>
                  <a:schemeClr val="accent1"/>
                </a:solidFill>
              </a:defRPr>
            </a:pPr>
            <a:r>
              <a:rPr lang="en-GB" sz="3200" dirty="0">
                <a:latin typeface="Times New Roman" panose="02020603050405020304" pitchFamily="18" charset="0"/>
                <a:cs typeface="Times New Roman" panose="02020603050405020304" pitchFamily="18" charset="0"/>
              </a:rPr>
              <a:t>Outlines</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Research questions</a:t>
            </a:r>
            <a:endParaRPr lang="en-GB" sz="3000" dirty="0">
              <a:solidFill>
                <a:schemeClr val="tx1"/>
              </a:solidFill>
              <a:latin typeface="Times New Roman" panose="02020603050405020304" pitchFamily="18" charset="0"/>
              <a:cs typeface="Times New Roman" panose="02020603050405020304" pitchFamily="18" charset="0"/>
            </a:endParaRP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System Description</a:t>
            </a: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Sensor Data Fusion</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Simulations &amp; Next Tasks</a:t>
            </a:r>
            <a:endParaRPr lang="en-GB" sz="3000" dirty="0">
              <a:solidFill>
                <a:schemeClr val="tx1"/>
              </a:solidFill>
              <a:latin typeface="Times New Roman" panose="02020603050405020304" pitchFamily="18" charset="0"/>
              <a:cs typeface="Times New Roman" panose="02020603050405020304" pitchFamily="18" charset="0"/>
            </a:endParaRPr>
          </a:p>
        </p:txBody>
      </p:sp>
      <p:sp>
        <p:nvSpPr>
          <p:cNvPr id="3170" name="Tijdelijke aanduiding voor dianummer 5"/>
          <p:cNvSpPr txBox="1">
            <a:spLocks noGrp="1"/>
          </p:cNvSpPr>
          <p:nvPr>
            <p:ph type="sldNum" sz="quarter" idx="2"/>
          </p:nvPr>
        </p:nvSpPr>
        <p:spPr>
          <a:xfrm>
            <a:off x="11289785" y="6246130"/>
            <a:ext cx="182216" cy="1728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A6A6A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zh-CN" smtClean="0"/>
              <a:p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a:t>
            </a:r>
          </a:p>
        </p:txBody>
      </p:sp>
      <p:pic>
        <p:nvPicPr>
          <p:cNvPr id="5" name="图片 4" descr="图形用户界面, 应用程序&#10;&#10;描述已自动生成">
            <a:extLst>
              <a:ext uri="{FF2B5EF4-FFF2-40B4-BE49-F238E27FC236}">
                <a16:creationId xmlns:a16="http://schemas.microsoft.com/office/drawing/2014/main" id="{B230CC39-05DD-151A-F124-18565BC9B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782" y="1821316"/>
            <a:ext cx="7840436" cy="3532891"/>
          </a:xfrm>
          <a:prstGeom prst="rect">
            <a:avLst/>
          </a:prstGeom>
        </p:spPr>
      </p:pic>
    </p:spTree>
    <p:extLst>
      <p:ext uri="{BB962C8B-B14F-4D97-AF65-F5344CB8AC3E}">
        <p14:creationId xmlns:p14="http://schemas.microsoft.com/office/powerpoint/2010/main" val="10297126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weight determination</a:t>
            </a:r>
          </a:p>
        </p:txBody>
      </p:sp>
      <p:pic>
        <p:nvPicPr>
          <p:cNvPr id="6" name="图片 5">
            <a:extLst>
              <a:ext uri="{FF2B5EF4-FFF2-40B4-BE49-F238E27FC236}">
                <a16:creationId xmlns:a16="http://schemas.microsoft.com/office/drawing/2014/main" id="{5F554C9B-B59B-E93F-193B-7FEFC10C1B6E}"/>
              </a:ext>
            </a:extLst>
          </p:cNvPr>
          <p:cNvPicPr>
            <a:picLocks noChangeAspect="1"/>
          </p:cNvPicPr>
          <p:nvPr/>
        </p:nvPicPr>
        <p:blipFill>
          <a:blip r:embed="rId3"/>
          <a:stretch>
            <a:fillRect/>
          </a:stretch>
        </p:blipFill>
        <p:spPr>
          <a:xfrm>
            <a:off x="698500" y="1526782"/>
            <a:ext cx="10551660" cy="3012720"/>
          </a:xfrm>
          <a:prstGeom prst="rect">
            <a:avLst/>
          </a:prstGeom>
        </p:spPr>
      </p:pic>
    </p:spTree>
    <p:extLst>
      <p:ext uri="{BB962C8B-B14F-4D97-AF65-F5344CB8AC3E}">
        <p14:creationId xmlns:p14="http://schemas.microsoft.com/office/powerpoint/2010/main" val="10962957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4. </a:t>
            </a:r>
            <a:r>
              <a:rPr lang="en-US" sz="4000" dirty="0"/>
              <a:t>Simulation</a:t>
            </a:r>
            <a:endParaRPr lang="nl-NL" sz="4000" dirty="0"/>
          </a:p>
        </p:txBody>
      </p:sp>
    </p:spTree>
    <p:extLst>
      <p:ext uri="{BB962C8B-B14F-4D97-AF65-F5344CB8AC3E}">
        <p14:creationId xmlns:p14="http://schemas.microsoft.com/office/powerpoint/2010/main" val="24839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480FF3-B6FC-0395-FEE2-5FAAD120097E}"/>
              </a:ext>
            </a:extLst>
          </p:cNvPr>
          <p:cNvPicPr>
            <a:picLocks noChangeAspect="1"/>
          </p:cNvPicPr>
          <p:nvPr/>
        </p:nvPicPr>
        <p:blipFill>
          <a:blip r:embed="rId3"/>
          <a:stretch>
            <a:fillRect/>
          </a:stretch>
        </p:blipFill>
        <p:spPr>
          <a:xfrm>
            <a:off x="0" y="4095234"/>
            <a:ext cx="4581271" cy="1212397"/>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Simulation Setup</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88893" y="1032770"/>
            <a:ext cx="4006857" cy="3022837"/>
          </a:xfrm>
        </p:spPr>
        <p:txBody>
          <a:bodyPr>
            <a:normAutofit/>
          </a:bodyPr>
          <a:lstStyle/>
          <a:p>
            <a:pPr marL="712788">
              <a:lnSpc>
                <a:spcPct val="100000"/>
              </a:lnSpc>
              <a:buFont typeface="Arial" panose="020B0604020202020204" pitchFamily="34" charset="0"/>
              <a:buChar char="•"/>
            </a:pPr>
            <a:r>
              <a:rPr lang="en-GB" altLang="zh-CN" sz="2400" dirty="0" err="1">
                <a:latin typeface="Arial" panose="020B0604020202020204" pitchFamily="34" charset="0"/>
              </a:rPr>
              <a:t>pygame</a:t>
            </a:r>
            <a:endParaRPr lang="en-GB" altLang="zh-CN" sz="2400" dirty="0">
              <a:latin typeface="Arial" panose="020B0604020202020204" pitchFamily="34" charset="0"/>
            </a:endParaRPr>
          </a:p>
          <a:p>
            <a:pPr marL="712788">
              <a:lnSpc>
                <a:spcPct val="100000"/>
              </a:lnSpc>
              <a:buFont typeface="Arial" panose="020B0604020202020204" pitchFamily="34" charset="0"/>
              <a:buChar char="•"/>
            </a:pPr>
            <a:r>
              <a:rPr lang="en-GB" altLang="zh-CN" sz="2400" dirty="0">
                <a:latin typeface="Arial" panose="020B0604020202020204" pitchFamily="34" charset="0"/>
              </a:rPr>
              <a:t>1080x640 ground size, 10 robots, </a:t>
            </a:r>
            <a:r>
              <a:rPr lang="en-GB" altLang="zh-CN" sz="2400" dirty="0" err="1">
                <a:latin typeface="Arial" panose="020B0604020202020204" pitchFamily="34" charset="0"/>
              </a:rPr>
              <a:t>init</a:t>
            </a:r>
            <a:r>
              <a:rPr lang="en-GB" altLang="zh-CN" sz="2400" dirty="0">
                <a:latin typeface="Arial" panose="020B0604020202020204" pitchFamily="34" charset="0"/>
              </a:rPr>
              <a:t> positions are known</a:t>
            </a:r>
          </a:p>
          <a:p>
            <a:pPr marL="712788">
              <a:lnSpc>
                <a:spcPct val="100000"/>
              </a:lnSpc>
              <a:buFont typeface="Arial" panose="020B0604020202020204" pitchFamily="34" charset="0"/>
              <a:buChar char="•"/>
            </a:pPr>
            <a:r>
              <a:rPr lang="en-GB" altLang="zh-CN" sz="2400" dirty="0">
                <a:latin typeface="Arial" panose="020B0604020202020204" pitchFamily="34" charset="0"/>
              </a:rPr>
              <a:t>10 rounds</a:t>
            </a:r>
          </a:p>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a:p>
            <a:pPr marL="712788">
              <a:lnSpc>
                <a:spcPct val="100000"/>
              </a:lnSpc>
              <a:buFont typeface="Arial" panose="020B0604020202020204" pitchFamily="34" charset="0"/>
              <a:buChar char="•"/>
            </a:pPr>
            <a:endParaRPr lang="en-GB" altLang="zh-CN" sz="2400" dirty="0">
              <a:latin typeface="Arial" panose="020B0604020202020204" pitchFamily="34" charset="0"/>
            </a:endParaRPr>
          </a:p>
        </p:txBody>
      </p:sp>
      <p:pic>
        <p:nvPicPr>
          <p:cNvPr id="5" name="图片 4" descr="绿色灯光下的公路&#10;&#10;中度可信度描述已自动生成">
            <a:extLst>
              <a:ext uri="{FF2B5EF4-FFF2-40B4-BE49-F238E27FC236}">
                <a16:creationId xmlns:a16="http://schemas.microsoft.com/office/drawing/2014/main" id="{DD8EE941-DC23-086E-6821-0527CA7EE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0" y="1028021"/>
            <a:ext cx="8096250" cy="4808095"/>
          </a:xfrm>
          <a:prstGeom prst="rect">
            <a:avLst/>
          </a:prstGeom>
        </p:spPr>
      </p:pic>
    </p:spTree>
    <p:extLst>
      <p:ext uri="{BB962C8B-B14F-4D97-AF65-F5344CB8AC3E}">
        <p14:creationId xmlns:p14="http://schemas.microsoft.com/office/powerpoint/2010/main" val="4091643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p:txBody>
      </p:sp>
    </p:spTree>
    <p:extLst>
      <p:ext uri="{BB962C8B-B14F-4D97-AF65-F5344CB8AC3E}">
        <p14:creationId xmlns:p14="http://schemas.microsoft.com/office/powerpoint/2010/main" val="16270896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dirty="0">
                <a:latin typeface="Arial" panose="020B0604020202020204" pitchFamily="34" charset="0"/>
              </a:rPr>
              <a:t>3</a:t>
            </a:r>
            <a:r>
              <a:rPr lang="en-GB" b="0" i="0" dirty="0">
                <a:effectLst/>
                <a:latin typeface="Arial" panose="020B0604020202020204" pitchFamily="34" charset="0"/>
              </a:rPr>
              <a:t>. </a:t>
            </a:r>
            <a:r>
              <a:rPr lang="en-US" altLang="zh-CN" b="0" i="0" dirty="0">
                <a:effectLst/>
                <a:latin typeface="Arial" panose="020B0604020202020204" pitchFamily="34" charset="0"/>
              </a:rPr>
              <a:t>Next Tasks</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058860"/>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Implementation on Elisa-3 robots</a:t>
            </a:r>
          </a:p>
          <a:p>
            <a:pPr marL="712788">
              <a:lnSpc>
                <a:spcPct val="100000"/>
              </a:lnSpc>
              <a:buFont typeface="Arial" panose="020B0604020202020204" pitchFamily="34" charset="0"/>
              <a:buChar char="•"/>
            </a:pPr>
            <a:r>
              <a:rPr lang="en-GB" altLang="zh-CN" sz="2400" dirty="0">
                <a:latin typeface="Arial" panose="020B0604020202020204" pitchFamily="34" charset="0"/>
              </a:rPr>
              <a:t>More things</a:t>
            </a:r>
          </a:p>
          <a:p>
            <a:pPr marL="449263" indent="0">
              <a:lnSpc>
                <a:spcPct val="100000"/>
              </a:lnSpc>
              <a:buNone/>
            </a:pPr>
            <a:endParaRPr lang="en-GB" sz="2400" b="0" i="0" dirty="0">
              <a:effectLst/>
              <a:latin typeface="Arial" panose="020B0604020202020204" pitchFamily="34" charset="0"/>
            </a:endParaRPr>
          </a:p>
        </p:txBody>
      </p:sp>
    </p:spTree>
    <p:extLst>
      <p:ext uri="{BB962C8B-B14F-4D97-AF65-F5344CB8AC3E}">
        <p14:creationId xmlns:p14="http://schemas.microsoft.com/office/powerpoint/2010/main" val="2251165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nl-NL" dirty="0"/>
              <a:t>T</a:t>
            </a:r>
            <a:r>
              <a:rPr lang="en-US" dirty="0"/>
              <a:t>hank you for your attention</a:t>
            </a:r>
            <a:endParaRPr lang="nl-NL" dirty="0"/>
          </a:p>
        </p:txBody>
      </p:sp>
    </p:spTree>
    <p:extLst>
      <p:ext uri="{BB962C8B-B14F-4D97-AF65-F5344CB8AC3E}">
        <p14:creationId xmlns:p14="http://schemas.microsoft.com/office/powerpoint/2010/main" val="38919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1. </a:t>
            </a:r>
            <a:r>
              <a:rPr lang="en-US" altLang="zh-CN" sz="4000" dirty="0"/>
              <a:t>Research Questions</a:t>
            </a:r>
            <a:endParaRPr lang="nl-NL" sz="4000" dirty="0"/>
          </a:p>
        </p:txBody>
      </p:sp>
    </p:spTree>
    <p:extLst>
      <p:ext uri="{BB962C8B-B14F-4D97-AF65-F5344CB8AC3E}">
        <p14:creationId xmlns:p14="http://schemas.microsoft.com/office/powerpoint/2010/main" val="290392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Localization</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0"/>
            <a:ext cx="10773500" cy="3638468"/>
          </a:xfrm>
        </p:spPr>
        <p:txBody>
          <a:bodyPr>
            <a:normAutofit/>
          </a:bodyPr>
          <a:lstStyle/>
          <a:p>
            <a:pPr marL="712788">
              <a:lnSpc>
                <a:spcPct val="250000"/>
              </a:lnSpc>
              <a:buFont typeface="Arial" panose="020B0604020202020204" pitchFamily="34" charset="0"/>
              <a:buChar char="•"/>
            </a:pPr>
            <a:r>
              <a:rPr lang="en-GB" sz="2400" b="0" i="0" dirty="0">
                <a:effectLst/>
                <a:latin typeface="Arial" panose="020B0604020202020204" pitchFamily="34" charset="0"/>
              </a:rPr>
              <a:t>How</a:t>
            </a:r>
          </a:p>
          <a:p>
            <a:pPr marL="712788">
              <a:lnSpc>
                <a:spcPct val="250000"/>
              </a:lnSpc>
              <a:buFont typeface="Arial" panose="020B0604020202020204" pitchFamily="34" charset="0"/>
              <a:buChar char="•"/>
            </a:pPr>
            <a:r>
              <a:rPr lang="en-US" sz="2400" dirty="0">
                <a:latin typeface="Arial" panose="020B0604020202020204" pitchFamily="34" charset="0"/>
              </a:rPr>
              <a:t>Integrated information from various sources often enhances the estimation accuracy and consequently strengthens the robustness of observations</a:t>
            </a:r>
            <a:endParaRPr lang="en-GB" sz="2400" dirty="0">
              <a:latin typeface="Arial" panose="020B0604020202020204" pitchFamily="34" charset="0"/>
            </a:endParaRPr>
          </a:p>
          <a:p>
            <a:pPr marL="712788">
              <a:lnSpc>
                <a:spcPct val="250000"/>
              </a:lnSpc>
              <a:buFont typeface="Arial" panose="020B0604020202020204" pitchFamily="34" charset="0"/>
              <a:buChar char="•"/>
            </a:pPr>
            <a:endParaRPr lang="en-GB" sz="2400" dirty="0">
              <a:latin typeface="Arial" panose="020B0604020202020204" pitchFamily="34" charset="0"/>
            </a:endParaRPr>
          </a:p>
          <a:p>
            <a:pPr marL="712788">
              <a:lnSpc>
                <a:spcPct val="250000"/>
              </a:lnSpc>
              <a:buFont typeface="Arial" panose="020B0604020202020204" pitchFamily="34" charset="0"/>
              <a:buChar char="•"/>
            </a:pPr>
            <a:endParaRPr lang="en-GB" sz="2400" dirty="0"/>
          </a:p>
        </p:txBody>
      </p:sp>
    </p:spTree>
    <p:extLst>
      <p:ext uri="{BB962C8B-B14F-4D97-AF65-F5344CB8AC3E}">
        <p14:creationId xmlns:p14="http://schemas.microsoft.com/office/powerpoint/2010/main" val="10172234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2. </a:t>
            </a:r>
            <a:r>
              <a:rPr lang="en-US" altLang="zh-CN" sz="4000" dirty="0"/>
              <a:t>System Description</a:t>
            </a:r>
            <a:endParaRPr lang="nl-NL" sz="4000" dirty="0"/>
          </a:p>
        </p:txBody>
      </p:sp>
    </p:spTree>
    <p:extLst>
      <p:ext uri="{BB962C8B-B14F-4D97-AF65-F5344CB8AC3E}">
        <p14:creationId xmlns:p14="http://schemas.microsoft.com/office/powerpoint/2010/main" val="94281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a:t>
            </a:r>
            <a:r>
              <a:rPr lang="en-GB" dirty="0">
                <a:latin typeface="Arial" panose="020B0604020202020204" pitchFamily="34" charset="0"/>
              </a:rPr>
              <a:t>Multi-sensor</a:t>
            </a:r>
            <a:endParaRPr lang="en-GB" dirty="0"/>
          </a:p>
        </p:txBody>
      </p:sp>
      <p:pic>
        <p:nvPicPr>
          <p:cNvPr id="10" name="图片 9">
            <a:extLst>
              <a:ext uri="{FF2B5EF4-FFF2-40B4-BE49-F238E27FC236}">
                <a16:creationId xmlns:a16="http://schemas.microsoft.com/office/drawing/2014/main" id="{846CA8F5-EBB7-DFF7-F854-9C6D5CE0221D}"/>
              </a:ext>
            </a:extLst>
          </p:cNvPr>
          <p:cNvPicPr>
            <a:picLocks noChangeAspect="1"/>
          </p:cNvPicPr>
          <p:nvPr/>
        </p:nvPicPr>
        <p:blipFill>
          <a:blip r:embed="rId3"/>
          <a:stretch>
            <a:fillRect/>
          </a:stretch>
        </p:blipFill>
        <p:spPr>
          <a:xfrm>
            <a:off x="2690812" y="1345006"/>
            <a:ext cx="6810375" cy="4400550"/>
          </a:xfrm>
          <a:prstGeom prst="rect">
            <a:avLst/>
          </a:prstGeom>
        </p:spPr>
      </p:pic>
    </p:spTree>
    <p:extLst>
      <p:ext uri="{BB962C8B-B14F-4D97-AF65-F5344CB8AC3E}">
        <p14:creationId xmlns:p14="http://schemas.microsoft.com/office/powerpoint/2010/main" val="18168202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B0E860-18F2-DCE8-C1D6-31243C53525F}"/>
              </a:ext>
            </a:extLst>
          </p:cNvPr>
          <p:cNvPicPr>
            <a:picLocks noChangeAspect="1"/>
          </p:cNvPicPr>
          <p:nvPr/>
        </p:nvPicPr>
        <p:blipFill>
          <a:blip r:embed="rId3"/>
          <a:stretch>
            <a:fillRect/>
          </a:stretch>
        </p:blipFill>
        <p:spPr>
          <a:xfrm>
            <a:off x="3248024" y="2085975"/>
            <a:ext cx="5695950" cy="1676400"/>
          </a:xfrm>
          <a:prstGeom prst="rect">
            <a:avLst/>
          </a:prstGeom>
        </p:spPr>
      </p:pic>
      <p:pic>
        <p:nvPicPr>
          <p:cNvPr id="9" name="图片 8">
            <a:extLst>
              <a:ext uri="{FF2B5EF4-FFF2-40B4-BE49-F238E27FC236}">
                <a16:creationId xmlns:a16="http://schemas.microsoft.com/office/drawing/2014/main" id="{9EB93E63-A08F-F73C-253A-27DD5132480B}"/>
              </a:ext>
            </a:extLst>
          </p:cNvPr>
          <p:cNvPicPr>
            <a:picLocks noChangeAspect="1"/>
          </p:cNvPicPr>
          <p:nvPr/>
        </p:nvPicPr>
        <p:blipFill>
          <a:blip r:embed="rId4"/>
          <a:stretch>
            <a:fillRect/>
          </a:stretch>
        </p:blipFill>
        <p:spPr>
          <a:xfrm>
            <a:off x="3418088" y="4073569"/>
            <a:ext cx="7115175" cy="192405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System Model</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t>Unicycle-type Robot’s </a:t>
            </a:r>
            <a:r>
              <a:rPr lang="en-GB" altLang="zh-CN" sz="2400" dirty="0">
                <a:latin typeface="Arial" panose="020B0604020202020204" pitchFamily="34" charset="0"/>
              </a:rPr>
              <a:t>Kinematic Model</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730902"/>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Go-to-goal P controller</a:t>
            </a:r>
            <a:endParaRPr lang="en-GB" sz="2400" dirty="0">
              <a:latin typeface="Arial" panose="020B0604020202020204" pitchFamily="34" charset="0"/>
            </a:endParaRPr>
          </a:p>
        </p:txBody>
      </p:sp>
    </p:spTree>
    <p:extLst>
      <p:ext uri="{BB962C8B-B14F-4D97-AF65-F5344CB8AC3E}">
        <p14:creationId xmlns:p14="http://schemas.microsoft.com/office/powerpoint/2010/main" val="567000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pic>
        <p:nvPicPr>
          <p:cNvPr id="6" name="图片 5" descr="图片包含 游戏机, 男人, 站, 雨&#10;&#10;描述已自动生成">
            <a:extLst>
              <a:ext uri="{FF2B5EF4-FFF2-40B4-BE49-F238E27FC236}">
                <a16:creationId xmlns:a16="http://schemas.microsoft.com/office/drawing/2014/main" id="{311B9F98-8BBD-A1A5-8371-6DFEFD5195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524" t="265" r="17143"/>
          <a:stretch/>
        </p:blipFill>
        <p:spPr>
          <a:xfrm rot="5400000">
            <a:off x="-325476" y="1402631"/>
            <a:ext cx="5780845" cy="5129893"/>
          </a:xfrm>
          <a:prstGeom prst="rect">
            <a:avLst/>
          </a:prstGeom>
        </p:spPr>
      </p:pic>
    </p:spTree>
    <p:extLst>
      <p:ext uri="{BB962C8B-B14F-4D97-AF65-F5344CB8AC3E}">
        <p14:creationId xmlns:p14="http://schemas.microsoft.com/office/powerpoint/2010/main" val="3411044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73264"/>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618021"/>
            <a:ext cx="10773500" cy="459134"/>
          </a:xfrm>
        </p:spPr>
        <p:txBody>
          <a:bodyPr>
            <a:normAutofit/>
          </a:bodyPr>
          <a:lstStyle/>
          <a:p>
            <a:pPr marL="712788">
              <a:lnSpc>
                <a:spcPct val="100000"/>
              </a:lnSpc>
              <a:buFont typeface="Arial" panose="020B0604020202020204" pitchFamily="34" charset="0"/>
              <a:buChar char="•"/>
            </a:pPr>
            <a:r>
              <a:rPr lang="en-GB" sz="2400" b="0" i="0" dirty="0">
                <a:effectLst/>
                <a:latin typeface="Arial" panose="020B0604020202020204" pitchFamily="34" charset="0"/>
              </a:rPr>
              <a:t>Overview</a:t>
            </a:r>
          </a:p>
        </p:txBody>
      </p:sp>
      <p:pic>
        <p:nvPicPr>
          <p:cNvPr id="10" name="图片 9" descr="电脑游戏的截图&#10;&#10;描述已自动生成">
            <a:extLst>
              <a:ext uri="{FF2B5EF4-FFF2-40B4-BE49-F238E27FC236}">
                <a16:creationId xmlns:a16="http://schemas.microsoft.com/office/drawing/2014/main" id="{EABB7539-45D6-70CF-31F0-510B121B7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02" y="1077155"/>
            <a:ext cx="12192000" cy="5780845"/>
          </a:xfrm>
          <a:prstGeom prst="rect">
            <a:avLst/>
          </a:prstGeom>
        </p:spPr>
      </p:pic>
    </p:spTree>
    <p:extLst>
      <p:ext uri="{BB962C8B-B14F-4D97-AF65-F5344CB8AC3E}">
        <p14:creationId xmlns:p14="http://schemas.microsoft.com/office/powerpoint/2010/main" val="34447120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Lea Stritzke</DisplayName>
        <AccountId>8695</AccountId>
        <AccountType/>
      </UserInfo>
      <UserInfo>
        <DisplayName>Cas van Gemeren</DisplayName>
        <AccountId>8697</AccountId>
        <AccountType/>
      </UserInfo>
    </SharedWithUsers>
  </documentManagement>
</p:properties>
</file>

<file path=customXml/itemProps1.xml><?xml version="1.0" encoding="utf-8"?>
<ds:datastoreItem xmlns:ds="http://schemas.openxmlformats.org/officeDocument/2006/customXml" ds:itemID="{9AEE24FF-1891-44AF-970D-42F00AEE0D7A}">
  <ds:schemaRefs>
    <ds:schemaRef ds:uri="0fee4eeb-e725-4e09-a2c6-b2e7e1963b2c"/>
    <ds:schemaRef ds:uri="4878a322-d110-404d-8591-8977e4f776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A0E60D1-47F0-4938-95EF-8D82199D5953}">
  <ds:schemaRefs>
    <ds:schemaRef ds:uri="http://schemas.microsoft.com/sharepoint/v3/contenttype/forms"/>
  </ds:schemaRefs>
</ds:datastoreItem>
</file>

<file path=customXml/itemProps3.xml><?xml version="1.0" encoding="utf-8"?>
<ds:datastoreItem xmlns:ds="http://schemas.openxmlformats.org/officeDocument/2006/customXml" ds:itemID="{F5C1CCE6-C8A7-4511-AAE7-C62DEFECE697}">
  <ds:schemaRefs>
    <ds:schemaRef ds:uri="http://schemas.microsoft.com/office/2006/documentManagement/types"/>
    <ds:schemaRef ds:uri="http://schemas.microsoft.com/office/infopath/2007/PartnerControls"/>
    <ds:schemaRef ds:uri="http://www.w3.org/XML/1998/namespace"/>
    <ds:schemaRef ds:uri="http://purl.org/dc/elements/1.1/"/>
    <ds:schemaRef ds:uri="4878a322-d110-404d-8591-8977e4f7768d"/>
    <ds:schemaRef ds:uri="http://purl.org/dc/dcmitype/"/>
    <ds:schemaRef ds:uri="http://schemas.microsoft.com/office/2006/metadata/properties"/>
    <ds:schemaRef ds:uri="http://purl.org/dc/terms/"/>
    <ds:schemaRef ds:uri="http://schemas.openxmlformats.org/package/2006/metadata/core-properties"/>
    <ds:schemaRef ds:uri="0fee4eeb-e725-4e09-a2c6-b2e7e1963b2c"/>
  </ds:schemaRefs>
</ds:datastoreItem>
</file>

<file path=docProps/app.xml><?xml version="1.0" encoding="utf-8"?>
<Properties xmlns="http://schemas.openxmlformats.org/officeDocument/2006/extended-properties" xmlns:vt="http://schemas.openxmlformats.org/officeDocument/2006/docPropsVTypes">
  <TotalTime>3066</TotalTime>
  <Words>1334</Words>
  <Application>Microsoft Office PowerPoint</Application>
  <PresentationFormat>宽屏</PresentationFormat>
  <Paragraphs>155</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Roboto Slab Regular Regular</vt:lpstr>
      <vt:lpstr>Arial</vt:lpstr>
      <vt:lpstr>Calibri</vt:lpstr>
      <vt:lpstr>Helvetica</vt:lpstr>
      <vt:lpstr>Times New Roman</vt:lpstr>
      <vt:lpstr>Wingdings</vt:lpstr>
      <vt:lpstr>TU Delft</vt:lpstr>
      <vt:lpstr>PowerPoint 演示文稿</vt:lpstr>
      <vt:lpstr>PowerPoint 演示文稿</vt:lpstr>
      <vt:lpstr>PowerPoint 演示文稿</vt:lpstr>
      <vt:lpstr>1. Localization</vt:lpstr>
      <vt:lpstr>PowerPoint 演示文稿</vt:lpstr>
      <vt:lpstr>1. Multi-sensor</vt:lpstr>
      <vt:lpstr>2. System Model</vt:lpstr>
      <vt:lpstr>3. Optitrack System</vt:lpstr>
      <vt:lpstr>3. Optitrack System</vt:lpstr>
      <vt:lpstr>3. Optitrack System</vt:lpstr>
      <vt:lpstr>3. Optitrack System</vt:lpstr>
      <vt:lpstr>3. Optitrack System</vt:lpstr>
      <vt:lpstr>4. State-space model &amp; System Block Diagram</vt:lpstr>
      <vt:lpstr>PowerPoint 演示文稿</vt:lpstr>
      <vt:lpstr>1. Single-rate Extended Kalman Filter</vt:lpstr>
      <vt:lpstr>2. Multi-rate Extended Kalman Filter</vt:lpstr>
      <vt:lpstr>2. Multi-rate Extended Kalman Filter</vt:lpstr>
      <vt:lpstr>2. Multi-rate Extended Kalman Filter</vt:lpstr>
      <vt:lpstr>3. State Estimation Architecture: mr-EKF</vt:lpstr>
      <vt:lpstr>3. State Estimation Architecture: mr-EKF</vt:lpstr>
      <vt:lpstr>3. State Estimation Architecture: mr-EKF</vt:lpstr>
      <vt:lpstr>PowerPoint 演示文稿</vt:lpstr>
      <vt:lpstr>1. Simulation Setup</vt:lpstr>
      <vt:lpstr>2. Result</vt:lpstr>
      <vt:lpstr>3. Next Tasks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Kester</dc:creator>
  <cp:lastModifiedBy>李 沂汀</cp:lastModifiedBy>
  <cp:revision>235</cp:revision>
  <dcterms:modified xsi:type="dcterms:W3CDTF">2023-01-09T10:58:40Z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