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283-5A92-4278-8FB2-D572C1E1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E9BA0-4FDE-4ED8-8A9E-6131ED755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83598-FA7F-41D0-9D2B-EC79747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AC08-158F-494B-B949-DF3F91EF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85CA-50E9-46AC-9277-8A765C04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FB9-1DD5-407D-B152-4A532C21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08D73-7AB6-44C1-98D9-9EE66AC5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7726-32F0-48B4-9F21-C9A79C77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D603-C1A2-47EB-A2A3-2671750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6193-CF5F-401E-A1A9-A257DCB2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4E1C5-0B20-4120-A0CF-32DA31A9A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E3A0D-A077-48F4-BF6A-DE567E365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2BA8-BBC8-4CB5-A542-4966195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60F7-746C-4219-BCEB-14774EED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FA81-23B7-4FAF-9DFC-F34AFCD3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22D-B4D1-4D89-B0B1-1CEE0FDE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4CD3-99FA-482B-99F8-44B2B77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2768-9537-48D2-AD37-44355BA3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6F4A-1A78-4EBD-809A-6F13F740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B4C6-0222-4936-BFEE-7B7FA773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E30-A03A-4EB3-9A02-EA02770C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B79A-2903-408B-8880-6B5177A5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2D7E-623B-4B9C-9448-399D956C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1C236-40A5-4EE0-AB9A-95A037B1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CF55-7911-4EB7-BE53-9D91BF01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A53D-5650-4136-B180-52CC7BCE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9144-45D2-43FE-93D6-6EDFB546A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CCD19-D596-40D1-8A79-DFA8CF4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B6276-623B-45FB-8673-667A3EA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C5117-7FAC-4E73-B7C5-6B50F6E8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14504-7F28-48BF-B6A9-E1F59DC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1DA8-5A04-485E-A8B6-EE269A7E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E3BEE-E57E-4019-A0B0-4B4261FD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7EFD4-1550-4337-9F4F-109FDBF7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14AEA-58FA-4D70-A361-AAEF99DA2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47B9B-D58D-4170-AAB4-79D233211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79139-99D5-401E-A96B-589F59FA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377F8-9293-4142-A3C2-F9BC5ABC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6315C-4BD4-4E0D-823A-84FCCB84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0103-354E-4C22-BB64-E9B3E4E1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BB230-6DB2-4AE8-81EA-109D84DA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59113-A155-45BC-B418-DEA30FDF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C705D-3277-43FF-928F-A1ACB567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8D657-53A3-4A69-AFC0-8AB15E57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A4C74-B09D-4B73-B535-62A53F1D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E89EF-21CB-407E-AA38-1C150F35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EB65-38A9-44DE-88F5-6187A566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897C-5C1F-4463-A5E2-216295C30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FDD8E-6E4E-494C-937A-7E731D3C1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9EA6C-C0C5-4DDB-9E3B-69C51A5E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5AD06-320C-4FCF-873D-9D0EB6AF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DF95B-2F32-425B-9E73-478A5519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5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7EB5-3382-4E34-A83D-889E2EAE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B5194-4954-4E4B-BF8D-EADC37659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ACDC8-7F1A-4428-AC2D-81B9719B3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7ACB7-FC43-4376-BE55-6CAF4549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4AFCF-3344-4079-B6C4-33627F5A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13DF2-F134-4534-9D67-89660A9C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AF270-B840-44C8-BF8C-0A69D363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4CBA4-C984-42CE-8A96-47FB6DF6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F6D8-6135-41BC-8E57-DD9FAEB4F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792A-1EE5-4F98-9F7F-824310909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C2F3-0319-41C4-A577-25ED88B0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Processing Mining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ED5EE7A-00C0-46C4-B844-818CD19406CD}"/>
              </a:ext>
            </a:extLst>
          </p:cNvPr>
          <p:cNvSpPr/>
          <p:nvPr/>
        </p:nvSpPr>
        <p:spPr>
          <a:xfrm rot="5400000">
            <a:off x="1684113" y="3711916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Enrichment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142872-3756-4981-A875-5A0D2C4362D5}"/>
              </a:ext>
            </a:extLst>
          </p:cNvPr>
          <p:cNvSpPr/>
          <p:nvPr/>
        </p:nvSpPr>
        <p:spPr>
          <a:xfrm rot="5400000">
            <a:off x="1684113" y="1928174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Conformance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9465C67-EF27-4B4A-9175-DBC54B846B22}"/>
              </a:ext>
            </a:extLst>
          </p:cNvPr>
          <p:cNvSpPr/>
          <p:nvPr/>
        </p:nvSpPr>
        <p:spPr>
          <a:xfrm rot="5400000">
            <a:off x="1684113" y="2820045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Enrichment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Processing Mining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Clinical Data 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Pathway Discovery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Use ProM functions to discover clean healthcare pathway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23A90-87B0-4ABD-A0E2-F4366205CC94}"/>
              </a:ext>
            </a:extLst>
          </p:cNvPr>
          <p:cNvSpPr/>
          <p:nvPr/>
        </p:nvSpPr>
        <p:spPr>
          <a:xfrm>
            <a:off x="2772136" y="2275665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Conformance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patient deviations from healthcare pathway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Adjust healthcare pathway according to deviations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CB7C1-77EF-4DD9-BEF9-6286B8A73F64}"/>
              </a:ext>
            </a:extLst>
          </p:cNvPr>
          <p:cNvSpPr/>
          <p:nvPr/>
        </p:nvSpPr>
        <p:spPr>
          <a:xfrm>
            <a:off x="2772136" y="3167536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Regression Model for Length of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Build regression models to determine variables (e.g. activities, patient demographics) that influence length of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possible means of improving pathway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91C0A-6307-4656-83D6-1437189362B0}"/>
              </a:ext>
            </a:extLst>
          </p:cNvPr>
          <p:cNvSpPr/>
          <p:nvPr/>
        </p:nvSpPr>
        <p:spPr>
          <a:xfrm>
            <a:off x="2772135" y="4059407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Pathway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Simulate outcome of clinical decisions to validate improvement in pathway performance</a:t>
            </a:r>
          </a:p>
        </p:txBody>
      </p:sp>
    </p:spTree>
    <p:extLst>
      <p:ext uri="{BB962C8B-B14F-4D97-AF65-F5344CB8AC3E}">
        <p14:creationId xmlns:p14="http://schemas.microsoft.com/office/powerpoint/2010/main" val="308621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Pathway Discovery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ED5EE7A-00C0-46C4-B844-818CD19406CD}"/>
              </a:ext>
            </a:extLst>
          </p:cNvPr>
          <p:cNvSpPr/>
          <p:nvPr/>
        </p:nvSpPr>
        <p:spPr>
          <a:xfrm rot="5400000">
            <a:off x="1684113" y="3711916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Enrichment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142872-3756-4981-A875-5A0D2C4362D5}"/>
              </a:ext>
            </a:extLst>
          </p:cNvPr>
          <p:cNvSpPr/>
          <p:nvPr/>
        </p:nvSpPr>
        <p:spPr>
          <a:xfrm rot="5400000">
            <a:off x="1684113" y="1928174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Conformance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9465C67-EF27-4B4A-9175-DBC54B846B22}"/>
              </a:ext>
            </a:extLst>
          </p:cNvPr>
          <p:cNvSpPr/>
          <p:nvPr/>
        </p:nvSpPr>
        <p:spPr>
          <a:xfrm rot="5400000">
            <a:off x="1684113" y="2820045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Enrichment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Clinical Data 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Use ProM functions to discover clean healthcare pathway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23A90-87B0-4ABD-A0E2-F4366205CC94}"/>
              </a:ext>
            </a:extLst>
          </p:cNvPr>
          <p:cNvSpPr/>
          <p:nvPr/>
        </p:nvSpPr>
        <p:spPr>
          <a:xfrm>
            <a:off x="2772136" y="2275665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Conformance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patient deviations from healthcare pathway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Adjust healthcare pathway according to deviations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CB7C1-77EF-4DD9-BEF9-6286B8A73F64}"/>
              </a:ext>
            </a:extLst>
          </p:cNvPr>
          <p:cNvSpPr/>
          <p:nvPr/>
        </p:nvSpPr>
        <p:spPr>
          <a:xfrm>
            <a:off x="2772136" y="3167536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Evaluate Healthcare Pathway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critical performance indicators such as hospital length of stay, and readmission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Evaluate and analyze healthcare pathway performance based on pathway variants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91C0A-6307-4656-83D6-1437189362B0}"/>
              </a:ext>
            </a:extLst>
          </p:cNvPr>
          <p:cNvSpPr/>
          <p:nvPr/>
        </p:nvSpPr>
        <p:spPr>
          <a:xfrm>
            <a:off x="2772135" y="4059407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Regression Model for Healthcare Pathway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Build regression models to determine variables (e.g. activities, patient demographics) that influence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possible means of improving pathway performance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7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ED5EE7A-00C0-46C4-B844-818CD19406CD}"/>
              </a:ext>
            </a:extLst>
          </p:cNvPr>
          <p:cNvSpPr/>
          <p:nvPr/>
        </p:nvSpPr>
        <p:spPr>
          <a:xfrm rot="5400000">
            <a:off x="1684113" y="3711916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Enrichment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142872-3756-4981-A875-5A0D2C4362D5}"/>
              </a:ext>
            </a:extLst>
          </p:cNvPr>
          <p:cNvSpPr/>
          <p:nvPr/>
        </p:nvSpPr>
        <p:spPr>
          <a:xfrm rot="5400000">
            <a:off x="1684113" y="1928174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Conformance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9465C67-EF27-4B4A-9175-DBC54B846B22}"/>
              </a:ext>
            </a:extLst>
          </p:cNvPr>
          <p:cNvSpPr/>
          <p:nvPr/>
        </p:nvSpPr>
        <p:spPr>
          <a:xfrm rot="5400000">
            <a:off x="1684113" y="2820045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Enrichment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ProM functions to discover clean healthcare pathway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23A90-87B0-4ABD-A0E2-F4366205CC94}"/>
              </a:ext>
            </a:extLst>
          </p:cNvPr>
          <p:cNvSpPr/>
          <p:nvPr/>
        </p:nvSpPr>
        <p:spPr>
          <a:xfrm>
            <a:off x="2772136" y="2275665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Conformance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patient deviations from healthcare pathway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healthcare pathway according to deviations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CB7C1-77EF-4DD9-BEF9-6286B8A73F64}"/>
              </a:ext>
            </a:extLst>
          </p:cNvPr>
          <p:cNvSpPr/>
          <p:nvPr/>
        </p:nvSpPr>
        <p:spPr>
          <a:xfrm>
            <a:off x="2772136" y="3167536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Healthcare Pathway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critical performance indicators such as hospital length of stay, and readmission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analyze healthcare pathway performance based on pathway variants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91C0A-6307-4656-83D6-1437189362B0}"/>
              </a:ext>
            </a:extLst>
          </p:cNvPr>
          <p:cNvSpPr/>
          <p:nvPr/>
        </p:nvSpPr>
        <p:spPr>
          <a:xfrm>
            <a:off x="2772135" y="4059407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for Healthcare Pathway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regression models to determine variables that influence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possible means of improving pathway performance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579BDB-3B94-42BE-BCBC-B6C453A3BF3C}"/>
              </a:ext>
            </a:extLst>
          </p:cNvPr>
          <p:cNvGrpSpPr/>
          <p:nvPr/>
        </p:nvGrpSpPr>
        <p:grpSpPr>
          <a:xfrm>
            <a:off x="1336528" y="491923"/>
            <a:ext cx="7664350" cy="4308016"/>
            <a:chOff x="1336528" y="491923"/>
            <a:chExt cx="7664350" cy="4308016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3C386B56-5042-4FC8-BFE7-1A5F15D0BA5B}"/>
                </a:ext>
              </a:extLst>
            </p:cNvPr>
            <p:cNvSpPr/>
            <p:nvPr/>
          </p:nvSpPr>
          <p:spPr>
            <a:xfrm rot="5400000">
              <a:off x="1684066" y="144385"/>
              <a:ext cx="740532" cy="1435608"/>
            </a:xfrm>
            <a:prstGeom prst="chevron">
              <a:avLst>
                <a:gd name="adj" fmla="val 242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Pathway Discovery</a:t>
              </a: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Data Enrichment</a:t>
              </a: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Conformance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Data Enrichment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D12F90B4-0BD8-4D12-9992-E15C37477304}"/>
                </a:ext>
              </a:extLst>
            </p:cNvPr>
            <p:cNvSpPr/>
            <p:nvPr/>
          </p:nvSpPr>
          <p:spPr>
            <a:xfrm rot="5400000">
              <a:off x="1684113" y="1036303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Pathway Discovery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85163B-7BFD-4F53-BEAA-993F9835100F}"/>
                </a:ext>
              </a:extLst>
            </p:cNvPr>
            <p:cNvSpPr/>
            <p:nvPr/>
          </p:nvSpPr>
          <p:spPr>
            <a:xfrm>
              <a:off x="2772136" y="491923"/>
              <a:ext cx="6228741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Clinical Data Preprocessing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25A72-9F44-4778-925B-BFF2AE985CA0}"/>
                </a:ext>
              </a:extLst>
            </p:cNvPr>
            <p:cNvSpPr/>
            <p:nvPr/>
          </p:nvSpPr>
          <p:spPr>
            <a:xfrm>
              <a:off x="2772136" y="1383794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Pathway Visualization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Conformance Analysis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Evaluate Healthcare Pathway Performance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Regression Model for Healthcare Pathway Performance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29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ProM functions to discover clean healthcare pathway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D6C34-30DD-4D71-BF09-E29ACDFACF28}"/>
              </a:ext>
            </a:extLst>
          </p:cNvPr>
          <p:cNvGrpSpPr/>
          <p:nvPr/>
        </p:nvGrpSpPr>
        <p:grpSpPr>
          <a:xfrm>
            <a:off x="1336622" y="2275665"/>
            <a:ext cx="7664256" cy="740532"/>
            <a:chOff x="1336622" y="2275665"/>
            <a:chExt cx="7664256" cy="74053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patient deviations from healthcare pathway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 healthcare pathway according to deviations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CA2D6D-A876-4EE4-B74A-5880D9BBA98F}"/>
              </a:ext>
            </a:extLst>
          </p:cNvPr>
          <p:cNvGrpSpPr/>
          <p:nvPr/>
        </p:nvGrpSpPr>
        <p:grpSpPr>
          <a:xfrm>
            <a:off x="1336622" y="3167536"/>
            <a:ext cx="7664256" cy="740532"/>
            <a:chOff x="1336622" y="3167536"/>
            <a:chExt cx="7664256" cy="74053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critical performance indicators such as hospital length of stay, and readmission rates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and analyze healthcare pathway performance based on pathway variants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5830B1-E374-4D36-8C4D-EBDBB22D5414}"/>
              </a:ext>
            </a:extLst>
          </p:cNvPr>
          <p:cNvGrpSpPr/>
          <p:nvPr/>
        </p:nvGrpSpPr>
        <p:grpSpPr>
          <a:xfrm>
            <a:off x="1336622" y="4059407"/>
            <a:ext cx="7664255" cy="740532"/>
            <a:chOff x="1336622" y="4059407"/>
            <a:chExt cx="7664255" cy="74053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 for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regression models to determine variables that influence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possible means of improving pathway performance</a:t>
              </a:r>
            </a:p>
            <a:p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02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541265-6A01-444C-83FF-AA33EE3B5199}"/>
              </a:ext>
            </a:extLst>
          </p:cNvPr>
          <p:cNvGrpSpPr/>
          <p:nvPr/>
        </p:nvGrpSpPr>
        <p:grpSpPr>
          <a:xfrm>
            <a:off x="1336528" y="491923"/>
            <a:ext cx="7664348" cy="740532"/>
            <a:chOff x="1336528" y="491923"/>
            <a:chExt cx="7664348" cy="740532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3C386B56-5042-4FC8-BFE7-1A5F15D0BA5B}"/>
                </a:ext>
              </a:extLst>
            </p:cNvPr>
            <p:cNvSpPr/>
            <p:nvPr/>
          </p:nvSpPr>
          <p:spPr>
            <a:xfrm rot="5400000">
              <a:off x="1684066" y="144385"/>
              <a:ext cx="740532" cy="1435608"/>
            </a:xfrm>
            <a:prstGeom prst="chevron">
              <a:avLst>
                <a:gd name="adj" fmla="val 242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Pathway Discovery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85163B-7BFD-4F53-BEAA-993F9835100F}"/>
                </a:ext>
              </a:extLst>
            </p:cNvPr>
            <p:cNvSpPr/>
            <p:nvPr/>
          </p:nvSpPr>
          <p:spPr>
            <a:xfrm>
              <a:off x="2772135" y="491923"/>
              <a:ext cx="6228741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Clinical Data Preprocessing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and condense repetitive activity patterns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clinical activities by departments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C8B88A-58A0-4B56-86AE-B6E3740BEE7D}"/>
              </a:ext>
            </a:extLst>
          </p:cNvPr>
          <p:cNvGrpSpPr/>
          <p:nvPr/>
        </p:nvGrpSpPr>
        <p:grpSpPr>
          <a:xfrm>
            <a:off x="1336622" y="1606430"/>
            <a:ext cx="7664256" cy="740532"/>
            <a:chOff x="1336622" y="1383794"/>
            <a:chExt cx="7664256" cy="740532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D12F90B4-0BD8-4D12-9992-E15C37477304}"/>
                </a:ext>
              </a:extLst>
            </p:cNvPr>
            <p:cNvSpPr/>
            <p:nvPr/>
          </p:nvSpPr>
          <p:spPr>
            <a:xfrm rot="5400000">
              <a:off x="1684113" y="1036303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Pathway Discovery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25A72-9F44-4778-925B-BFF2AE985CA0}"/>
                </a:ext>
              </a:extLst>
            </p:cNvPr>
            <p:cNvSpPr/>
            <p:nvPr/>
          </p:nvSpPr>
          <p:spPr>
            <a:xfrm>
              <a:off x="2772136" y="1383794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Pathway Visualization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 processed data into ProM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ProM functions to discover clean healthcare pathway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660274-75FE-47E4-9ABD-B57DF7455DA8}"/>
              </a:ext>
            </a:extLst>
          </p:cNvPr>
          <p:cNvGrpSpPr/>
          <p:nvPr/>
        </p:nvGrpSpPr>
        <p:grpSpPr>
          <a:xfrm>
            <a:off x="1336528" y="2720936"/>
            <a:ext cx="7664256" cy="740532"/>
            <a:chOff x="1336622" y="2275665"/>
            <a:chExt cx="7664256" cy="74053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patient deviations from healthcare pathway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 healthcare pathway according to deviations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FBA25C-FF2B-484E-91C9-E25086993A65}"/>
              </a:ext>
            </a:extLst>
          </p:cNvPr>
          <p:cNvGrpSpPr/>
          <p:nvPr/>
        </p:nvGrpSpPr>
        <p:grpSpPr>
          <a:xfrm>
            <a:off x="1336527" y="4949949"/>
            <a:ext cx="7664256" cy="740532"/>
            <a:chOff x="1336622" y="3167536"/>
            <a:chExt cx="7664256" cy="74053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critical performance indicators such as hospital length of stay, and readmission rates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and analyze healthcare pathway performance based on pathway variants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2AC8DF-A075-4464-A89B-D0C86C16739A}"/>
              </a:ext>
            </a:extLst>
          </p:cNvPr>
          <p:cNvGrpSpPr/>
          <p:nvPr/>
        </p:nvGrpSpPr>
        <p:grpSpPr>
          <a:xfrm>
            <a:off x="1336528" y="3837421"/>
            <a:ext cx="7664255" cy="740532"/>
            <a:chOff x="1336622" y="4059407"/>
            <a:chExt cx="7664255" cy="74053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 Patient Demographics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relevant features in patient demographics</a:t>
              </a:r>
              <a:r>
                <a:rPr lang="zh-TW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e.g. age</a:t>
              </a:r>
              <a:r>
                <a:rPr lang="en-US" altLang="zh-TW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gender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 patient demographics based on pathway variants</a:t>
              </a:r>
            </a:p>
            <a:p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370EF-B4AF-46E5-99E9-B8039B3A1D76}"/>
              </a:ext>
            </a:extLst>
          </p:cNvPr>
          <p:cNvCxnSpPr>
            <a:cxnSpLocks/>
          </p:cNvCxnSpPr>
          <p:nvPr/>
        </p:nvCxnSpPr>
        <p:spPr>
          <a:xfrm flipH="1">
            <a:off x="5876214" y="1146734"/>
            <a:ext cx="93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2AE181-CF1C-4A9B-8342-D286E791E66D}"/>
              </a:ext>
            </a:extLst>
          </p:cNvPr>
          <p:cNvCxnSpPr>
            <a:cxnSpLocks/>
          </p:cNvCxnSpPr>
          <p:nvPr/>
        </p:nvCxnSpPr>
        <p:spPr>
          <a:xfrm flipH="1">
            <a:off x="5876307" y="4496004"/>
            <a:ext cx="93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6619C-934A-44F0-AE6B-1FC02754DBDD}"/>
              </a:ext>
            </a:extLst>
          </p:cNvPr>
          <p:cNvCxnSpPr>
            <a:cxnSpLocks/>
          </p:cNvCxnSpPr>
          <p:nvPr/>
        </p:nvCxnSpPr>
        <p:spPr>
          <a:xfrm flipH="1">
            <a:off x="5876400" y="3378109"/>
            <a:ext cx="93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B91757-B112-4BBD-A2A1-13A7DF0E4AF4}"/>
              </a:ext>
            </a:extLst>
          </p:cNvPr>
          <p:cNvCxnSpPr>
            <a:cxnSpLocks/>
          </p:cNvCxnSpPr>
          <p:nvPr/>
        </p:nvCxnSpPr>
        <p:spPr>
          <a:xfrm flipH="1">
            <a:off x="5880597" y="2263602"/>
            <a:ext cx="93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B4EE53-F136-40DF-A3E6-24854402B2DC}"/>
              </a:ext>
            </a:extLst>
          </p:cNvPr>
          <p:cNvGrpSpPr/>
          <p:nvPr/>
        </p:nvGrpSpPr>
        <p:grpSpPr>
          <a:xfrm>
            <a:off x="9057993" y="774723"/>
            <a:ext cx="453225" cy="1125996"/>
            <a:chOff x="9145458" y="774723"/>
            <a:chExt cx="453225" cy="112599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7B6EE20-B28A-4EA5-A0F9-123E4ADBB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5458" y="774723"/>
              <a:ext cx="453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7345D1-41D4-4877-8202-21E7ADA4E342}"/>
                </a:ext>
              </a:extLst>
            </p:cNvPr>
            <p:cNvCxnSpPr>
              <a:cxnSpLocks/>
            </p:cNvCxnSpPr>
            <p:nvPr/>
          </p:nvCxnSpPr>
          <p:spPr>
            <a:xfrm>
              <a:off x="9581322" y="774723"/>
              <a:ext cx="0" cy="112599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50A4FDB-EF03-416A-8630-9C94AE7A9778}"/>
                </a:ext>
              </a:extLst>
            </p:cNvPr>
            <p:cNvCxnSpPr/>
            <p:nvPr/>
          </p:nvCxnSpPr>
          <p:spPr>
            <a:xfrm>
              <a:off x="9232299" y="1900719"/>
              <a:ext cx="36576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75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ProM functions to discover clean healthcare pathway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D6C34-30DD-4D71-BF09-E29ACDFACF28}"/>
              </a:ext>
            </a:extLst>
          </p:cNvPr>
          <p:cNvGrpSpPr/>
          <p:nvPr/>
        </p:nvGrpSpPr>
        <p:grpSpPr>
          <a:xfrm>
            <a:off x="1336622" y="2275665"/>
            <a:ext cx="7664256" cy="740532"/>
            <a:chOff x="1336622" y="2275665"/>
            <a:chExt cx="7664256" cy="74053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patient deviations from healthcare pathway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 healthcare pathway according to deviations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CA2D6D-A876-4EE4-B74A-5880D9BBA98F}"/>
              </a:ext>
            </a:extLst>
          </p:cNvPr>
          <p:cNvGrpSpPr/>
          <p:nvPr/>
        </p:nvGrpSpPr>
        <p:grpSpPr>
          <a:xfrm>
            <a:off x="1336622" y="3167536"/>
            <a:ext cx="7664256" cy="740532"/>
            <a:chOff x="1336622" y="3167536"/>
            <a:chExt cx="7664256" cy="74053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critical performance indicators such as hospital length of stay, and readmission rates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and analyze healthcare pathway performance based on pathway variants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5830B1-E374-4D36-8C4D-EBDBB22D5414}"/>
              </a:ext>
            </a:extLst>
          </p:cNvPr>
          <p:cNvGrpSpPr/>
          <p:nvPr/>
        </p:nvGrpSpPr>
        <p:grpSpPr>
          <a:xfrm>
            <a:off x="1336622" y="4059407"/>
            <a:ext cx="7664255" cy="740532"/>
            <a:chOff x="1336622" y="4059407"/>
            <a:chExt cx="7664255" cy="74053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 for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regression models to determine variables that influence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possible means of improving pathway performance</a:t>
              </a:r>
            </a:p>
            <a:p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8A3A7-2052-4BD9-8146-F9BB5BCB5635}"/>
              </a:ext>
            </a:extLst>
          </p:cNvPr>
          <p:cNvCxnSpPr>
            <a:cxnSpLocks/>
          </p:cNvCxnSpPr>
          <p:nvPr/>
        </p:nvCxnSpPr>
        <p:spPr>
          <a:xfrm flipH="1">
            <a:off x="5886459" y="1139421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303BB-3825-4AED-8647-AF53A8153DE5}"/>
              </a:ext>
            </a:extLst>
          </p:cNvPr>
          <p:cNvCxnSpPr>
            <a:cxnSpLocks/>
          </p:cNvCxnSpPr>
          <p:nvPr/>
        </p:nvCxnSpPr>
        <p:spPr>
          <a:xfrm flipH="1">
            <a:off x="5886459" y="2009293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645262-FDAA-4906-B479-413D5D03998B}"/>
              </a:ext>
            </a:extLst>
          </p:cNvPr>
          <p:cNvCxnSpPr>
            <a:cxnSpLocks/>
          </p:cNvCxnSpPr>
          <p:nvPr/>
        </p:nvCxnSpPr>
        <p:spPr>
          <a:xfrm flipH="1">
            <a:off x="5886273" y="2924757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A98366-349F-4AE6-A972-0684547CE643}"/>
              </a:ext>
            </a:extLst>
          </p:cNvPr>
          <p:cNvCxnSpPr>
            <a:cxnSpLocks/>
          </p:cNvCxnSpPr>
          <p:nvPr/>
        </p:nvCxnSpPr>
        <p:spPr>
          <a:xfrm flipH="1">
            <a:off x="5886366" y="3816628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95E13A-0A2A-4D04-A995-9E33FCF26E80}"/>
              </a:ext>
            </a:extLst>
          </p:cNvPr>
          <p:cNvGrpSpPr/>
          <p:nvPr/>
        </p:nvGrpSpPr>
        <p:grpSpPr>
          <a:xfrm>
            <a:off x="9073896" y="787446"/>
            <a:ext cx="453225" cy="879148"/>
            <a:chOff x="9145458" y="774723"/>
            <a:chExt cx="453225" cy="112599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3D7AD3-9B22-470C-AF1F-12EA0A973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5458" y="774723"/>
              <a:ext cx="453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65C344-E0B5-4E49-B93E-52E922DA59A4}"/>
                </a:ext>
              </a:extLst>
            </p:cNvPr>
            <p:cNvCxnSpPr>
              <a:cxnSpLocks/>
            </p:cNvCxnSpPr>
            <p:nvPr/>
          </p:nvCxnSpPr>
          <p:spPr>
            <a:xfrm>
              <a:off x="9581322" y="774723"/>
              <a:ext cx="0" cy="112599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E9C276-C328-44C3-B286-B62DCA3D6E65}"/>
                </a:ext>
              </a:extLst>
            </p:cNvPr>
            <p:cNvCxnSpPr/>
            <p:nvPr/>
          </p:nvCxnSpPr>
          <p:spPr>
            <a:xfrm>
              <a:off x="9232299" y="1900719"/>
              <a:ext cx="36576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76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ProM functions to discover clean healthcare pathway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D6C34-30DD-4D71-BF09-E29ACDFACF28}"/>
              </a:ext>
            </a:extLst>
          </p:cNvPr>
          <p:cNvGrpSpPr/>
          <p:nvPr/>
        </p:nvGrpSpPr>
        <p:grpSpPr>
          <a:xfrm>
            <a:off x="1336622" y="2275665"/>
            <a:ext cx="7664256" cy="740532"/>
            <a:chOff x="1336622" y="2275665"/>
            <a:chExt cx="7664256" cy="74053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patient deviations from healthcare pathway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 healthcare pathway according to deviations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CA2D6D-A876-4EE4-B74A-5880D9BBA98F}"/>
              </a:ext>
            </a:extLst>
          </p:cNvPr>
          <p:cNvGrpSpPr/>
          <p:nvPr/>
        </p:nvGrpSpPr>
        <p:grpSpPr>
          <a:xfrm>
            <a:off x="1336622" y="3167536"/>
            <a:ext cx="7664256" cy="740532"/>
            <a:chOff x="1336622" y="3167536"/>
            <a:chExt cx="7664256" cy="74053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Healthcare Pathway Performance Evaluation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critical performance indicators such as hospital length of stay, and readmission rates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and analyze healthcare pathway performance based on pathway variants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5830B1-E374-4D36-8C4D-EBDBB22D5414}"/>
              </a:ext>
            </a:extLst>
          </p:cNvPr>
          <p:cNvGrpSpPr/>
          <p:nvPr/>
        </p:nvGrpSpPr>
        <p:grpSpPr>
          <a:xfrm>
            <a:off x="1336622" y="4059407"/>
            <a:ext cx="7664255" cy="740532"/>
            <a:chOff x="1336622" y="4059407"/>
            <a:chExt cx="7664255" cy="74053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Healthcare Pathway Performance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machine learning models to identify risk factors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possible means of improving pathway performance</a:t>
              </a:r>
            </a:p>
            <a:p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8A3A7-2052-4BD9-8146-F9BB5BCB5635}"/>
              </a:ext>
            </a:extLst>
          </p:cNvPr>
          <p:cNvCxnSpPr>
            <a:cxnSpLocks/>
          </p:cNvCxnSpPr>
          <p:nvPr/>
        </p:nvCxnSpPr>
        <p:spPr>
          <a:xfrm flipH="1">
            <a:off x="5886459" y="1139421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303BB-3825-4AED-8647-AF53A8153DE5}"/>
              </a:ext>
            </a:extLst>
          </p:cNvPr>
          <p:cNvCxnSpPr>
            <a:cxnSpLocks/>
          </p:cNvCxnSpPr>
          <p:nvPr/>
        </p:nvCxnSpPr>
        <p:spPr>
          <a:xfrm flipH="1">
            <a:off x="5886459" y="2009293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645262-FDAA-4906-B479-413D5D03998B}"/>
              </a:ext>
            </a:extLst>
          </p:cNvPr>
          <p:cNvCxnSpPr>
            <a:cxnSpLocks/>
          </p:cNvCxnSpPr>
          <p:nvPr/>
        </p:nvCxnSpPr>
        <p:spPr>
          <a:xfrm flipH="1">
            <a:off x="5886273" y="2924757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A98366-349F-4AE6-A972-0684547CE643}"/>
              </a:ext>
            </a:extLst>
          </p:cNvPr>
          <p:cNvCxnSpPr>
            <a:cxnSpLocks/>
          </p:cNvCxnSpPr>
          <p:nvPr/>
        </p:nvCxnSpPr>
        <p:spPr>
          <a:xfrm flipH="1">
            <a:off x="5886366" y="3816628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95E13A-0A2A-4D04-A995-9E33FCF26E80}"/>
              </a:ext>
            </a:extLst>
          </p:cNvPr>
          <p:cNvGrpSpPr/>
          <p:nvPr/>
        </p:nvGrpSpPr>
        <p:grpSpPr>
          <a:xfrm>
            <a:off x="9073897" y="787446"/>
            <a:ext cx="206028" cy="879148"/>
            <a:chOff x="9145458" y="774723"/>
            <a:chExt cx="453225" cy="112599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3D7AD3-9B22-470C-AF1F-12EA0A973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5458" y="774723"/>
              <a:ext cx="453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65C344-E0B5-4E49-B93E-52E922DA59A4}"/>
                </a:ext>
              </a:extLst>
            </p:cNvPr>
            <p:cNvCxnSpPr>
              <a:cxnSpLocks/>
            </p:cNvCxnSpPr>
            <p:nvPr/>
          </p:nvCxnSpPr>
          <p:spPr>
            <a:xfrm>
              <a:off x="9581322" y="774723"/>
              <a:ext cx="0" cy="112599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E9C276-C328-44C3-B286-B62DCA3D6E65}"/>
                </a:ext>
              </a:extLst>
            </p:cNvPr>
            <p:cNvCxnSpPr/>
            <p:nvPr/>
          </p:nvCxnSpPr>
          <p:spPr>
            <a:xfrm>
              <a:off x="9232299" y="1900719"/>
              <a:ext cx="36576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91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 sz="9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745</Words>
  <Application>Microsoft Macintosh PowerPoint</Application>
  <PresentationFormat>Widescreen</PresentationFormat>
  <Paragraphs>156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</dc:creator>
  <cp:lastModifiedBy>Andreas W. Kempa-Liehr</cp:lastModifiedBy>
  <cp:revision>35</cp:revision>
  <cp:lastPrinted>2019-06-16T23:33:39Z</cp:lastPrinted>
  <dcterms:created xsi:type="dcterms:W3CDTF">2018-09-02T10:59:47Z</dcterms:created>
  <dcterms:modified xsi:type="dcterms:W3CDTF">2019-06-16T23:52:47Z</dcterms:modified>
</cp:coreProperties>
</file>