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457200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78B4"/>
    <a:srgbClr val="A6CEE3"/>
    <a:srgbClr val="33A02C"/>
    <a:srgbClr val="CCCCFF"/>
    <a:srgbClr val="B2DF8A"/>
    <a:srgbClr val="FB9A99"/>
    <a:srgbClr val="FFFF66"/>
    <a:srgbClr val="D7AFFF"/>
    <a:srgbClr val="9999FF"/>
    <a:srgbClr val="E31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20" d="100"/>
          <a:sy n="20" d="100"/>
        </p:scale>
        <p:origin x="404" y="8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0" y="2095078"/>
            <a:ext cx="34290000" cy="4456853"/>
          </a:xfrm>
        </p:spPr>
        <p:txBody>
          <a:bodyPr anchor="b"/>
          <a:lstStyle>
            <a:lvl1pPr algn="ctr"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6723804"/>
            <a:ext cx="34290000" cy="3090756"/>
          </a:xfrm>
        </p:spPr>
        <p:txBody>
          <a:bodyPr/>
          <a:lstStyle>
            <a:lvl1pPr marL="0" indent="0" algn="ctr">
              <a:buNone/>
              <a:defRPr sz="4480"/>
            </a:lvl1pPr>
            <a:lvl2pPr marL="853455" indent="0" algn="ctr">
              <a:buNone/>
              <a:defRPr sz="3733"/>
            </a:lvl2pPr>
            <a:lvl3pPr marL="1706910" indent="0" algn="ctr">
              <a:buNone/>
              <a:defRPr sz="3360"/>
            </a:lvl3pPr>
            <a:lvl4pPr marL="2560366" indent="0" algn="ctr">
              <a:buNone/>
              <a:defRPr sz="2987"/>
            </a:lvl4pPr>
            <a:lvl5pPr marL="3413821" indent="0" algn="ctr">
              <a:buNone/>
              <a:defRPr sz="2987"/>
            </a:lvl5pPr>
            <a:lvl6pPr marL="4267276" indent="0" algn="ctr">
              <a:buNone/>
              <a:defRPr sz="2987"/>
            </a:lvl6pPr>
            <a:lvl7pPr marL="5120731" indent="0" algn="ctr">
              <a:buNone/>
              <a:defRPr sz="2987"/>
            </a:lvl7pPr>
            <a:lvl8pPr marL="5974187" indent="0" algn="ctr">
              <a:buNone/>
              <a:defRPr sz="2987"/>
            </a:lvl8pPr>
            <a:lvl9pPr marL="6827642" indent="0" algn="ctr">
              <a:buNone/>
              <a:defRPr sz="29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4FAD-CD5C-4C46-9D53-ADBC6BB3890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C2B2-CC09-4054-BF7D-255602263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8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4FAD-CD5C-4C46-9D53-ADBC6BB3890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C2B2-CC09-4054-BF7D-255602263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6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5" y="681567"/>
            <a:ext cx="9858375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0" y="681567"/>
            <a:ext cx="29003625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4FAD-CD5C-4C46-9D53-ADBC6BB3890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C2B2-CC09-4054-BF7D-255602263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53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4FAD-CD5C-4C46-9D53-ADBC6BB3890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C2B2-CC09-4054-BF7D-255602263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07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38" y="3191512"/>
            <a:ext cx="39433500" cy="5325109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38" y="8566999"/>
            <a:ext cx="39433500" cy="2800349"/>
          </a:xfrm>
        </p:spPr>
        <p:txBody>
          <a:bodyPr/>
          <a:lstStyle>
            <a:lvl1pPr marL="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1pPr>
            <a:lvl2pPr marL="85345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2pPr>
            <a:lvl3pPr marL="170691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3pPr>
            <a:lvl4pPr marL="256036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4pPr>
            <a:lvl5pPr marL="341382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5pPr>
            <a:lvl6pPr marL="426727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6pPr>
            <a:lvl7pPr marL="512073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7pPr>
            <a:lvl8pPr marL="5974187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8pPr>
            <a:lvl9pPr marL="6827642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4FAD-CD5C-4C46-9D53-ADBC6BB3890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C2B2-CC09-4054-BF7D-255602263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0" y="3407833"/>
            <a:ext cx="1943100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0" y="3407833"/>
            <a:ext cx="1943100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4FAD-CD5C-4C46-9D53-ADBC6BB3890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C2B2-CC09-4054-BF7D-255602263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4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681568"/>
            <a:ext cx="3943350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07" y="3138171"/>
            <a:ext cx="19341701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07" y="4676140"/>
            <a:ext cx="1934170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0" y="3138171"/>
            <a:ext cx="19436955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0" y="4676140"/>
            <a:ext cx="19436955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4FAD-CD5C-4C46-9D53-ADBC6BB3890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C2B2-CC09-4054-BF7D-255602263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6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4FAD-CD5C-4C46-9D53-ADBC6BB3890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C2B2-CC09-4054-BF7D-255602263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20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4FAD-CD5C-4C46-9D53-ADBC6BB3890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C2B2-CC09-4054-BF7D-255602263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32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7" y="853440"/>
            <a:ext cx="14745889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5" y="1843194"/>
            <a:ext cx="23145750" cy="9097433"/>
          </a:xfrm>
        </p:spPr>
        <p:txBody>
          <a:bodyPr/>
          <a:lstStyle>
            <a:lvl1pPr>
              <a:defRPr sz="5973"/>
            </a:lvl1pPr>
            <a:lvl2pPr>
              <a:defRPr sz="5227"/>
            </a:lvl2pPr>
            <a:lvl3pPr>
              <a:defRPr sz="4480"/>
            </a:lvl3pPr>
            <a:lvl4pPr>
              <a:defRPr sz="3733"/>
            </a:lvl4pPr>
            <a:lvl5pPr>
              <a:defRPr sz="3733"/>
            </a:lvl5pPr>
            <a:lvl6pPr>
              <a:defRPr sz="3733"/>
            </a:lvl6pPr>
            <a:lvl7pPr>
              <a:defRPr sz="3733"/>
            </a:lvl7pPr>
            <a:lvl8pPr>
              <a:defRPr sz="3733"/>
            </a:lvl8pPr>
            <a:lvl9pPr>
              <a:defRPr sz="3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7" y="3840480"/>
            <a:ext cx="14745889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4FAD-CD5C-4C46-9D53-ADBC6BB3890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C2B2-CC09-4054-BF7D-255602263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0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7" y="853440"/>
            <a:ext cx="14745889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5" y="1843194"/>
            <a:ext cx="23145750" cy="9097433"/>
          </a:xfrm>
        </p:spPr>
        <p:txBody>
          <a:bodyPr anchor="t"/>
          <a:lstStyle>
            <a:lvl1pPr marL="0" indent="0">
              <a:buNone/>
              <a:defRPr sz="5973"/>
            </a:lvl1pPr>
            <a:lvl2pPr marL="853455" indent="0">
              <a:buNone/>
              <a:defRPr sz="5227"/>
            </a:lvl2pPr>
            <a:lvl3pPr marL="1706910" indent="0">
              <a:buNone/>
              <a:defRPr sz="4480"/>
            </a:lvl3pPr>
            <a:lvl4pPr marL="2560366" indent="0">
              <a:buNone/>
              <a:defRPr sz="3733"/>
            </a:lvl4pPr>
            <a:lvl5pPr marL="3413821" indent="0">
              <a:buNone/>
              <a:defRPr sz="3733"/>
            </a:lvl5pPr>
            <a:lvl6pPr marL="4267276" indent="0">
              <a:buNone/>
              <a:defRPr sz="3733"/>
            </a:lvl6pPr>
            <a:lvl7pPr marL="5120731" indent="0">
              <a:buNone/>
              <a:defRPr sz="3733"/>
            </a:lvl7pPr>
            <a:lvl8pPr marL="5974187" indent="0">
              <a:buNone/>
              <a:defRPr sz="3733"/>
            </a:lvl8pPr>
            <a:lvl9pPr marL="6827642" indent="0">
              <a:buNone/>
              <a:defRPr sz="3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7" y="3840480"/>
            <a:ext cx="14745889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4FAD-CD5C-4C46-9D53-ADBC6BB3890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C2B2-CC09-4054-BF7D-255602263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0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0" y="681568"/>
            <a:ext cx="3943350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0" y="3407833"/>
            <a:ext cx="3943350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0" y="11865187"/>
            <a:ext cx="102870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F4FAD-CD5C-4C46-9D53-ADBC6BB3890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0" y="11865187"/>
            <a:ext cx="154305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0" y="11865187"/>
            <a:ext cx="102870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6C2B2-CC09-4054-BF7D-255602263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1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706910" rtl="0" eaLnBrk="1" latinLnBrk="0" hangingPunct="1">
        <a:lnSpc>
          <a:spcPct val="90000"/>
        </a:lnSpc>
        <a:spcBef>
          <a:spcPct val="0"/>
        </a:spcBef>
        <a:buNone/>
        <a:defRPr sz="82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6728" indent="-426728" algn="l" defTabSz="170691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5227" kern="1200">
          <a:solidFill>
            <a:schemeClr val="tx1"/>
          </a:solidFill>
          <a:latin typeface="+mn-lt"/>
          <a:ea typeface="+mn-ea"/>
          <a:cs typeface="+mn-cs"/>
        </a:defRPr>
      </a:lvl1pPr>
      <a:lvl2pPr marL="128018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2pPr>
      <a:lvl3pPr marL="2133638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3pPr>
      <a:lvl4pPr marL="298709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84054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69400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54745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91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7254370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53455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70691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6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41382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26727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12073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5974187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6827642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Arrow: Right 34">
            <a:extLst>
              <a:ext uri="{FF2B5EF4-FFF2-40B4-BE49-F238E27FC236}">
                <a16:creationId xmlns:a16="http://schemas.microsoft.com/office/drawing/2014/main" id="{7062E7A0-5638-4DEC-A452-94D30DCF33BF}"/>
              </a:ext>
            </a:extLst>
          </p:cNvPr>
          <p:cNvSpPr/>
          <p:nvPr/>
        </p:nvSpPr>
        <p:spPr>
          <a:xfrm>
            <a:off x="1049259" y="6209599"/>
            <a:ext cx="1141033" cy="691287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6DC805E-8605-4089-A901-D3136CD6B586}"/>
              </a:ext>
            </a:extLst>
          </p:cNvPr>
          <p:cNvGrpSpPr/>
          <p:nvPr/>
        </p:nvGrpSpPr>
        <p:grpSpPr>
          <a:xfrm>
            <a:off x="34228987" y="4701798"/>
            <a:ext cx="2062773" cy="3517807"/>
            <a:chOff x="3699077" y="2865120"/>
            <a:chExt cx="2560321" cy="2560320"/>
          </a:xfrm>
        </p:grpSpPr>
        <p:sp>
          <p:nvSpPr>
            <p:cNvPr id="28" name="Arrow: Bent-Up 27">
              <a:extLst>
                <a:ext uri="{FF2B5EF4-FFF2-40B4-BE49-F238E27FC236}">
                  <a16:creationId xmlns:a16="http://schemas.microsoft.com/office/drawing/2014/main" id="{2FD3C4A2-E8A1-49FF-8519-4566E8497A73}"/>
                </a:ext>
              </a:extLst>
            </p:cNvPr>
            <p:cNvSpPr/>
            <p:nvPr/>
          </p:nvSpPr>
          <p:spPr>
            <a:xfrm rot="5400000">
              <a:off x="4979238" y="4145280"/>
              <a:ext cx="1280160" cy="1280160"/>
            </a:xfrm>
            <a:prstGeom prst="bent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780"/>
            </a:p>
          </p:txBody>
        </p:sp>
        <p:sp>
          <p:nvSpPr>
            <p:cNvPr id="29" name="Arrow: Bent-Up 28">
              <a:extLst>
                <a:ext uri="{FF2B5EF4-FFF2-40B4-BE49-F238E27FC236}">
                  <a16:creationId xmlns:a16="http://schemas.microsoft.com/office/drawing/2014/main" id="{508AD3EE-44BB-4D9C-A9E1-C50FC3A97C60}"/>
                </a:ext>
              </a:extLst>
            </p:cNvPr>
            <p:cNvSpPr/>
            <p:nvPr/>
          </p:nvSpPr>
          <p:spPr>
            <a:xfrm rot="5400000" flipH="1">
              <a:off x="4979238" y="2865120"/>
              <a:ext cx="1280160" cy="1280160"/>
            </a:xfrm>
            <a:prstGeom prst="bent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78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F8D6E81-BFFD-40CC-87AA-36A1C65AE3BC}"/>
                </a:ext>
              </a:extLst>
            </p:cNvPr>
            <p:cNvSpPr/>
            <p:nvPr/>
          </p:nvSpPr>
          <p:spPr>
            <a:xfrm>
              <a:off x="3699077" y="4026104"/>
              <a:ext cx="1280160" cy="23835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780" dirty="0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6FED7EC-85E1-4D7D-8DEC-BF514C754AEB}"/>
              </a:ext>
            </a:extLst>
          </p:cNvPr>
          <p:cNvSpPr/>
          <p:nvPr/>
        </p:nvSpPr>
        <p:spPr>
          <a:xfrm>
            <a:off x="5155924" y="4238545"/>
            <a:ext cx="3151240" cy="1284840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Pre-Op X-Ray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951593A-991E-4592-8B01-B046589E3F5E}"/>
              </a:ext>
            </a:extLst>
          </p:cNvPr>
          <p:cNvSpPr/>
          <p:nvPr/>
        </p:nvSpPr>
        <p:spPr>
          <a:xfrm>
            <a:off x="5155924" y="7282285"/>
            <a:ext cx="3151240" cy="1284840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Pre-Op Ultra Sound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95AB630-9894-4E65-8F9E-AD4212B502BD}"/>
              </a:ext>
            </a:extLst>
          </p:cNvPr>
          <p:cNvGrpSpPr/>
          <p:nvPr/>
        </p:nvGrpSpPr>
        <p:grpSpPr>
          <a:xfrm>
            <a:off x="2971982" y="4796332"/>
            <a:ext cx="2062773" cy="3517807"/>
            <a:chOff x="3699077" y="2865120"/>
            <a:chExt cx="2560321" cy="2560320"/>
          </a:xfrm>
        </p:grpSpPr>
        <p:sp>
          <p:nvSpPr>
            <p:cNvPr id="16" name="Arrow: Bent-Up 15">
              <a:extLst>
                <a:ext uri="{FF2B5EF4-FFF2-40B4-BE49-F238E27FC236}">
                  <a16:creationId xmlns:a16="http://schemas.microsoft.com/office/drawing/2014/main" id="{284D8C14-C471-43D1-BDD9-4C09CD1133B4}"/>
                </a:ext>
              </a:extLst>
            </p:cNvPr>
            <p:cNvSpPr/>
            <p:nvPr/>
          </p:nvSpPr>
          <p:spPr>
            <a:xfrm rot="5400000">
              <a:off x="4979238" y="4145280"/>
              <a:ext cx="1280160" cy="1280160"/>
            </a:xfrm>
            <a:prstGeom prst="bent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780"/>
            </a:p>
          </p:txBody>
        </p:sp>
        <p:sp>
          <p:nvSpPr>
            <p:cNvPr id="17" name="Arrow: Bent-Up 16">
              <a:extLst>
                <a:ext uri="{FF2B5EF4-FFF2-40B4-BE49-F238E27FC236}">
                  <a16:creationId xmlns:a16="http://schemas.microsoft.com/office/drawing/2014/main" id="{84701B2B-1801-4934-BF66-8EB7E03E0034}"/>
                </a:ext>
              </a:extLst>
            </p:cNvPr>
            <p:cNvSpPr/>
            <p:nvPr/>
          </p:nvSpPr>
          <p:spPr>
            <a:xfrm rot="5400000" flipH="1">
              <a:off x="4979238" y="2865120"/>
              <a:ext cx="1280160" cy="1280160"/>
            </a:xfrm>
            <a:prstGeom prst="bent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78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28CEE96-FE60-48BB-86E7-F3945F46F27D}"/>
                </a:ext>
              </a:extLst>
            </p:cNvPr>
            <p:cNvSpPr/>
            <p:nvPr/>
          </p:nvSpPr>
          <p:spPr>
            <a:xfrm>
              <a:off x="3699077" y="4026104"/>
              <a:ext cx="1280160" cy="23835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78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6ABDD3-651C-445D-83DB-F30ACE24947B}"/>
              </a:ext>
            </a:extLst>
          </p:cNvPr>
          <p:cNvGrpSpPr/>
          <p:nvPr/>
        </p:nvGrpSpPr>
        <p:grpSpPr>
          <a:xfrm>
            <a:off x="8524811" y="4950056"/>
            <a:ext cx="1921480" cy="3210373"/>
            <a:chOff x="7725443" y="3014572"/>
            <a:chExt cx="1921479" cy="3210383"/>
          </a:xfrm>
        </p:grpSpPr>
        <p:sp>
          <p:nvSpPr>
            <p:cNvPr id="19" name="L-Shape 18">
              <a:extLst>
                <a:ext uri="{FF2B5EF4-FFF2-40B4-BE49-F238E27FC236}">
                  <a16:creationId xmlns:a16="http://schemas.microsoft.com/office/drawing/2014/main" id="{9C22D6F0-EF98-4391-BC0C-34CD2C01277B}"/>
                </a:ext>
              </a:extLst>
            </p:cNvPr>
            <p:cNvSpPr/>
            <p:nvPr/>
          </p:nvSpPr>
          <p:spPr>
            <a:xfrm rot="16200000" flipH="1">
              <a:off x="6510476" y="4229540"/>
              <a:ext cx="3210383" cy="780447"/>
            </a:xfrm>
            <a:prstGeom prst="corner">
              <a:avLst>
                <a:gd name="adj1" fmla="val 34851"/>
                <a:gd name="adj2" fmla="val 2811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8CB420C-EDDD-4631-86BC-0E42CF73306E}"/>
                </a:ext>
              </a:extLst>
            </p:cNvPr>
            <p:cNvSpPr/>
            <p:nvPr/>
          </p:nvSpPr>
          <p:spPr>
            <a:xfrm>
              <a:off x="7725443" y="6008913"/>
              <a:ext cx="642049" cy="2160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CF439ABE-BAFB-4EA6-B2AA-EDECC84D49EE}"/>
                </a:ext>
              </a:extLst>
            </p:cNvPr>
            <p:cNvSpPr/>
            <p:nvPr/>
          </p:nvSpPr>
          <p:spPr>
            <a:xfrm>
              <a:off x="8505891" y="4274120"/>
              <a:ext cx="1141031" cy="691286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6FD52D0-D50D-42BA-A001-AD08EF4E4AC3}"/>
              </a:ext>
            </a:extLst>
          </p:cNvPr>
          <p:cNvSpPr/>
          <p:nvPr/>
        </p:nvSpPr>
        <p:spPr>
          <a:xfrm>
            <a:off x="13441658" y="4238538"/>
            <a:ext cx="3151240" cy="1742440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Pre-Op Cefuroxime/Metronidazole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59CB9FA-913F-4DB2-88A6-E796354E8461}"/>
              </a:ext>
            </a:extLst>
          </p:cNvPr>
          <p:cNvSpPr/>
          <p:nvPr/>
        </p:nvSpPr>
        <p:spPr>
          <a:xfrm>
            <a:off x="13441658" y="7282285"/>
            <a:ext cx="3151240" cy="1284840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Pre-Op CT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D74D3AC-0550-4828-8D00-53BAB797297B}"/>
              </a:ext>
            </a:extLst>
          </p:cNvPr>
          <p:cNvGrpSpPr/>
          <p:nvPr/>
        </p:nvGrpSpPr>
        <p:grpSpPr>
          <a:xfrm>
            <a:off x="16714298" y="4950056"/>
            <a:ext cx="1921480" cy="3210373"/>
            <a:chOff x="7725443" y="3014572"/>
            <a:chExt cx="1921479" cy="3210383"/>
          </a:xfrm>
        </p:grpSpPr>
        <p:sp>
          <p:nvSpPr>
            <p:cNvPr id="38" name="L-Shape 37">
              <a:extLst>
                <a:ext uri="{FF2B5EF4-FFF2-40B4-BE49-F238E27FC236}">
                  <a16:creationId xmlns:a16="http://schemas.microsoft.com/office/drawing/2014/main" id="{43795F04-E33F-4058-A85D-7423B25709D8}"/>
                </a:ext>
              </a:extLst>
            </p:cNvPr>
            <p:cNvSpPr/>
            <p:nvPr/>
          </p:nvSpPr>
          <p:spPr>
            <a:xfrm rot="16200000" flipH="1">
              <a:off x="6510476" y="4229540"/>
              <a:ext cx="3210383" cy="780447"/>
            </a:xfrm>
            <a:prstGeom prst="corner">
              <a:avLst>
                <a:gd name="adj1" fmla="val 34851"/>
                <a:gd name="adj2" fmla="val 2811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B2A83F2-8ECC-43FA-B36F-A1CE99C53715}"/>
                </a:ext>
              </a:extLst>
            </p:cNvPr>
            <p:cNvSpPr/>
            <p:nvPr/>
          </p:nvSpPr>
          <p:spPr>
            <a:xfrm>
              <a:off x="7725443" y="6008913"/>
              <a:ext cx="642049" cy="2160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454617DA-D336-410C-94B2-3281999B6D6C}"/>
                </a:ext>
              </a:extLst>
            </p:cNvPr>
            <p:cNvSpPr/>
            <p:nvPr/>
          </p:nvSpPr>
          <p:spPr>
            <a:xfrm>
              <a:off x="8505891" y="4274120"/>
              <a:ext cx="1141031" cy="691286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B2D8BE0-8899-488F-8627-5DA907B7652D}"/>
              </a:ext>
            </a:extLst>
          </p:cNvPr>
          <p:cNvGrpSpPr/>
          <p:nvPr/>
        </p:nvGrpSpPr>
        <p:grpSpPr>
          <a:xfrm>
            <a:off x="19464575" y="4796332"/>
            <a:ext cx="2062773" cy="3517807"/>
            <a:chOff x="3699077" y="2865120"/>
            <a:chExt cx="2560321" cy="2560320"/>
          </a:xfrm>
        </p:grpSpPr>
        <p:sp>
          <p:nvSpPr>
            <p:cNvPr id="45" name="Arrow: Bent-Up 44">
              <a:extLst>
                <a:ext uri="{FF2B5EF4-FFF2-40B4-BE49-F238E27FC236}">
                  <a16:creationId xmlns:a16="http://schemas.microsoft.com/office/drawing/2014/main" id="{CE2860B8-EC3C-4A52-AB1E-01659BA8005C}"/>
                </a:ext>
              </a:extLst>
            </p:cNvPr>
            <p:cNvSpPr/>
            <p:nvPr/>
          </p:nvSpPr>
          <p:spPr>
            <a:xfrm rot="5400000">
              <a:off x="4979238" y="4145280"/>
              <a:ext cx="1280160" cy="1280160"/>
            </a:xfrm>
            <a:prstGeom prst="bent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780"/>
            </a:p>
          </p:txBody>
        </p:sp>
        <p:sp>
          <p:nvSpPr>
            <p:cNvPr id="46" name="Arrow: Bent-Up 45">
              <a:extLst>
                <a:ext uri="{FF2B5EF4-FFF2-40B4-BE49-F238E27FC236}">
                  <a16:creationId xmlns:a16="http://schemas.microsoft.com/office/drawing/2014/main" id="{BBDA0B21-92D3-4933-A35B-47B0911BB1AE}"/>
                </a:ext>
              </a:extLst>
            </p:cNvPr>
            <p:cNvSpPr/>
            <p:nvPr/>
          </p:nvSpPr>
          <p:spPr>
            <a:xfrm rot="5400000" flipH="1">
              <a:off x="4979238" y="2865120"/>
              <a:ext cx="1280160" cy="1280160"/>
            </a:xfrm>
            <a:prstGeom prst="bent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78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034EACE-E4FA-4B73-B642-BF3C8D1BC8AC}"/>
                </a:ext>
              </a:extLst>
            </p:cNvPr>
            <p:cNvSpPr/>
            <p:nvPr/>
          </p:nvSpPr>
          <p:spPr>
            <a:xfrm>
              <a:off x="3699077" y="4026104"/>
              <a:ext cx="1280160" cy="23835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780" dirty="0"/>
            </a:p>
          </p:txBody>
        </p:sp>
      </p:grp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34835E2-1604-47FA-AB84-F8046FC09910}"/>
              </a:ext>
            </a:extLst>
          </p:cNvPr>
          <p:cNvSpPr/>
          <p:nvPr/>
        </p:nvSpPr>
        <p:spPr>
          <a:xfrm>
            <a:off x="21647798" y="4238545"/>
            <a:ext cx="3151240" cy="1284840"/>
          </a:xfrm>
          <a:prstGeom prst="roundRect">
            <a:avLst/>
          </a:prstGeom>
          <a:solidFill>
            <a:srgbClr val="FFB9B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Sleep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8244984-FDBE-4B8E-B2F6-194EE2FB2528}"/>
              </a:ext>
            </a:extLst>
          </p:cNvPr>
          <p:cNvSpPr/>
          <p:nvPr/>
        </p:nvSpPr>
        <p:spPr>
          <a:xfrm>
            <a:off x="21647798" y="7282285"/>
            <a:ext cx="3151240" cy="1284840"/>
          </a:xfrm>
          <a:prstGeom prst="roundRect">
            <a:avLst/>
          </a:prstGeom>
          <a:solidFill>
            <a:srgbClr val="FFB9B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General Surgery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236C0B5-B87F-487D-9664-D1E5F96DAE95}"/>
              </a:ext>
            </a:extLst>
          </p:cNvPr>
          <p:cNvGrpSpPr/>
          <p:nvPr/>
        </p:nvGrpSpPr>
        <p:grpSpPr>
          <a:xfrm>
            <a:off x="24959229" y="4950026"/>
            <a:ext cx="1921480" cy="3210373"/>
            <a:chOff x="7725443" y="3014572"/>
            <a:chExt cx="1921479" cy="3210383"/>
          </a:xfrm>
        </p:grpSpPr>
        <p:sp>
          <p:nvSpPr>
            <p:cNvPr id="52" name="L-Shape 51">
              <a:extLst>
                <a:ext uri="{FF2B5EF4-FFF2-40B4-BE49-F238E27FC236}">
                  <a16:creationId xmlns:a16="http://schemas.microsoft.com/office/drawing/2014/main" id="{2A6D0DE2-ECCD-4C01-A445-E58CB9F70B4E}"/>
                </a:ext>
              </a:extLst>
            </p:cNvPr>
            <p:cNvSpPr/>
            <p:nvPr/>
          </p:nvSpPr>
          <p:spPr>
            <a:xfrm rot="16200000" flipH="1">
              <a:off x="6510476" y="4229540"/>
              <a:ext cx="3210383" cy="780447"/>
            </a:xfrm>
            <a:prstGeom prst="corner">
              <a:avLst>
                <a:gd name="adj1" fmla="val 34851"/>
                <a:gd name="adj2" fmla="val 2811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CFD5BAB-35B2-4CB6-9EDC-AAFAD766C08B}"/>
                </a:ext>
              </a:extLst>
            </p:cNvPr>
            <p:cNvSpPr/>
            <p:nvPr/>
          </p:nvSpPr>
          <p:spPr>
            <a:xfrm>
              <a:off x="7725443" y="6008913"/>
              <a:ext cx="642049" cy="2160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Arrow: Right 53">
              <a:extLst>
                <a:ext uri="{FF2B5EF4-FFF2-40B4-BE49-F238E27FC236}">
                  <a16:creationId xmlns:a16="http://schemas.microsoft.com/office/drawing/2014/main" id="{B33B37F3-BB0B-4D5B-B4D5-2B516B69A91B}"/>
                </a:ext>
              </a:extLst>
            </p:cNvPr>
            <p:cNvSpPr/>
            <p:nvPr/>
          </p:nvSpPr>
          <p:spPr>
            <a:xfrm>
              <a:off x="8505891" y="4274120"/>
              <a:ext cx="1141031" cy="691286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E2BA6B61-F3B2-4C6B-8E53-2B089A72889C}"/>
              </a:ext>
            </a:extLst>
          </p:cNvPr>
          <p:cNvSpPr/>
          <p:nvPr/>
        </p:nvSpPr>
        <p:spPr>
          <a:xfrm>
            <a:off x="28959351" y="5845232"/>
            <a:ext cx="3151240" cy="1284840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Post-Op CT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21D8C48-5BB6-43B5-94BF-AD4787CFDFAA}"/>
              </a:ext>
            </a:extLst>
          </p:cNvPr>
          <p:cNvGrpSpPr/>
          <p:nvPr/>
        </p:nvGrpSpPr>
        <p:grpSpPr>
          <a:xfrm>
            <a:off x="26983858" y="6239198"/>
            <a:ext cx="548640" cy="548640"/>
            <a:chOff x="2758097" y="1219200"/>
            <a:chExt cx="548640" cy="548640"/>
          </a:xfrm>
        </p:grpSpPr>
        <p:sp>
          <p:nvSpPr>
            <p:cNvPr id="58" name="Flowchart: Decision 57">
              <a:extLst>
                <a:ext uri="{FF2B5EF4-FFF2-40B4-BE49-F238E27FC236}">
                  <a16:creationId xmlns:a16="http://schemas.microsoft.com/office/drawing/2014/main" id="{6C4D3B9E-8CF1-49E8-9D72-AB134CF17CCF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Plus Sign 58">
              <a:extLst>
                <a:ext uri="{FF2B5EF4-FFF2-40B4-BE49-F238E27FC236}">
                  <a16:creationId xmlns:a16="http://schemas.microsoft.com/office/drawing/2014/main" id="{119B13D6-552F-4E71-9414-772D820E72D9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25F8FAA-6C04-46E4-A988-6B8CB83A478A}"/>
              </a:ext>
            </a:extLst>
          </p:cNvPr>
          <p:cNvGrpSpPr/>
          <p:nvPr/>
        </p:nvGrpSpPr>
        <p:grpSpPr>
          <a:xfrm>
            <a:off x="10566751" y="6280892"/>
            <a:ext cx="548640" cy="548640"/>
            <a:chOff x="2758097" y="1219200"/>
            <a:chExt cx="548640" cy="548640"/>
          </a:xfrm>
        </p:grpSpPr>
        <p:sp>
          <p:nvSpPr>
            <p:cNvPr id="61" name="Flowchart: Decision 60">
              <a:extLst>
                <a:ext uri="{FF2B5EF4-FFF2-40B4-BE49-F238E27FC236}">
                  <a16:creationId xmlns:a16="http://schemas.microsoft.com/office/drawing/2014/main" id="{4C514838-76CA-49CD-AAD0-ACA6E8FA8CB2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Plus Sign 61">
              <a:extLst>
                <a:ext uri="{FF2B5EF4-FFF2-40B4-BE49-F238E27FC236}">
                  <a16:creationId xmlns:a16="http://schemas.microsoft.com/office/drawing/2014/main" id="{11EFEB99-59ED-4F1D-8771-C59EA1A2DA44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20EB4C7-6155-40D2-B29E-77ACBFC2A187}"/>
              </a:ext>
            </a:extLst>
          </p:cNvPr>
          <p:cNvGrpSpPr/>
          <p:nvPr/>
        </p:nvGrpSpPr>
        <p:grpSpPr>
          <a:xfrm>
            <a:off x="18775844" y="6280892"/>
            <a:ext cx="548640" cy="548640"/>
            <a:chOff x="2758097" y="1219200"/>
            <a:chExt cx="548640" cy="548640"/>
          </a:xfrm>
        </p:grpSpPr>
        <p:sp>
          <p:nvSpPr>
            <p:cNvPr id="64" name="Flowchart: Decision 63">
              <a:extLst>
                <a:ext uri="{FF2B5EF4-FFF2-40B4-BE49-F238E27FC236}">
                  <a16:creationId xmlns:a16="http://schemas.microsoft.com/office/drawing/2014/main" id="{B22FA17E-160F-4FF9-9C1C-89B54694B3DF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Plus Sign 64">
              <a:extLst>
                <a:ext uri="{FF2B5EF4-FFF2-40B4-BE49-F238E27FC236}">
                  <a16:creationId xmlns:a16="http://schemas.microsoft.com/office/drawing/2014/main" id="{D781618C-1677-4D04-9113-326C02A3E369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096E3CC-2717-4DD8-8002-2906CB5B570F}"/>
              </a:ext>
            </a:extLst>
          </p:cNvPr>
          <p:cNvGrpSpPr/>
          <p:nvPr/>
        </p:nvGrpSpPr>
        <p:grpSpPr>
          <a:xfrm>
            <a:off x="2281224" y="6280892"/>
            <a:ext cx="548640" cy="548640"/>
            <a:chOff x="2758097" y="1219200"/>
            <a:chExt cx="548640" cy="548640"/>
          </a:xfrm>
        </p:grpSpPr>
        <p:sp>
          <p:nvSpPr>
            <p:cNvPr id="67" name="Flowchart: Decision 66">
              <a:extLst>
                <a:ext uri="{FF2B5EF4-FFF2-40B4-BE49-F238E27FC236}">
                  <a16:creationId xmlns:a16="http://schemas.microsoft.com/office/drawing/2014/main" id="{57D81F7C-49B1-4AF2-8D3C-1B34BBC1D53D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Plus Sign 67">
              <a:extLst>
                <a:ext uri="{FF2B5EF4-FFF2-40B4-BE49-F238E27FC236}">
                  <a16:creationId xmlns:a16="http://schemas.microsoft.com/office/drawing/2014/main" id="{291B80DF-7F26-454F-96F1-4C1D4134E114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43E52BCD-9EB3-4CEB-9639-51AB59220B3E}"/>
              </a:ext>
            </a:extLst>
          </p:cNvPr>
          <p:cNvSpPr/>
          <p:nvPr/>
        </p:nvSpPr>
        <p:spPr>
          <a:xfrm>
            <a:off x="27675432" y="6167879"/>
            <a:ext cx="1141033" cy="691287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07EC158-1B55-4FB6-A452-F247B996AC51}"/>
              </a:ext>
            </a:extLst>
          </p:cNvPr>
          <p:cNvGrpSpPr/>
          <p:nvPr/>
        </p:nvGrpSpPr>
        <p:grpSpPr>
          <a:xfrm>
            <a:off x="11238799" y="4796311"/>
            <a:ext cx="2062773" cy="3517807"/>
            <a:chOff x="3699077" y="2865120"/>
            <a:chExt cx="2560321" cy="2560320"/>
          </a:xfrm>
        </p:grpSpPr>
        <p:sp>
          <p:nvSpPr>
            <p:cNvPr id="71" name="Arrow: Bent-Up 70">
              <a:extLst>
                <a:ext uri="{FF2B5EF4-FFF2-40B4-BE49-F238E27FC236}">
                  <a16:creationId xmlns:a16="http://schemas.microsoft.com/office/drawing/2014/main" id="{55E8944F-8902-4C30-A14F-46FD74A22022}"/>
                </a:ext>
              </a:extLst>
            </p:cNvPr>
            <p:cNvSpPr/>
            <p:nvPr/>
          </p:nvSpPr>
          <p:spPr>
            <a:xfrm rot="5400000">
              <a:off x="4979238" y="4145280"/>
              <a:ext cx="1280160" cy="1280160"/>
            </a:xfrm>
            <a:prstGeom prst="bent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780"/>
            </a:p>
          </p:txBody>
        </p:sp>
        <p:sp>
          <p:nvSpPr>
            <p:cNvPr id="72" name="Arrow: Bent-Up 71">
              <a:extLst>
                <a:ext uri="{FF2B5EF4-FFF2-40B4-BE49-F238E27FC236}">
                  <a16:creationId xmlns:a16="http://schemas.microsoft.com/office/drawing/2014/main" id="{EBD086DF-3543-4C60-912C-DAA7C414A636}"/>
                </a:ext>
              </a:extLst>
            </p:cNvPr>
            <p:cNvSpPr/>
            <p:nvPr/>
          </p:nvSpPr>
          <p:spPr>
            <a:xfrm rot="5400000" flipH="1">
              <a:off x="4979238" y="2865120"/>
              <a:ext cx="1280160" cy="1280160"/>
            </a:xfrm>
            <a:prstGeom prst="bent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78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3E022F5-FCFD-488D-8066-AB11FEDD28B0}"/>
                </a:ext>
              </a:extLst>
            </p:cNvPr>
            <p:cNvSpPr/>
            <p:nvPr/>
          </p:nvSpPr>
          <p:spPr>
            <a:xfrm>
              <a:off x="3699077" y="4026104"/>
              <a:ext cx="1280160" cy="23835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780" dirty="0"/>
            </a:p>
          </p:txBody>
        </p:sp>
      </p:grp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E72B71CC-3354-4998-87D2-D8F9E043E99C}"/>
              </a:ext>
            </a:extLst>
          </p:cNvPr>
          <p:cNvSpPr/>
          <p:nvPr/>
        </p:nvSpPr>
        <p:spPr>
          <a:xfrm>
            <a:off x="32253483" y="6142013"/>
            <a:ext cx="1141033" cy="691287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C123FBD-091C-490F-9E3E-DC503F36FE0D}"/>
              </a:ext>
            </a:extLst>
          </p:cNvPr>
          <p:cNvGrpSpPr/>
          <p:nvPr/>
        </p:nvGrpSpPr>
        <p:grpSpPr>
          <a:xfrm>
            <a:off x="33534005" y="6186379"/>
            <a:ext cx="548640" cy="548640"/>
            <a:chOff x="2758097" y="1219200"/>
            <a:chExt cx="548640" cy="548640"/>
          </a:xfrm>
        </p:grpSpPr>
        <p:sp>
          <p:nvSpPr>
            <p:cNvPr id="76" name="Flowchart: Decision 75">
              <a:extLst>
                <a:ext uri="{FF2B5EF4-FFF2-40B4-BE49-F238E27FC236}">
                  <a16:creationId xmlns:a16="http://schemas.microsoft.com/office/drawing/2014/main" id="{CD5B62FF-B088-4AB0-A6E6-2A81383FDE21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Plus Sign 76">
              <a:extLst>
                <a:ext uri="{FF2B5EF4-FFF2-40B4-BE49-F238E27FC236}">
                  <a16:creationId xmlns:a16="http://schemas.microsoft.com/office/drawing/2014/main" id="{AF6EBCE1-8FDA-462C-AC9D-A46260CCAB56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7E87AA98-3EDC-4CDE-8DB7-D148DADC69E6}"/>
              </a:ext>
            </a:extLst>
          </p:cNvPr>
          <p:cNvSpPr/>
          <p:nvPr/>
        </p:nvSpPr>
        <p:spPr>
          <a:xfrm>
            <a:off x="36437616" y="4234474"/>
            <a:ext cx="3151240" cy="1746504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Post-Op Cefuroxime/Metronidazole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677E2646-CC4E-464E-A7D1-2CC53DD3B084}"/>
              </a:ext>
            </a:extLst>
          </p:cNvPr>
          <p:cNvSpPr/>
          <p:nvPr/>
        </p:nvSpPr>
        <p:spPr>
          <a:xfrm>
            <a:off x="36437616" y="7282285"/>
            <a:ext cx="3151240" cy="1284840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Post-Op X-Ray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D86CE38-BC66-4665-B0A2-9601071B9FE1}"/>
              </a:ext>
            </a:extLst>
          </p:cNvPr>
          <p:cNvGrpSpPr/>
          <p:nvPr/>
        </p:nvGrpSpPr>
        <p:grpSpPr>
          <a:xfrm>
            <a:off x="39795153" y="4950027"/>
            <a:ext cx="1921480" cy="3210373"/>
            <a:chOff x="7725443" y="3014572"/>
            <a:chExt cx="1921479" cy="3210383"/>
          </a:xfrm>
        </p:grpSpPr>
        <p:sp>
          <p:nvSpPr>
            <p:cNvPr id="81" name="L-Shape 80">
              <a:extLst>
                <a:ext uri="{FF2B5EF4-FFF2-40B4-BE49-F238E27FC236}">
                  <a16:creationId xmlns:a16="http://schemas.microsoft.com/office/drawing/2014/main" id="{2046BD8C-8A97-4438-8C01-691B295B3D94}"/>
                </a:ext>
              </a:extLst>
            </p:cNvPr>
            <p:cNvSpPr/>
            <p:nvPr/>
          </p:nvSpPr>
          <p:spPr>
            <a:xfrm rot="16200000" flipH="1">
              <a:off x="6510476" y="4229540"/>
              <a:ext cx="3210383" cy="780447"/>
            </a:xfrm>
            <a:prstGeom prst="corner">
              <a:avLst>
                <a:gd name="adj1" fmla="val 34851"/>
                <a:gd name="adj2" fmla="val 2811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59ECB9B-26E8-4A3C-A0ED-E2AAE219E2CC}"/>
                </a:ext>
              </a:extLst>
            </p:cNvPr>
            <p:cNvSpPr/>
            <p:nvPr/>
          </p:nvSpPr>
          <p:spPr>
            <a:xfrm>
              <a:off x="7725443" y="6008913"/>
              <a:ext cx="642049" cy="2160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Arrow: Right 82">
              <a:extLst>
                <a:ext uri="{FF2B5EF4-FFF2-40B4-BE49-F238E27FC236}">
                  <a16:creationId xmlns:a16="http://schemas.microsoft.com/office/drawing/2014/main" id="{39369CB1-CFFF-4420-AB67-E229B5FFB7BA}"/>
                </a:ext>
              </a:extLst>
            </p:cNvPr>
            <p:cNvSpPr/>
            <p:nvPr/>
          </p:nvSpPr>
          <p:spPr>
            <a:xfrm>
              <a:off x="8505891" y="4274120"/>
              <a:ext cx="1141031" cy="691286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7A4EB69-5301-456E-ACFC-9A0919FF8883}"/>
              </a:ext>
            </a:extLst>
          </p:cNvPr>
          <p:cNvGrpSpPr/>
          <p:nvPr/>
        </p:nvGrpSpPr>
        <p:grpSpPr>
          <a:xfrm>
            <a:off x="41835450" y="6288473"/>
            <a:ext cx="548640" cy="548640"/>
            <a:chOff x="2758097" y="1219200"/>
            <a:chExt cx="548640" cy="548640"/>
          </a:xfrm>
        </p:grpSpPr>
        <p:sp>
          <p:nvSpPr>
            <p:cNvPr id="85" name="Flowchart: Decision 84">
              <a:extLst>
                <a:ext uri="{FF2B5EF4-FFF2-40B4-BE49-F238E27FC236}">
                  <a16:creationId xmlns:a16="http://schemas.microsoft.com/office/drawing/2014/main" id="{AAA650FA-9362-4911-B4DA-A97FEE5B7DB8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Plus Sign 85">
              <a:extLst>
                <a:ext uri="{FF2B5EF4-FFF2-40B4-BE49-F238E27FC236}">
                  <a16:creationId xmlns:a16="http://schemas.microsoft.com/office/drawing/2014/main" id="{30320D17-9741-438D-BC37-0838C38707E8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E2B4C64F-E30A-4525-9BB4-615519BCF445}"/>
              </a:ext>
            </a:extLst>
          </p:cNvPr>
          <p:cNvSpPr/>
          <p:nvPr/>
        </p:nvSpPr>
        <p:spPr>
          <a:xfrm>
            <a:off x="42497082" y="6209567"/>
            <a:ext cx="1141033" cy="691287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54F4F6A-4FEA-4BE0-B327-7EFDBBFF9E42}"/>
              </a:ext>
            </a:extLst>
          </p:cNvPr>
          <p:cNvGrpSpPr/>
          <p:nvPr/>
        </p:nvGrpSpPr>
        <p:grpSpPr>
          <a:xfrm>
            <a:off x="355198" y="6280892"/>
            <a:ext cx="548640" cy="548640"/>
            <a:chOff x="355198" y="4680692"/>
            <a:chExt cx="548640" cy="548640"/>
          </a:xfrm>
        </p:grpSpPr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97FA1413-1F21-4B62-8F4B-BB5538C6D60A}"/>
                </a:ext>
              </a:extLst>
            </p:cNvPr>
            <p:cNvSpPr/>
            <p:nvPr/>
          </p:nvSpPr>
          <p:spPr>
            <a:xfrm>
              <a:off x="355198" y="4680692"/>
              <a:ext cx="548640" cy="548640"/>
            </a:xfrm>
            <a:prstGeom prst="flowChartConnector">
              <a:avLst/>
            </a:prstGeom>
            <a:solidFill>
              <a:srgbClr val="59CA3E"/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78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E314840-34DA-446F-9496-FE6B378BA315}"/>
                </a:ext>
              </a:extLst>
            </p:cNvPr>
            <p:cNvSpPr/>
            <p:nvPr/>
          </p:nvSpPr>
          <p:spPr>
            <a:xfrm>
              <a:off x="449043" y="4779713"/>
              <a:ext cx="365760" cy="3657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E30FD-34A1-4EB1-81D9-89A405A6B55A}"/>
              </a:ext>
            </a:extLst>
          </p:cNvPr>
          <p:cNvGrpSpPr/>
          <p:nvPr/>
        </p:nvGrpSpPr>
        <p:grpSpPr>
          <a:xfrm>
            <a:off x="43751103" y="6232099"/>
            <a:ext cx="548640" cy="548640"/>
            <a:chOff x="43751103" y="4631899"/>
            <a:chExt cx="548640" cy="548640"/>
          </a:xfrm>
        </p:grpSpPr>
        <p:sp>
          <p:nvSpPr>
            <p:cNvPr id="88" name="Flowchart: Connector 87">
              <a:extLst>
                <a:ext uri="{FF2B5EF4-FFF2-40B4-BE49-F238E27FC236}">
                  <a16:creationId xmlns:a16="http://schemas.microsoft.com/office/drawing/2014/main" id="{D87CAEED-6A31-42A2-A368-AEC3BC3FA94E}"/>
                </a:ext>
              </a:extLst>
            </p:cNvPr>
            <p:cNvSpPr/>
            <p:nvPr/>
          </p:nvSpPr>
          <p:spPr>
            <a:xfrm>
              <a:off x="43751103" y="4631899"/>
              <a:ext cx="548640" cy="548640"/>
            </a:xfrm>
            <a:prstGeom prst="flowChartConnector">
              <a:avLst/>
            </a:prstGeom>
            <a:solidFill>
              <a:srgbClr val="CC0000"/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78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91A3B73-ACDA-461D-9973-37137942823D}"/>
                </a:ext>
              </a:extLst>
            </p:cNvPr>
            <p:cNvSpPr/>
            <p:nvPr/>
          </p:nvSpPr>
          <p:spPr>
            <a:xfrm>
              <a:off x="43842543" y="4717301"/>
              <a:ext cx="365760" cy="3657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D14BA00-EE3A-4A18-8D88-13680AC926A1}"/>
              </a:ext>
            </a:extLst>
          </p:cNvPr>
          <p:cNvSpPr txBox="1"/>
          <p:nvPr/>
        </p:nvSpPr>
        <p:spPr>
          <a:xfrm>
            <a:off x="187537" y="6895895"/>
            <a:ext cx="22837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Start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E831516-6DCA-4A8A-BFCC-6C5085682C65}"/>
              </a:ext>
            </a:extLst>
          </p:cNvPr>
          <p:cNvSpPr txBox="1"/>
          <p:nvPr/>
        </p:nvSpPr>
        <p:spPr>
          <a:xfrm>
            <a:off x="43528875" y="6895895"/>
            <a:ext cx="22837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3576059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D28E99-3344-4FFB-9710-3CDFBC9D5274}"/>
              </a:ext>
            </a:extLst>
          </p:cNvPr>
          <p:cNvSpPr/>
          <p:nvPr/>
        </p:nvSpPr>
        <p:spPr>
          <a:xfrm>
            <a:off x="2027163" y="2743201"/>
            <a:ext cx="9035715" cy="9542714"/>
          </a:xfrm>
          <a:prstGeom prst="rect">
            <a:avLst/>
          </a:prstGeom>
          <a:solidFill>
            <a:schemeClr val="bg1">
              <a:lumMod val="7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B4A2ACE-3E8B-43C1-81B6-D69AB298CAB1}"/>
              </a:ext>
            </a:extLst>
          </p:cNvPr>
          <p:cNvGrpSpPr/>
          <p:nvPr/>
        </p:nvGrpSpPr>
        <p:grpSpPr>
          <a:xfrm>
            <a:off x="2826896" y="4282361"/>
            <a:ext cx="7387648" cy="7730353"/>
            <a:chOff x="2826896" y="820704"/>
            <a:chExt cx="7387648" cy="773035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951593A-991E-4592-8B01-B046589E3F5E}"/>
                </a:ext>
              </a:extLst>
            </p:cNvPr>
            <p:cNvSpPr/>
            <p:nvPr/>
          </p:nvSpPr>
          <p:spPr>
            <a:xfrm>
              <a:off x="4886421" y="820704"/>
              <a:ext cx="3151240" cy="1742440"/>
            </a:xfrm>
            <a:prstGeom prst="round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Pre-Op Ultrasound &amp; 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X-Ray</a:t>
              </a:r>
            </a:p>
          </p:txBody>
        </p:sp>
        <p:sp>
          <p:nvSpPr>
            <p:cNvPr id="89" name="Arrow: Right 88">
              <a:extLst>
                <a:ext uri="{FF2B5EF4-FFF2-40B4-BE49-F238E27FC236}">
                  <a16:creationId xmlns:a16="http://schemas.microsoft.com/office/drawing/2014/main" id="{CF7A494B-73E2-4D82-8B86-140F10200FD0}"/>
                </a:ext>
              </a:extLst>
            </p:cNvPr>
            <p:cNvSpPr/>
            <p:nvPr/>
          </p:nvSpPr>
          <p:spPr>
            <a:xfrm rot="19426126">
              <a:off x="2826896" y="7374220"/>
              <a:ext cx="219456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955C66FB-A6D5-4E36-B7AA-D710982F4BAC}"/>
                </a:ext>
              </a:extLst>
            </p:cNvPr>
            <p:cNvSpPr/>
            <p:nvPr/>
          </p:nvSpPr>
          <p:spPr>
            <a:xfrm>
              <a:off x="4886421" y="5606781"/>
              <a:ext cx="3151240" cy="1284840"/>
            </a:xfrm>
            <a:prstGeom prst="roundRect">
              <a:avLst/>
            </a:prstGeom>
            <a:solidFill>
              <a:srgbClr val="B2DF8A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Pre-Op X-Ray</a:t>
              </a:r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2A662339-FD83-4AE9-9E7C-5BBC2B9A018D}"/>
                </a:ext>
              </a:extLst>
            </p:cNvPr>
            <p:cNvSpPr/>
            <p:nvPr/>
          </p:nvSpPr>
          <p:spPr>
            <a:xfrm>
              <a:off x="4888283" y="3256971"/>
              <a:ext cx="3151240" cy="1284840"/>
            </a:xfrm>
            <a:prstGeom prst="roundRect">
              <a:avLst/>
            </a:prstGeom>
            <a:solidFill>
              <a:srgbClr val="FB9A99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Pre-Op Ultrasound</a:t>
              </a:r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C9C7902-6084-47D3-8185-FEE44FB9DA5B}"/>
                </a:ext>
              </a:extLst>
            </p:cNvPr>
            <p:cNvSpPr/>
            <p:nvPr/>
          </p:nvSpPr>
          <p:spPr>
            <a:xfrm>
              <a:off x="3082224" y="8205414"/>
              <a:ext cx="713232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Arrow: Right 105">
              <a:extLst>
                <a:ext uri="{FF2B5EF4-FFF2-40B4-BE49-F238E27FC236}">
                  <a16:creationId xmlns:a16="http://schemas.microsoft.com/office/drawing/2014/main" id="{79743388-2576-4B88-BAD5-576FC1464649}"/>
                </a:ext>
              </a:extLst>
            </p:cNvPr>
            <p:cNvSpPr/>
            <p:nvPr/>
          </p:nvSpPr>
          <p:spPr>
            <a:xfrm rot="18061868">
              <a:off x="1959672" y="6164007"/>
              <a:ext cx="393192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1D1E286C-CA19-4721-A376-3F85CB475B02}"/>
                </a:ext>
              </a:extLst>
            </p:cNvPr>
            <p:cNvSpPr/>
            <p:nvPr/>
          </p:nvSpPr>
          <p:spPr>
            <a:xfrm rot="17582215">
              <a:off x="967297" y="5121582"/>
              <a:ext cx="566928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DC3A12FD-E18C-4F2B-9365-A78E3320AE3D}"/>
                </a:ext>
              </a:extLst>
            </p:cNvPr>
            <p:cNvSpPr/>
            <p:nvPr/>
          </p:nvSpPr>
          <p:spPr>
            <a:xfrm rot="2160000">
              <a:off x="7975401" y="7335901"/>
              <a:ext cx="219456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Arrow: Right 109">
              <a:extLst>
                <a:ext uri="{FF2B5EF4-FFF2-40B4-BE49-F238E27FC236}">
                  <a16:creationId xmlns:a16="http://schemas.microsoft.com/office/drawing/2014/main" id="{21FC1E95-EE9C-48A7-A3A0-E7A780205617}"/>
                </a:ext>
              </a:extLst>
            </p:cNvPr>
            <p:cNvSpPr/>
            <p:nvPr/>
          </p:nvSpPr>
          <p:spPr>
            <a:xfrm rot="3540000">
              <a:off x="7195484" y="6087418"/>
              <a:ext cx="393192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60E611E1-E5B7-45F1-8260-A9ED546530E3}"/>
                </a:ext>
              </a:extLst>
            </p:cNvPr>
            <p:cNvSpPr/>
            <p:nvPr/>
          </p:nvSpPr>
          <p:spPr>
            <a:xfrm rot="4020000">
              <a:off x="6563993" y="4969096"/>
              <a:ext cx="566928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295DB868-A5D3-4A2C-B014-22B3B3349EB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222796" y="449785"/>
          <a:ext cx="11444095" cy="8229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119680014"/>
                    </a:ext>
                  </a:extLst>
                </a:gridCol>
                <a:gridCol w="10529695">
                  <a:extLst>
                    <a:ext uri="{9D8B030D-6E8A-4147-A177-3AD203B41FA5}">
                      <a16:colId xmlns:a16="http://schemas.microsoft.com/office/drawing/2014/main" val="2567698765"/>
                    </a:ext>
                  </a:extLst>
                </a:gridCol>
              </a:tblGrid>
              <a:tr h="633091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>
                    <a:solidFill>
                      <a:srgbClr val="B2DF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>
                          <a:solidFill>
                            <a:schemeClr val="tx1"/>
                          </a:solidFill>
                        </a:rPr>
                        <a:t>Pre-Op</a:t>
                      </a:r>
                      <a:r>
                        <a:rPr lang="zh-TW" altLang="en-US" sz="4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4800" b="0" dirty="0">
                          <a:solidFill>
                            <a:schemeClr val="tx1"/>
                          </a:solidFill>
                        </a:rPr>
                        <a:t>X-Ray</a:t>
                      </a:r>
                      <a:endParaRPr lang="en-US" sz="4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675122"/>
                  </a:ext>
                </a:extLst>
              </a:tr>
              <a:tr h="633091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>
                    <a:solidFill>
                      <a:srgbClr val="33A02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Pre-Op CT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343295"/>
                  </a:ext>
                </a:extLst>
              </a:tr>
              <a:tr h="633091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>
                    <a:solidFill>
                      <a:srgbClr val="FB9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Pre-Op Ultrasound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018230"/>
                  </a:ext>
                </a:extLst>
              </a:tr>
              <a:tr h="633091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7069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dirty="0">
                          <a:solidFill>
                            <a:schemeClr val="tx1"/>
                          </a:solidFill>
                        </a:rPr>
                        <a:t>Pre-Op Cefuroxime/Metronidazole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511032"/>
                  </a:ext>
                </a:extLst>
              </a:tr>
              <a:tr h="633091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>
                    <a:solidFill>
                      <a:srgbClr val="A6CE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Anesthesia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315989"/>
                  </a:ext>
                </a:extLst>
              </a:tr>
              <a:tr h="633091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>
                    <a:solidFill>
                      <a:srgbClr val="1F78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Surgery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071516"/>
                  </a:ext>
                </a:extLst>
              </a:tr>
              <a:tr h="633091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>
                    <a:solidFill>
                      <a:srgbClr val="E31A1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Post-Op X-Ray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1977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sz="4800" dirty="0"/>
                    </a:p>
                  </a:txBody>
                  <a:tcPr>
                    <a:solidFill>
                      <a:srgbClr val="FDBF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Post-Op CT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14137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sz="4800" dirty="0"/>
                    </a:p>
                  </a:txBody>
                  <a:tcP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7069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dirty="0">
                          <a:solidFill>
                            <a:schemeClr val="tx1"/>
                          </a:solidFill>
                        </a:rPr>
                        <a:t>Post-Op Cefuroxime/Metronidazole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690531"/>
                  </a:ext>
                </a:extLst>
              </a:tr>
            </a:tbl>
          </a:graphicData>
        </a:graphic>
      </p:graphicFrame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F3AA091-28B3-41B7-933B-95F7B18CE2CD}"/>
              </a:ext>
            </a:extLst>
          </p:cNvPr>
          <p:cNvGrpSpPr/>
          <p:nvPr/>
        </p:nvGrpSpPr>
        <p:grpSpPr>
          <a:xfrm>
            <a:off x="10734818" y="4184044"/>
            <a:ext cx="7387648" cy="7815215"/>
            <a:chOff x="2826896" y="735842"/>
            <a:chExt cx="7387648" cy="7815215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67492657-36A4-4557-9F78-0589679BC9B4}"/>
                </a:ext>
              </a:extLst>
            </p:cNvPr>
            <p:cNvSpPr/>
            <p:nvPr/>
          </p:nvSpPr>
          <p:spPr>
            <a:xfrm>
              <a:off x="4511626" y="735842"/>
              <a:ext cx="4136805" cy="1742440"/>
            </a:xfrm>
            <a:prstGeom prst="round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Pre-Op Cefuroxime/Metronidazole &amp; CT</a:t>
              </a:r>
            </a:p>
          </p:txBody>
        </p:sp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3798FEAD-8DB4-4B0B-973D-9ABBE8956FF8}"/>
                </a:ext>
              </a:extLst>
            </p:cNvPr>
            <p:cNvSpPr/>
            <p:nvPr/>
          </p:nvSpPr>
          <p:spPr>
            <a:xfrm rot="19426126">
              <a:off x="2826896" y="7374220"/>
              <a:ext cx="219456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26D800BC-D728-444E-BFE6-009E868AD224}"/>
                </a:ext>
              </a:extLst>
            </p:cNvPr>
            <p:cNvSpPr/>
            <p:nvPr/>
          </p:nvSpPr>
          <p:spPr>
            <a:xfrm>
              <a:off x="4886421" y="5606781"/>
              <a:ext cx="3151240" cy="1284840"/>
            </a:xfrm>
            <a:prstGeom prst="roundRect">
              <a:avLst/>
            </a:prstGeom>
            <a:solidFill>
              <a:srgbClr val="33A02C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Pre-Op CT</a:t>
              </a:r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4D783864-8926-43DD-B5C6-CC5FFD6C68E8}"/>
                </a:ext>
              </a:extLst>
            </p:cNvPr>
            <p:cNvSpPr/>
            <p:nvPr/>
          </p:nvSpPr>
          <p:spPr>
            <a:xfrm>
              <a:off x="3082224" y="8205414"/>
              <a:ext cx="713232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E6DBE065-A16A-4E27-B3FB-0F4CCE9B14C3}"/>
                </a:ext>
              </a:extLst>
            </p:cNvPr>
            <p:cNvSpPr/>
            <p:nvPr/>
          </p:nvSpPr>
          <p:spPr>
            <a:xfrm rot="18061868">
              <a:off x="2048276" y="6320715"/>
              <a:ext cx="356616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Arrow: Right 119">
              <a:extLst>
                <a:ext uri="{FF2B5EF4-FFF2-40B4-BE49-F238E27FC236}">
                  <a16:creationId xmlns:a16="http://schemas.microsoft.com/office/drawing/2014/main" id="{5F13F46A-C49F-4F68-9436-0382F71309AC}"/>
                </a:ext>
              </a:extLst>
            </p:cNvPr>
            <p:cNvSpPr/>
            <p:nvPr/>
          </p:nvSpPr>
          <p:spPr>
            <a:xfrm rot="17582215">
              <a:off x="967297" y="5121582"/>
              <a:ext cx="566928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Arrow: Right 120">
              <a:extLst>
                <a:ext uri="{FF2B5EF4-FFF2-40B4-BE49-F238E27FC236}">
                  <a16:creationId xmlns:a16="http://schemas.microsoft.com/office/drawing/2014/main" id="{7658E780-ED2D-4D8A-8236-D13ADE8B66EB}"/>
                </a:ext>
              </a:extLst>
            </p:cNvPr>
            <p:cNvSpPr/>
            <p:nvPr/>
          </p:nvSpPr>
          <p:spPr>
            <a:xfrm rot="2160000">
              <a:off x="7975401" y="7335901"/>
              <a:ext cx="219456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Arrow: Right 121">
              <a:extLst>
                <a:ext uri="{FF2B5EF4-FFF2-40B4-BE49-F238E27FC236}">
                  <a16:creationId xmlns:a16="http://schemas.microsoft.com/office/drawing/2014/main" id="{650070CD-6FD2-48D0-ACE4-E04894C88092}"/>
                </a:ext>
              </a:extLst>
            </p:cNvPr>
            <p:cNvSpPr/>
            <p:nvPr/>
          </p:nvSpPr>
          <p:spPr>
            <a:xfrm rot="3540000">
              <a:off x="7583181" y="6288208"/>
              <a:ext cx="356616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Arrow: Right 122">
              <a:extLst>
                <a:ext uri="{FF2B5EF4-FFF2-40B4-BE49-F238E27FC236}">
                  <a16:creationId xmlns:a16="http://schemas.microsoft.com/office/drawing/2014/main" id="{7C1CDF0F-F48F-4B04-8A48-D129BAF44E60}"/>
                </a:ext>
              </a:extLst>
            </p:cNvPr>
            <p:cNvSpPr/>
            <p:nvPr/>
          </p:nvSpPr>
          <p:spPr>
            <a:xfrm rot="4020000">
              <a:off x="6620951" y="5117117"/>
              <a:ext cx="566928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34835E2-1604-47FA-AB84-F8046FC09910}"/>
              </a:ext>
            </a:extLst>
          </p:cNvPr>
          <p:cNvSpPr/>
          <p:nvPr/>
        </p:nvSpPr>
        <p:spPr>
          <a:xfrm>
            <a:off x="20634701" y="10427448"/>
            <a:ext cx="3151240" cy="1936018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Anesthesia &amp; General Surgery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E2BA6B61-F3B2-4C6B-8E53-2B089A72889C}"/>
              </a:ext>
            </a:extLst>
          </p:cNvPr>
          <p:cNvSpPr/>
          <p:nvPr/>
        </p:nvSpPr>
        <p:spPr>
          <a:xfrm>
            <a:off x="28466453" y="9142608"/>
            <a:ext cx="3151240" cy="1284840"/>
          </a:xfrm>
          <a:prstGeom prst="roundRect">
            <a:avLst/>
          </a:prstGeom>
          <a:solidFill>
            <a:srgbClr val="FDBF6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Post-Op CT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096E3CC-2717-4DD8-8002-2906CB5B570F}"/>
              </a:ext>
            </a:extLst>
          </p:cNvPr>
          <p:cNvGrpSpPr/>
          <p:nvPr/>
        </p:nvGrpSpPr>
        <p:grpSpPr>
          <a:xfrm>
            <a:off x="2424139" y="11534476"/>
            <a:ext cx="548640" cy="548640"/>
            <a:chOff x="2758097" y="1219200"/>
            <a:chExt cx="548640" cy="548640"/>
          </a:xfrm>
        </p:grpSpPr>
        <p:sp>
          <p:nvSpPr>
            <p:cNvPr id="67" name="Flowchart: Decision 66">
              <a:extLst>
                <a:ext uri="{FF2B5EF4-FFF2-40B4-BE49-F238E27FC236}">
                  <a16:creationId xmlns:a16="http://schemas.microsoft.com/office/drawing/2014/main" id="{57D81F7C-49B1-4AF2-8D3C-1B34BBC1D53D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Plus Sign 67">
              <a:extLst>
                <a:ext uri="{FF2B5EF4-FFF2-40B4-BE49-F238E27FC236}">
                  <a16:creationId xmlns:a16="http://schemas.microsoft.com/office/drawing/2014/main" id="{291B80DF-7F26-454F-96F1-4C1D4134E114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7E87AA98-3EDC-4CDE-8DB7-D148DADC69E6}"/>
              </a:ext>
            </a:extLst>
          </p:cNvPr>
          <p:cNvSpPr/>
          <p:nvPr/>
        </p:nvSpPr>
        <p:spPr>
          <a:xfrm>
            <a:off x="36321854" y="6760804"/>
            <a:ext cx="3644022" cy="1746504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Post-Op Cefuroxime/Metronidazole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677E2646-CC4E-464E-A7D1-2CC53DD3B084}"/>
              </a:ext>
            </a:extLst>
          </p:cNvPr>
          <p:cNvSpPr/>
          <p:nvPr/>
        </p:nvSpPr>
        <p:spPr>
          <a:xfrm>
            <a:off x="36437616" y="9143740"/>
            <a:ext cx="3151240" cy="1284840"/>
          </a:xfrm>
          <a:prstGeom prst="roundRect">
            <a:avLst/>
          </a:prstGeom>
          <a:solidFill>
            <a:srgbClr val="E31A1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Post-Op X-Ray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5BF9554-AF99-4E20-8629-9B3169B606CA}"/>
              </a:ext>
            </a:extLst>
          </p:cNvPr>
          <p:cNvGrpSpPr/>
          <p:nvPr/>
        </p:nvGrpSpPr>
        <p:grpSpPr>
          <a:xfrm>
            <a:off x="347913" y="11534478"/>
            <a:ext cx="2283739" cy="1169001"/>
            <a:chOff x="187535" y="4680692"/>
            <a:chExt cx="2283739" cy="116900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54F4F6A-4FEA-4BE0-B327-7EFDBBFF9E42}"/>
                </a:ext>
              </a:extLst>
            </p:cNvPr>
            <p:cNvGrpSpPr/>
            <p:nvPr/>
          </p:nvGrpSpPr>
          <p:grpSpPr>
            <a:xfrm>
              <a:off x="355198" y="4680692"/>
              <a:ext cx="548640" cy="548640"/>
              <a:chOff x="355198" y="4680692"/>
              <a:chExt cx="548640" cy="548640"/>
            </a:xfrm>
          </p:grpSpPr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97FA1413-1F21-4B62-8F4B-BB5538C6D60A}"/>
                  </a:ext>
                </a:extLst>
              </p:cNvPr>
              <p:cNvSpPr/>
              <p:nvPr/>
            </p:nvSpPr>
            <p:spPr>
              <a:xfrm>
                <a:off x="355198" y="4680692"/>
                <a:ext cx="548640" cy="548640"/>
              </a:xfrm>
              <a:prstGeom prst="flowChartConnector">
                <a:avLst/>
              </a:prstGeom>
              <a:solidFill>
                <a:srgbClr val="59CA3E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780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E314840-34DA-446F-9496-FE6B378BA315}"/>
                  </a:ext>
                </a:extLst>
              </p:cNvPr>
              <p:cNvSpPr/>
              <p:nvPr/>
            </p:nvSpPr>
            <p:spPr>
              <a:xfrm>
                <a:off x="449043" y="4779713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14BA00-EE3A-4A18-8D88-13680AC926A1}"/>
                </a:ext>
              </a:extLst>
            </p:cNvPr>
            <p:cNvSpPr txBox="1"/>
            <p:nvPr/>
          </p:nvSpPr>
          <p:spPr>
            <a:xfrm>
              <a:off x="187535" y="5295695"/>
              <a:ext cx="22837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/>
                <a:t>Start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0F92D15-DEAF-4E8C-B322-8F269DA685C4}"/>
              </a:ext>
            </a:extLst>
          </p:cNvPr>
          <p:cNvGrpSpPr/>
          <p:nvPr/>
        </p:nvGrpSpPr>
        <p:grpSpPr>
          <a:xfrm>
            <a:off x="41561613" y="11528361"/>
            <a:ext cx="2283739" cy="1217794"/>
            <a:chOff x="43528873" y="4631899"/>
            <a:chExt cx="2283739" cy="121779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97E30FD-34A1-4EB1-81D9-89A405A6B55A}"/>
                </a:ext>
              </a:extLst>
            </p:cNvPr>
            <p:cNvGrpSpPr/>
            <p:nvPr/>
          </p:nvGrpSpPr>
          <p:grpSpPr>
            <a:xfrm>
              <a:off x="43751103" y="4631899"/>
              <a:ext cx="548640" cy="548640"/>
              <a:chOff x="43751103" y="4631899"/>
              <a:chExt cx="548640" cy="548640"/>
            </a:xfrm>
          </p:grpSpPr>
          <p:sp>
            <p:nvSpPr>
              <p:cNvPr id="88" name="Flowchart: Connector 87">
                <a:extLst>
                  <a:ext uri="{FF2B5EF4-FFF2-40B4-BE49-F238E27FC236}">
                    <a16:creationId xmlns:a16="http://schemas.microsoft.com/office/drawing/2014/main" id="{D87CAEED-6A31-42A2-A368-AEC3BC3FA94E}"/>
                  </a:ext>
                </a:extLst>
              </p:cNvPr>
              <p:cNvSpPr/>
              <p:nvPr/>
            </p:nvSpPr>
            <p:spPr>
              <a:xfrm>
                <a:off x="43751103" y="4631899"/>
                <a:ext cx="548640" cy="548640"/>
              </a:xfrm>
              <a:prstGeom prst="flowChartConnector">
                <a:avLst/>
              </a:prstGeom>
              <a:solidFill>
                <a:srgbClr val="CC0000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780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391A3B73-ACDA-461D-9973-37137942823D}"/>
                  </a:ext>
                </a:extLst>
              </p:cNvPr>
              <p:cNvSpPr/>
              <p:nvPr/>
            </p:nvSpPr>
            <p:spPr>
              <a:xfrm>
                <a:off x="43842543" y="4717301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E831516-6DCA-4A8A-BFCC-6C5085682C65}"/>
                </a:ext>
              </a:extLst>
            </p:cNvPr>
            <p:cNvSpPr txBox="1"/>
            <p:nvPr/>
          </p:nvSpPr>
          <p:spPr>
            <a:xfrm>
              <a:off x="43528873" y="5295695"/>
              <a:ext cx="22837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/>
                <a:t>Finish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90D5AF9-2A69-4536-B6C0-BF23CBD9C562}"/>
              </a:ext>
            </a:extLst>
          </p:cNvPr>
          <p:cNvGrpSpPr/>
          <p:nvPr/>
        </p:nvGrpSpPr>
        <p:grpSpPr>
          <a:xfrm>
            <a:off x="10292431" y="11532864"/>
            <a:ext cx="548640" cy="548640"/>
            <a:chOff x="2758097" y="1219200"/>
            <a:chExt cx="548640" cy="548640"/>
          </a:xfrm>
        </p:grpSpPr>
        <p:sp>
          <p:nvSpPr>
            <p:cNvPr id="93" name="Flowchart: Decision 92">
              <a:extLst>
                <a:ext uri="{FF2B5EF4-FFF2-40B4-BE49-F238E27FC236}">
                  <a16:creationId xmlns:a16="http://schemas.microsoft.com/office/drawing/2014/main" id="{9E43ECC2-2D0E-4DE0-A306-261B7E114DA1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Plus Sign 93">
              <a:extLst>
                <a:ext uri="{FF2B5EF4-FFF2-40B4-BE49-F238E27FC236}">
                  <a16:creationId xmlns:a16="http://schemas.microsoft.com/office/drawing/2014/main" id="{62D22500-7CEB-4A6A-BBF2-6CE12DC7A30B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39868C87-F490-4F9F-A55F-5D4559075ABA}"/>
              </a:ext>
            </a:extLst>
          </p:cNvPr>
          <p:cNvSpPr/>
          <p:nvPr/>
        </p:nvSpPr>
        <p:spPr>
          <a:xfrm>
            <a:off x="18155446" y="11574081"/>
            <a:ext cx="457200" cy="457200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F0C2A52-1102-49D0-8756-16C1222A3C75}"/>
              </a:ext>
            </a:extLst>
          </p:cNvPr>
          <p:cNvGrpSpPr/>
          <p:nvPr/>
        </p:nvGrpSpPr>
        <p:grpSpPr>
          <a:xfrm>
            <a:off x="25927021" y="11528361"/>
            <a:ext cx="548640" cy="548640"/>
            <a:chOff x="2758097" y="1219200"/>
            <a:chExt cx="548640" cy="548640"/>
          </a:xfrm>
        </p:grpSpPr>
        <p:sp>
          <p:nvSpPr>
            <p:cNvPr id="96" name="Flowchart: Decision 95">
              <a:extLst>
                <a:ext uri="{FF2B5EF4-FFF2-40B4-BE49-F238E27FC236}">
                  <a16:creationId xmlns:a16="http://schemas.microsoft.com/office/drawing/2014/main" id="{291A4DE9-1FDB-4E2B-BFFB-BA81A3E959EF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Plus Sign 96">
              <a:extLst>
                <a:ext uri="{FF2B5EF4-FFF2-40B4-BE49-F238E27FC236}">
                  <a16:creationId xmlns:a16="http://schemas.microsoft.com/office/drawing/2014/main" id="{57C41E47-8728-4E99-A4C8-1A6CE327ABA3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27F60E4-1A13-4E9D-81BF-5F2F43EA4C52}"/>
              </a:ext>
            </a:extLst>
          </p:cNvPr>
          <p:cNvGrpSpPr/>
          <p:nvPr/>
        </p:nvGrpSpPr>
        <p:grpSpPr>
          <a:xfrm>
            <a:off x="33790036" y="11528361"/>
            <a:ext cx="548640" cy="548640"/>
            <a:chOff x="2758097" y="1219200"/>
            <a:chExt cx="548640" cy="548640"/>
          </a:xfrm>
        </p:grpSpPr>
        <p:sp>
          <p:nvSpPr>
            <p:cNvPr id="99" name="Flowchart: Decision 98">
              <a:extLst>
                <a:ext uri="{FF2B5EF4-FFF2-40B4-BE49-F238E27FC236}">
                  <a16:creationId xmlns:a16="http://schemas.microsoft.com/office/drawing/2014/main" id="{673BF896-DAF6-4437-BE4A-9AF693B2ED86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Plus Sign 99">
              <a:extLst>
                <a:ext uri="{FF2B5EF4-FFF2-40B4-BE49-F238E27FC236}">
                  <a16:creationId xmlns:a16="http://schemas.microsoft.com/office/drawing/2014/main" id="{EA8FB256-CB98-42E3-AE90-F6B5265E7013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51B7ABAA-8E5B-4D48-94C7-10C6575D6079}"/>
              </a:ext>
            </a:extLst>
          </p:cNvPr>
          <p:cNvSpPr/>
          <p:nvPr/>
        </p:nvSpPr>
        <p:spPr>
          <a:xfrm>
            <a:off x="1173661" y="11667071"/>
            <a:ext cx="1141033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CE645985-8801-4480-9A1A-411CF08DD453}"/>
              </a:ext>
            </a:extLst>
          </p:cNvPr>
          <p:cNvSpPr/>
          <p:nvPr/>
        </p:nvSpPr>
        <p:spPr>
          <a:xfrm>
            <a:off x="36003828" y="3897014"/>
            <a:ext cx="4136804" cy="2059832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Post-Op Cefuroxime/Metronidazole &amp; X-Ray</a:t>
            </a:r>
          </a:p>
        </p:txBody>
      </p:sp>
      <p:sp>
        <p:nvSpPr>
          <p:cNvPr id="126" name="Arrow: Right 125">
            <a:extLst>
              <a:ext uri="{FF2B5EF4-FFF2-40B4-BE49-F238E27FC236}">
                <a16:creationId xmlns:a16="http://schemas.microsoft.com/office/drawing/2014/main" id="{AE51986D-7896-4CA9-8E33-26AF4B06F0A8}"/>
              </a:ext>
            </a:extLst>
          </p:cNvPr>
          <p:cNvSpPr/>
          <p:nvPr/>
        </p:nvSpPr>
        <p:spPr>
          <a:xfrm rot="19426126">
            <a:off x="34385480" y="10822422"/>
            <a:ext cx="219456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9" name="Arrow: Right 128">
            <a:extLst>
              <a:ext uri="{FF2B5EF4-FFF2-40B4-BE49-F238E27FC236}">
                <a16:creationId xmlns:a16="http://schemas.microsoft.com/office/drawing/2014/main" id="{8AEF0895-4430-47ED-9D64-EB6F3404C1EC}"/>
              </a:ext>
            </a:extLst>
          </p:cNvPr>
          <p:cNvSpPr/>
          <p:nvPr/>
        </p:nvSpPr>
        <p:spPr>
          <a:xfrm>
            <a:off x="34640808" y="11653616"/>
            <a:ext cx="713232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8B87C192-18E8-4E08-9C32-3782CB6CA1F3}"/>
              </a:ext>
            </a:extLst>
          </p:cNvPr>
          <p:cNvSpPr/>
          <p:nvPr/>
        </p:nvSpPr>
        <p:spPr>
          <a:xfrm rot="18061868">
            <a:off x="33606860" y="9768917"/>
            <a:ext cx="356616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99A789DC-D28E-4215-92E3-8D5D38E3576D}"/>
              </a:ext>
            </a:extLst>
          </p:cNvPr>
          <p:cNvSpPr/>
          <p:nvPr/>
        </p:nvSpPr>
        <p:spPr>
          <a:xfrm rot="17582215">
            <a:off x="32525881" y="8569784"/>
            <a:ext cx="566928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0CF7D5D2-CC98-46D3-8074-CD76B20341C1}"/>
              </a:ext>
            </a:extLst>
          </p:cNvPr>
          <p:cNvSpPr/>
          <p:nvPr/>
        </p:nvSpPr>
        <p:spPr>
          <a:xfrm rot="2160000">
            <a:off x="39533985" y="10784103"/>
            <a:ext cx="219456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3" name="Arrow: Right 132">
            <a:extLst>
              <a:ext uri="{FF2B5EF4-FFF2-40B4-BE49-F238E27FC236}">
                <a16:creationId xmlns:a16="http://schemas.microsoft.com/office/drawing/2014/main" id="{81F9540C-7EDA-4447-9214-0D5DA5DCF22D}"/>
              </a:ext>
            </a:extLst>
          </p:cNvPr>
          <p:cNvSpPr/>
          <p:nvPr/>
        </p:nvSpPr>
        <p:spPr>
          <a:xfrm rot="3540000">
            <a:off x="39174137" y="9765957"/>
            <a:ext cx="356616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4" name="Arrow: Right 133">
            <a:extLst>
              <a:ext uri="{FF2B5EF4-FFF2-40B4-BE49-F238E27FC236}">
                <a16:creationId xmlns:a16="http://schemas.microsoft.com/office/drawing/2014/main" id="{8A497DEC-E6FF-4931-AC2E-180CA6D83062}"/>
              </a:ext>
            </a:extLst>
          </p:cNvPr>
          <p:cNvSpPr/>
          <p:nvPr/>
        </p:nvSpPr>
        <p:spPr>
          <a:xfrm rot="4020000">
            <a:off x="38122577" y="8506564"/>
            <a:ext cx="566928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1B13BF9F-992F-4C4C-A17E-E2F23A04404D}"/>
              </a:ext>
            </a:extLst>
          </p:cNvPr>
          <p:cNvSpPr/>
          <p:nvPr/>
        </p:nvSpPr>
        <p:spPr>
          <a:xfrm rot="19426126">
            <a:off x="26427846" y="10801764"/>
            <a:ext cx="219456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0" name="Arrow: Right 139">
            <a:extLst>
              <a:ext uri="{FF2B5EF4-FFF2-40B4-BE49-F238E27FC236}">
                <a16:creationId xmlns:a16="http://schemas.microsoft.com/office/drawing/2014/main" id="{6439965D-37CB-4CD4-A919-1A1B64A66008}"/>
              </a:ext>
            </a:extLst>
          </p:cNvPr>
          <p:cNvSpPr/>
          <p:nvPr/>
        </p:nvSpPr>
        <p:spPr>
          <a:xfrm>
            <a:off x="26683174" y="11632958"/>
            <a:ext cx="713232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B5610E0E-D9FF-466B-8BC0-D0B30B0442E0}"/>
              </a:ext>
            </a:extLst>
          </p:cNvPr>
          <p:cNvSpPr/>
          <p:nvPr/>
        </p:nvSpPr>
        <p:spPr>
          <a:xfrm rot="2160000">
            <a:off x="31576351" y="10763445"/>
            <a:ext cx="219456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6" name="Arrow: Right 145">
            <a:extLst>
              <a:ext uri="{FF2B5EF4-FFF2-40B4-BE49-F238E27FC236}">
                <a16:creationId xmlns:a16="http://schemas.microsoft.com/office/drawing/2014/main" id="{0E4918C2-0A4C-40C7-AFF2-EA44E10B59BC}"/>
              </a:ext>
            </a:extLst>
          </p:cNvPr>
          <p:cNvSpPr/>
          <p:nvPr/>
        </p:nvSpPr>
        <p:spPr>
          <a:xfrm>
            <a:off x="18729299" y="11653616"/>
            <a:ext cx="173736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7" name="Arrow: Right 146">
            <a:extLst>
              <a:ext uri="{FF2B5EF4-FFF2-40B4-BE49-F238E27FC236}">
                <a16:creationId xmlns:a16="http://schemas.microsoft.com/office/drawing/2014/main" id="{48A1196A-2896-44B8-A6A2-6442ACEDAEFC}"/>
              </a:ext>
            </a:extLst>
          </p:cNvPr>
          <p:cNvSpPr/>
          <p:nvPr/>
        </p:nvSpPr>
        <p:spPr>
          <a:xfrm>
            <a:off x="24041303" y="11610369"/>
            <a:ext cx="173736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B178CB66-12C8-4470-81BE-C3D8899B93EE}"/>
              </a:ext>
            </a:extLst>
          </p:cNvPr>
          <p:cNvSpPr/>
          <p:nvPr/>
        </p:nvSpPr>
        <p:spPr>
          <a:xfrm>
            <a:off x="12664146" y="6760806"/>
            <a:ext cx="3658117" cy="1691897"/>
          </a:xfrm>
          <a:prstGeom prst="roundRect">
            <a:avLst/>
          </a:prstGeom>
          <a:solidFill>
            <a:srgbClr val="CCCC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Pre-Op Cefuroxime/Metronidazole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21DD73-2781-4BE6-8275-7924ECE84A93}"/>
              </a:ext>
            </a:extLst>
          </p:cNvPr>
          <p:cNvSpPr txBox="1"/>
          <p:nvPr/>
        </p:nvSpPr>
        <p:spPr>
          <a:xfrm>
            <a:off x="2469859" y="3063457"/>
            <a:ext cx="41295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Stage 1</a:t>
            </a:r>
          </a:p>
        </p:txBody>
      </p:sp>
    </p:spTree>
    <p:extLst>
      <p:ext uri="{BB962C8B-B14F-4D97-AF65-F5344CB8AC3E}">
        <p14:creationId xmlns:p14="http://schemas.microsoft.com/office/powerpoint/2010/main" val="713575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6E78AAB-2FE7-4B31-80AA-682FF406A925}"/>
              </a:ext>
            </a:extLst>
          </p:cNvPr>
          <p:cNvGrpSpPr/>
          <p:nvPr/>
        </p:nvGrpSpPr>
        <p:grpSpPr>
          <a:xfrm>
            <a:off x="9935780" y="3903967"/>
            <a:ext cx="5376680" cy="5376680"/>
            <a:chOff x="3699078" y="2865120"/>
            <a:chExt cx="2560320" cy="2560320"/>
          </a:xfrm>
        </p:grpSpPr>
        <p:sp>
          <p:nvSpPr>
            <p:cNvPr id="3" name="Arrow: Bent-Up 2">
              <a:extLst>
                <a:ext uri="{FF2B5EF4-FFF2-40B4-BE49-F238E27FC236}">
                  <a16:creationId xmlns:a16="http://schemas.microsoft.com/office/drawing/2014/main" id="{AE049259-505F-4D9A-B60D-4E2241F2D280}"/>
                </a:ext>
              </a:extLst>
            </p:cNvPr>
            <p:cNvSpPr/>
            <p:nvPr/>
          </p:nvSpPr>
          <p:spPr>
            <a:xfrm rot="5400000">
              <a:off x="4979238" y="4145280"/>
              <a:ext cx="1280160" cy="1280160"/>
            </a:xfrm>
            <a:prstGeom prst="bent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780"/>
            </a:p>
          </p:txBody>
        </p:sp>
        <p:sp>
          <p:nvSpPr>
            <p:cNvPr id="4" name="Arrow: Bent-Up 3">
              <a:extLst>
                <a:ext uri="{FF2B5EF4-FFF2-40B4-BE49-F238E27FC236}">
                  <a16:creationId xmlns:a16="http://schemas.microsoft.com/office/drawing/2014/main" id="{AFB2A6A8-2C7D-4DEF-B82A-6926FFA1B0C1}"/>
                </a:ext>
              </a:extLst>
            </p:cNvPr>
            <p:cNvSpPr/>
            <p:nvPr/>
          </p:nvSpPr>
          <p:spPr>
            <a:xfrm rot="5400000" flipH="1">
              <a:off x="4979238" y="2865120"/>
              <a:ext cx="1280160" cy="1280160"/>
            </a:xfrm>
            <a:prstGeom prst="bent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78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E71AD1-77FB-4D44-A800-7DE43B7CF7EC}"/>
                </a:ext>
              </a:extLst>
            </p:cNvPr>
            <p:cNvSpPr/>
            <p:nvPr/>
          </p:nvSpPr>
          <p:spPr>
            <a:xfrm>
              <a:off x="3699078" y="3980688"/>
              <a:ext cx="1280160" cy="3291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780"/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207D4D-1942-4D85-8F04-D26543D44A08}"/>
              </a:ext>
            </a:extLst>
          </p:cNvPr>
          <p:cNvSpPr/>
          <p:nvPr/>
        </p:nvSpPr>
        <p:spPr>
          <a:xfrm>
            <a:off x="22858561" y="5248137"/>
            <a:ext cx="3151240" cy="1742440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Pre-Op Ultra Sound &amp; X-Ray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B8348AC-A184-405A-9613-BE9B25531BEE}"/>
              </a:ext>
            </a:extLst>
          </p:cNvPr>
          <p:cNvSpPr/>
          <p:nvPr/>
        </p:nvSpPr>
        <p:spPr>
          <a:xfrm>
            <a:off x="28285967" y="5529580"/>
            <a:ext cx="3151240" cy="1742440"/>
          </a:xfrm>
          <a:prstGeom prst="roundRect">
            <a:avLst/>
          </a:prstGeom>
          <a:solidFill>
            <a:srgbClr val="C0FF8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Pre-Op Cefuroxime/Metronidazole &amp; 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F502B9-E224-4EC4-BA0E-36C7888D153B}"/>
              </a:ext>
            </a:extLst>
          </p:cNvPr>
          <p:cNvSpPr/>
          <p:nvPr/>
        </p:nvSpPr>
        <p:spPr>
          <a:xfrm>
            <a:off x="1710813" y="3311013"/>
            <a:ext cx="3367206" cy="5102942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A7F7B0-0DDE-4FE1-9D42-F502CE00BBD8}"/>
              </a:ext>
            </a:extLst>
          </p:cNvPr>
          <p:cNvSpPr/>
          <p:nvPr/>
        </p:nvSpPr>
        <p:spPr>
          <a:xfrm>
            <a:off x="5078019" y="3311013"/>
            <a:ext cx="3367206" cy="5102942"/>
          </a:xfrm>
          <a:prstGeom prst="rect">
            <a:avLst/>
          </a:prstGeom>
          <a:solidFill>
            <a:srgbClr val="A3E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EC7632E-F8CF-4F27-810E-806E30986085}"/>
              </a:ext>
            </a:extLst>
          </p:cNvPr>
          <p:cNvSpPr/>
          <p:nvPr/>
        </p:nvSpPr>
        <p:spPr>
          <a:xfrm>
            <a:off x="12780248" y="4473894"/>
            <a:ext cx="3151240" cy="1691897"/>
          </a:xfrm>
          <a:prstGeom prst="roundRect">
            <a:avLst/>
          </a:prstGeom>
          <a:solidFill>
            <a:srgbClr val="A3E0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Pre-Op Cefuroxime/Metronidazole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4C682D-9BC0-4AD8-BB22-38C390669D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53" t="9071" r="8801" b="12578"/>
          <a:stretch/>
        </p:blipFill>
        <p:spPr>
          <a:xfrm>
            <a:off x="19699358" y="2474844"/>
            <a:ext cx="10257183" cy="7553741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6F91940-2E34-4E0B-AA4C-B00C3DE8F19C}"/>
              </a:ext>
            </a:extLst>
          </p:cNvPr>
          <p:cNvSpPr/>
          <p:nvPr/>
        </p:nvSpPr>
        <p:spPr>
          <a:xfrm>
            <a:off x="11812433" y="3096321"/>
            <a:ext cx="2638751" cy="1051560"/>
          </a:xfrm>
          <a:prstGeom prst="roundRect">
            <a:avLst/>
          </a:prstGeom>
          <a:solidFill>
            <a:srgbClr val="FF33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Pre-Op Ultra Sound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78C806A-7691-4365-9596-765341ACFBD6}"/>
              </a:ext>
            </a:extLst>
          </p:cNvPr>
          <p:cNvSpPr/>
          <p:nvPr/>
        </p:nvSpPr>
        <p:spPr>
          <a:xfrm>
            <a:off x="7502309" y="7137131"/>
            <a:ext cx="3959352" cy="1760502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062" tIns="107542" rIns="215062" bIns="1075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Pre-Op Microbiology Lab &amp; Haematology/Chemistry Lab</a:t>
            </a:r>
          </a:p>
          <a:p>
            <a:pPr algn="ctr"/>
            <a:endParaRPr lang="en-US" sz="26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CCB997-288A-4939-8BD3-DF84DC8D1DD3}"/>
              </a:ext>
            </a:extLst>
          </p:cNvPr>
          <p:cNvSpPr/>
          <p:nvPr/>
        </p:nvSpPr>
        <p:spPr>
          <a:xfrm>
            <a:off x="34384633" y="3622101"/>
            <a:ext cx="3367206" cy="5102942"/>
          </a:xfrm>
          <a:prstGeom prst="rect">
            <a:avLst/>
          </a:prstGeom>
          <a:solidFill>
            <a:srgbClr val="A6CE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4B7630-E220-4712-A8F7-318D45CA11FA}"/>
              </a:ext>
            </a:extLst>
          </p:cNvPr>
          <p:cNvSpPr/>
          <p:nvPr/>
        </p:nvSpPr>
        <p:spPr>
          <a:xfrm>
            <a:off x="37751839" y="3622101"/>
            <a:ext cx="3367206" cy="5102942"/>
          </a:xfrm>
          <a:prstGeom prst="rect">
            <a:avLst/>
          </a:prstGeom>
          <a:solidFill>
            <a:srgbClr val="1F7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C914CD-D547-48EE-BC6C-0EAA4078C9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633" t="9109" r="5275" b="12215"/>
          <a:stretch/>
        </p:blipFill>
        <p:spPr>
          <a:xfrm>
            <a:off x="16254370" y="2815437"/>
            <a:ext cx="10257183" cy="75537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64C9C4-27BF-417B-83F5-0691FB0DA0C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403571" y="5053381"/>
            <a:ext cx="9860967" cy="7200677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53BFC1A-2F06-4D43-BFFD-62766C8154DC}"/>
              </a:ext>
            </a:extLst>
          </p:cNvPr>
          <p:cNvSpPr/>
          <p:nvPr/>
        </p:nvSpPr>
        <p:spPr>
          <a:xfrm>
            <a:off x="30937783" y="4534697"/>
            <a:ext cx="3151240" cy="1284840"/>
          </a:xfrm>
          <a:prstGeom prst="roundRect">
            <a:avLst/>
          </a:prstGeom>
          <a:solidFill>
            <a:srgbClr val="B2DF8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Pre-Op X-Ray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491D9B6-2276-46BC-AF29-805195FAB121}"/>
              </a:ext>
            </a:extLst>
          </p:cNvPr>
          <p:cNvSpPr/>
          <p:nvPr/>
        </p:nvSpPr>
        <p:spPr>
          <a:xfrm>
            <a:off x="30939645" y="2184887"/>
            <a:ext cx="3151240" cy="1284840"/>
          </a:xfrm>
          <a:prstGeom prst="roundRect">
            <a:avLst/>
          </a:prstGeom>
          <a:solidFill>
            <a:srgbClr val="FB9A9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Pre-Op Ultrasound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1E6E4A8-10F5-4611-8D14-764F098EA3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880" t="9016" r="28267" b="17553"/>
          <a:stretch/>
        </p:blipFill>
        <p:spPr>
          <a:xfrm>
            <a:off x="16803014" y="2184886"/>
            <a:ext cx="10031421" cy="7553741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2CBAC9C-F7C4-4EAC-9A8F-765E1F4490F1}"/>
              </a:ext>
            </a:extLst>
          </p:cNvPr>
          <p:cNvSpPr/>
          <p:nvPr/>
        </p:nvSpPr>
        <p:spPr>
          <a:xfrm>
            <a:off x="29143463" y="9312774"/>
            <a:ext cx="3151240" cy="1284840"/>
          </a:xfrm>
          <a:prstGeom prst="roundRect">
            <a:avLst/>
          </a:prstGeom>
          <a:solidFill>
            <a:srgbClr val="33A02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Pre-Op CT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691D298-22A0-4B8D-85F3-78066A449DE9}"/>
              </a:ext>
            </a:extLst>
          </p:cNvPr>
          <p:cNvSpPr/>
          <p:nvPr/>
        </p:nvSpPr>
        <p:spPr>
          <a:xfrm>
            <a:off x="29013266" y="7018597"/>
            <a:ext cx="3658117" cy="1691897"/>
          </a:xfrm>
          <a:prstGeom prst="roundRect">
            <a:avLst/>
          </a:prstGeom>
          <a:solidFill>
            <a:srgbClr val="CCCC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Pre-Op Cefuroxime/Metronidazole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9D5D19D-9BCF-46F9-A5D0-79E0175D59E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30108" y="3062972"/>
            <a:ext cx="9286655" cy="6675655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4F74E886-7B1C-4392-8560-C727D9DDE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008268"/>
              </p:ext>
            </p:extLst>
          </p:nvPr>
        </p:nvGraphicFramePr>
        <p:xfrm>
          <a:off x="22222796" y="449785"/>
          <a:ext cx="11444095" cy="8229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119680014"/>
                    </a:ext>
                  </a:extLst>
                </a:gridCol>
                <a:gridCol w="10529695">
                  <a:extLst>
                    <a:ext uri="{9D8B030D-6E8A-4147-A177-3AD203B41FA5}">
                      <a16:colId xmlns:a16="http://schemas.microsoft.com/office/drawing/2014/main" val="2567698765"/>
                    </a:ext>
                  </a:extLst>
                </a:gridCol>
              </a:tblGrid>
              <a:tr h="633091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>
                    <a:solidFill>
                      <a:srgbClr val="B2DF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>
                          <a:solidFill>
                            <a:schemeClr val="tx1"/>
                          </a:solidFill>
                        </a:rPr>
                        <a:t>Pre-Op</a:t>
                      </a:r>
                      <a:r>
                        <a:rPr lang="zh-TW" altLang="en-US" sz="4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4800" b="0" dirty="0">
                          <a:solidFill>
                            <a:schemeClr val="tx1"/>
                          </a:solidFill>
                        </a:rPr>
                        <a:t>X-Ray</a:t>
                      </a:r>
                      <a:endParaRPr lang="en-US" sz="4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675122"/>
                  </a:ext>
                </a:extLst>
              </a:tr>
              <a:tr h="633091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>
                    <a:solidFill>
                      <a:srgbClr val="33A02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Pre-Op CT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343295"/>
                  </a:ext>
                </a:extLst>
              </a:tr>
              <a:tr h="633091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>
                    <a:solidFill>
                      <a:srgbClr val="FB9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Pre-Op Ultrasound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018230"/>
                  </a:ext>
                </a:extLst>
              </a:tr>
              <a:tr h="633091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7069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dirty="0">
                          <a:solidFill>
                            <a:schemeClr val="tx1"/>
                          </a:solidFill>
                        </a:rPr>
                        <a:t>Pre-Op Cefuroxime/Metronidazole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511032"/>
                  </a:ext>
                </a:extLst>
              </a:tr>
              <a:tr h="633091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>
                    <a:solidFill>
                      <a:srgbClr val="A6CE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Anesthesia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315989"/>
                  </a:ext>
                </a:extLst>
              </a:tr>
              <a:tr h="633091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>
                    <a:solidFill>
                      <a:srgbClr val="1F78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Surgery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071516"/>
                  </a:ext>
                </a:extLst>
              </a:tr>
              <a:tr h="633091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>
                    <a:solidFill>
                      <a:srgbClr val="E31A1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Post-Op X-Ray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1977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rgbClr val="FDBF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Post-Op CT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14137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7069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dirty="0">
                          <a:solidFill>
                            <a:schemeClr val="tx1"/>
                          </a:solidFill>
                        </a:rPr>
                        <a:t>Post-Op Cefuroxime/Metronidazole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690531"/>
                  </a:ext>
                </a:extLst>
              </a:tr>
            </a:tbl>
          </a:graphicData>
        </a:graphic>
      </p:graphicFrame>
      <p:pic>
        <p:nvPicPr>
          <p:cNvPr id="25" name="Picture 24">
            <a:extLst>
              <a:ext uri="{FF2B5EF4-FFF2-40B4-BE49-F238E27FC236}">
                <a16:creationId xmlns:a16="http://schemas.microsoft.com/office/drawing/2014/main" id="{C384217B-E69E-47FF-85F5-E61E7DB68B4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334600" y="2203984"/>
            <a:ext cx="9073297" cy="681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83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932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F3AA091-28B3-41B7-933B-95F7B18CE2CD}"/>
              </a:ext>
            </a:extLst>
          </p:cNvPr>
          <p:cNvGrpSpPr/>
          <p:nvPr/>
        </p:nvGrpSpPr>
        <p:grpSpPr>
          <a:xfrm>
            <a:off x="10734818" y="2407451"/>
            <a:ext cx="7387648" cy="7730353"/>
            <a:chOff x="2826896" y="820704"/>
            <a:chExt cx="7387648" cy="7730353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67492657-36A4-4557-9F78-0589679BC9B4}"/>
                </a:ext>
              </a:extLst>
            </p:cNvPr>
            <p:cNvSpPr/>
            <p:nvPr/>
          </p:nvSpPr>
          <p:spPr>
            <a:xfrm>
              <a:off x="4886421" y="820704"/>
              <a:ext cx="3151240" cy="1742440"/>
            </a:xfrm>
            <a:prstGeom prst="roundRect">
              <a:avLst/>
            </a:prstGeom>
            <a:solidFill>
              <a:srgbClr val="C0FF8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</a:rPr>
                <a:t>Pre-Op Cefuroxime/Metronidazole &amp; CT</a:t>
              </a:r>
            </a:p>
          </p:txBody>
        </p:sp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3798FEAD-8DB4-4B0B-973D-9ABBE8956FF8}"/>
                </a:ext>
              </a:extLst>
            </p:cNvPr>
            <p:cNvSpPr/>
            <p:nvPr/>
          </p:nvSpPr>
          <p:spPr>
            <a:xfrm rot="19426126">
              <a:off x="2826896" y="7374220"/>
              <a:ext cx="219456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26D800BC-D728-444E-BFE6-009E868AD224}"/>
                </a:ext>
              </a:extLst>
            </p:cNvPr>
            <p:cNvSpPr/>
            <p:nvPr/>
          </p:nvSpPr>
          <p:spPr>
            <a:xfrm>
              <a:off x="4886421" y="5606781"/>
              <a:ext cx="3151240" cy="1284840"/>
            </a:xfrm>
            <a:prstGeom prst="roundRect">
              <a:avLst/>
            </a:prstGeom>
            <a:solidFill>
              <a:srgbClr val="FFFF6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</a:rPr>
                <a:t>Pre-Op CT</a:t>
              </a:r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4D783864-8926-43DD-B5C6-CC5FFD6C68E8}"/>
                </a:ext>
              </a:extLst>
            </p:cNvPr>
            <p:cNvSpPr/>
            <p:nvPr/>
          </p:nvSpPr>
          <p:spPr>
            <a:xfrm>
              <a:off x="3082224" y="8205414"/>
              <a:ext cx="713232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E6DBE065-A16A-4E27-B3FB-0F4CCE9B14C3}"/>
                </a:ext>
              </a:extLst>
            </p:cNvPr>
            <p:cNvSpPr/>
            <p:nvPr/>
          </p:nvSpPr>
          <p:spPr>
            <a:xfrm rot="18061868">
              <a:off x="1959672" y="6164007"/>
              <a:ext cx="393192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Arrow: Right 119">
              <a:extLst>
                <a:ext uri="{FF2B5EF4-FFF2-40B4-BE49-F238E27FC236}">
                  <a16:creationId xmlns:a16="http://schemas.microsoft.com/office/drawing/2014/main" id="{5F13F46A-C49F-4F68-9436-0382F71309AC}"/>
                </a:ext>
              </a:extLst>
            </p:cNvPr>
            <p:cNvSpPr/>
            <p:nvPr/>
          </p:nvSpPr>
          <p:spPr>
            <a:xfrm rot="17582215">
              <a:off x="967297" y="5121582"/>
              <a:ext cx="566928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Arrow: Right 120">
              <a:extLst>
                <a:ext uri="{FF2B5EF4-FFF2-40B4-BE49-F238E27FC236}">
                  <a16:creationId xmlns:a16="http://schemas.microsoft.com/office/drawing/2014/main" id="{7658E780-ED2D-4D8A-8236-D13ADE8B66EB}"/>
                </a:ext>
              </a:extLst>
            </p:cNvPr>
            <p:cNvSpPr/>
            <p:nvPr/>
          </p:nvSpPr>
          <p:spPr>
            <a:xfrm rot="2160000">
              <a:off x="7975401" y="7335901"/>
              <a:ext cx="219456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Arrow: Right 121">
              <a:extLst>
                <a:ext uri="{FF2B5EF4-FFF2-40B4-BE49-F238E27FC236}">
                  <a16:creationId xmlns:a16="http://schemas.microsoft.com/office/drawing/2014/main" id="{650070CD-6FD2-48D0-ACE4-E04894C88092}"/>
                </a:ext>
              </a:extLst>
            </p:cNvPr>
            <p:cNvSpPr/>
            <p:nvPr/>
          </p:nvSpPr>
          <p:spPr>
            <a:xfrm rot="3540000">
              <a:off x="7195484" y="6087418"/>
              <a:ext cx="393192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Arrow: Right 122">
              <a:extLst>
                <a:ext uri="{FF2B5EF4-FFF2-40B4-BE49-F238E27FC236}">
                  <a16:creationId xmlns:a16="http://schemas.microsoft.com/office/drawing/2014/main" id="{7C1CDF0F-F48F-4B04-8A48-D129BAF44E60}"/>
                </a:ext>
              </a:extLst>
            </p:cNvPr>
            <p:cNvSpPr/>
            <p:nvPr/>
          </p:nvSpPr>
          <p:spPr>
            <a:xfrm rot="4020000">
              <a:off x="6563993" y="4969096"/>
              <a:ext cx="566928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34835E2-1604-47FA-AB84-F8046FC09910}"/>
              </a:ext>
            </a:extLst>
          </p:cNvPr>
          <p:cNvSpPr/>
          <p:nvPr/>
        </p:nvSpPr>
        <p:spPr>
          <a:xfrm>
            <a:off x="20634701" y="9217171"/>
            <a:ext cx="3151240" cy="1284840"/>
          </a:xfrm>
          <a:prstGeom prst="roundRect">
            <a:avLst/>
          </a:prstGeom>
          <a:solidFill>
            <a:srgbClr val="FFB9B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Sleep &amp; General Surgery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E2BA6B61-F3B2-4C6B-8E53-2B089A72889C}"/>
              </a:ext>
            </a:extLst>
          </p:cNvPr>
          <p:cNvSpPr/>
          <p:nvPr/>
        </p:nvSpPr>
        <p:spPr>
          <a:xfrm>
            <a:off x="28466453" y="7281153"/>
            <a:ext cx="3151240" cy="1284840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Post-Op CT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096E3CC-2717-4DD8-8002-2906CB5B570F}"/>
              </a:ext>
            </a:extLst>
          </p:cNvPr>
          <p:cNvGrpSpPr/>
          <p:nvPr/>
        </p:nvGrpSpPr>
        <p:grpSpPr>
          <a:xfrm>
            <a:off x="2424139" y="9673021"/>
            <a:ext cx="548640" cy="548640"/>
            <a:chOff x="2758097" y="1219200"/>
            <a:chExt cx="548640" cy="548640"/>
          </a:xfrm>
        </p:grpSpPr>
        <p:sp>
          <p:nvSpPr>
            <p:cNvPr id="67" name="Flowchart: Decision 66">
              <a:extLst>
                <a:ext uri="{FF2B5EF4-FFF2-40B4-BE49-F238E27FC236}">
                  <a16:creationId xmlns:a16="http://schemas.microsoft.com/office/drawing/2014/main" id="{57D81F7C-49B1-4AF2-8D3C-1B34BBC1D53D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Plus Sign 67">
              <a:extLst>
                <a:ext uri="{FF2B5EF4-FFF2-40B4-BE49-F238E27FC236}">
                  <a16:creationId xmlns:a16="http://schemas.microsoft.com/office/drawing/2014/main" id="{291B80DF-7F26-454F-96F1-4C1D4134E114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7E87AA98-3EDC-4CDE-8DB7-D148DADC69E6}"/>
              </a:ext>
            </a:extLst>
          </p:cNvPr>
          <p:cNvSpPr/>
          <p:nvPr/>
        </p:nvSpPr>
        <p:spPr>
          <a:xfrm>
            <a:off x="36437616" y="4525290"/>
            <a:ext cx="3151240" cy="1746504"/>
          </a:xfrm>
          <a:prstGeom prst="roundRect">
            <a:avLst/>
          </a:prstGeom>
          <a:solidFill>
            <a:srgbClr val="A3E0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Post-Op Cefuroxime/Metronidazole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677E2646-CC4E-464E-A7D1-2CC53DD3B084}"/>
              </a:ext>
            </a:extLst>
          </p:cNvPr>
          <p:cNvSpPr/>
          <p:nvPr/>
        </p:nvSpPr>
        <p:spPr>
          <a:xfrm>
            <a:off x="36437616" y="7282285"/>
            <a:ext cx="3151240" cy="1284840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Post-Op X-Ray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5BF9554-AF99-4E20-8629-9B3169B606CA}"/>
              </a:ext>
            </a:extLst>
          </p:cNvPr>
          <p:cNvGrpSpPr/>
          <p:nvPr/>
        </p:nvGrpSpPr>
        <p:grpSpPr>
          <a:xfrm>
            <a:off x="347913" y="9673023"/>
            <a:ext cx="2283739" cy="1169001"/>
            <a:chOff x="187535" y="4680692"/>
            <a:chExt cx="2283739" cy="116900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54F4F6A-4FEA-4BE0-B327-7EFDBBFF9E42}"/>
                </a:ext>
              </a:extLst>
            </p:cNvPr>
            <p:cNvGrpSpPr/>
            <p:nvPr/>
          </p:nvGrpSpPr>
          <p:grpSpPr>
            <a:xfrm>
              <a:off x="355198" y="4680692"/>
              <a:ext cx="548640" cy="548640"/>
              <a:chOff x="355198" y="4680692"/>
              <a:chExt cx="548640" cy="548640"/>
            </a:xfrm>
          </p:grpSpPr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97FA1413-1F21-4B62-8F4B-BB5538C6D60A}"/>
                  </a:ext>
                </a:extLst>
              </p:cNvPr>
              <p:cNvSpPr/>
              <p:nvPr/>
            </p:nvSpPr>
            <p:spPr>
              <a:xfrm>
                <a:off x="355198" y="4680692"/>
                <a:ext cx="548640" cy="548640"/>
              </a:xfrm>
              <a:prstGeom prst="flowChartConnector">
                <a:avLst/>
              </a:prstGeom>
              <a:solidFill>
                <a:srgbClr val="59CA3E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780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E314840-34DA-446F-9496-FE6B378BA315}"/>
                  </a:ext>
                </a:extLst>
              </p:cNvPr>
              <p:cNvSpPr/>
              <p:nvPr/>
            </p:nvSpPr>
            <p:spPr>
              <a:xfrm>
                <a:off x="449043" y="4779713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14BA00-EE3A-4A18-8D88-13680AC926A1}"/>
                </a:ext>
              </a:extLst>
            </p:cNvPr>
            <p:cNvSpPr txBox="1"/>
            <p:nvPr/>
          </p:nvSpPr>
          <p:spPr>
            <a:xfrm>
              <a:off x="187535" y="5295695"/>
              <a:ext cx="22837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/>
                <a:t>Start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0F92D15-DEAF-4E8C-B322-8F269DA685C4}"/>
              </a:ext>
            </a:extLst>
          </p:cNvPr>
          <p:cNvGrpSpPr/>
          <p:nvPr/>
        </p:nvGrpSpPr>
        <p:grpSpPr>
          <a:xfrm>
            <a:off x="41561613" y="9666906"/>
            <a:ext cx="2283739" cy="1217794"/>
            <a:chOff x="43528873" y="4631899"/>
            <a:chExt cx="2283739" cy="121779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97E30FD-34A1-4EB1-81D9-89A405A6B55A}"/>
                </a:ext>
              </a:extLst>
            </p:cNvPr>
            <p:cNvGrpSpPr/>
            <p:nvPr/>
          </p:nvGrpSpPr>
          <p:grpSpPr>
            <a:xfrm>
              <a:off x="43751103" y="4631899"/>
              <a:ext cx="548640" cy="548640"/>
              <a:chOff x="43751103" y="4631899"/>
              <a:chExt cx="548640" cy="548640"/>
            </a:xfrm>
          </p:grpSpPr>
          <p:sp>
            <p:nvSpPr>
              <p:cNvPr id="88" name="Flowchart: Connector 87">
                <a:extLst>
                  <a:ext uri="{FF2B5EF4-FFF2-40B4-BE49-F238E27FC236}">
                    <a16:creationId xmlns:a16="http://schemas.microsoft.com/office/drawing/2014/main" id="{D87CAEED-6A31-42A2-A368-AEC3BC3FA94E}"/>
                  </a:ext>
                </a:extLst>
              </p:cNvPr>
              <p:cNvSpPr/>
              <p:nvPr/>
            </p:nvSpPr>
            <p:spPr>
              <a:xfrm>
                <a:off x="43751103" y="4631899"/>
                <a:ext cx="548640" cy="548640"/>
              </a:xfrm>
              <a:prstGeom prst="flowChartConnector">
                <a:avLst/>
              </a:prstGeom>
              <a:solidFill>
                <a:srgbClr val="CC0000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780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391A3B73-ACDA-461D-9973-37137942823D}"/>
                  </a:ext>
                </a:extLst>
              </p:cNvPr>
              <p:cNvSpPr/>
              <p:nvPr/>
            </p:nvSpPr>
            <p:spPr>
              <a:xfrm>
                <a:off x="43842543" y="4717301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E831516-6DCA-4A8A-BFCC-6C5085682C65}"/>
                </a:ext>
              </a:extLst>
            </p:cNvPr>
            <p:cNvSpPr txBox="1"/>
            <p:nvPr/>
          </p:nvSpPr>
          <p:spPr>
            <a:xfrm>
              <a:off x="43528873" y="5295695"/>
              <a:ext cx="22837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/>
                <a:t>Finish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90D5AF9-2A69-4536-B6C0-BF23CBD9C562}"/>
              </a:ext>
            </a:extLst>
          </p:cNvPr>
          <p:cNvGrpSpPr/>
          <p:nvPr/>
        </p:nvGrpSpPr>
        <p:grpSpPr>
          <a:xfrm>
            <a:off x="10292431" y="9671409"/>
            <a:ext cx="548640" cy="548640"/>
            <a:chOff x="2758097" y="1219200"/>
            <a:chExt cx="548640" cy="548640"/>
          </a:xfrm>
        </p:grpSpPr>
        <p:sp>
          <p:nvSpPr>
            <p:cNvPr id="93" name="Flowchart: Decision 92">
              <a:extLst>
                <a:ext uri="{FF2B5EF4-FFF2-40B4-BE49-F238E27FC236}">
                  <a16:creationId xmlns:a16="http://schemas.microsoft.com/office/drawing/2014/main" id="{9E43ECC2-2D0E-4DE0-A306-261B7E114DA1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Plus Sign 93">
              <a:extLst>
                <a:ext uri="{FF2B5EF4-FFF2-40B4-BE49-F238E27FC236}">
                  <a16:creationId xmlns:a16="http://schemas.microsoft.com/office/drawing/2014/main" id="{62D22500-7CEB-4A6A-BBF2-6CE12DC7A30B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39868C87-F490-4F9F-A55F-5D4559075ABA}"/>
              </a:ext>
            </a:extLst>
          </p:cNvPr>
          <p:cNvSpPr/>
          <p:nvPr/>
        </p:nvSpPr>
        <p:spPr>
          <a:xfrm>
            <a:off x="18155446" y="9712626"/>
            <a:ext cx="457200" cy="457200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F0C2A52-1102-49D0-8756-16C1222A3C75}"/>
              </a:ext>
            </a:extLst>
          </p:cNvPr>
          <p:cNvGrpSpPr/>
          <p:nvPr/>
        </p:nvGrpSpPr>
        <p:grpSpPr>
          <a:xfrm>
            <a:off x="25927021" y="9666906"/>
            <a:ext cx="548640" cy="548640"/>
            <a:chOff x="2758097" y="1219200"/>
            <a:chExt cx="548640" cy="548640"/>
          </a:xfrm>
        </p:grpSpPr>
        <p:sp>
          <p:nvSpPr>
            <p:cNvPr id="96" name="Flowchart: Decision 95">
              <a:extLst>
                <a:ext uri="{FF2B5EF4-FFF2-40B4-BE49-F238E27FC236}">
                  <a16:creationId xmlns:a16="http://schemas.microsoft.com/office/drawing/2014/main" id="{291A4DE9-1FDB-4E2B-BFFB-BA81A3E959EF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Plus Sign 96">
              <a:extLst>
                <a:ext uri="{FF2B5EF4-FFF2-40B4-BE49-F238E27FC236}">
                  <a16:creationId xmlns:a16="http://schemas.microsoft.com/office/drawing/2014/main" id="{57C41E47-8728-4E99-A4C8-1A6CE327ABA3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27F60E4-1A13-4E9D-81BF-5F2F43EA4C52}"/>
              </a:ext>
            </a:extLst>
          </p:cNvPr>
          <p:cNvGrpSpPr/>
          <p:nvPr/>
        </p:nvGrpSpPr>
        <p:grpSpPr>
          <a:xfrm>
            <a:off x="33790036" y="9666906"/>
            <a:ext cx="548640" cy="548640"/>
            <a:chOff x="2758097" y="1219200"/>
            <a:chExt cx="548640" cy="548640"/>
          </a:xfrm>
        </p:grpSpPr>
        <p:sp>
          <p:nvSpPr>
            <p:cNvPr id="99" name="Flowchart: Decision 98">
              <a:extLst>
                <a:ext uri="{FF2B5EF4-FFF2-40B4-BE49-F238E27FC236}">
                  <a16:creationId xmlns:a16="http://schemas.microsoft.com/office/drawing/2014/main" id="{673BF896-DAF6-4437-BE4A-9AF693B2ED86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Plus Sign 99">
              <a:extLst>
                <a:ext uri="{FF2B5EF4-FFF2-40B4-BE49-F238E27FC236}">
                  <a16:creationId xmlns:a16="http://schemas.microsoft.com/office/drawing/2014/main" id="{EA8FB256-CB98-42E3-AE90-F6B5265E7013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51B7ABAA-8E5B-4D48-94C7-10C6575D6079}"/>
              </a:ext>
            </a:extLst>
          </p:cNvPr>
          <p:cNvSpPr/>
          <p:nvPr/>
        </p:nvSpPr>
        <p:spPr>
          <a:xfrm>
            <a:off x="1173661" y="9805616"/>
            <a:ext cx="1141033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B4A2ACE-3E8B-43C1-81B6-D69AB298CAB1}"/>
              </a:ext>
            </a:extLst>
          </p:cNvPr>
          <p:cNvGrpSpPr/>
          <p:nvPr/>
        </p:nvGrpSpPr>
        <p:grpSpPr>
          <a:xfrm>
            <a:off x="2826896" y="2420906"/>
            <a:ext cx="7387648" cy="7730353"/>
            <a:chOff x="2826896" y="820704"/>
            <a:chExt cx="7387648" cy="773035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951593A-991E-4592-8B01-B046589E3F5E}"/>
                </a:ext>
              </a:extLst>
            </p:cNvPr>
            <p:cNvSpPr/>
            <p:nvPr/>
          </p:nvSpPr>
          <p:spPr>
            <a:xfrm>
              <a:off x="4886421" y="820704"/>
              <a:ext cx="3151240" cy="1742440"/>
            </a:xfrm>
            <a:prstGeom prst="roundRect">
              <a:avLst/>
            </a:prstGeom>
            <a:solidFill>
              <a:srgbClr val="FFFF6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</a:rPr>
                <a:t>Pre-Op Ultra Sound &amp; X-Ray</a:t>
              </a:r>
            </a:p>
          </p:txBody>
        </p:sp>
        <p:sp>
          <p:nvSpPr>
            <p:cNvPr id="89" name="Arrow: Right 88">
              <a:extLst>
                <a:ext uri="{FF2B5EF4-FFF2-40B4-BE49-F238E27FC236}">
                  <a16:creationId xmlns:a16="http://schemas.microsoft.com/office/drawing/2014/main" id="{CF7A494B-73E2-4D82-8B86-140F10200FD0}"/>
                </a:ext>
              </a:extLst>
            </p:cNvPr>
            <p:cNvSpPr/>
            <p:nvPr/>
          </p:nvSpPr>
          <p:spPr>
            <a:xfrm rot="19426126">
              <a:off x="2826896" y="7374220"/>
              <a:ext cx="219456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955C66FB-A6D5-4E36-B7AA-D710982F4BAC}"/>
                </a:ext>
              </a:extLst>
            </p:cNvPr>
            <p:cNvSpPr/>
            <p:nvPr/>
          </p:nvSpPr>
          <p:spPr>
            <a:xfrm>
              <a:off x="4886421" y="5606781"/>
              <a:ext cx="3151240" cy="1284840"/>
            </a:xfrm>
            <a:prstGeom prst="roundRect">
              <a:avLst/>
            </a:prstGeom>
            <a:solidFill>
              <a:srgbClr val="FFFF6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</a:rPr>
                <a:t>Pre-Op X-Ray</a:t>
              </a:r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2A662339-FD83-4AE9-9E7C-5BBC2B9A018D}"/>
                </a:ext>
              </a:extLst>
            </p:cNvPr>
            <p:cNvSpPr/>
            <p:nvPr/>
          </p:nvSpPr>
          <p:spPr>
            <a:xfrm>
              <a:off x="4888283" y="3256971"/>
              <a:ext cx="3151240" cy="1284840"/>
            </a:xfrm>
            <a:prstGeom prst="roundRect">
              <a:avLst/>
            </a:prstGeom>
            <a:solidFill>
              <a:srgbClr val="FFFF6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</a:rPr>
                <a:t>Pre-Op Ultrasound</a:t>
              </a:r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C9C7902-6084-47D3-8185-FEE44FB9DA5B}"/>
                </a:ext>
              </a:extLst>
            </p:cNvPr>
            <p:cNvSpPr/>
            <p:nvPr/>
          </p:nvSpPr>
          <p:spPr>
            <a:xfrm>
              <a:off x="3082224" y="8205414"/>
              <a:ext cx="713232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Arrow: Right 105">
              <a:extLst>
                <a:ext uri="{FF2B5EF4-FFF2-40B4-BE49-F238E27FC236}">
                  <a16:creationId xmlns:a16="http://schemas.microsoft.com/office/drawing/2014/main" id="{79743388-2576-4B88-BAD5-576FC1464649}"/>
                </a:ext>
              </a:extLst>
            </p:cNvPr>
            <p:cNvSpPr/>
            <p:nvPr/>
          </p:nvSpPr>
          <p:spPr>
            <a:xfrm rot="18061868">
              <a:off x="1959672" y="6164007"/>
              <a:ext cx="393192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1D1E286C-CA19-4721-A376-3F85CB475B02}"/>
                </a:ext>
              </a:extLst>
            </p:cNvPr>
            <p:cNvSpPr/>
            <p:nvPr/>
          </p:nvSpPr>
          <p:spPr>
            <a:xfrm rot="17582215">
              <a:off x="967297" y="5121582"/>
              <a:ext cx="566928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DC3A12FD-E18C-4F2B-9365-A78E3320AE3D}"/>
                </a:ext>
              </a:extLst>
            </p:cNvPr>
            <p:cNvSpPr/>
            <p:nvPr/>
          </p:nvSpPr>
          <p:spPr>
            <a:xfrm rot="2160000">
              <a:off x="7975401" y="7335901"/>
              <a:ext cx="219456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Arrow: Right 109">
              <a:extLst>
                <a:ext uri="{FF2B5EF4-FFF2-40B4-BE49-F238E27FC236}">
                  <a16:creationId xmlns:a16="http://schemas.microsoft.com/office/drawing/2014/main" id="{21FC1E95-EE9C-48A7-A3A0-E7A780205617}"/>
                </a:ext>
              </a:extLst>
            </p:cNvPr>
            <p:cNvSpPr/>
            <p:nvPr/>
          </p:nvSpPr>
          <p:spPr>
            <a:xfrm rot="3540000">
              <a:off x="7195484" y="6087418"/>
              <a:ext cx="393192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60E611E1-E5B7-45F1-8260-A9ED546530E3}"/>
                </a:ext>
              </a:extLst>
            </p:cNvPr>
            <p:cNvSpPr/>
            <p:nvPr/>
          </p:nvSpPr>
          <p:spPr>
            <a:xfrm rot="4020000">
              <a:off x="6563993" y="4969096"/>
              <a:ext cx="566928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CE645985-8801-4480-9A1A-411CF08DD453}"/>
              </a:ext>
            </a:extLst>
          </p:cNvPr>
          <p:cNvSpPr/>
          <p:nvPr/>
        </p:nvSpPr>
        <p:spPr>
          <a:xfrm>
            <a:off x="36445005" y="2090057"/>
            <a:ext cx="3151240" cy="2059832"/>
          </a:xfrm>
          <a:prstGeom prst="roundRect">
            <a:avLst/>
          </a:prstGeom>
          <a:solidFill>
            <a:srgbClr val="C0FF8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Post-Op Cefuroxime/Metronidazole &amp; X-Ray</a:t>
            </a:r>
          </a:p>
        </p:txBody>
      </p:sp>
      <p:sp>
        <p:nvSpPr>
          <p:cNvPr id="126" name="Arrow: Right 125">
            <a:extLst>
              <a:ext uri="{FF2B5EF4-FFF2-40B4-BE49-F238E27FC236}">
                <a16:creationId xmlns:a16="http://schemas.microsoft.com/office/drawing/2014/main" id="{AE51986D-7896-4CA9-8E33-26AF4B06F0A8}"/>
              </a:ext>
            </a:extLst>
          </p:cNvPr>
          <p:cNvSpPr/>
          <p:nvPr/>
        </p:nvSpPr>
        <p:spPr>
          <a:xfrm rot="19426126">
            <a:off x="34385480" y="8960967"/>
            <a:ext cx="219456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9" name="Arrow: Right 128">
            <a:extLst>
              <a:ext uri="{FF2B5EF4-FFF2-40B4-BE49-F238E27FC236}">
                <a16:creationId xmlns:a16="http://schemas.microsoft.com/office/drawing/2014/main" id="{8AEF0895-4430-47ED-9D64-EB6F3404C1EC}"/>
              </a:ext>
            </a:extLst>
          </p:cNvPr>
          <p:cNvSpPr/>
          <p:nvPr/>
        </p:nvSpPr>
        <p:spPr>
          <a:xfrm>
            <a:off x="34640808" y="9792161"/>
            <a:ext cx="713232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8B87C192-18E8-4E08-9C32-3782CB6CA1F3}"/>
              </a:ext>
            </a:extLst>
          </p:cNvPr>
          <p:cNvSpPr/>
          <p:nvPr/>
        </p:nvSpPr>
        <p:spPr>
          <a:xfrm rot="18061868">
            <a:off x="33518256" y="7750754"/>
            <a:ext cx="393192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99A789DC-D28E-4215-92E3-8D5D38E3576D}"/>
              </a:ext>
            </a:extLst>
          </p:cNvPr>
          <p:cNvSpPr/>
          <p:nvPr/>
        </p:nvSpPr>
        <p:spPr>
          <a:xfrm rot="17582215">
            <a:off x="32525881" y="6708329"/>
            <a:ext cx="566928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0CF7D5D2-CC98-46D3-8074-CD76B20341C1}"/>
              </a:ext>
            </a:extLst>
          </p:cNvPr>
          <p:cNvSpPr/>
          <p:nvPr/>
        </p:nvSpPr>
        <p:spPr>
          <a:xfrm rot="2160000">
            <a:off x="39533985" y="8922648"/>
            <a:ext cx="219456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3" name="Arrow: Right 132">
            <a:extLst>
              <a:ext uri="{FF2B5EF4-FFF2-40B4-BE49-F238E27FC236}">
                <a16:creationId xmlns:a16="http://schemas.microsoft.com/office/drawing/2014/main" id="{81F9540C-7EDA-4447-9214-0D5DA5DCF22D}"/>
              </a:ext>
            </a:extLst>
          </p:cNvPr>
          <p:cNvSpPr/>
          <p:nvPr/>
        </p:nvSpPr>
        <p:spPr>
          <a:xfrm rot="3540000">
            <a:off x="38754068" y="7674165"/>
            <a:ext cx="393192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4" name="Arrow: Right 133">
            <a:extLst>
              <a:ext uri="{FF2B5EF4-FFF2-40B4-BE49-F238E27FC236}">
                <a16:creationId xmlns:a16="http://schemas.microsoft.com/office/drawing/2014/main" id="{8A497DEC-E6FF-4931-AC2E-180CA6D83062}"/>
              </a:ext>
            </a:extLst>
          </p:cNvPr>
          <p:cNvSpPr/>
          <p:nvPr/>
        </p:nvSpPr>
        <p:spPr>
          <a:xfrm rot="4020000">
            <a:off x="38122577" y="6555843"/>
            <a:ext cx="566928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1B13BF9F-992F-4C4C-A17E-E2F23A04404D}"/>
              </a:ext>
            </a:extLst>
          </p:cNvPr>
          <p:cNvSpPr/>
          <p:nvPr/>
        </p:nvSpPr>
        <p:spPr>
          <a:xfrm rot="19426126">
            <a:off x="26427846" y="8940309"/>
            <a:ext cx="219456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0" name="Arrow: Right 139">
            <a:extLst>
              <a:ext uri="{FF2B5EF4-FFF2-40B4-BE49-F238E27FC236}">
                <a16:creationId xmlns:a16="http://schemas.microsoft.com/office/drawing/2014/main" id="{6439965D-37CB-4CD4-A919-1A1B64A66008}"/>
              </a:ext>
            </a:extLst>
          </p:cNvPr>
          <p:cNvSpPr/>
          <p:nvPr/>
        </p:nvSpPr>
        <p:spPr>
          <a:xfrm>
            <a:off x="26683174" y="9771503"/>
            <a:ext cx="713232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B5610E0E-D9FF-466B-8BC0-D0B30B0442E0}"/>
              </a:ext>
            </a:extLst>
          </p:cNvPr>
          <p:cNvSpPr/>
          <p:nvPr/>
        </p:nvSpPr>
        <p:spPr>
          <a:xfrm rot="2160000">
            <a:off x="31576351" y="8901990"/>
            <a:ext cx="219456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6" name="Arrow: Right 145">
            <a:extLst>
              <a:ext uri="{FF2B5EF4-FFF2-40B4-BE49-F238E27FC236}">
                <a16:creationId xmlns:a16="http://schemas.microsoft.com/office/drawing/2014/main" id="{0E4918C2-0A4C-40C7-AFF2-EA44E10B59BC}"/>
              </a:ext>
            </a:extLst>
          </p:cNvPr>
          <p:cNvSpPr/>
          <p:nvPr/>
        </p:nvSpPr>
        <p:spPr>
          <a:xfrm>
            <a:off x="18729299" y="9792161"/>
            <a:ext cx="173736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7" name="Arrow: Right 146">
            <a:extLst>
              <a:ext uri="{FF2B5EF4-FFF2-40B4-BE49-F238E27FC236}">
                <a16:creationId xmlns:a16="http://schemas.microsoft.com/office/drawing/2014/main" id="{48A1196A-2896-44B8-A6A2-6442ACEDAEFC}"/>
              </a:ext>
            </a:extLst>
          </p:cNvPr>
          <p:cNvSpPr/>
          <p:nvPr/>
        </p:nvSpPr>
        <p:spPr>
          <a:xfrm>
            <a:off x="24041303" y="9748914"/>
            <a:ext cx="173736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B178CB66-12C8-4470-81BE-C3D8899B93EE}"/>
              </a:ext>
            </a:extLst>
          </p:cNvPr>
          <p:cNvSpPr/>
          <p:nvPr/>
        </p:nvSpPr>
        <p:spPr>
          <a:xfrm>
            <a:off x="12780248" y="4473894"/>
            <a:ext cx="3151240" cy="1691897"/>
          </a:xfrm>
          <a:prstGeom prst="roundRect">
            <a:avLst/>
          </a:prstGeom>
          <a:solidFill>
            <a:srgbClr val="A3E0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Pre-Op Cefuroxime/Metronidazole</a:t>
            </a:r>
          </a:p>
        </p:txBody>
      </p:sp>
    </p:spTree>
    <p:extLst>
      <p:ext uri="{BB962C8B-B14F-4D97-AF65-F5344CB8AC3E}">
        <p14:creationId xmlns:p14="http://schemas.microsoft.com/office/powerpoint/2010/main" val="1883567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F3AA091-28B3-41B7-933B-95F7B18CE2CD}"/>
              </a:ext>
            </a:extLst>
          </p:cNvPr>
          <p:cNvGrpSpPr/>
          <p:nvPr/>
        </p:nvGrpSpPr>
        <p:grpSpPr>
          <a:xfrm>
            <a:off x="10734818" y="2407451"/>
            <a:ext cx="7387648" cy="7730353"/>
            <a:chOff x="2826896" y="820704"/>
            <a:chExt cx="7387648" cy="7730353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67492657-36A4-4557-9F78-0589679BC9B4}"/>
                </a:ext>
              </a:extLst>
            </p:cNvPr>
            <p:cNvSpPr/>
            <p:nvPr/>
          </p:nvSpPr>
          <p:spPr>
            <a:xfrm>
              <a:off x="4886421" y="820704"/>
              <a:ext cx="3151240" cy="1742440"/>
            </a:xfrm>
            <a:prstGeom prst="roundRect">
              <a:avLst/>
            </a:prstGeom>
            <a:blipFill>
              <a:blip r:embed="rId2"/>
              <a:stretch>
                <a:fillRect/>
              </a:stretch>
            </a:blip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</a:rPr>
                <a:t>Pre-Op Cefuroxime/Metronidazole &amp; CT</a:t>
              </a:r>
            </a:p>
          </p:txBody>
        </p:sp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3798FEAD-8DB4-4B0B-973D-9ABBE8956FF8}"/>
                </a:ext>
              </a:extLst>
            </p:cNvPr>
            <p:cNvSpPr/>
            <p:nvPr/>
          </p:nvSpPr>
          <p:spPr>
            <a:xfrm rot="19426126">
              <a:off x="2826896" y="7374220"/>
              <a:ext cx="219456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26D800BC-D728-444E-BFE6-009E868AD224}"/>
                </a:ext>
              </a:extLst>
            </p:cNvPr>
            <p:cNvSpPr/>
            <p:nvPr/>
          </p:nvSpPr>
          <p:spPr>
            <a:xfrm>
              <a:off x="4886421" y="5606781"/>
              <a:ext cx="3151240" cy="1284840"/>
            </a:xfrm>
            <a:prstGeom prst="roundRect">
              <a:avLst/>
            </a:prstGeom>
            <a:solidFill>
              <a:srgbClr val="FFFF6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</a:rPr>
                <a:t>Pre-Op CT</a:t>
              </a:r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4D783864-8926-43DD-B5C6-CC5FFD6C68E8}"/>
                </a:ext>
              </a:extLst>
            </p:cNvPr>
            <p:cNvSpPr/>
            <p:nvPr/>
          </p:nvSpPr>
          <p:spPr>
            <a:xfrm>
              <a:off x="3082224" y="8205414"/>
              <a:ext cx="713232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E6DBE065-A16A-4E27-B3FB-0F4CCE9B14C3}"/>
                </a:ext>
              </a:extLst>
            </p:cNvPr>
            <p:cNvSpPr/>
            <p:nvPr/>
          </p:nvSpPr>
          <p:spPr>
            <a:xfrm rot="18061868">
              <a:off x="1959672" y="6164007"/>
              <a:ext cx="393192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Arrow: Right 119">
              <a:extLst>
                <a:ext uri="{FF2B5EF4-FFF2-40B4-BE49-F238E27FC236}">
                  <a16:creationId xmlns:a16="http://schemas.microsoft.com/office/drawing/2014/main" id="{5F13F46A-C49F-4F68-9436-0382F71309AC}"/>
                </a:ext>
              </a:extLst>
            </p:cNvPr>
            <p:cNvSpPr/>
            <p:nvPr/>
          </p:nvSpPr>
          <p:spPr>
            <a:xfrm rot="17582215">
              <a:off x="967297" y="5121582"/>
              <a:ext cx="566928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Arrow: Right 120">
              <a:extLst>
                <a:ext uri="{FF2B5EF4-FFF2-40B4-BE49-F238E27FC236}">
                  <a16:creationId xmlns:a16="http://schemas.microsoft.com/office/drawing/2014/main" id="{7658E780-ED2D-4D8A-8236-D13ADE8B66EB}"/>
                </a:ext>
              </a:extLst>
            </p:cNvPr>
            <p:cNvSpPr/>
            <p:nvPr/>
          </p:nvSpPr>
          <p:spPr>
            <a:xfrm rot="2160000">
              <a:off x="7975401" y="7335901"/>
              <a:ext cx="219456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Arrow: Right 121">
              <a:extLst>
                <a:ext uri="{FF2B5EF4-FFF2-40B4-BE49-F238E27FC236}">
                  <a16:creationId xmlns:a16="http://schemas.microsoft.com/office/drawing/2014/main" id="{650070CD-6FD2-48D0-ACE4-E04894C88092}"/>
                </a:ext>
              </a:extLst>
            </p:cNvPr>
            <p:cNvSpPr/>
            <p:nvPr/>
          </p:nvSpPr>
          <p:spPr>
            <a:xfrm rot="3540000">
              <a:off x="7195484" y="6087418"/>
              <a:ext cx="393192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Arrow: Right 122">
              <a:extLst>
                <a:ext uri="{FF2B5EF4-FFF2-40B4-BE49-F238E27FC236}">
                  <a16:creationId xmlns:a16="http://schemas.microsoft.com/office/drawing/2014/main" id="{7C1CDF0F-F48F-4B04-8A48-D129BAF44E60}"/>
                </a:ext>
              </a:extLst>
            </p:cNvPr>
            <p:cNvSpPr/>
            <p:nvPr/>
          </p:nvSpPr>
          <p:spPr>
            <a:xfrm rot="4020000">
              <a:off x="6563993" y="4969096"/>
              <a:ext cx="566928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34835E2-1604-47FA-AB84-F8046FC09910}"/>
              </a:ext>
            </a:extLst>
          </p:cNvPr>
          <p:cNvSpPr/>
          <p:nvPr/>
        </p:nvSpPr>
        <p:spPr>
          <a:xfrm>
            <a:off x="20634701" y="9217171"/>
            <a:ext cx="3151240" cy="1284840"/>
          </a:xfrm>
          <a:prstGeom prst="roundRect">
            <a:avLst/>
          </a:prstGeom>
          <a:solidFill>
            <a:srgbClr val="FFB9B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Sleep &amp; General Surgery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E2BA6B61-F3B2-4C6B-8E53-2B089A72889C}"/>
              </a:ext>
            </a:extLst>
          </p:cNvPr>
          <p:cNvSpPr/>
          <p:nvPr/>
        </p:nvSpPr>
        <p:spPr>
          <a:xfrm>
            <a:off x="28466453" y="7281153"/>
            <a:ext cx="3151240" cy="1284840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Post-Op CT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096E3CC-2717-4DD8-8002-2906CB5B570F}"/>
              </a:ext>
            </a:extLst>
          </p:cNvPr>
          <p:cNvGrpSpPr/>
          <p:nvPr/>
        </p:nvGrpSpPr>
        <p:grpSpPr>
          <a:xfrm>
            <a:off x="2424139" y="9673021"/>
            <a:ext cx="548640" cy="548640"/>
            <a:chOff x="2758097" y="1219200"/>
            <a:chExt cx="548640" cy="548640"/>
          </a:xfrm>
        </p:grpSpPr>
        <p:sp>
          <p:nvSpPr>
            <p:cNvPr id="67" name="Flowchart: Decision 66">
              <a:extLst>
                <a:ext uri="{FF2B5EF4-FFF2-40B4-BE49-F238E27FC236}">
                  <a16:creationId xmlns:a16="http://schemas.microsoft.com/office/drawing/2014/main" id="{57D81F7C-49B1-4AF2-8D3C-1B34BBC1D53D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Plus Sign 67">
              <a:extLst>
                <a:ext uri="{FF2B5EF4-FFF2-40B4-BE49-F238E27FC236}">
                  <a16:creationId xmlns:a16="http://schemas.microsoft.com/office/drawing/2014/main" id="{291B80DF-7F26-454F-96F1-4C1D4134E114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7E87AA98-3EDC-4CDE-8DB7-D148DADC69E6}"/>
              </a:ext>
            </a:extLst>
          </p:cNvPr>
          <p:cNvSpPr/>
          <p:nvPr/>
        </p:nvSpPr>
        <p:spPr>
          <a:xfrm>
            <a:off x="36437616" y="4525290"/>
            <a:ext cx="3151240" cy="1746504"/>
          </a:xfrm>
          <a:prstGeom prst="roundRect">
            <a:avLst/>
          </a:prstGeom>
          <a:solidFill>
            <a:srgbClr val="A3E0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Post-Op Cefuroxime/Metronidazole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677E2646-CC4E-464E-A7D1-2CC53DD3B084}"/>
              </a:ext>
            </a:extLst>
          </p:cNvPr>
          <p:cNvSpPr/>
          <p:nvPr/>
        </p:nvSpPr>
        <p:spPr>
          <a:xfrm>
            <a:off x="36437616" y="7282285"/>
            <a:ext cx="3151240" cy="1284840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Post-Op X-Ray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5BF9554-AF99-4E20-8629-9B3169B606CA}"/>
              </a:ext>
            </a:extLst>
          </p:cNvPr>
          <p:cNvGrpSpPr/>
          <p:nvPr/>
        </p:nvGrpSpPr>
        <p:grpSpPr>
          <a:xfrm>
            <a:off x="347913" y="9673023"/>
            <a:ext cx="2283739" cy="1169001"/>
            <a:chOff x="187535" y="4680692"/>
            <a:chExt cx="2283739" cy="116900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54F4F6A-4FEA-4BE0-B327-7EFDBBFF9E42}"/>
                </a:ext>
              </a:extLst>
            </p:cNvPr>
            <p:cNvGrpSpPr/>
            <p:nvPr/>
          </p:nvGrpSpPr>
          <p:grpSpPr>
            <a:xfrm>
              <a:off x="355198" y="4680692"/>
              <a:ext cx="548640" cy="548640"/>
              <a:chOff x="355198" y="4680692"/>
              <a:chExt cx="548640" cy="548640"/>
            </a:xfrm>
          </p:grpSpPr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97FA1413-1F21-4B62-8F4B-BB5538C6D60A}"/>
                  </a:ext>
                </a:extLst>
              </p:cNvPr>
              <p:cNvSpPr/>
              <p:nvPr/>
            </p:nvSpPr>
            <p:spPr>
              <a:xfrm>
                <a:off x="355198" y="4680692"/>
                <a:ext cx="548640" cy="548640"/>
              </a:xfrm>
              <a:prstGeom prst="flowChartConnector">
                <a:avLst/>
              </a:prstGeom>
              <a:solidFill>
                <a:srgbClr val="59CA3E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780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E314840-34DA-446F-9496-FE6B378BA315}"/>
                  </a:ext>
                </a:extLst>
              </p:cNvPr>
              <p:cNvSpPr/>
              <p:nvPr/>
            </p:nvSpPr>
            <p:spPr>
              <a:xfrm>
                <a:off x="449043" y="4779713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14BA00-EE3A-4A18-8D88-13680AC926A1}"/>
                </a:ext>
              </a:extLst>
            </p:cNvPr>
            <p:cNvSpPr txBox="1"/>
            <p:nvPr/>
          </p:nvSpPr>
          <p:spPr>
            <a:xfrm>
              <a:off x="187535" y="5295695"/>
              <a:ext cx="22837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/>
                <a:t>Start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0F92D15-DEAF-4E8C-B322-8F269DA685C4}"/>
              </a:ext>
            </a:extLst>
          </p:cNvPr>
          <p:cNvGrpSpPr/>
          <p:nvPr/>
        </p:nvGrpSpPr>
        <p:grpSpPr>
          <a:xfrm>
            <a:off x="41561613" y="9666906"/>
            <a:ext cx="2283739" cy="1217794"/>
            <a:chOff x="43528873" y="4631899"/>
            <a:chExt cx="2283739" cy="121779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97E30FD-34A1-4EB1-81D9-89A405A6B55A}"/>
                </a:ext>
              </a:extLst>
            </p:cNvPr>
            <p:cNvGrpSpPr/>
            <p:nvPr/>
          </p:nvGrpSpPr>
          <p:grpSpPr>
            <a:xfrm>
              <a:off x="43751103" y="4631899"/>
              <a:ext cx="548640" cy="548640"/>
              <a:chOff x="43751103" y="4631899"/>
              <a:chExt cx="548640" cy="548640"/>
            </a:xfrm>
          </p:grpSpPr>
          <p:sp>
            <p:nvSpPr>
              <p:cNvPr id="88" name="Flowchart: Connector 87">
                <a:extLst>
                  <a:ext uri="{FF2B5EF4-FFF2-40B4-BE49-F238E27FC236}">
                    <a16:creationId xmlns:a16="http://schemas.microsoft.com/office/drawing/2014/main" id="{D87CAEED-6A31-42A2-A368-AEC3BC3FA94E}"/>
                  </a:ext>
                </a:extLst>
              </p:cNvPr>
              <p:cNvSpPr/>
              <p:nvPr/>
            </p:nvSpPr>
            <p:spPr>
              <a:xfrm>
                <a:off x="43751103" y="4631899"/>
                <a:ext cx="548640" cy="548640"/>
              </a:xfrm>
              <a:prstGeom prst="flowChartConnector">
                <a:avLst/>
              </a:prstGeom>
              <a:solidFill>
                <a:srgbClr val="CC0000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780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391A3B73-ACDA-461D-9973-37137942823D}"/>
                  </a:ext>
                </a:extLst>
              </p:cNvPr>
              <p:cNvSpPr/>
              <p:nvPr/>
            </p:nvSpPr>
            <p:spPr>
              <a:xfrm>
                <a:off x="43842543" y="4717301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E831516-6DCA-4A8A-BFCC-6C5085682C65}"/>
                </a:ext>
              </a:extLst>
            </p:cNvPr>
            <p:cNvSpPr txBox="1"/>
            <p:nvPr/>
          </p:nvSpPr>
          <p:spPr>
            <a:xfrm>
              <a:off x="43528873" y="5295695"/>
              <a:ext cx="22837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/>
                <a:t>Finish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90D5AF9-2A69-4536-B6C0-BF23CBD9C562}"/>
              </a:ext>
            </a:extLst>
          </p:cNvPr>
          <p:cNvGrpSpPr/>
          <p:nvPr/>
        </p:nvGrpSpPr>
        <p:grpSpPr>
          <a:xfrm>
            <a:off x="10292431" y="9671409"/>
            <a:ext cx="548640" cy="548640"/>
            <a:chOff x="2758097" y="1219200"/>
            <a:chExt cx="548640" cy="548640"/>
          </a:xfrm>
        </p:grpSpPr>
        <p:sp>
          <p:nvSpPr>
            <p:cNvPr id="93" name="Flowchart: Decision 92">
              <a:extLst>
                <a:ext uri="{FF2B5EF4-FFF2-40B4-BE49-F238E27FC236}">
                  <a16:creationId xmlns:a16="http://schemas.microsoft.com/office/drawing/2014/main" id="{9E43ECC2-2D0E-4DE0-A306-261B7E114DA1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Plus Sign 93">
              <a:extLst>
                <a:ext uri="{FF2B5EF4-FFF2-40B4-BE49-F238E27FC236}">
                  <a16:creationId xmlns:a16="http://schemas.microsoft.com/office/drawing/2014/main" id="{62D22500-7CEB-4A6A-BBF2-6CE12DC7A30B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39868C87-F490-4F9F-A55F-5D4559075ABA}"/>
              </a:ext>
            </a:extLst>
          </p:cNvPr>
          <p:cNvSpPr/>
          <p:nvPr/>
        </p:nvSpPr>
        <p:spPr>
          <a:xfrm>
            <a:off x="18155446" y="9712626"/>
            <a:ext cx="457200" cy="457200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F0C2A52-1102-49D0-8756-16C1222A3C75}"/>
              </a:ext>
            </a:extLst>
          </p:cNvPr>
          <p:cNvGrpSpPr/>
          <p:nvPr/>
        </p:nvGrpSpPr>
        <p:grpSpPr>
          <a:xfrm>
            <a:off x="25927021" y="9666906"/>
            <a:ext cx="548640" cy="548640"/>
            <a:chOff x="2758097" y="1219200"/>
            <a:chExt cx="548640" cy="548640"/>
          </a:xfrm>
        </p:grpSpPr>
        <p:sp>
          <p:nvSpPr>
            <p:cNvPr id="96" name="Flowchart: Decision 95">
              <a:extLst>
                <a:ext uri="{FF2B5EF4-FFF2-40B4-BE49-F238E27FC236}">
                  <a16:creationId xmlns:a16="http://schemas.microsoft.com/office/drawing/2014/main" id="{291A4DE9-1FDB-4E2B-BFFB-BA81A3E959EF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Plus Sign 96">
              <a:extLst>
                <a:ext uri="{FF2B5EF4-FFF2-40B4-BE49-F238E27FC236}">
                  <a16:creationId xmlns:a16="http://schemas.microsoft.com/office/drawing/2014/main" id="{57C41E47-8728-4E99-A4C8-1A6CE327ABA3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27F60E4-1A13-4E9D-81BF-5F2F43EA4C52}"/>
              </a:ext>
            </a:extLst>
          </p:cNvPr>
          <p:cNvGrpSpPr/>
          <p:nvPr/>
        </p:nvGrpSpPr>
        <p:grpSpPr>
          <a:xfrm>
            <a:off x="33790036" y="9666906"/>
            <a:ext cx="548640" cy="548640"/>
            <a:chOff x="2758097" y="1219200"/>
            <a:chExt cx="548640" cy="548640"/>
          </a:xfrm>
        </p:grpSpPr>
        <p:sp>
          <p:nvSpPr>
            <p:cNvPr id="99" name="Flowchart: Decision 98">
              <a:extLst>
                <a:ext uri="{FF2B5EF4-FFF2-40B4-BE49-F238E27FC236}">
                  <a16:creationId xmlns:a16="http://schemas.microsoft.com/office/drawing/2014/main" id="{673BF896-DAF6-4437-BE4A-9AF693B2ED86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Plus Sign 99">
              <a:extLst>
                <a:ext uri="{FF2B5EF4-FFF2-40B4-BE49-F238E27FC236}">
                  <a16:creationId xmlns:a16="http://schemas.microsoft.com/office/drawing/2014/main" id="{EA8FB256-CB98-42E3-AE90-F6B5265E7013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51B7ABAA-8E5B-4D48-94C7-10C6575D6079}"/>
              </a:ext>
            </a:extLst>
          </p:cNvPr>
          <p:cNvSpPr/>
          <p:nvPr/>
        </p:nvSpPr>
        <p:spPr>
          <a:xfrm>
            <a:off x="1173661" y="9805616"/>
            <a:ext cx="1141033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B4A2ACE-3E8B-43C1-81B6-D69AB298CAB1}"/>
              </a:ext>
            </a:extLst>
          </p:cNvPr>
          <p:cNvGrpSpPr/>
          <p:nvPr/>
        </p:nvGrpSpPr>
        <p:grpSpPr>
          <a:xfrm>
            <a:off x="2826896" y="2420906"/>
            <a:ext cx="7387648" cy="7730353"/>
            <a:chOff x="2826896" y="820704"/>
            <a:chExt cx="7387648" cy="773035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951593A-991E-4592-8B01-B046589E3F5E}"/>
                </a:ext>
              </a:extLst>
            </p:cNvPr>
            <p:cNvSpPr/>
            <p:nvPr/>
          </p:nvSpPr>
          <p:spPr>
            <a:xfrm>
              <a:off x="4886421" y="820704"/>
              <a:ext cx="3151240" cy="1742440"/>
            </a:xfrm>
            <a:prstGeom prst="roundRect">
              <a:avLst/>
            </a:prstGeom>
            <a:solidFill>
              <a:srgbClr val="FFFF6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</a:rPr>
                <a:t>Pre-Op Ultrasound &amp; </a:t>
              </a:r>
            </a:p>
            <a:p>
              <a:pPr algn="ctr"/>
              <a:r>
                <a:rPr lang="en-US" sz="3000" dirty="0">
                  <a:solidFill>
                    <a:schemeClr val="tx1"/>
                  </a:solidFill>
                </a:rPr>
                <a:t>X-Ray</a:t>
              </a:r>
            </a:p>
          </p:txBody>
        </p:sp>
        <p:sp>
          <p:nvSpPr>
            <p:cNvPr id="89" name="Arrow: Right 88">
              <a:extLst>
                <a:ext uri="{FF2B5EF4-FFF2-40B4-BE49-F238E27FC236}">
                  <a16:creationId xmlns:a16="http://schemas.microsoft.com/office/drawing/2014/main" id="{CF7A494B-73E2-4D82-8B86-140F10200FD0}"/>
                </a:ext>
              </a:extLst>
            </p:cNvPr>
            <p:cNvSpPr/>
            <p:nvPr/>
          </p:nvSpPr>
          <p:spPr>
            <a:xfrm rot="19426126">
              <a:off x="2826896" y="7374220"/>
              <a:ext cx="219456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955C66FB-A6D5-4E36-B7AA-D710982F4BAC}"/>
                </a:ext>
              </a:extLst>
            </p:cNvPr>
            <p:cNvSpPr/>
            <p:nvPr/>
          </p:nvSpPr>
          <p:spPr>
            <a:xfrm>
              <a:off x="4886421" y="5606781"/>
              <a:ext cx="3151240" cy="1284840"/>
            </a:xfrm>
            <a:prstGeom prst="roundRect">
              <a:avLst/>
            </a:prstGeom>
            <a:solidFill>
              <a:srgbClr val="FFFF6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</a:rPr>
                <a:t>Pre-Op X-Ray</a:t>
              </a:r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2A662339-FD83-4AE9-9E7C-5BBC2B9A018D}"/>
                </a:ext>
              </a:extLst>
            </p:cNvPr>
            <p:cNvSpPr/>
            <p:nvPr/>
          </p:nvSpPr>
          <p:spPr>
            <a:xfrm>
              <a:off x="4888283" y="3256971"/>
              <a:ext cx="3151240" cy="1284840"/>
            </a:xfrm>
            <a:prstGeom prst="roundRect">
              <a:avLst/>
            </a:prstGeom>
            <a:solidFill>
              <a:srgbClr val="FFFF6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</a:rPr>
                <a:t>Pre-Op Ultrasound</a:t>
              </a:r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C9C7902-6084-47D3-8185-FEE44FB9DA5B}"/>
                </a:ext>
              </a:extLst>
            </p:cNvPr>
            <p:cNvSpPr/>
            <p:nvPr/>
          </p:nvSpPr>
          <p:spPr>
            <a:xfrm>
              <a:off x="3082224" y="8205414"/>
              <a:ext cx="713232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Arrow: Right 105">
              <a:extLst>
                <a:ext uri="{FF2B5EF4-FFF2-40B4-BE49-F238E27FC236}">
                  <a16:creationId xmlns:a16="http://schemas.microsoft.com/office/drawing/2014/main" id="{79743388-2576-4B88-BAD5-576FC1464649}"/>
                </a:ext>
              </a:extLst>
            </p:cNvPr>
            <p:cNvSpPr/>
            <p:nvPr/>
          </p:nvSpPr>
          <p:spPr>
            <a:xfrm rot="18061868">
              <a:off x="1959672" y="6164007"/>
              <a:ext cx="393192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1D1E286C-CA19-4721-A376-3F85CB475B02}"/>
                </a:ext>
              </a:extLst>
            </p:cNvPr>
            <p:cNvSpPr/>
            <p:nvPr/>
          </p:nvSpPr>
          <p:spPr>
            <a:xfrm rot="17582215">
              <a:off x="967297" y="5121582"/>
              <a:ext cx="566928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DC3A12FD-E18C-4F2B-9365-A78E3320AE3D}"/>
                </a:ext>
              </a:extLst>
            </p:cNvPr>
            <p:cNvSpPr/>
            <p:nvPr/>
          </p:nvSpPr>
          <p:spPr>
            <a:xfrm rot="2160000">
              <a:off x="7975401" y="7335901"/>
              <a:ext cx="219456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Arrow: Right 109">
              <a:extLst>
                <a:ext uri="{FF2B5EF4-FFF2-40B4-BE49-F238E27FC236}">
                  <a16:creationId xmlns:a16="http://schemas.microsoft.com/office/drawing/2014/main" id="{21FC1E95-EE9C-48A7-A3A0-E7A780205617}"/>
                </a:ext>
              </a:extLst>
            </p:cNvPr>
            <p:cNvSpPr/>
            <p:nvPr/>
          </p:nvSpPr>
          <p:spPr>
            <a:xfrm rot="3540000">
              <a:off x="7195484" y="6087418"/>
              <a:ext cx="393192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60E611E1-E5B7-45F1-8260-A9ED546530E3}"/>
                </a:ext>
              </a:extLst>
            </p:cNvPr>
            <p:cNvSpPr/>
            <p:nvPr/>
          </p:nvSpPr>
          <p:spPr>
            <a:xfrm rot="4020000">
              <a:off x="6563993" y="4969096"/>
              <a:ext cx="566928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CE645985-8801-4480-9A1A-411CF08DD453}"/>
              </a:ext>
            </a:extLst>
          </p:cNvPr>
          <p:cNvSpPr/>
          <p:nvPr/>
        </p:nvSpPr>
        <p:spPr>
          <a:xfrm>
            <a:off x="36445005" y="2090057"/>
            <a:ext cx="3151240" cy="2059832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Post-Op Cefuroxime/Metronidazole &amp; X-Ray</a:t>
            </a:r>
          </a:p>
        </p:txBody>
      </p:sp>
      <p:sp>
        <p:nvSpPr>
          <p:cNvPr id="126" name="Arrow: Right 125">
            <a:extLst>
              <a:ext uri="{FF2B5EF4-FFF2-40B4-BE49-F238E27FC236}">
                <a16:creationId xmlns:a16="http://schemas.microsoft.com/office/drawing/2014/main" id="{AE51986D-7896-4CA9-8E33-26AF4B06F0A8}"/>
              </a:ext>
            </a:extLst>
          </p:cNvPr>
          <p:cNvSpPr/>
          <p:nvPr/>
        </p:nvSpPr>
        <p:spPr>
          <a:xfrm rot="19426126">
            <a:off x="34385480" y="8960967"/>
            <a:ext cx="219456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9" name="Arrow: Right 128">
            <a:extLst>
              <a:ext uri="{FF2B5EF4-FFF2-40B4-BE49-F238E27FC236}">
                <a16:creationId xmlns:a16="http://schemas.microsoft.com/office/drawing/2014/main" id="{8AEF0895-4430-47ED-9D64-EB6F3404C1EC}"/>
              </a:ext>
            </a:extLst>
          </p:cNvPr>
          <p:cNvSpPr/>
          <p:nvPr/>
        </p:nvSpPr>
        <p:spPr>
          <a:xfrm>
            <a:off x="34640808" y="9792161"/>
            <a:ext cx="713232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8B87C192-18E8-4E08-9C32-3782CB6CA1F3}"/>
              </a:ext>
            </a:extLst>
          </p:cNvPr>
          <p:cNvSpPr/>
          <p:nvPr/>
        </p:nvSpPr>
        <p:spPr>
          <a:xfrm rot="18061868">
            <a:off x="33518256" y="7750754"/>
            <a:ext cx="393192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99A789DC-D28E-4215-92E3-8D5D38E3576D}"/>
              </a:ext>
            </a:extLst>
          </p:cNvPr>
          <p:cNvSpPr/>
          <p:nvPr/>
        </p:nvSpPr>
        <p:spPr>
          <a:xfrm rot="17582215">
            <a:off x="32525881" y="6708329"/>
            <a:ext cx="566928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0CF7D5D2-CC98-46D3-8074-CD76B20341C1}"/>
              </a:ext>
            </a:extLst>
          </p:cNvPr>
          <p:cNvSpPr/>
          <p:nvPr/>
        </p:nvSpPr>
        <p:spPr>
          <a:xfrm rot="2160000">
            <a:off x="39533985" y="8922648"/>
            <a:ext cx="219456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3" name="Arrow: Right 132">
            <a:extLst>
              <a:ext uri="{FF2B5EF4-FFF2-40B4-BE49-F238E27FC236}">
                <a16:creationId xmlns:a16="http://schemas.microsoft.com/office/drawing/2014/main" id="{81F9540C-7EDA-4447-9214-0D5DA5DCF22D}"/>
              </a:ext>
            </a:extLst>
          </p:cNvPr>
          <p:cNvSpPr/>
          <p:nvPr/>
        </p:nvSpPr>
        <p:spPr>
          <a:xfrm rot="3540000">
            <a:off x="38754068" y="7674165"/>
            <a:ext cx="393192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4" name="Arrow: Right 133">
            <a:extLst>
              <a:ext uri="{FF2B5EF4-FFF2-40B4-BE49-F238E27FC236}">
                <a16:creationId xmlns:a16="http://schemas.microsoft.com/office/drawing/2014/main" id="{8A497DEC-E6FF-4931-AC2E-180CA6D83062}"/>
              </a:ext>
            </a:extLst>
          </p:cNvPr>
          <p:cNvSpPr/>
          <p:nvPr/>
        </p:nvSpPr>
        <p:spPr>
          <a:xfrm rot="4020000">
            <a:off x="38122577" y="6555843"/>
            <a:ext cx="566928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1B13BF9F-992F-4C4C-A17E-E2F23A04404D}"/>
              </a:ext>
            </a:extLst>
          </p:cNvPr>
          <p:cNvSpPr/>
          <p:nvPr/>
        </p:nvSpPr>
        <p:spPr>
          <a:xfrm rot="19426126">
            <a:off x="26427846" y="8940309"/>
            <a:ext cx="219456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0" name="Arrow: Right 139">
            <a:extLst>
              <a:ext uri="{FF2B5EF4-FFF2-40B4-BE49-F238E27FC236}">
                <a16:creationId xmlns:a16="http://schemas.microsoft.com/office/drawing/2014/main" id="{6439965D-37CB-4CD4-A919-1A1B64A66008}"/>
              </a:ext>
            </a:extLst>
          </p:cNvPr>
          <p:cNvSpPr/>
          <p:nvPr/>
        </p:nvSpPr>
        <p:spPr>
          <a:xfrm>
            <a:off x="26683174" y="9771503"/>
            <a:ext cx="713232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B5610E0E-D9FF-466B-8BC0-D0B30B0442E0}"/>
              </a:ext>
            </a:extLst>
          </p:cNvPr>
          <p:cNvSpPr/>
          <p:nvPr/>
        </p:nvSpPr>
        <p:spPr>
          <a:xfrm rot="2160000">
            <a:off x="31576351" y="8901990"/>
            <a:ext cx="219456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6" name="Arrow: Right 145">
            <a:extLst>
              <a:ext uri="{FF2B5EF4-FFF2-40B4-BE49-F238E27FC236}">
                <a16:creationId xmlns:a16="http://schemas.microsoft.com/office/drawing/2014/main" id="{0E4918C2-0A4C-40C7-AFF2-EA44E10B59BC}"/>
              </a:ext>
            </a:extLst>
          </p:cNvPr>
          <p:cNvSpPr/>
          <p:nvPr/>
        </p:nvSpPr>
        <p:spPr>
          <a:xfrm>
            <a:off x="18729299" y="9792161"/>
            <a:ext cx="173736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7" name="Arrow: Right 146">
            <a:extLst>
              <a:ext uri="{FF2B5EF4-FFF2-40B4-BE49-F238E27FC236}">
                <a16:creationId xmlns:a16="http://schemas.microsoft.com/office/drawing/2014/main" id="{48A1196A-2896-44B8-A6A2-6442ACEDAEFC}"/>
              </a:ext>
            </a:extLst>
          </p:cNvPr>
          <p:cNvSpPr/>
          <p:nvPr/>
        </p:nvSpPr>
        <p:spPr>
          <a:xfrm>
            <a:off x="24041303" y="9748914"/>
            <a:ext cx="173736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B178CB66-12C8-4470-81BE-C3D8899B93EE}"/>
              </a:ext>
            </a:extLst>
          </p:cNvPr>
          <p:cNvSpPr/>
          <p:nvPr/>
        </p:nvSpPr>
        <p:spPr>
          <a:xfrm>
            <a:off x="12780248" y="4473894"/>
            <a:ext cx="3151240" cy="1691897"/>
          </a:xfrm>
          <a:prstGeom prst="roundRect">
            <a:avLst/>
          </a:prstGeom>
          <a:solidFill>
            <a:srgbClr val="A3E0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Pre-Op Cefuroxime/Metronidazole</a:t>
            </a:r>
          </a:p>
        </p:txBody>
      </p:sp>
    </p:spTree>
    <p:extLst>
      <p:ext uri="{BB962C8B-B14F-4D97-AF65-F5344CB8AC3E}">
        <p14:creationId xmlns:p14="http://schemas.microsoft.com/office/powerpoint/2010/main" val="2933987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rrow: Right 114">
            <a:extLst>
              <a:ext uri="{FF2B5EF4-FFF2-40B4-BE49-F238E27FC236}">
                <a16:creationId xmlns:a16="http://schemas.microsoft.com/office/drawing/2014/main" id="{3798FEAD-8DB4-4B0B-973D-9ABBE8956FF8}"/>
              </a:ext>
            </a:extLst>
          </p:cNvPr>
          <p:cNvSpPr/>
          <p:nvPr/>
        </p:nvSpPr>
        <p:spPr>
          <a:xfrm rot="19426126">
            <a:off x="10734818" y="8960967"/>
            <a:ext cx="219456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26D800BC-D728-444E-BFE6-009E868AD224}"/>
              </a:ext>
            </a:extLst>
          </p:cNvPr>
          <p:cNvSpPr/>
          <p:nvPr/>
        </p:nvSpPr>
        <p:spPr>
          <a:xfrm>
            <a:off x="12794343" y="7193526"/>
            <a:ext cx="3151240" cy="1284840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Pre-Op CT</a:t>
            </a:r>
          </a:p>
        </p:txBody>
      </p:sp>
      <p:sp>
        <p:nvSpPr>
          <p:cNvPr id="118" name="Arrow: Right 117">
            <a:extLst>
              <a:ext uri="{FF2B5EF4-FFF2-40B4-BE49-F238E27FC236}">
                <a16:creationId xmlns:a16="http://schemas.microsoft.com/office/drawing/2014/main" id="{4D783864-8926-43DD-B5C6-CC5FFD6C68E8}"/>
              </a:ext>
            </a:extLst>
          </p:cNvPr>
          <p:cNvSpPr/>
          <p:nvPr/>
        </p:nvSpPr>
        <p:spPr>
          <a:xfrm>
            <a:off x="10990146" y="9792161"/>
            <a:ext cx="713232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1" name="Arrow: Right 120">
            <a:extLst>
              <a:ext uri="{FF2B5EF4-FFF2-40B4-BE49-F238E27FC236}">
                <a16:creationId xmlns:a16="http://schemas.microsoft.com/office/drawing/2014/main" id="{7658E780-ED2D-4D8A-8236-D13ADE8B66EB}"/>
              </a:ext>
            </a:extLst>
          </p:cNvPr>
          <p:cNvSpPr/>
          <p:nvPr/>
        </p:nvSpPr>
        <p:spPr>
          <a:xfrm rot="2160000">
            <a:off x="15883323" y="8922648"/>
            <a:ext cx="219456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34835E2-1604-47FA-AB84-F8046FC09910}"/>
              </a:ext>
            </a:extLst>
          </p:cNvPr>
          <p:cNvSpPr/>
          <p:nvPr/>
        </p:nvSpPr>
        <p:spPr>
          <a:xfrm>
            <a:off x="20634701" y="9217171"/>
            <a:ext cx="3151240" cy="1284840"/>
          </a:xfrm>
          <a:prstGeom prst="roundRect">
            <a:avLst/>
          </a:prstGeom>
          <a:solidFill>
            <a:srgbClr val="FFB9B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Sleep &amp; General Surgery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E2BA6B61-F3B2-4C6B-8E53-2B089A72889C}"/>
              </a:ext>
            </a:extLst>
          </p:cNvPr>
          <p:cNvSpPr/>
          <p:nvPr/>
        </p:nvSpPr>
        <p:spPr>
          <a:xfrm>
            <a:off x="28466453" y="7281153"/>
            <a:ext cx="3151240" cy="1284840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Post-Op CT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096E3CC-2717-4DD8-8002-2906CB5B570F}"/>
              </a:ext>
            </a:extLst>
          </p:cNvPr>
          <p:cNvGrpSpPr/>
          <p:nvPr/>
        </p:nvGrpSpPr>
        <p:grpSpPr>
          <a:xfrm>
            <a:off x="2424139" y="9673021"/>
            <a:ext cx="548640" cy="548640"/>
            <a:chOff x="2758097" y="1219200"/>
            <a:chExt cx="548640" cy="548640"/>
          </a:xfrm>
        </p:grpSpPr>
        <p:sp>
          <p:nvSpPr>
            <p:cNvPr id="67" name="Flowchart: Decision 66">
              <a:extLst>
                <a:ext uri="{FF2B5EF4-FFF2-40B4-BE49-F238E27FC236}">
                  <a16:creationId xmlns:a16="http://schemas.microsoft.com/office/drawing/2014/main" id="{57D81F7C-49B1-4AF2-8D3C-1B34BBC1D53D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Plus Sign 67">
              <a:extLst>
                <a:ext uri="{FF2B5EF4-FFF2-40B4-BE49-F238E27FC236}">
                  <a16:creationId xmlns:a16="http://schemas.microsoft.com/office/drawing/2014/main" id="{291B80DF-7F26-454F-96F1-4C1D4134E114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677E2646-CC4E-464E-A7D1-2CC53DD3B084}"/>
              </a:ext>
            </a:extLst>
          </p:cNvPr>
          <p:cNvSpPr/>
          <p:nvPr/>
        </p:nvSpPr>
        <p:spPr>
          <a:xfrm>
            <a:off x="36437616" y="7282285"/>
            <a:ext cx="3151240" cy="1284840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Post-Op X-Ray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5BF9554-AF99-4E20-8629-9B3169B606CA}"/>
              </a:ext>
            </a:extLst>
          </p:cNvPr>
          <p:cNvGrpSpPr/>
          <p:nvPr/>
        </p:nvGrpSpPr>
        <p:grpSpPr>
          <a:xfrm>
            <a:off x="347913" y="9673023"/>
            <a:ext cx="2283739" cy="1169001"/>
            <a:chOff x="187535" y="4680692"/>
            <a:chExt cx="2283739" cy="116900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54F4F6A-4FEA-4BE0-B327-7EFDBBFF9E42}"/>
                </a:ext>
              </a:extLst>
            </p:cNvPr>
            <p:cNvGrpSpPr/>
            <p:nvPr/>
          </p:nvGrpSpPr>
          <p:grpSpPr>
            <a:xfrm>
              <a:off x="355198" y="4680692"/>
              <a:ext cx="548640" cy="548640"/>
              <a:chOff x="355198" y="4680692"/>
              <a:chExt cx="548640" cy="548640"/>
            </a:xfrm>
          </p:grpSpPr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97FA1413-1F21-4B62-8F4B-BB5538C6D60A}"/>
                  </a:ext>
                </a:extLst>
              </p:cNvPr>
              <p:cNvSpPr/>
              <p:nvPr/>
            </p:nvSpPr>
            <p:spPr>
              <a:xfrm>
                <a:off x="355198" y="4680692"/>
                <a:ext cx="548640" cy="548640"/>
              </a:xfrm>
              <a:prstGeom prst="flowChartConnector">
                <a:avLst/>
              </a:prstGeom>
              <a:solidFill>
                <a:srgbClr val="59CA3E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780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E314840-34DA-446F-9496-FE6B378BA315}"/>
                  </a:ext>
                </a:extLst>
              </p:cNvPr>
              <p:cNvSpPr/>
              <p:nvPr/>
            </p:nvSpPr>
            <p:spPr>
              <a:xfrm>
                <a:off x="449043" y="4779713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14BA00-EE3A-4A18-8D88-13680AC926A1}"/>
                </a:ext>
              </a:extLst>
            </p:cNvPr>
            <p:cNvSpPr txBox="1"/>
            <p:nvPr/>
          </p:nvSpPr>
          <p:spPr>
            <a:xfrm>
              <a:off x="187535" y="5295695"/>
              <a:ext cx="22837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/>
                <a:t>Start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0F92D15-DEAF-4E8C-B322-8F269DA685C4}"/>
              </a:ext>
            </a:extLst>
          </p:cNvPr>
          <p:cNvGrpSpPr/>
          <p:nvPr/>
        </p:nvGrpSpPr>
        <p:grpSpPr>
          <a:xfrm>
            <a:off x="41561613" y="9666906"/>
            <a:ext cx="2283739" cy="1217794"/>
            <a:chOff x="43528873" y="4631899"/>
            <a:chExt cx="2283739" cy="121779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97E30FD-34A1-4EB1-81D9-89A405A6B55A}"/>
                </a:ext>
              </a:extLst>
            </p:cNvPr>
            <p:cNvGrpSpPr/>
            <p:nvPr/>
          </p:nvGrpSpPr>
          <p:grpSpPr>
            <a:xfrm>
              <a:off x="43751103" y="4631899"/>
              <a:ext cx="548640" cy="548640"/>
              <a:chOff x="43751103" y="4631899"/>
              <a:chExt cx="548640" cy="548640"/>
            </a:xfrm>
          </p:grpSpPr>
          <p:sp>
            <p:nvSpPr>
              <p:cNvPr id="88" name="Flowchart: Connector 87">
                <a:extLst>
                  <a:ext uri="{FF2B5EF4-FFF2-40B4-BE49-F238E27FC236}">
                    <a16:creationId xmlns:a16="http://schemas.microsoft.com/office/drawing/2014/main" id="{D87CAEED-6A31-42A2-A368-AEC3BC3FA94E}"/>
                  </a:ext>
                </a:extLst>
              </p:cNvPr>
              <p:cNvSpPr/>
              <p:nvPr/>
            </p:nvSpPr>
            <p:spPr>
              <a:xfrm>
                <a:off x="43751103" y="4631899"/>
                <a:ext cx="548640" cy="548640"/>
              </a:xfrm>
              <a:prstGeom prst="flowChartConnector">
                <a:avLst/>
              </a:prstGeom>
              <a:solidFill>
                <a:srgbClr val="CC0000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780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391A3B73-ACDA-461D-9973-37137942823D}"/>
                  </a:ext>
                </a:extLst>
              </p:cNvPr>
              <p:cNvSpPr/>
              <p:nvPr/>
            </p:nvSpPr>
            <p:spPr>
              <a:xfrm>
                <a:off x="43842543" y="4717301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E831516-6DCA-4A8A-BFCC-6C5085682C65}"/>
                </a:ext>
              </a:extLst>
            </p:cNvPr>
            <p:cNvSpPr txBox="1"/>
            <p:nvPr/>
          </p:nvSpPr>
          <p:spPr>
            <a:xfrm>
              <a:off x="43528873" y="5295695"/>
              <a:ext cx="22837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/>
                <a:t>Finish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90D5AF9-2A69-4536-B6C0-BF23CBD9C562}"/>
              </a:ext>
            </a:extLst>
          </p:cNvPr>
          <p:cNvGrpSpPr/>
          <p:nvPr/>
        </p:nvGrpSpPr>
        <p:grpSpPr>
          <a:xfrm>
            <a:off x="10292431" y="9671409"/>
            <a:ext cx="548640" cy="548640"/>
            <a:chOff x="2758097" y="1219200"/>
            <a:chExt cx="548640" cy="548640"/>
          </a:xfrm>
        </p:grpSpPr>
        <p:sp>
          <p:nvSpPr>
            <p:cNvPr id="93" name="Flowchart: Decision 92">
              <a:extLst>
                <a:ext uri="{FF2B5EF4-FFF2-40B4-BE49-F238E27FC236}">
                  <a16:creationId xmlns:a16="http://schemas.microsoft.com/office/drawing/2014/main" id="{9E43ECC2-2D0E-4DE0-A306-261B7E114DA1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Plus Sign 93">
              <a:extLst>
                <a:ext uri="{FF2B5EF4-FFF2-40B4-BE49-F238E27FC236}">
                  <a16:creationId xmlns:a16="http://schemas.microsoft.com/office/drawing/2014/main" id="{62D22500-7CEB-4A6A-BBF2-6CE12DC7A30B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39868C87-F490-4F9F-A55F-5D4559075ABA}"/>
              </a:ext>
            </a:extLst>
          </p:cNvPr>
          <p:cNvSpPr/>
          <p:nvPr/>
        </p:nvSpPr>
        <p:spPr>
          <a:xfrm>
            <a:off x="18155446" y="9712626"/>
            <a:ext cx="457200" cy="457200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F0C2A52-1102-49D0-8756-16C1222A3C75}"/>
              </a:ext>
            </a:extLst>
          </p:cNvPr>
          <p:cNvGrpSpPr/>
          <p:nvPr/>
        </p:nvGrpSpPr>
        <p:grpSpPr>
          <a:xfrm>
            <a:off x="25927021" y="9666906"/>
            <a:ext cx="548640" cy="548640"/>
            <a:chOff x="2758097" y="1219200"/>
            <a:chExt cx="548640" cy="548640"/>
          </a:xfrm>
        </p:grpSpPr>
        <p:sp>
          <p:nvSpPr>
            <p:cNvPr id="96" name="Flowchart: Decision 95">
              <a:extLst>
                <a:ext uri="{FF2B5EF4-FFF2-40B4-BE49-F238E27FC236}">
                  <a16:creationId xmlns:a16="http://schemas.microsoft.com/office/drawing/2014/main" id="{291A4DE9-1FDB-4E2B-BFFB-BA81A3E959EF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Plus Sign 96">
              <a:extLst>
                <a:ext uri="{FF2B5EF4-FFF2-40B4-BE49-F238E27FC236}">
                  <a16:creationId xmlns:a16="http://schemas.microsoft.com/office/drawing/2014/main" id="{57C41E47-8728-4E99-A4C8-1A6CE327ABA3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27F60E4-1A13-4E9D-81BF-5F2F43EA4C52}"/>
              </a:ext>
            </a:extLst>
          </p:cNvPr>
          <p:cNvGrpSpPr/>
          <p:nvPr/>
        </p:nvGrpSpPr>
        <p:grpSpPr>
          <a:xfrm>
            <a:off x="33790036" y="9666906"/>
            <a:ext cx="548640" cy="548640"/>
            <a:chOff x="2758097" y="1219200"/>
            <a:chExt cx="548640" cy="548640"/>
          </a:xfrm>
        </p:grpSpPr>
        <p:sp>
          <p:nvSpPr>
            <p:cNvPr id="99" name="Flowchart: Decision 98">
              <a:extLst>
                <a:ext uri="{FF2B5EF4-FFF2-40B4-BE49-F238E27FC236}">
                  <a16:creationId xmlns:a16="http://schemas.microsoft.com/office/drawing/2014/main" id="{673BF896-DAF6-4437-BE4A-9AF693B2ED86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Plus Sign 99">
              <a:extLst>
                <a:ext uri="{FF2B5EF4-FFF2-40B4-BE49-F238E27FC236}">
                  <a16:creationId xmlns:a16="http://schemas.microsoft.com/office/drawing/2014/main" id="{EA8FB256-CB98-42E3-AE90-F6B5265E7013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51B7ABAA-8E5B-4D48-94C7-10C6575D6079}"/>
              </a:ext>
            </a:extLst>
          </p:cNvPr>
          <p:cNvSpPr/>
          <p:nvPr/>
        </p:nvSpPr>
        <p:spPr>
          <a:xfrm>
            <a:off x="1173661" y="9805616"/>
            <a:ext cx="1141033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B4A2ACE-3E8B-43C1-81B6-D69AB298CAB1}"/>
              </a:ext>
            </a:extLst>
          </p:cNvPr>
          <p:cNvGrpSpPr/>
          <p:nvPr/>
        </p:nvGrpSpPr>
        <p:grpSpPr>
          <a:xfrm>
            <a:off x="2826896" y="2420906"/>
            <a:ext cx="7387648" cy="7730353"/>
            <a:chOff x="2826896" y="820704"/>
            <a:chExt cx="7387648" cy="773035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951593A-991E-4592-8B01-B046589E3F5E}"/>
                </a:ext>
              </a:extLst>
            </p:cNvPr>
            <p:cNvSpPr/>
            <p:nvPr/>
          </p:nvSpPr>
          <p:spPr>
            <a:xfrm>
              <a:off x="4886421" y="820704"/>
              <a:ext cx="3151240" cy="1742440"/>
            </a:xfrm>
            <a:prstGeom prst="roundRect">
              <a:avLst/>
            </a:prstGeom>
            <a:solidFill>
              <a:srgbClr val="FFFF6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</a:rPr>
                <a:t>Pre-Op Ultra Sound &amp; X-Ray</a:t>
              </a:r>
            </a:p>
          </p:txBody>
        </p:sp>
        <p:sp>
          <p:nvSpPr>
            <p:cNvPr id="89" name="Arrow: Right 88">
              <a:extLst>
                <a:ext uri="{FF2B5EF4-FFF2-40B4-BE49-F238E27FC236}">
                  <a16:creationId xmlns:a16="http://schemas.microsoft.com/office/drawing/2014/main" id="{CF7A494B-73E2-4D82-8B86-140F10200FD0}"/>
                </a:ext>
              </a:extLst>
            </p:cNvPr>
            <p:cNvSpPr/>
            <p:nvPr/>
          </p:nvSpPr>
          <p:spPr>
            <a:xfrm rot="19426126">
              <a:off x="2826896" y="7374220"/>
              <a:ext cx="219456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955C66FB-A6D5-4E36-B7AA-D710982F4BAC}"/>
                </a:ext>
              </a:extLst>
            </p:cNvPr>
            <p:cNvSpPr/>
            <p:nvPr/>
          </p:nvSpPr>
          <p:spPr>
            <a:xfrm>
              <a:off x="4886421" y="5606781"/>
              <a:ext cx="3151240" cy="1284840"/>
            </a:xfrm>
            <a:prstGeom prst="roundRect">
              <a:avLst/>
            </a:prstGeom>
            <a:solidFill>
              <a:srgbClr val="FFFF6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</a:rPr>
                <a:t>Pre-Op X-Ray</a:t>
              </a:r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2A662339-FD83-4AE9-9E7C-5BBC2B9A018D}"/>
                </a:ext>
              </a:extLst>
            </p:cNvPr>
            <p:cNvSpPr/>
            <p:nvPr/>
          </p:nvSpPr>
          <p:spPr>
            <a:xfrm>
              <a:off x="4888283" y="3256971"/>
              <a:ext cx="3151240" cy="1284840"/>
            </a:xfrm>
            <a:prstGeom prst="roundRect">
              <a:avLst/>
            </a:prstGeom>
            <a:solidFill>
              <a:srgbClr val="FFFF6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</a:rPr>
                <a:t>Pre-Op Ultrasound</a:t>
              </a:r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C9C7902-6084-47D3-8185-FEE44FB9DA5B}"/>
                </a:ext>
              </a:extLst>
            </p:cNvPr>
            <p:cNvSpPr/>
            <p:nvPr/>
          </p:nvSpPr>
          <p:spPr>
            <a:xfrm>
              <a:off x="3082224" y="8205414"/>
              <a:ext cx="713232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Arrow: Right 105">
              <a:extLst>
                <a:ext uri="{FF2B5EF4-FFF2-40B4-BE49-F238E27FC236}">
                  <a16:creationId xmlns:a16="http://schemas.microsoft.com/office/drawing/2014/main" id="{79743388-2576-4B88-BAD5-576FC1464649}"/>
                </a:ext>
              </a:extLst>
            </p:cNvPr>
            <p:cNvSpPr/>
            <p:nvPr/>
          </p:nvSpPr>
          <p:spPr>
            <a:xfrm rot="18061868">
              <a:off x="1959672" y="6164007"/>
              <a:ext cx="393192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1D1E286C-CA19-4721-A376-3F85CB475B02}"/>
                </a:ext>
              </a:extLst>
            </p:cNvPr>
            <p:cNvSpPr/>
            <p:nvPr/>
          </p:nvSpPr>
          <p:spPr>
            <a:xfrm rot="17582215">
              <a:off x="967297" y="5121582"/>
              <a:ext cx="566928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DC3A12FD-E18C-4F2B-9365-A78E3320AE3D}"/>
                </a:ext>
              </a:extLst>
            </p:cNvPr>
            <p:cNvSpPr/>
            <p:nvPr/>
          </p:nvSpPr>
          <p:spPr>
            <a:xfrm rot="2160000">
              <a:off x="7975401" y="7335901"/>
              <a:ext cx="219456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Arrow: Right 109">
              <a:extLst>
                <a:ext uri="{FF2B5EF4-FFF2-40B4-BE49-F238E27FC236}">
                  <a16:creationId xmlns:a16="http://schemas.microsoft.com/office/drawing/2014/main" id="{21FC1E95-EE9C-48A7-A3A0-E7A780205617}"/>
                </a:ext>
              </a:extLst>
            </p:cNvPr>
            <p:cNvSpPr/>
            <p:nvPr/>
          </p:nvSpPr>
          <p:spPr>
            <a:xfrm rot="3540000">
              <a:off x="7195484" y="6087418"/>
              <a:ext cx="393192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60E611E1-E5B7-45F1-8260-A9ED546530E3}"/>
                </a:ext>
              </a:extLst>
            </p:cNvPr>
            <p:cNvSpPr/>
            <p:nvPr/>
          </p:nvSpPr>
          <p:spPr>
            <a:xfrm rot="4020000">
              <a:off x="6563993" y="4969096"/>
              <a:ext cx="566928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6" name="Arrow: Right 125">
            <a:extLst>
              <a:ext uri="{FF2B5EF4-FFF2-40B4-BE49-F238E27FC236}">
                <a16:creationId xmlns:a16="http://schemas.microsoft.com/office/drawing/2014/main" id="{AE51986D-7896-4CA9-8E33-26AF4B06F0A8}"/>
              </a:ext>
            </a:extLst>
          </p:cNvPr>
          <p:cNvSpPr/>
          <p:nvPr/>
        </p:nvSpPr>
        <p:spPr>
          <a:xfrm rot="19426126">
            <a:off x="34385480" y="8960967"/>
            <a:ext cx="219456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9" name="Arrow: Right 128">
            <a:extLst>
              <a:ext uri="{FF2B5EF4-FFF2-40B4-BE49-F238E27FC236}">
                <a16:creationId xmlns:a16="http://schemas.microsoft.com/office/drawing/2014/main" id="{8AEF0895-4430-47ED-9D64-EB6F3404C1EC}"/>
              </a:ext>
            </a:extLst>
          </p:cNvPr>
          <p:cNvSpPr/>
          <p:nvPr/>
        </p:nvSpPr>
        <p:spPr>
          <a:xfrm>
            <a:off x="34640808" y="9792161"/>
            <a:ext cx="713232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0CF7D5D2-CC98-46D3-8074-CD76B20341C1}"/>
              </a:ext>
            </a:extLst>
          </p:cNvPr>
          <p:cNvSpPr/>
          <p:nvPr/>
        </p:nvSpPr>
        <p:spPr>
          <a:xfrm rot="2160000">
            <a:off x="39533985" y="8922648"/>
            <a:ext cx="219456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1B13BF9F-992F-4C4C-A17E-E2F23A04404D}"/>
              </a:ext>
            </a:extLst>
          </p:cNvPr>
          <p:cNvSpPr/>
          <p:nvPr/>
        </p:nvSpPr>
        <p:spPr>
          <a:xfrm rot="19426126">
            <a:off x="26427846" y="8940309"/>
            <a:ext cx="219456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0" name="Arrow: Right 139">
            <a:extLst>
              <a:ext uri="{FF2B5EF4-FFF2-40B4-BE49-F238E27FC236}">
                <a16:creationId xmlns:a16="http://schemas.microsoft.com/office/drawing/2014/main" id="{6439965D-37CB-4CD4-A919-1A1B64A66008}"/>
              </a:ext>
            </a:extLst>
          </p:cNvPr>
          <p:cNvSpPr/>
          <p:nvPr/>
        </p:nvSpPr>
        <p:spPr>
          <a:xfrm>
            <a:off x="26683174" y="9771503"/>
            <a:ext cx="713232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B5610E0E-D9FF-466B-8BC0-D0B30B0442E0}"/>
              </a:ext>
            </a:extLst>
          </p:cNvPr>
          <p:cNvSpPr/>
          <p:nvPr/>
        </p:nvSpPr>
        <p:spPr>
          <a:xfrm rot="2160000">
            <a:off x="31576351" y="8901990"/>
            <a:ext cx="219456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6" name="Arrow: Right 145">
            <a:extLst>
              <a:ext uri="{FF2B5EF4-FFF2-40B4-BE49-F238E27FC236}">
                <a16:creationId xmlns:a16="http://schemas.microsoft.com/office/drawing/2014/main" id="{0E4918C2-0A4C-40C7-AFF2-EA44E10B59BC}"/>
              </a:ext>
            </a:extLst>
          </p:cNvPr>
          <p:cNvSpPr/>
          <p:nvPr/>
        </p:nvSpPr>
        <p:spPr>
          <a:xfrm>
            <a:off x="18729299" y="9792161"/>
            <a:ext cx="173736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7" name="Arrow: Right 146">
            <a:extLst>
              <a:ext uri="{FF2B5EF4-FFF2-40B4-BE49-F238E27FC236}">
                <a16:creationId xmlns:a16="http://schemas.microsoft.com/office/drawing/2014/main" id="{48A1196A-2896-44B8-A6A2-6442ACEDAEFC}"/>
              </a:ext>
            </a:extLst>
          </p:cNvPr>
          <p:cNvSpPr/>
          <p:nvPr/>
        </p:nvSpPr>
        <p:spPr>
          <a:xfrm>
            <a:off x="24041303" y="9748914"/>
            <a:ext cx="173736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47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F3AA091-28B3-41B7-933B-95F7B18CE2CD}"/>
              </a:ext>
            </a:extLst>
          </p:cNvPr>
          <p:cNvGrpSpPr/>
          <p:nvPr/>
        </p:nvGrpSpPr>
        <p:grpSpPr>
          <a:xfrm>
            <a:off x="10734818" y="2322589"/>
            <a:ext cx="7387648" cy="7815215"/>
            <a:chOff x="2826896" y="735842"/>
            <a:chExt cx="7387648" cy="7815215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67492657-36A4-4557-9F78-0589679BC9B4}"/>
                </a:ext>
              </a:extLst>
            </p:cNvPr>
            <p:cNvSpPr/>
            <p:nvPr/>
          </p:nvSpPr>
          <p:spPr>
            <a:xfrm>
              <a:off x="4511626" y="735842"/>
              <a:ext cx="4136805" cy="1742440"/>
            </a:xfrm>
            <a:prstGeom prst="roundRect">
              <a:avLst/>
            </a:prstGeom>
            <a:blipFill>
              <a:blip r:embed="rId2"/>
              <a:stretch>
                <a:fillRect/>
              </a:stretch>
            </a:blip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Pre-Op Cefuroxime/Metronidazole &amp; CT</a:t>
              </a:r>
            </a:p>
          </p:txBody>
        </p:sp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3798FEAD-8DB4-4B0B-973D-9ABBE8956FF8}"/>
                </a:ext>
              </a:extLst>
            </p:cNvPr>
            <p:cNvSpPr/>
            <p:nvPr/>
          </p:nvSpPr>
          <p:spPr>
            <a:xfrm rot="19426126">
              <a:off x="2826896" y="7374220"/>
              <a:ext cx="219456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26D800BC-D728-444E-BFE6-009E868AD224}"/>
                </a:ext>
              </a:extLst>
            </p:cNvPr>
            <p:cNvSpPr/>
            <p:nvPr/>
          </p:nvSpPr>
          <p:spPr>
            <a:xfrm>
              <a:off x="4886421" y="5606781"/>
              <a:ext cx="3151240" cy="1284840"/>
            </a:xfrm>
            <a:prstGeom prst="roundRect">
              <a:avLst/>
            </a:prstGeom>
            <a:solidFill>
              <a:srgbClr val="FFFF6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Pre-Op CT</a:t>
              </a:r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4D783864-8926-43DD-B5C6-CC5FFD6C68E8}"/>
                </a:ext>
              </a:extLst>
            </p:cNvPr>
            <p:cNvSpPr/>
            <p:nvPr/>
          </p:nvSpPr>
          <p:spPr>
            <a:xfrm>
              <a:off x="3082224" y="8205414"/>
              <a:ext cx="713232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E6DBE065-A16A-4E27-B3FB-0F4CCE9B14C3}"/>
                </a:ext>
              </a:extLst>
            </p:cNvPr>
            <p:cNvSpPr/>
            <p:nvPr/>
          </p:nvSpPr>
          <p:spPr>
            <a:xfrm rot="18061868">
              <a:off x="2048276" y="6320715"/>
              <a:ext cx="356616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Arrow: Right 119">
              <a:extLst>
                <a:ext uri="{FF2B5EF4-FFF2-40B4-BE49-F238E27FC236}">
                  <a16:creationId xmlns:a16="http://schemas.microsoft.com/office/drawing/2014/main" id="{5F13F46A-C49F-4F68-9436-0382F71309AC}"/>
                </a:ext>
              </a:extLst>
            </p:cNvPr>
            <p:cNvSpPr/>
            <p:nvPr/>
          </p:nvSpPr>
          <p:spPr>
            <a:xfrm rot="17582215">
              <a:off x="967297" y="5121582"/>
              <a:ext cx="566928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Arrow: Right 120">
              <a:extLst>
                <a:ext uri="{FF2B5EF4-FFF2-40B4-BE49-F238E27FC236}">
                  <a16:creationId xmlns:a16="http://schemas.microsoft.com/office/drawing/2014/main" id="{7658E780-ED2D-4D8A-8236-D13ADE8B66EB}"/>
                </a:ext>
              </a:extLst>
            </p:cNvPr>
            <p:cNvSpPr/>
            <p:nvPr/>
          </p:nvSpPr>
          <p:spPr>
            <a:xfrm rot="2160000">
              <a:off x="7975401" y="7335901"/>
              <a:ext cx="219456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Arrow: Right 121">
              <a:extLst>
                <a:ext uri="{FF2B5EF4-FFF2-40B4-BE49-F238E27FC236}">
                  <a16:creationId xmlns:a16="http://schemas.microsoft.com/office/drawing/2014/main" id="{650070CD-6FD2-48D0-ACE4-E04894C88092}"/>
                </a:ext>
              </a:extLst>
            </p:cNvPr>
            <p:cNvSpPr/>
            <p:nvPr/>
          </p:nvSpPr>
          <p:spPr>
            <a:xfrm rot="3540000">
              <a:off x="7583181" y="6288208"/>
              <a:ext cx="356616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Arrow: Right 122">
              <a:extLst>
                <a:ext uri="{FF2B5EF4-FFF2-40B4-BE49-F238E27FC236}">
                  <a16:creationId xmlns:a16="http://schemas.microsoft.com/office/drawing/2014/main" id="{7C1CDF0F-F48F-4B04-8A48-D129BAF44E60}"/>
                </a:ext>
              </a:extLst>
            </p:cNvPr>
            <p:cNvSpPr/>
            <p:nvPr/>
          </p:nvSpPr>
          <p:spPr>
            <a:xfrm rot="4020000">
              <a:off x="6620951" y="5117117"/>
              <a:ext cx="566928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34835E2-1604-47FA-AB84-F8046FC09910}"/>
              </a:ext>
            </a:extLst>
          </p:cNvPr>
          <p:cNvSpPr/>
          <p:nvPr/>
        </p:nvSpPr>
        <p:spPr>
          <a:xfrm>
            <a:off x="20634701" y="8565993"/>
            <a:ext cx="3151240" cy="1936018"/>
          </a:xfrm>
          <a:prstGeom prst="roundRect">
            <a:avLst/>
          </a:prstGeom>
          <a:solidFill>
            <a:srgbClr val="FFB9B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Sleep &amp; General Surgery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E2BA6B61-F3B2-4C6B-8E53-2B089A72889C}"/>
              </a:ext>
            </a:extLst>
          </p:cNvPr>
          <p:cNvSpPr/>
          <p:nvPr/>
        </p:nvSpPr>
        <p:spPr>
          <a:xfrm>
            <a:off x="28466453" y="7281153"/>
            <a:ext cx="3151240" cy="1284840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Post-Op CT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096E3CC-2717-4DD8-8002-2906CB5B570F}"/>
              </a:ext>
            </a:extLst>
          </p:cNvPr>
          <p:cNvGrpSpPr/>
          <p:nvPr/>
        </p:nvGrpSpPr>
        <p:grpSpPr>
          <a:xfrm>
            <a:off x="2424139" y="9673021"/>
            <a:ext cx="548640" cy="548640"/>
            <a:chOff x="2758097" y="1219200"/>
            <a:chExt cx="548640" cy="548640"/>
          </a:xfrm>
        </p:grpSpPr>
        <p:sp>
          <p:nvSpPr>
            <p:cNvPr id="67" name="Flowchart: Decision 66">
              <a:extLst>
                <a:ext uri="{FF2B5EF4-FFF2-40B4-BE49-F238E27FC236}">
                  <a16:creationId xmlns:a16="http://schemas.microsoft.com/office/drawing/2014/main" id="{57D81F7C-49B1-4AF2-8D3C-1B34BBC1D53D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Plus Sign 67">
              <a:extLst>
                <a:ext uri="{FF2B5EF4-FFF2-40B4-BE49-F238E27FC236}">
                  <a16:creationId xmlns:a16="http://schemas.microsoft.com/office/drawing/2014/main" id="{291B80DF-7F26-454F-96F1-4C1D4134E114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7E87AA98-3EDC-4CDE-8DB7-D148DADC69E6}"/>
              </a:ext>
            </a:extLst>
          </p:cNvPr>
          <p:cNvSpPr/>
          <p:nvPr/>
        </p:nvSpPr>
        <p:spPr>
          <a:xfrm>
            <a:off x="36321854" y="4899349"/>
            <a:ext cx="3644022" cy="1746504"/>
          </a:xfrm>
          <a:prstGeom prst="roundRect">
            <a:avLst/>
          </a:prstGeom>
          <a:solidFill>
            <a:srgbClr val="A3E0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Post-Op Cefuroxime/Metronidazole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677E2646-CC4E-464E-A7D1-2CC53DD3B084}"/>
              </a:ext>
            </a:extLst>
          </p:cNvPr>
          <p:cNvSpPr/>
          <p:nvPr/>
        </p:nvSpPr>
        <p:spPr>
          <a:xfrm>
            <a:off x="36437616" y="7282285"/>
            <a:ext cx="3151240" cy="1284840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Post-Op X-Ray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5BF9554-AF99-4E20-8629-9B3169B606CA}"/>
              </a:ext>
            </a:extLst>
          </p:cNvPr>
          <p:cNvGrpSpPr/>
          <p:nvPr/>
        </p:nvGrpSpPr>
        <p:grpSpPr>
          <a:xfrm>
            <a:off x="347913" y="9673023"/>
            <a:ext cx="2283739" cy="1169001"/>
            <a:chOff x="187535" y="4680692"/>
            <a:chExt cx="2283739" cy="116900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54F4F6A-4FEA-4BE0-B327-7EFDBBFF9E42}"/>
                </a:ext>
              </a:extLst>
            </p:cNvPr>
            <p:cNvGrpSpPr/>
            <p:nvPr/>
          </p:nvGrpSpPr>
          <p:grpSpPr>
            <a:xfrm>
              <a:off x="355198" y="4680692"/>
              <a:ext cx="548640" cy="548640"/>
              <a:chOff x="355198" y="4680692"/>
              <a:chExt cx="548640" cy="548640"/>
            </a:xfrm>
          </p:grpSpPr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97FA1413-1F21-4B62-8F4B-BB5538C6D60A}"/>
                  </a:ext>
                </a:extLst>
              </p:cNvPr>
              <p:cNvSpPr/>
              <p:nvPr/>
            </p:nvSpPr>
            <p:spPr>
              <a:xfrm>
                <a:off x="355198" y="4680692"/>
                <a:ext cx="548640" cy="548640"/>
              </a:xfrm>
              <a:prstGeom prst="flowChartConnector">
                <a:avLst/>
              </a:prstGeom>
              <a:solidFill>
                <a:srgbClr val="59CA3E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780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E314840-34DA-446F-9496-FE6B378BA315}"/>
                  </a:ext>
                </a:extLst>
              </p:cNvPr>
              <p:cNvSpPr/>
              <p:nvPr/>
            </p:nvSpPr>
            <p:spPr>
              <a:xfrm>
                <a:off x="449043" y="4779713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14BA00-EE3A-4A18-8D88-13680AC926A1}"/>
                </a:ext>
              </a:extLst>
            </p:cNvPr>
            <p:cNvSpPr txBox="1"/>
            <p:nvPr/>
          </p:nvSpPr>
          <p:spPr>
            <a:xfrm>
              <a:off x="187535" y="5295695"/>
              <a:ext cx="22837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/>
                <a:t>Start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0F92D15-DEAF-4E8C-B322-8F269DA685C4}"/>
              </a:ext>
            </a:extLst>
          </p:cNvPr>
          <p:cNvGrpSpPr/>
          <p:nvPr/>
        </p:nvGrpSpPr>
        <p:grpSpPr>
          <a:xfrm>
            <a:off x="41561613" y="9666906"/>
            <a:ext cx="2283739" cy="1217794"/>
            <a:chOff x="43528873" y="4631899"/>
            <a:chExt cx="2283739" cy="121779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97E30FD-34A1-4EB1-81D9-89A405A6B55A}"/>
                </a:ext>
              </a:extLst>
            </p:cNvPr>
            <p:cNvGrpSpPr/>
            <p:nvPr/>
          </p:nvGrpSpPr>
          <p:grpSpPr>
            <a:xfrm>
              <a:off x="43751103" y="4631899"/>
              <a:ext cx="548640" cy="548640"/>
              <a:chOff x="43751103" y="4631899"/>
              <a:chExt cx="548640" cy="548640"/>
            </a:xfrm>
          </p:grpSpPr>
          <p:sp>
            <p:nvSpPr>
              <p:cNvPr id="88" name="Flowchart: Connector 87">
                <a:extLst>
                  <a:ext uri="{FF2B5EF4-FFF2-40B4-BE49-F238E27FC236}">
                    <a16:creationId xmlns:a16="http://schemas.microsoft.com/office/drawing/2014/main" id="{D87CAEED-6A31-42A2-A368-AEC3BC3FA94E}"/>
                  </a:ext>
                </a:extLst>
              </p:cNvPr>
              <p:cNvSpPr/>
              <p:nvPr/>
            </p:nvSpPr>
            <p:spPr>
              <a:xfrm>
                <a:off x="43751103" y="4631899"/>
                <a:ext cx="548640" cy="548640"/>
              </a:xfrm>
              <a:prstGeom prst="flowChartConnector">
                <a:avLst/>
              </a:prstGeom>
              <a:solidFill>
                <a:srgbClr val="CC0000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780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391A3B73-ACDA-461D-9973-37137942823D}"/>
                  </a:ext>
                </a:extLst>
              </p:cNvPr>
              <p:cNvSpPr/>
              <p:nvPr/>
            </p:nvSpPr>
            <p:spPr>
              <a:xfrm>
                <a:off x="43842543" y="4717301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E831516-6DCA-4A8A-BFCC-6C5085682C65}"/>
                </a:ext>
              </a:extLst>
            </p:cNvPr>
            <p:cNvSpPr txBox="1"/>
            <p:nvPr/>
          </p:nvSpPr>
          <p:spPr>
            <a:xfrm>
              <a:off x="43528873" y="5295695"/>
              <a:ext cx="22837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/>
                <a:t>Finish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90D5AF9-2A69-4536-B6C0-BF23CBD9C562}"/>
              </a:ext>
            </a:extLst>
          </p:cNvPr>
          <p:cNvGrpSpPr/>
          <p:nvPr/>
        </p:nvGrpSpPr>
        <p:grpSpPr>
          <a:xfrm>
            <a:off x="10292431" y="9671409"/>
            <a:ext cx="548640" cy="548640"/>
            <a:chOff x="2758097" y="1219200"/>
            <a:chExt cx="548640" cy="548640"/>
          </a:xfrm>
        </p:grpSpPr>
        <p:sp>
          <p:nvSpPr>
            <p:cNvPr id="93" name="Flowchart: Decision 92">
              <a:extLst>
                <a:ext uri="{FF2B5EF4-FFF2-40B4-BE49-F238E27FC236}">
                  <a16:creationId xmlns:a16="http://schemas.microsoft.com/office/drawing/2014/main" id="{9E43ECC2-2D0E-4DE0-A306-261B7E114DA1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Plus Sign 93">
              <a:extLst>
                <a:ext uri="{FF2B5EF4-FFF2-40B4-BE49-F238E27FC236}">
                  <a16:creationId xmlns:a16="http://schemas.microsoft.com/office/drawing/2014/main" id="{62D22500-7CEB-4A6A-BBF2-6CE12DC7A30B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39868C87-F490-4F9F-A55F-5D4559075ABA}"/>
              </a:ext>
            </a:extLst>
          </p:cNvPr>
          <p:cNvSpPr/>
          <p:nvPr/>
        </p:nvSpPr>
        <p:spPr>
          <a:xfrm>
            <a:off x="18155446" y="9712626"/>
            <a:ext cx="457200" cy="457200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F0C2A52-1102-49D0-8756-16C1222A3C75}"/>
              </a:ext>
            </a:extLst>
          </p:cNvPr>
          <p:cNvGrpSpPr/>
          <p:nvPr/>
        </p:nvGrpSpPr>
        <p:grpSpPr>
          <a:xfrm>
            <a:off x="25927021" y="9666906"/>
            <a:ext cx="548640" cy="548640"/>
            <a:chOff x="2758097" y="1219200"/>
            <a:chExt cx="548640" cy="548640"/>
          </a:xfrm>
        </p:grpSpPr>
        <p:sp>
          <p:nvSpPr>
            <p:cNvPr id="96" name="Flowchart: Decision 95">
              <a:extLst>
                <a:ext uri="{FF2B5EF4-FFF2-40B4-BE49-F238E27FC236}">
                  <a16:creationId xmlns:a16="http://schemas.microsoft.com/office/drawing/2014/main" id="{291A4DE9-1FDB-4E2B-BFFB-BA81A3E959EF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Plus Sign 96">
              <a:extLst>
                <a:ext uri="{FF2B5EF4-FFF2-40B4-BE49-F238E27FC236}">
                  <a16:creationId xmlns:a16="http://schemas.microsoft.com/office/drawing/2014/main" id="{57C41E47-8728-4E99-A4C8-1A6CE327ABA3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27F60E4-1A13-4E9D-81BF-5F2F43EA4C52}"/>
              </a:ext>
            </a:extLst>
          </p:cNvPr>
          <p:cNvGrpSpPr/>
          <p:nvPr/>
        </p:nvGrpSpPr>
        <p:grpSpPr>
          <a:xfrm>
            <a:off x="33790036" y="9666906"/>
            <a:ext cx="548640" cy="548640"/>
            <a:chOff x="2758097" y="1219200"/>
            <a:chExt cx="548640" cy="548640"/>
          </a:xfrm>
        </p:grpSpPr>
        <p:sp>
          <p:nvSpPr>
            <p:cNvPr id="99" name="Flowchart: Decision 98">
              <a:extLst>
                <a:ext uri="{FF2B5EF4-FFF2-40B4-BE49-F238E27FC236}">
                  <a16:creationId xmlns:a16="http://schemas.microsoft.com/office/drawing/2014/main" id="{673BF896-DAF6-4437-BE4A-9AF693B2ED86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Plus Sign 99">
              <a:extLst>
                <a:ext uri="{FF2B5EF4-FFF2-40B4-BE49-F238E27FC236}">
                  <a16:creationId xmlns:a16="http://schemas.microsoft.com/office/drawing/2014/main" id="{EA8FB256-CB98-42E3-AE90-F6B5265E7013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51B7ABAA-8E5B-4D48-94C7-10C6575D6079}"/>
              </a:ext>
            </a:extLst>
          </p:cNvPr>
          <p:cNvSpPr/>
          <p:nvPr/>
        </p:nvSpPr>
        <p:spPr>
          <a:xfrm>
            <a:off x="1173661" y="9805616"/>
            <a:ext cx="1141033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B4A2ACE-3E8B-43C1-81B6-D69AB298CAB1}"/>
              </a:ext>
            </a:extLst>
          </p:cNvPr>
          <p:cNvGrpSpPr/>
          <p:nvPr/>
        </p:nvGrpSpPr>
        <p:grpSpPr>
          <a:xfrm>
            <a:off x="2826896" y="2420906"/>
            <a:ext cx="7387648" cy="7730353"/>
            <a:chOff x="2826896" y="820704"/>
            <a:chExt cx="7387648" cy="773035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951593A-991E-4592-8B01-B046589E3F5E}"/>
                </a:ext>
              </a:extLst>
            </p:cNvPr>
            <p:cNvSpPr/>
            <p:nvPr/>
          </p:nvSpPr>
          <p:spPr>
            <a:xfrm>
              <a:off x="4886421" y="820704"/>
              <a:ext cx="3151240" cy="1742440"/>
            </a:xfrm>
            <a:prstGeom prst="roundRect">
              <a:avLst/>
            </a:prstGeom>
            <a:solidFill>
              <a:srgbClr val="FFFF6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Pre-Op Ultrasound &amp; 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X-Ray</a:t>
              </a:r>
            </a:p>
          </p:txBody>
        </p:sp>
        <p:sp>
          <p:nvSpPr>
            <p:cNvPr id="89" name="Arrow: Right 88">
              <a:extLst>
                <a:ext uri="{FF2B5EF4-FFF2-40B4-BE49-F238E27FC236}">
                  <a16:creationId xmlns:a16="http://schemas.microsoft.com/office/drawing/2014/main" id="{CF7A494B-73E2-4D82-8B86-140F10200FD0}"/>
                </a:ext>
              </a:extLst>
            </p:cNvPr>
            <p:cNvSpPr/>
            <p:nvPr/>
          </p:nvSpPr>
          <p:spPr>
            <a:xfrm rot="19426126">
              <a:off x="2826896" y="7374220"/>
              <a:ext cx="219456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955C66FB-A6D5-4E36-B7AA-D710982F4BAC}"/>
                </a:ext>
              </a:extLst>
            </p:cNvPr>
            <p:cNvSpPr/>
            <p:nvPr/>
          </p:nvSpPr>
          <p:spPr>
            <a:xfrm>
              <a:off x="4886421" y="5606781"/>
              <a:ext cx="3151240" cy="1284840"/>
            </a:xfrm>
            <a:prstGeom prst="roundRect">
              <a:avLst/>
            </a:prstGeom>
            <a:solidFill>
              <a:srgbClr val="FFFF6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Pre-Op X-Ray</a:t>
              </a:r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2A662339-FD83-4AE9-9E7C-5BBC2B9A018D}"/>
                </a:ext>
              </a:extLst>
            </p:cNvPr>
            <p:cNvSpPr/>
            <p:nvPr/>
          </p:nvSpPr>
          <p:spPr>
            <a:xfrm>
              <a:off x="4888283" y="3256971"/>
              <a:ext cx="3151240" cy="1284840"/>
            </a:xfrm>
            <a:prstGeom prst="roundRect">
              <a:avLst/>
            </a:prstGeom>
            <a:solidFill>
              <a:srgbClr val="FFFF6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Pre-Op Ultrasound</a:t>
              </a:r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C9C7902-6084-47D3-8185-FEE44FB9DA5B}"/>
                </a:ext>
              </a:extLst>
            </p:cNvPr>
            <p:cNvSpPr/>
            <p:nvPr/>
          </p:nvSpPr>
          <p:spPr>
            <a:xfrm>
              <a:off x="3082224" y="8205414"/>
              <a:ext cx="713232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Arrow: Right 105">
              <a:extLst>
                <a:ext uri="{FF2B5EF4-FFF2-40B4-BE49-F238E27FC236}">
                  <a16:creationId xmlns:a16="http://schemas.microsoft.com/office/drawing/2014/main" id="{79743388-2576-4B88-BAD5-576FC1464649}"/>
                </a:ext>
              </a:extLst>
            </p:cNvPr>
            <p:cNvSpPr/>
            <p:nvPr/>
          </p:nvSpPr>
          <p:spPr>
            <a:xfrm rot="18061868">
              <a:off x="1959672" y="6164007"/>
              <a:ext cx="393192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1D1E286C-CA19-4721-A376-3F85CB475B02}"/>
                </a:ext>
              </a:extLst>
            </p:cNvPr>
            <p:cNvSpPr/>
            <p:nvPr/>
          </p:nvSpPr>
          <p:spPr>
            <a:xfrm rot="17582215">
              <a:off x="967297" y="5121582"/>
              <a:ext cx="566928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DC3A12FD-E18C-4F2B-9365-A78E3320AE3D}"/>
                </a:ext>
              </a:extLst>
            </p:cNvPr>
            <p:cNvSpPr/>
            <p:nvPr/>
          </p:nvSpPr>
          <p:spPr>
            <a:xfrm rot="2160000">
              <a:off x="7975401" y="7335901"/>
              <a:ext cx="219456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Arrow: Right 109">
              <a:extLst>
                <a:ext uri="{FF2B5EF4-FFF2-40B4-BE49-F238E27FC236}">
                  <a16:creationId xmlns:a16="http://schemas.microsoft.com/office/drawing/2014/main" id="{21FC1E95-EE9C-48A7-A3A0-E7A780205617}"/>
                </a:ext>
              </a:extLst>
            </p:cNvPr>
            <p:cNvSpPr/>
            <p:nvPr/>
          </p:nvSpPr>
          <p:spPr>
            <a:xfrm rot="3540000">
              <a:off x="7195484" y="6087418"/>
              <a:ext cx="393192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60E611E1-E5B7-45F1-8260-A9ED546530E3}"/>
                </a:ext>
              </a:extLst>
            </p:cNvPr>
            <p:cNvSpPr/>
            <p:nvPr/>
          </p:nvSpPr>
          <p:spPr>
            <a:xfrm rot="4020000">
              <a:off x="6563993" y="4969096"/>
              <a:ext cx="566928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CE645985-8801-4480-9A1A-411CF08DD453}"/>
              </a:ext>
            </a:extLst>
          </p:cNvPr>
          <p:cNvSpPr/>
          <p:nvPr/>
        </p:nvSpPr>
        <p:spPr>
          <a:xfrm>
            <a:off x="36003828" y="2035559"/>
            <a:ext cx="4136804" cy="2059832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Post-Op Cefuroxime/Metronidazole &amp; X-Ray</a:t>
            </a:r>
          </a:p>
        </p:txBody>
      </p:sp>
      <p:sp>
        <p:nvSpPr>
          <p:cNvPr id="126" name="Arrow: Right 125">
            <a:extLst>
              <a:ext uri="{FF2B5EF4-FFF2-40B4-BE49-F238E27FC236}">
                <a16:creationId xmlns:a16="http://schemas.microsoft.com/office/drawing/2014/main" id="{AE51986D-7896-4CA9-8E33-26AF4B06F0A8}"/>
              </a:ext>
            </a:extLst>
          </p:cNvPr>
          <p:cNvSpPr/>
          <p:nvPr/>
        </p:nvSpPr>
        <p:spPr>
          <a:xfrm rot="19426126">
            <a:off x="34385480" y="8960967"/>
            <a:ext cx="219456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9" name="Arrow: Right 128">
            <a:extLst>
              <a:ext uri="{FF2B5EF4-FFF2-40B4-BE49-F238E27FC236}">
                <a16:creationId xmlns:a16="http://schemas.microsoft.com/office/drawing/2014/main" id="{8AEF0895-4430-47ED-9D64-EB6F3404C1EC}"/>
              </a:ext>
            </a:extLst>
          </p:cNvPr>
          <p:cNvSpPr/>
          <p:nvPr/>
        </p:nvSpPr>
        <p:spPr>
          <a:xfrm>
            <a:off x="34640808" y="9792161"/>
            <a:ext cx="713232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8B87C192-18E8-4E08-9C32-3782CB6CA1F3}"/>
              </a:ext>
            </a:extLst>
          </p:cNvPr>
          <p:cNvSpPr/>
          <p:nvPr/>
        </p:nvSpPr>
        <p:spPr>
          <a:xfrm rot="18061868">
            <a:off x="33606860" y="7907462"/>
            <a:ext cx="356616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99A789DC-D28E-4215-92E3-8D5D38E3576D}"/>
              </a:ext>
            </a:extLst>
          </p:cNvPr>
          <p:cNvSpPr/>
          <p:nvPr/>
        </p:nvSpPr>
        <p:spPr>
          <a:xfrm rot="17582215">
            <a:off x="32525881" y="6708329"/>
            <a:ext cx="566928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0CF7D5D2-CC98-46D3-8074-CD76B20341C1}"/>
              </a:ext>
            </a:extLst>
          </p:cNvPr>
          <p:cNvSpPr/>
          <p:nvPr/>
        </p:nvSpPr>
        <p:spPr>
          <a:xfrm rot="2160000">
            <a:off x="39533985" y="8922648"/>
            <a:ext cx="219456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3" name="Arrow: Right 132">
            <a:extLst>
              <a:ext uri="{FF2B5EF4-FFF2-40B4-BE49-F238E27FC236}">
                <a16:creationId xmlns:a16="http://schemas.microsoft.com/office/drawing/2014/main" id="{81F9540C-7EDA-4447-9214-0D5DA5DCF22D}"/>
              </a:ext>
            </a:extLst>
          </p:cNvPr>
          <p:cNvSpPr/>
          <p:nvPr/>
        </p:nvSpPr>
        <p:spPr>
          <a:xfrm rot="3540000">
            <a:off x="39174137" y="7904502"/>
            <a:ext cx="356616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4" name="Arrow: Right 133">
            <a:extLst>
              <a:ext uri="{FF2B5EF4-FFF2-40B4-BE49-F238E27FC236}">
                <a16:creationId xmlns:a16="http://schemas.microsoft.com/office/drawing/2014/main" id="{8A497DEC-E6FF-4931-AC2E-180CA6D83062}"/>
              </a:ext>
            </a:extLst>
          </p:cNvPr>
          <p:cNvSpPr/>
          <p:nvPr/>
        </p:nvSpPr>
        <p:spPr>
          <a:xfrm rot="4020000">
            <a:off x="38122577" y="6645109"/>
            <a:ext cx="566928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1B13BF9F-992F-4C4C-A17E-E2F23A04404D}"/>
              </a:ext>
            </a:extLst>
          </p:cNvPr>
          <p:cNvSpPr/>
          <p:nvPr/>
        </p:nvSpPr>
        <p:spPr>
          <a:xfrm rot="19426126">
            <a:off x="26427846" y="8940309"/>
            <a:ext cx="219456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0" name="Arrow: Right 139">
            <a:extLst>
              <a:ext uri="{FF2B5EF4-FFF2-40B4-BE49-F238E27FC236}">
                <a16:creationId xmlns:a16="http://schemas.microsoft.com/office/drawing/2014/main" id="{6439965D-37CB-4CD4-A919-1A1B64A66008}"/>
              </a:ext>
            </a:extLst>
          </p:cNvPr>
          <p:cNvSpPr/>
          <p:nvPr/>
        </p:nvSpPr>
        <p:spPr>
          <a:xfrm>
            <a:off x="26683174" y="9771503"/>
            <a:ext cx="713232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B5610E0E-D9FF-466B-8BC0-D0B30B0442E0}"/>
              </a:ext>
            </a:extLst>
          </p:cNvPr>
          <p:cNvSpPr/>
          <p:nvPr/>
        </p:nvSpPr>
        <p:spPr>
          <a:xfrm rot="2160000">
            <a:off x="31576351" y="8901990"/>
            <a:ext cx="219456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6" name="Arrow: Right 145">
            <a:extLst>
              <a:ext uri="{FF2B5EF4-FFF2-40B4-BE49-F238E27FC236}">
                <a16:creationId xmlns:a16="http://schemas.microsoft.com/office/drawing/2014/main" id="{0E4918C2-0A4C-40C7-AFF2-EA44E10B59BC}"/>
              </a:ext>
            </a:extLst>
          </p:cNvPr>
          <p:cNvSpPr/>
          <p:nvPr/>
        </p:nvSpPr>
        <p:spPr>
          <a:xfrm>
            <a:off x="18729299" y="9792161"/>
            <a:ext cx="173736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7" name="Arrow: Right 146">
            <a:extLst>
              <a:ext uri="{FF2B5EF4-FFF2-40B4-BE49-F238E27FC236}">
                <a16:creationId xmlns:a16="http://schemas.microsoft.com/office/drawing/2014/main" id="{48A1196A-2896-44B8-A6A2-6442ACEDAEFC}"/>
              </a:ext>
            </a:extLst>
          </p:cNvPr>
          <p:cNvSpPr/>
          <p:nvPr/>
        </p:nvSpPr>
        <p:spPr>
          <a:xfrm>
            <a:off x="24041303" y="9748914"/>
            <a:ext cx="173736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B178CB66-12C8-4470-81BE-C3D8899B93EE}"/>
              </a:ext>
            </a:extLst>
          </p:cNvPr>
          <p:cNvSpPr/>
          <p:nvPr/>
        </p:nvSpPr>
        <p:spPr>
          <a:xfrm>
            <a:off x="12664146" y="4899351"/>
            <a:ext cx="3658117" cy="1691897"/>
          </a:xfrm>
          <a:prstGeom prst="roundRect">
            <a:avLst/>
          </a:prstGeom>
          <a:solidFill>
            <a:srgbClr val="A3E0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Pre-Op Cefuroxime/Metronidazole</a:t>
            </a:r>
          </a:p>
        </p:txBody>
      </p:sp>
    </p:spTree>
    <p:extLst>
      <p:ext uri="{BB962C8B-B14F-4D97-AF65-F5344CB8AC3E}">
        <p14:creationId xmlns:p14="http://schemas.microsoft.com/office/powerpoint/2010/main" val="1743538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F3AA091-28B3-41B7-933B-95F7B18CE2CD}"/>
              </a:ext>
            </a:extLst>
          </p:cNvPr>
          <p:cNvGrpSpPr/>
          <p:nvPr/>
        </p:nvGrpSpPr>
        <p:grpSpPr>
          <a:xfrm>
            <a:off x="10734818" y="2322589"/>
            <a:ext cx="7387648" cy="7815215"/>
            <a:chOff x="2826896" y="735842"/>
            <a:chExt cx="7387648" cy="7815215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67492657-36A4-4557-9F78-0589679BC9B4}"/>
                </a:ext>
              </a:extLst>
            </p:cNvPr>
            <p:cNvSpPr/>
            <p:nvPr/>
          </p:nvSpPr>
          <p:spPr>
            <a:xfrm>
              <a:off x="4511626" y="735842"/>
              <a:ext cx="4136805" cy="1742440"/>
            </a:xfrm>
            <a:prstGeom prst="roundRect">
              <a:avLst/>
            </a:prstGeom>
            <a:blipFill>
              <a:blip r:embed="rId2"/>
              <a:stretch>
                <a:fillRect/>
              </a:stretch>
            </a:blip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Pre-Op Cefuroxime/Metronidazole &amp; CT</a:t>
              </a:r>
            </a:p>
          </p:txBody>
        </p:sp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3798FEAD-8DB4-4B0B-973D-9ABBE8956FF8}"/>
                </a:ext>
              </a:extLst>
            </p:cNvPr>
            <p:cNvSpPr/>
            <p:nvPr/>
          </p:nvSpPr>
          <p:spPr>
            <a:xfrm rot="19426126">
              <a:off x="2826896" y="7374220"/>
              <a:ext cx="219456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26D800BC-D728-444E-BFE6-009E868AD224}"/>
                </a:ext>
              </a:extLst>
            </p:cNvPr>
            <p:cNvSpPr/>
            <p:nvPr/>
          </p:nvSpPr>
          <p:spPr>
            <a:xfrm>
              <a:off x="4886421" y="5606781"/>
              <a:ext cx="3151240" cy="1284840"/>
            </a:xfrm>
            <a:prstGeom prst="roundRect">
              <a:avLst/>
            </a:prstGeom>
            <a:solidFill>
              <a:srgbClr val="FFFF6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Pre-Op CT</a:t>
              </a:r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4D783864-8926-43DD-B5C6-CC5FFD6C68E8}"/>
                </a:ext>
              </a:extLst>
            </p:cNvPr>
            <p:cNvSpPr/>
            <p:nvPr/>
          </p:nvSpPr>
          <p:spPr>
            <a:xfrm>
              <a:off x="3082224" y="8205414"/>
              <a:ext cx="713232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E6DBE065-A16A-4E27-B3FB-0F4CCE9B14C3}"/>
                </a:ext>
              </a:extLst>
            </p:cNvPr>
            <p:cNvSpPr/>
            <p:nvPr/>
          </p:nvSpPr>
          <p:spPr>
            <a:xfrm rot="18061868">
              <a:off x="2048276" y="6320715"/>
              <a:ext cx="356616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Arrow: Right 119">
              <a:extLst>
                <a:ext uri="{FF2B5EF4-FFF2-40B4-BE49-F238E27FC236}">
                  <a16:creationId xmlns:a16="http://schemas.microsoft.com/office/drawing/2014/main" id="{5F13F46A-C49F-4F68-9436-0382F71309AC}"/>
                </a:ext>
              </a:extLst>
            </p:cNvPr>
            <p:cNvSpPr/>
            <p:nvPr/>
          </p:nvSpPr>
          <p:spPr>
            <a:xfrm rot="17582215">
              <a:off x="967297" y="5121582"/>
              <a:ext cx="566928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Arrow: Right 120">
              <a:extLst>
                <a:ext uri="{FF2B5EF4-FFF2-40B4-BE49-F238E27FC236}">
                  <a16:creationId xmlns:a16="http://schemas.microsoft.com/office/drawing/2014/main" id="{7658E780-ED2D-4D8A-8236-D13ADE8B66EB}"/>
                </a:ext>
              </a:extLst>
            </p:cNvPr>
            <p:cNvSpPr/>
            <p:nvPr/>
          </p:nvSpPr>
          <p:spPr>
            <a:xfrm rot="2160000">
              <a:off x="7975401" y="7335901"/>
              <a:ext cx="219456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Arrow: Right 121">
              <a:extLst>
                <a:ext uri="{FF2B5EF4-FFF2-40B4-BE49-F238E27FC236}">
                  <a16:creationId xmlns:a16="http://schemas.microsoft.com/office/drawing/2014/main" id="{650070CD-6FD2-48D0-ACE4-E04894C88092}"/>
                </a:ext>
              </a:extLst>
            </p:cNvPr>
            <p:cNvSpPr/>
            <p:nvPr/>
          </p:nvSpPr>
          <p:spPr>
            <a:xfrm rot="3540000">
              <a:off x="7583181" y="6288208"/>
              <a:ext cx="356616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Arrow: Right 122">
              <a:extLst>
                <a:ext uri="{FF2B5EF4-FFF2-40B4-BE49-F238E27FC236}">
                  <a16:creationId xmlns:a16="http://schemas.microsoft.com/office/drawing/2014/main" id="{7C1CDF0F-F48F-4B04-8A48-D129BAF44E60}"/>
                </a:ext>
              </a:extLst>
            </p:cNvPr>
            <p:cNvSpPr/>
            <p:nvPr/>
          </p:nvSpPr>
          <p:spPr>
            <a:xfrm rot="4020000">
              <a:off x="6620951" y="5117117"/>
              <a:ext cx="566928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34835E2-1604-47FA-AB84-F8046FC09910}"/>
              </a:ext>
            </a:extLst>
          </p:cNvPr>
          <p:cNvSpPr/>
          <p:nvPr/>
        </p:nvSpPr>
        <p:spPr>
          <a:xfrm>
            <a:off x="20634701" y="8565993"/>
            <a:ext cx="3151240" cy="1936018"/>
          </a:xfrm>
          <a:prstGeom prst="roundRect">
            <a:avLst/>
          </a:prstGeom>
          <a:solidFill>
            <a:srgbClr val="FFB9B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Sleep &amp; General Surgery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E2BA6B61-F3B2-4C6B-8E53-2B089A72889C}"/>
              </a:ext>
            </a:extLst>
          </p:cNvPr>
          <p:cNvSpPr/>
          <p:nvPr/>
        </p:nvSpPr>
        <p:spPr>
          <a:xfrm>
            <a:off x="28466453" y="7281153"/>
            <a:ext cx="3151240" cy="1284840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Post-Op CT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096E3CC-2717-4DD8-8002-2906CB5B570F}"/>
              </a:ext>
            </a:extLst>
          </p:cNvPr>
          <p:cNvGrpSpPr/>
          <p:nvPr/>
        </p:nvGrpSpPr>
        <p:grpSpPr>
          <a:xfrm>
            <a:off x="2424139" y="9673021"/>
            <a:ext cx="548640" cy="548640"/>
            <a:chOff x="2758097" y="1219200"/>
            <a:chExt cx="548640" cy="548640"/>
          </a:xfrm>
        </p:grpSpPr>
        <p:sp>
          <p:nvSpPr>
            <p:cNvPr id="67" name="Flowchart: Decision 66">
              <a:extLst>
                <a:ext uri="{FF2B5EF4-FFF2-40B4-BE49-F238E27FC236}">
                  <a16:creationId xmlns:a16="http://schemas.microsoft.com/office/drawing/2014/main" id="{57D81F7C-49B1-4AF2-8D3C-1B34BBC1D53D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Plus Sign 67">
              <a:extLst>
                <a:ext uri="{FF2B5EF4-FFF2-40B4-BE49-F238E27FC236}">
                  <a16:creationId xmlns:a16="http://schemas.microsoft.com/office/drawing/2014/main" id="{291B80DF-7F26-454F-96F1-4C1D4134E114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7E87AA98-3EDC-4CDE-8DB7-D148DADC69E6}"/>
              </a:ext>
            </a:extLst>
          </p:cNvPr>
          <p:cNvSpPr/>
          <p:nvPr/>
        </p:nvSpPr>
        <p:spPr>
          <a:xfrm>
            <a:off x="36321854" y="4899349"/>
            <a:ext cx="3644022" cy="1746504"/>
          </a:xfrm>
          <a:prstGeom prst="roundRect">
            <a:avLst/>
          </a:prstGeom>
          <a:solidFill>
            <a:srgbClr val="A3E0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Post-Op Cefuroxime/Metronidazole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677E2646-CC4E-464E-A7D1-2CC53DD3B084}"/>
              </a:ext>
            </a:extLst>
          </p:cNvPr>
          <p:cNvSpPr/>
          <p:nvPr/>
        </p:nvSpPr>
        <p:spPr>
          <a:xfrm>
            <a:off x="36437616" y="7282285"/>
            <a:ext cx="3151240" cy="1284840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Post-Op X-Ray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5BF9554-AF99-4E20-8629-9B3169B606CA}"/>
              </a:ext>
            </a:extLst>
          </p:cNvPr>
          <p:cNvGrpSpPr/>
          <p:nvPr/>
        </p:nvGrpSpPr>
        <p:grpSpPr>
          <a:xfrm>
            <a:off x="347913" y="9673023"/>
            <a:ext cx="2283739" cy="1169001"/>
            <a:chOff x="187535" y="4680692"/>
            <a:chExt cx="2283739" cy="116900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54F4F6A-4FEA-4BE0-B327-7EFDBBFF9E42}"/>
                </a:ext>
              </a:extLst>
            </p:cNvPr>
            <p:cNvGrpSpPr/>
            <p:nvPr/>
          </p:nvGrpSpPr>
          <p:grpSpPr>
            <a:xfrm>
              <a:off x="355198" y="4680692"/>
              <a:ext cx="548640" cy="548640"/>
              <a:chOff x="355198" y="4680692"/>
              <a:chExt cx="548640" cy="548640"/>
            </a:xfrm>
          </p:grpSpPr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97FA1413-1F21-4B62-8F4B-BB5538C6D60A}"/>
                  </a:ext>
                </a:extLst>
              </p:cNvPr>
              <p:cNvSpPr/>
              <p:nvPr/>
            </p:nvSpPr>
            <p:spPr>
              <a:xfrm>
                <a:off x="355198" y="4680692"/>
                <a:ext cx="548640" cy="548640"/>
              </a:xfrm>
              <a:prstGeom prst="flowChartConnector">
                <a:avLst/>
              </a:prstGeom>
              <a:solidFill>
                <a:srgbClr val="59CA3E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780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E314840-34DA-446F-9496-FE6B378BA315}"/>
                  </a:ext>
                </a:extLst>
              </p:cNvPr>
              <p:cNvSpPr/>
              <p:nvPr/>
            </p:nvSpPr>
            <p:spPr>
              <a:xfrm>
                <a:off x="449043" y="4779713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14BA00-EE3A-4A18-8D88-13680AC926A1}"/>
                </a:ext>
              </a:extLst>
            </p:cNvPr>
            <p:cNvSpPr txBox="1"/>
            <p:nvPr/>
          </p:nvSpPr>
          <p:spPr>
            <a:xfrm>
              <a:off x="187535" y="5295695"/>
              <a:ext cx="22837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/>
                <a:t>Start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0F92D15-DEAF-4E8C-B322-8F269DA685C4}"/>
              </a:ext>
            </a:extLst>
          </p:cNvPr>
          <p:cNvGrpSpPr/>
          <p:nvPr/>
        </p:nvGrpSpPr>
        <p:grpSpPr>
          <a:xfrm>
            <a:off x="41561613" y="9666906"/>
            <a:ext cx="2283739" cy="1217794"/>
            <a:chOff x="43528873" y="4631899"/>
            <a:chExt cx="2283739" cy="121779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97E30FD-34A1-4EB1-81D9-89A405A6B55A}"/>
                </a:ext>
              </a:extLst>
            </p:cNvPr>
            <p:cNvGrpSpPr/>
            <p:nvPr/>
          </p:nvGrpSpPr>
          <p:grpSpPr>
            <a:xfrm>
              <a:off x="43751103" y="4631899"/>
              <a:ext cx="548640" cy="548640"/>
              <a:chOff x="43751103" y="4631899"/>
              <a:chExt cx="548640" cy="548640"/>
            </a:xfrm>
          </p:grpSpPr>
          <p:sp>
            <p:nvSpPr>
              <p:cNvPr id="88" name="Flowchart: Connector 87">
                <a:extLst>
                  <a:ext uri="{FF2B5EF4-FFF2-40B4-BE49-F238E27FC236}">
                    <a16:creationId xmlns:a16="http://schemas.microsoft.com/office/drawing/2014/main" id="{D87CAEED-6A31-42A2-A368-AEC3BC3FA94E}"/>
                  </a:ext>
                </a:extLst>
              </p:cNvPr>
              <p:cNvSpPr/>
              <p:nvPr/>
            </p:nvSpPr>
            <p:spPr>
              <a:xfrm>
                <a:off x="43751103" y="4631899"/>
                <a:ext cx="548640" cy="548640"/>
              </a:xfrm>
              <a:prstGeom prst="flowChartConnector">
                <a:avLst/>
              </a:prstGeom>
              <a:solidFill>
                <a:srgbClr val="CC0000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780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391A3B73-ACDA-461D-9973-37137942823D}"/>
                  </a:ext>
                </a:extLst>
              </p:cNvPr>
              <p:cNvSpPr/>
              <p:nvPr/>
            </p:nvSpPr>
            <p:spPr>
              <a:xfrm>
                <a:off x="43842543" y="4717301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E831516-6DCA-4A8A-BFCC-6C5085682C65}"/>
                </a:ext>
              </a:extLst>
            </p:cNvPr>
            <p:cNvSpPr txBox="1"/>
            <p:nvPr/>
          </p:nvSpPr>
          <p:spPr>
            <a:xfrm>
              <a:off x="43528873" y="5295695"/>
              <a:ext cx="22837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/>
                <a:t>Finish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90D5AF9-2A69-4536-B6C0-BF23CBD9C562}"/>
              </a:ext>
            </a:extLst>
          </p:cNvPr>
          <p:cNvGrpSpPr/>
          <p:nvPr/>
        </p:nvGrpSpPr>
        <p:grpSpPr>
          <a:xfrm>
            <a:off x="10292431" y="9671409"/>
            <a:ext cx="548640" cy="548640"/>
            <a:chOff x="2758097" y="1219200"/>
            <a:chExt cx="548640" cy="548640"/>
          </a:xfrm>
        </p:grpSpPr>
        <p:sp>
          <p:nvSpPr>
            <p:cNvPr id="93" name="Flowchart: Decision 92">
              <a:extLst>
                <a:ext uri="{FF2B5EF4-FFF2-40B4-BE49-F238E27FC236}">
                  <a16:creationId xmlns:a16="http://schemas.microsoft.com/office/drawing/2014/main" id="{9E43ECC2-2D0E-4DE0-A306-261B7E114DA1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Plus Sign 93">
              <a:extLst>
                <a:ext uri="{FF2B5EF4-FFF2-40B4-BE49-F238E27FC236}">
                  <a16:creationId xmlns:a16="http://schemas.microsoft.com/office/drawing/2014/main" id="{62D22500-7CEB-4A6A-BBF2-6CE12DC7A30B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39868C87-F490-4F9F-A55F-5D4559075ABA}"/>
              </a:ext>
            </a:extLst>
          </p:cNvPr>
          <p:cNvSpPr/>
          <p:nvPr/>
        </p:nvSpPr>
        <p:spPr>
          <a:xfrm>
            <a:off x="18155446" y="9712626"/>
            <a:ext cx="457200" cy="457200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F0C2A52-1102-49D0-8756-16C1222A3C75}"/>
              </a:ext>
            </a:extLst>
          </p:cNvPr>
          <p:cNvGrpSpPr/>
          <p:nvPr/>
        </p:nvGrpSpPr>
        <p:grpSpPr>
          <a:xfrm>
            <a:off x="25927021" y="9666906"/>
            <a:ext cx="548640" cy="548640"/>
            <a:chOff x="2758097" y="1219200"/>
            <a:chExt cx="548640" cy="548640"/>
          </a:xfrm>
        </p:grpSpPr>
        <p:sp>
          <p:nvSpPr>
            <p:cNvPr id="96" name="Flowchart: Decision 95">
              <a:extLst>
                <a:ext uri="{FF2B5EF4-FFF2-40B4-BE49-F238E27FC236}">
                  <a16:creationId xmlns:a16="http://schemas.microsoft.com/office/drawing/2014/main" id="{291A4DE9-1FDB-4E2B-BFFB-BA81A3E959EF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Plus Sign 96">
              <a:extLst>
                <a:ext uri="{FF2B5EF4-FFF2-40B4-BE49-F238E27FC236}">
                  <a16:creationId xmlns:a16="http://schemas.microsoft.com/office/drawing/2014/main" id="{57C41E47-8728-4E99-A4C8-1A6CE327ABA3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27F60E4-1A13-4E9D-81BF-5F2F43EA4C52}"/>
              </a:ext>
            </a:extLst>
          </p:cNvPr>
          <p:cNvGrpSpPr/>
          <p:nvPr/>
        </p:nvGrpSpPr>
        <p:grpSpPr>
          <a:xfrm>
            <a:off x="33790036" y="9666906"/>
            <a:ext cx="548640" cy="548640"/>
            <a:chOff x="2758097" y="1219200"/>
            <a:chExt cx="548640" cy="548640"/>
          </a:xfrm>
        </p:grpSpPr>
        <p:sp>
          <p:nvSpPr>
            <p:cNvPr id="99" name="Flowchart: Decision 98">
              <a:extLst>
                <a:ext uri="{FF2B5EF4-FFF2-40B4-BE49-F238E27FC236}">
                  <a16:creationId xmlns:a16="http://schemas.microsoft.com/office/drawing/2014/main" id="{673BF896-DAF6-4437-BE4A-9AF693B2ED86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Plus Sign 99">
              <a:extLst>
                <a:ext uri="{FF2B5EF4-FFF2-40B4-BE49-F238E27FC236}">
                  <a16:creationId xmlns:a16="http://schemas.microsoft.com/office/drawing/2014/main" id="{EA8FB256-CB98-42E3-AE90-F6B5265E7013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51B7ABAA-8E5B-4D48-94C7-10C6575D6079}"/>
              </a:ext>
            </a:extLst>
          </p:cNvPr>
          <p:cNvSpPr/>
          <p:nvPr/>
        </p:nvSpPr>
        <p:spPr>
          <a:xfrm>
            <a:off x="1173661" y="9805616"/>
            <a:ext cx="1141033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B4A2ACE-3E8B-43C1-81B6-D69AB298CAB1}"/>
              </a:ext>
            </a:extLst>
          </p:cNvPr>
          <p:cNvGrpSpPr/>
          <p:nvPr/>
        </p:nvGrpSpPr>
        <p:grpSpPr>
          <a:xfrm>
            <a:off x="2826896" y="2420906"/>
            <a:ext cx="7387648" cy="7730353"/>
            <a:chOff x="2826896" y="820704"/>
            <a:chExt cx="7387648" cy="773035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951593A-991E-4592-8B01-B046589E3F5E}"/>
                </a:ext>
              </a:extLst>
            </p:cNvPr>
            <p:cNvSpPr/>
            <p:nvPr/>
          </p:nvSpPr>
          <p:spPr>
            <a:xfrm>
              <a:off x="4886421" y="820704"/>
              <a:ext cx="3151240" cy="1742440"/>
            </a:xfrm>
            <a:prstGeom prst="roundRect">
              <a:avLst/>
            </a:prstGeom>
            <a:solidFill>
              <a:srgbClr val="FFFF6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Pre-Op Ultrasound &amp; 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X-Ray</a:t>
              </a:r>
            </a:p>
          </p:txBody>
        </p:sp>
        <p:sp>
          <p:nvSpPr>
            <p:cNvPr id="89" name="Arrow: Right 88">
              <a:extLst>
                <a:ext uri="{FF2B5EF4-FFF2-40B4-BE49-F238E27FC236}">
                  <a16:creationId xmlns:a16="http://schemas.microsoft.com/office/drawing/2014/main" id="{CF7A494B-73E2-4D82-8B86-140F10200FD0}"/>
                </a:ext>
              </a:extLst>
            </p:cNvPr>
            <p:cNvSpPr/>
            <p:nvPr/>
          </p:nvSpPr>
          <p:spPr>
            <a:xfrm rot="19426126">
              <a:off x="2826896" y="7374220"/>
              <a:ext cx="219456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955C66FB-A6D5-4E36-B7AA-D710982F4BAC}"/>
                </a:ext>
              </a:extLst>
            </p:cNvPr>
            <p:cNvSpPr/>
            <p:nvPr/>
          </p:nvSpPr>
          <p:spPr>
            <a:xfrm>
              <a:off x="4886421" y="5606781"/>
              <a:ext cx="3151240" cy="1284840"/>
            </a:xfrm>
            <a:prstGeom prst="roundRect">
              <a:avLst/>
            </a:prstGeom>
            <a:solidFill>
              <a:srgbClr val="FFFF6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Pre-Op X-Ray</a:t>
              </a:r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2A662339-FD83-4AE9-9E7C-5BBC2B9A018D}"/>
                </a:ext>
              </a:extLst>
            </p:cNvPr>
            <p:cNvSpPr/>
            <p:nvPr/>
          </p:nvSpPr>
          <p:spPr>
            <a:xfrm>
              <a:off x="4888283" y="3256971"/>
              <a:ext cx="3151240" cy="1284840"/>
            </a:xfrm>
            <a:prstGeom prst="roundRect">
              <a:avLst/>
            </a:prstGeom>
            <a:solidFill>
              <a:srgbClr val="FFFF6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Pre-Op Ultrasound</a:t>
              </a:r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C9C7902-6084-47D3-8185-FEE44FB9DA5B}"/>
                </a:ext>
              </a:extLst>
            </p:cNvPr>
            <p:cNvSpPr/>
            <p:nvPr/>
          </p:nvSpPr>
          <p:spPr>
            <a:xfrm>
              <a:off x="3082224" y="8205414"/>
              <a:ext cx="713232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Arrow: Right 105">
              <a:extLst>
                <a:ext uri="{FF2B5EF4-FFF2-40B4-BE49-F238E27FC236}">
                  <a16:creationId xmlns:a16="http://schemas.microsoft.com/office/drawing/2014/main" id="{79743388-2576-4B88-BAD5-576FC1464649}"/>
                </a:ext>
              </a:extLst>
            </p:cNvPr>
            <p:cNvSpPr/>
            <p:nvPr/>
          </p:nvSpPr>
          <p:spPr>
            <a:xfrm rot="18061868">
              <a:off x="1959672" y="6164007"/>
              <a:ext cx="393192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1D1E286C-CA19-4721-A376-3F85CB475B02}"/>
                </a:ext>
              </a:extLst>
            </p:cNvPr>
            <p:cNvSpPr/>
            <p:nvPr/>
          </p:nvSpPr>
          <p:spPr>
            <a:xfrm rot="17582215">
              <a:off x="967297" y="5121582"/>
              <a:ext cx="566928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DC3A12FD-E18C-4F2B-9365-A78E3320AE3D}"/>
                </a:ext>
              </a:extLst>
            </p:cNvPr>
            <p:cNvSpPr/>
            <p:nvPr/>
          </p:nvSpPr>
          <p:spPr>
            <a:xfrm rot="2160000">
              <a:off x="7975401" y="7335901"/>
              <a:ext cx="219456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Arrow: Right 109">
              <a:extLst>
                <a:ext uri="{FF2B5EF4-FFF2-40B4-BE49-F238E27FC236}">
                  <a16:creationId xmlns:a16="http://schemas.microsoft.com/office/drawing/2014/main" id="{21FC1E95-EE9C-48A7-A3A0-E7A780205617}"/>
                </a:ext>
              </a:extLst>
            </p:cNvPr>
            <p:cNvSpPr/>
            <p:nvPr/>
          </p:nvSpPr>
          <p:spPr>
            <a:xfrm rot="3540000">
              <a:off x="7195484" y="6087418"/>
              <a:ext cx="393192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60E611E1-E5B7-45F1-8260-A9ED546530E3}"/>
                </a:ext>
              </a:extLst>
            </p:cNvPr>
            <p:cNvSpPr/>
            <p:nvPr/>
          </p:nvSpPr>
          <p:spPr>
            <a:xfrm rot="4020000">
              <a:off x="6563993" y="4969096"/>
              <a:ext cx="566928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CE645985-8801-4480-9A1A-411CF08DD453}"/>
              </a:ext>
            </a:extLst>
          </p:cNvPr>
          <p:cNvSpPr/>
          <p:nvPr/>
        </p:nvSpPr>
        <p:spPr>
          <a:xfrm>
            <a:off x="36003828" y="2035559"/>
            <a:ext cx="4136804" cy="2059832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Post-Op Cefuroxime/Metronidazole &amp; X-Ray</a:t>
            </a:r>
          </a:p>
        </p:txBody>
      </p:sp>
      <p:sp>
        <p:nvSpPr>
          <p:cNvPr id="126" name="Arrow: Right 125">
            <a:extLst>
              <a:ext uri="{FF2B5EF4-FFF2-40B4-BE49-F238E27FC236}">
                <a16:creationId xmlns:a16="http://schemas.microsoft.com/office/drawing/2014/main" id="{AE51986D-7896-4CA9-8E33-26AF4B06F0A8}"/>
              </a:ext>
            </a:extLst>
          </p:cNvPr>
          <p:cNvSpPr/>
          <p:nvPr/>
        </p:nvSpPr>
        <p:spPr>
          <a:xfrm rot="19426126">
            <a:off x="34385480" y="8960967"/>
            <a:ext cx="219456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9" name="Arrow: Right 128">
            <a:extLst>
              <a:ext uri="{FF2B5EF4-FFF2-40B4-BE49-F238E27FC236}">
                <a16:creationId xmlns:a16="http://schemas.microsoft.com/office/drawing/2014/main" id="{8AEF0895-4430-47ED-9D64-EB6F3404C1EC}"/>
              </a:ext>
            </a:extLst>
          </p:cNvPr>
          <p:cNvSpPr/>
          <p:nvPr/>
        </p:nvSpPr>
        <p:spPr>
          <a:xfrm>
            <a:off x="34640808" y="9792161"/>
            <a:ext cx="713232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8B87C192-18E8-4E08-9C32-3782CB6CA1F3}"/>
              </a:ext>
            </a:extLst>
          </p:cNvPr>
          <p:cNvSpPr/>
          <p:nvPr/>
        </p:nvSpPr>
        <p:spPr>
          <a:xfrm rot="18061868">
            <a:off x="33606860" y="7907462"/>
            <a:ext cx="356616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99A789DC-D28E-4215-92E3-8D5D38E3576D}"/>
              </a:ext>
            </a:extLst>
          </p:cNvPr>
          <p:cNvSpPr/>
          <p:nvPr/>
        </p:nvSpPr>
        <p:spPr>
          <a:xfrm rot="17582215">
            <a:off x="32525881" y="6708329"/>
            <a:ext cx="566928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0CF7D5D2-CC98-46D3-8074-CD76B20341C1}"/>
              </a:ext>
            </a:extLst>
          </p:cNvPr>
          <p:cNvSpPr/>
          <p:nvPr/>
        </p:nvSpPr>
        <p:spPr>
          <a:xfrm rot="2160000">
            <a:off x="39533985" y="8922648"/>
            <a:ext cx="219456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3" name="Arrow: Right 132">
            <a:extLst>
              <a:ext uri="{FF2B5EF4-FFF2-40B4-BE49-F238E27FC236}">
                <a16:creationId xmlns:a16="http://schemas.microsoft.com/office/drawing/2014/main" id="{81F9540C-7EDA-4447-9214-0D5DA5DCF22D}"/>
              </a:ext>
            </a:extLst>
          </p:cNvPr>
          <p:cNvSpPr/>
          <p:nvPr/>
        </p:nvSpPr>
        <p:spPr>
          <a:xfrm rot="3540000">
            <a:off x="39174137" y="7904502"/>
            <a:ext cx="356616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4" name="Arrow: Right 133">
            <a:extLst>
              <a:ext uri="{FF2B5EF4-FFF2-40B4-BE49-F238E27FC236}">
                <a16:creationId xmlns:a16="http://schemas.microsoft.com/office/drawing/2014/main" id="{8A497DEC-E6FF-4931-AC2E-180CA6D83062}"/>
              </a:ext>
            </a:extLst>
          </p:cNvPr>
          <p:cNvSpPr/>
          <p:nvPr/>
        </p:nvSpPr>
        <p:spPr>
          <a:xfrm rot="4020000">
            <a:off x="38122577" y="6645109"/>
            <a:ext cx="566928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1B13BF9F-992F-4C4C-A17E-E2F23A04404D}"/>
              </a:ext>
            </a:extLst>
          </p:cNvPr>
          <p:cNvSpPr/>
          <p:nvPr/>
        </p:nvSpPr>
        <p:spPr>
          <a:xfrm rot="19426126">
            <a:off x="26427846" y="8940309"/>
            <a:ext cx="219456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0" name="Arrow: Right 139">
            <a:extLst>
              <a:ext uri="{FF2B5EF4-FFF2-40B4-BE49-F238E27FC236}">
                <a16:creationId xmlns:a16="http://schemas.microsoft.com/office/drawing/2014/main" id="{6439965D-37CB-4CD4-A919-1A1B64A66008}"/>
              </a:ext>
            </a:extLst>
          </p:cNvPr>
          <p:cNvSpPr/>
          <p:nvPr/>
        </p:nvSpPr>
        <p:spPr>
          <a:xfrm>
            <a:off x="26683174" y="9771503"/>
            <a:ext cx="713232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B5610E0E-D9FF-466B-8BC0-D0B30B0442E0}"/>
              </a:ext>
            </a:extLst>
          </p:cNvPr>
          <p:cNvSpPr/>
          <p:nvPr/>
        </p:nvSpPr>
        <p:spPr>
          <a:xfrm rot="2160000">
            <a:off x="31576351" y="8901990"/>
            <a:ext cx="219456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6" name="Arrow: Right 145">
            <a:extLst>
              <a:ext uri="{FF2B5EF4-FFF2-40B4-BE49-F238E27FC236}">
                <a16:creationId xmlns:a16="http://schemas.microsoft.com/office/drawing/2014/main" id="{0E4918C2-0A4C-40C7-AFF2-EA44E10B59BC}"/>
              </a:ext>
            </a:extLst>
          </p:cNvPr>
          <p:cNvSpPr/>
          <p:nvPr/>
        </p:nvSpPr>
        <p:spPr>
          <a:xfrm>
            <a:off x="18729299" y="9792161"/>
            <a:ext cx="173736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7" name="Arrow: Right 146">
            <a:extLst>
              <a:ext uri="{FF2B5EF4-FFF2-40B4-BE49-F238E27FC236}">
                <a16:creationId xmlns:a16="http://schemas.microsoft.com/office/drawing/2014/main" id="{48A1196A-2896-44B8-A6A2-6442ACEDAEFC}"/>
              </a:ext>
            </a:extLst>
          </p:cNvPr>
          <p:cNvSpPr/>
          <p:nvPr/>
        </p:nvSpPr>
        <p:spPr>
          <a:xfrm>
            <a:off x="24041303" y="9748914"/>
            <a:ext cx="173736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B178CB66-12C8-4470-81BE-C3D8899B93EE}"/>
              </a:ext>
            </a:extLst>
          </p:cNvPr>
          <p:cNvSpPr/>
          <p:nvPr/>
        </p:nvSpPr>
        <p:spPr>
          <a:xfrm>
            <a:off x="12664146" y="4899351"/>
            <a:ext cx="3658117" cy="1691897"/>
          </a:xfrm>
          <a:prstGeom prst="roundRect">
            <a:avLst/>
          </a:prstGeom>
          <a:solidFill>
            <a:srgbClr val="A3E0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Pre-Op Cefuroxime/Metronidazole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5FF41DF-8174-4AD6-BBDD-82A108EE6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596127"/>
              </p:ext>
            </p:extLst>
          </p:nvPr>
        </p:nvGraphicFramePr>
        <p:xfrm>
          <a:off x="26201343" y="2556179"/>
          <a:ext cx="3977957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119680014"/>
                    </a:ext>
                  </a:extLst>
                </a:gridCol>
                <a:gridCol w="3063557">
                  <a:extLst>
                    <a:ext uri="{9D8B030D-6E8A-4147-A177-3AD203B41FA5}">
                      <a16:colId xmlns:a16="http://schemas.microsoft.com/office/drawing/2014/main" val="2567698765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>
                          <a:solidFill>
                            <a:schemeClr val="tx1"/>
                          </a:solidFill>
                        </a:rPr>
                        <a:t>Radiology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675122"/>
                  </a:ext>
                </a:extLst>
              </a:tr>
              <a:tr h="441781"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solidFill>
                      <a:srgbClr val="A3E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Pharmacy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343295"/>
                  </a:ext>
                </a:extLst>
              </a:tr>
              <a:tr h="441781"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solidFill>
                      <a:srgbClr val="FFB9B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Surgery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018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311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295DB868-A5D3-4A2C-B014-22B3B3349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055140"/>
              </p:ext>
            </p:extLst>
          </p:nvPr>
        </p:nvGraphicFramePr>
        <p:xfrm>
          <a:off x="22222796" y="449785"/>
          <a:ext cx="11444095" cy="8229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119680014"/>
                    </a:ext>
                  </a:extLst>
                </a:gridCol>
                <a:gridCol w="10529695">
                  <a:extLst>
                    <a:ext uri="{9D8B030D-6E8A-4147-A177-3AD203B41FA5}">
                      <a16:colId xmlns:a16="http://schemas.microsoft.com/office/drawing/2014/main" val="2567698765"/>
                    </a:ext>
                  </a:extLst>
                </a:gridCol>
              </a:tblGrid>
              <a:tr h="633091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>
                    <a:solidFill>
                      <a:srgbClr val="B2DF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>
                          <a:solidFill>
                            <a:schemeClr val="tx1"/>
                          </a:solidFill>
                        </a:rPr>
                        <a:t>Pre-Op</a:t>
                      </a:r>
                      <a:r>
                        <a:rPr lang="zh-TW" altLang="en-US" sz="4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4800" b="0" dirty="0">
                          <a:solidFill>
                            <a:schemeClr val="tx1"/>
                          </a:solidFill>
                        </a:rPr>
                        <a:t>X-Ray</a:t>
                      </a:r>
                      <a:endParaRPr lang="en-US" sz="4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675122"/>
                  </a:ext>
                </a:extLst>
              </a:tr>
              <a:tr h="633091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>
                    <a:solidFill>
                      <a:srgbClr val="33A02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Pre-Op CT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343295"/>
                  </a:ext>
                </a:extLst>
              </a:tr>
              <a:tr h="633091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>
                    <a:solidFill>
                      <a:srgbClr val="FB9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Pre-Op Ultrasound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018230"/>
                  </a:ext>
                </a:extLst>
              </a:tr>
              <a:tr h="633091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7069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dirty="0">
                          <a:solidFill>
                            <a:schemeClr val="tx1"/>
                          </a:solidFill>
                        </a:rPr>
                        <a:t>Pre-Op Cefuroxime/Metronidazole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511032"/>
                  </a:ext>
                </a:extLst>
              </a:tr>
              <a:tr h="633091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>
                    <a:solidFill>
                      <a:srgbClr val="A6CE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Anesthesia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315989"/>
                  </a:ext>
                </a:extLst>
              </a:tr>
              <a:tr h="633091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>
                    <a:solidFill>
                      <a:srgbClr val="1F78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Surgery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071516"/>
                  </a:ext>
                </a:extLst>
              </a:tr>
              <a:tr h="633091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>
                    <a:solidFill>
                      <a:srgbClr val="E31A1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Post-Op X-Ray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1977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sz="4800" dirty="0"/>
                    </a:p>
                  </a:txBody>
                  <a:tcPr>
                    <a:solidFill>
                      <a:srgbClr val="FDBF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Post-Op CT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14137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sz="4800" dirty="0"/>
                    </a:p>
                  </a:txBody>
                  <a:tcP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7069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dirty="0">
                          <a:solidFill>
                            <a:schemeClr val="tx1"/>
                          </a:solidFill>
                        </a:rPr>
                        <a:t>Post-Op Cefuroxime/Metronidazole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690531"/>
                  </a:ext>
                </a:extLst>
              </a:tr>
            </a:tbl>
          </a:graphicData>
        </a:graphic>
      </p:graphicFrame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F3AA091-28B3-41B7-933B-95F7B18CE2CD}"/>
              </a:ext>
            </a:extLst>
          </p:cNvPr>
          <p:cNvGrpSpPr/>
          <p:nvPr/>
        </p:nvGrpSpPr>
        <p:grpSpPr>
          <a:xfrm>
            <a:off x="10734818" y="4184044"/>
            <a:ext cx="7387648" cy="7815215"/>
            <a:chOff x="2826896" y="735842"/>
            <a:chExt cx="7387648" cy="7815215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67492657-36A4-4557-9F78-0589679BC9B4}"/>
                </a:ext>
              </a:extLst>
            </p:cNvPr>
            <p:cNvSpPr/>
            <p:nvPr/>
          </p:nvSpPr>
          <p:spPr>
            <a:xfrm>
              <a:off x="4511626" y="735842"/>
              <a:ext cx="4136805" cy="1742440"/>
            </a:xfrm>
            <a:prstGeom prst="round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Pre-Op Cefuroxime/Metronidazole &amp; CT</a:t>
              </a:r>
            </a:p>
          </p:txBody>
        </p:sp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3798FEAD-8DB4-4B0B-973D-9ABBE8956FF8}"/>
                </a:ext>
              </a:extLst>
            </p:cNvPr>
            <p:cNvSpPr/>
            <p:nvPr/>
          </p:nvSpPr>
          <p:spPr>
            <a:xfrm rot="19426126">
              <a:off x="2826896" y="7374220"/>
              <a:ext cx="219456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26D800BC-D728-444E-BFE6-009E868AD224}"/>
                </a:ext>
              </a:extLst>
            </p:cNvPr>
            <p:cNvSpPr/>
            <p:nvPr/>
          </p:nvSpPr>
          <p:spPr>
            <a:xfrm>
              <a:off x="4886421" y="5606781"/>
              <a:ext cx="3151240" cy="1284840"/>
            </a:xfrm>
            <a:prstGeom prst="roundRect">
              <a:avLst/>
            </a:prstGeom>
            <a:solidFill>
              <a:srgbClr val="33A02C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Pre-Op CT</a:t>
              </a:r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4D783864-8926-43DD-B5C6-CC5FFD6C68E8}"/>
                </a:ext>
              </a:extLst>
            </p:cNvPr>
            <p:cNvSpPr/>
            <p:nvPr/>
          </p:nvSpPr>
          <p:spPr>
            <a:xfrm>
              <a:off x="3082224" y="8205414"/>
              <a:ext cx="713232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E6DBE065-A16A-4E27-B3FB-0F4CCE9B14C3}"/>
                </a:ext>
              </a:extLst>
            </p:cNvPr>
            <p:cNvSpPr/>
            <p:nvPr/>
          </p:nvSpPr>
          <p:spPr>
            <a:xfrm rot="18061868">
              <a:off x="2048276" y="6320715"/>
              <a:ext cx="356616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Arrow: Right 119">
              <a:extLst>
                <a:ext uri="{FF2B5EF4-FFF2-40B4-BE49-F238E27FC236}">
                  <a16:creationId xmlns:a16="http://schemas.microsoft.com/office/drawing/2014/main" id="{5F13F46A-C49F-4F68-9436-0382F71309AC}"/>
                </a:ext>
              </a:extLst>
            </p:cNvPr>
            <p:cNvSpPr/>
            <p:nvPr/>
          </p:nvSpPr>
          <p:spPr>
            <a:xfrm rot="17582215">
              <a:off x="967297" y="5121582"/>
              <a:ext cx="566928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Arrow: Right 120">
              <a:extLst>
                <a:ext uri="{FF2B5EF4-FFF2-40B4-BE49-F238E27FC236}">
                  <a16:creationId xmlns:a16="http://schemas.microsoft.com/office/drawing/2014/main" id="{7658E780-ED2D-4D8A-8236-D13ADE8B66EB}"/>
                </a:ext>
              </a:extLst>
            </p:cNvPr>
            <p:cNvSpPr/>
            <p:nvPr/>
          </p:nvSpPr>
          <p:spPr>
            <a:xfrm rot="2160000">
              <a:off x="7975401" y="7335901"/>
              <a:ext cx="219456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Arrow: Right 121">
              <a:extLst>
                <a:ext uri="{FF2B5EF4-FFF2-40B4-BE49-F238E27FC236}">
                  <a16:creationId xmlns:a16="http://schemas.microsoft.com/office/drawing/2014/main" id="{650070CD-6FD2-48D0-ACE4-E04894C88092}"/>
                </a:ext>
              </a:extLst>
            </p:cNvPr>
            <p:cNvSpPr/>
            <p:nvPr/>
          </p:nvSpPr>
          <p:spPr>
            <a:xfrm rot="3540000">
              <a:off x="7583181" y="6288208"/>
              <a:ext cx="356616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Arrow: Right 122">
              <a:extLst>
                <a:ext uri="{FF2B5EF4-FFF2-40B4-BE49-F238E27FC236}">
                  <a16:creationId xmlns:a16="http://schemas.microsoft.com/office/drawing/2014/main" id="{7C1CDF0F-F48F-4B04-8A48-D129BAF44E60}"/>
                </a:ext>
              </a:extLst>
            </p:cNvPr>
            <p:cNvSpPr/>
            <p:nvPr/>
          </p:nvSpPr>
          <p:spPr>
            <a:xfrm rot="4020000">
              <a:off x="6620951" y="5117117"/>
              <a:ext cx="566928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34835E2-1604-47FA-AB84-F8046FC09910}"/>
              </a:ext>
            </a:extLst>
          </p:cNvPr>
          <p:cNvSpPr/>
          <p:nvPr/>
        </p:nvSpPr>
        <p:spPr>
          <a:xfrm>
            <a:off x="20634701" y="10427448"/>
            <a:ext cx="3151240" cy="1936018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Anesthesia &amp; General Surgery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E2BA6B61-F3B2-4C6B-8E53-2B089A72889C}"/>
              </a:ext>
            </a:extLst>
          </p:cNvPr>
          <p:cNvSpPr/>
          <p:nvPr/>
        </p:nvSpPr>
        <p:spPr>
          <a:xfrm>
            <a:off x="28466453" y="9142608"/>
            <a:ext cx="3151240" cy="1284840"/>
          </a:xfrm>
          <a:prstGeom prst="roundRect">
            <a:avLst/>
          </a:prstGeom>
          <a:solidFill>
            <a:srgbClr val="FDBF6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Post-Op CT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096E3CC-2717-4DD8-8002-2906CB5B570F}"/>
              </a:ext>
            </a:extLst>
          </p:cNvPr>
          <p:cNvGrpSpPr/>
          <p:nvPr/>
        </p:nvGrpSpPr>
        <p:grpSpPr>
          <a:xfrm>
            <a:off x="2424139" y="11534476"/>
            <a:ext cx="548640" cy="548640"/>
            <a:chOff x="2758097" y="1219200"/>
            <a:chExt cx="548640" cy="548640"/>
          </a:xfrm>
        </p:grpSpPr>
        <p:sp>
          <p:nvSpPr>
            <p:cNvPr id="67" name="Flowchart: Decision 66">
              <a:extLst>
                <a:ext uri="{FF2B5EF4-FFF2-40B4-BE49-F238E27FC236}">
                  <a16:creationId xmlns:a16="http://schemas.microsoft.com/office/drawing/2014/main" id="{57D81F7C-49B1-4AF2-8D3C-1B34BBC1D53D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Plus Sign 67">
              <a:extLst>
                <a:ext uri="{FF2B5EF4-FFF2-40B4-BE49-F238E27FC236}">
                  <a16:creationId xmlns:a16="http://schemas.microsoft.com/office/drawing/2014/main" id="{291B80DF-7F26-454F-96F1-4C1D4134E114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7E87AA98-3EDC-4CDE-8DB7-D148DADC69E6}"/>
              </a:ext>
            </a:extLst>
          </p:cNvPr>
          <p:cNvSpPr/>
          <p:nvPr/>
        </p:nvSpPr>
        <p:spPr>
          <a:xfrm>
            <a:off x="36321854" y="6760804"/>
            <a:ext cx="3644022" cy="1746504"/>
          </a:xfrm>
          <a:prstGeom prst="roundRect">
            <a:avLst/>
          </a:prstGeom>
          <a:solidFill>
            <a:srgbClr val="FF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Post-Op Cefuroxime/Metronidazole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677E2646-CC4E-464E-A7D1-2CC53DD3B084}"/>
              </a:ext>
            </a:extLst>
          </p:cNvPr>
          <p:cNvSpPr/>
          <p:nvPr/>
        </p:nvSpPr>
        <p:spPr>
          <a:xfrm>
            <a:off x="36437616" y="9143740"/>
            <a:ext cx="3151240" cy="1284840"/>
          </a:xfrm>
          <a:prstGeom prst="roundRect">
            <a:avLst/>
          </a:prstGeom>
          <a:solidFill>
            <a:srgbClr val="E31A1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Post-Op X-Ray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5BF9554-AF99-4E20-8629-9B3169B606CA}"/>
              </a:ext>
            </a:extLst>
          </p:cNvPr>
          <p:cNvGrpSpPr/>
          <p:nvPr/>
        </p:nvGrpSpPr>
        <p:grpSpPr>
          <a:xfrm>
            <a:off x="347913" y="11534478"/>
            <a:ext cx="2283739" cy="1169001"/>
            <a:chOff x="187535" y="4680692"/>
            <a:chExt cx="2283739" cy="116900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54F4F6A-4FEA-4BE0-B327-7EFDBBFF9E42}"/>
                </a:ext>
              </a:extLst>
            </p:cNvPr>
            <p:cNvGrpSpPr/>
            <p:nvPr/>
          </p:nvGrpSpPr>
          <p:grpSpPr>
            <a:xfrm>
              <a:off x="355198" y="4680692"/>
              <a:ext cx="548640" cy="548640"/>
              <a:chOff x="355198" y="4680692"/>
              <a:chExt cx="548640" cy="548640"/>
            </a:xfrm>
          </p:grpSpPr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97FA1413-1F21-4B62-8F4B-BB5538C6D60A}"/>
                  </a:ext>
                </a:extLst>
              </p:cNvPr>
              <p:cNvSpPr/>
              <p:nvPr/>
            </p:nvSpPr>
            <p:spPr>
              <a:xfrm>
                <a:off x="355198" y="4680692"/>
                <a:ext cx="548640" cy="548640"/>
              </a:xfrm>
              <a:prstGeom prst="flowChartConnector">
                <a:avLst/>
              </a:prstGeom>
              <a:solidFill>
                <a:srgbClr val="59CA3E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780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E314840-34DA-446F-9496-FE6B378BA315}"/>
                  </a:ext>
                </a:extLst>
              </p:cNvPr>
              <p:cNvSpPr/>
              <p:nvPr/>
            </p:nvSpPr>
            <p:spPr>
              <a:xfrm>
                <a:off x="449043" y="4779713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14BA00-EE3A-4A18-8D88-13680AC926A1}"/>
                </a:ext>
              </a:extLst>
            </p:cNvPr>
            <p:cNvSpPr txBox="1"/>
            <p:nvPr/>
          </p:nvSpPr>
          <p:spPr>
            <a:xfrm>
              <a:off x="187535" y="5295695"/>
              <a:ext cx="22837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/>
                <a:t>Start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0F92D15-DEAF-4E8C-B322-8F269DA685C4}"/>
              </a:ext>
            </a:extLst>
          </p:cNvPr>
          <p:cNvGrpSpPr/>
          <p:nvPr/>
        </p:nvGrpSpPr>
        <p:grpSpPr>
          <a:xfrm>
            <a:off x="41561613" y="11528361"/>
            <a:ext cx="2283739" cy="1217794"/>
            <a:chOff x="43528873" y="4631899"/>
            <a:chExt cx="2283739" cy="121779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97E30FD-34A1-4EB1-81D9-89A405A6B55A}"/>
                </a:ext>
              </a:extLst>
            </p:cNvPr>
            <p:cNvGrpSpPr/>
            <p:nvPr/>
          </p:nvGrpSpPr>
          <p:grpSpPr>
            <a:xfrm>
              <a:off x="43751103" y="4631899"/>
              <a:ext cx="548640" cy="548640"/>
              <a:chOff x="43751103" y="4631899"/>
              <a:chExt cx="548640" cy="548640"/>
            </a:xfrm>
          </p:grpSpPr>
          <p:sp>
            <p:nvSpPr>
              <p:cNvPr id="88" name="Flowchart: Connector 87">
                <a:extLst>
                  <a:ext uri="{FF2B5EF4-FFF2-40B4-BE49-F238E27FC236}">
                    <a16:creationId xmlns:a16="http://schemas.microsoft.com/office/drawing/2014/main" id="{D87CAEED-6A31-42A2-A368-AEC3BC3FA94E}"/>
                  </a:ext>
                </a:extLst>
              </p:cNvPr>
              <p:cNvSpPr/>
              <p:nvPr/>
            </p:nvSpPr>
            <p:spPr>
              <a:xfrm>
                <a:off x="43751103" y="4631899"/>
                <a:ext cx="548640" cy="548640"/>
              </a:xfrm>
              <a:prstGeom prst="flowChartConnector">
                <a:avLst/>
              </a:prstGeom>
              <a:solidFill>
                <a:srgbClr val="CC0000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780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391A3B73-ACDA-461D-9973-37137942823D}"/>
                  </a:ext>
                </a:extLst>
              </p:cNvPr>
              <p:cNvSpPr/>
              <p:nvPr/>
            </p:nvSpPr>
            <p:spPr>
              <a:xfrm>
                <a:off x="43842543" y="4717301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E831516-6DCA-4A8A-BFCC-6C5085682C65}"/>
                </a:ext>
              </a:extLst>
            </p:cNvPr>
            <p:cNvSpPr txBox="1"/>
            <p:nvPr/>
          </p:nvSpPr>
          <p:spPr>
            <a:xfrm>
              <a:off x="43528873" y="5295695"/>
              <a:ext cx="22837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/>
                <a:t>Finish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90D5AF9-2A69-4536-B6C0-BF23CBD9C562}"/>
              </a:ext>
            </a:extLst>
          </p:cNvPr>
          <p:cNvGrpSpPr/>
          <p:nvPr/>
        </p:nvGrpSpPr>
        <p:grpSpPr>
          <a:xfrm>
            <a:off x="10292431" y="11532864"/>
            <a:ext cx="548640" cy="548640"/>
            <a:chOff x="2758097" y="1219200"/>
            <a:chExt cx="548640" cy="548640"/>
          </a:xfrm>
        </p:grpSpPr>
        <p:sp>
          <p:nvSpPr>
            <p:cNvPr id="93" name="Flowchart: Decision 92">
              <a:extLst>
                <a:ext uri="{FF2B5EF4-FFF2-40B4-BE49-F238E27FC236}">
                  <a16:creationId xmlns:a16="http://schemas.microsoft.com/office/drawing/2014/main" id="{9E43ECC2-2D0E-4DE0-A306-261B7E114DA1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Plus Sign 93">
              <a:extLst>
                <a:ext uri="{FF2B5EF4-FFF2-40B4-BE49-F238E27FC236}">
                  <a16:creationId xmlns:a16="http://schemas.microsoft.com/office/drawing/2014/main" id="{62D22500-7CEB-4A6A-BBF2-6CE12DC7A30B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39868C87-F490-4F9F-A55F-5D4559075ABA}"/>
              </a:ext>
            </a:extLst>
          </p:cNvPr>
          <p:cNvSpPr/>
          <p:nvPr/>
        </p:nvSpPr>
        <p:spPr>
          <a:xfrm>
            <a:off x="18155446" y="11574081"/>
            <a:ext cx="457200" cy="457200"/>
          </a:xfrm>
          <a:prstGeom prst="ellipse">
            <a:avLst/>
          </a:prstGeom>
          <a:solidFill>
            <a:srgbClr val="FF99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F0C2A52-1102-49D0-8756-16C1222A3C75}"/>
              </a:ext>
            </a:extLst>
          </p:cNvPr>
          <p:cNvGrpSpPr/>
          <p:nvPr/>
        </p:nvGrpSpPr>
        <p:grpSpPr>
          <a:xfrm>
            <a:off x="25927021" y="11528361"/>
            <a:ext cx="548640" cy="548640"/>
            <a:chOff x="2758097" y="1219200"/>
            <a:chExt cx="548640" cy="548640"/>
          </a:xfrm>
        </p:grpSpPr>
        <p:sp>
          <p:nvSpPr>
            <p:cNvPr id="96" name="Flowchart: Decision 95">
              <a:extLst>
                <a:ext uri="{FF2B5EF4-FFF2-40B4-BE49-F238E27FC236}">
                  <a16:creationId xmlns:a16="http://schemas.microsoft.com/office/drawing/2014/main" id="{291A4DE9-1FDB-4E2B-BFFB-BA81A3E959EF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Plus Sign 96">
              <a:extLst>
                <a:ext uri="{FF2B5EF4-FFF2-40B4-BE49-F238E27FC236}">
                  <a16:creationId xmlns:a16="http://schemas.microsoft.com/office/drawing/2014/main" id="{57C41E47-8728-4E99-A4C8-1A6CE327ABA3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27F60E4-1A13-4E9D-81BF-5F2F43EA4C52}"/>
              </a:ext>
            </a:extLst>
          </p:cNvPr>
          <p:cNvGrpSpPr/>
          <p:nvPr/>
        </p:nvGrpSpPr>
        <p:grpSpPr>
          <a:xfrm>
            <a:off x="33790036" y="11528361"/>
            <a:ext cx="548640" cy="548640"/>
            <a:chOff x="2758097" y="1219200"/>
            <a:chExt cx="548640" cy="548640"/>
          </a:xfrm>
        </p:grpSpPr>
        <p:sp>
          <p:nvSpPr>
            <p:cNvPr id="99" name="Flowchart: Decision 98">
              <a:extLst>
                <a:ext uri="{FF2B5EF4-FFF2-40B4-BE49-F238E27FC236}">
                  <a16:creationId xmlns:a16="http://schemas.microsoft.com/office/drawing/2014/main" id="{673BF896-DAF6-4437-BE4A-9AF693B2ED86}"/>
                </a:ext>
              </a:extLst>
            </p:cNvPr>
            <p:cNvSpPr/>
            <p:nvPr/>
          </p:nvSpPr>
          <p:spPr>
            <a:xfrm>
              <a:off x="2758097" y="1219200"/>
              <a:ext cx="548640" cy="548640"/>
            </a:xfrm>
            <a:prstGeom prst="flowChartDecision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Plus Sign 99">
              <a:extLst>
                <a:ext uri="{FF2B5EF4-FFF2-40B4-BE49-F238E27FC236}">
                  <a16:creationId xmlns:a16="http://schemas.microsoft.com/office/drawing/2014/main" id="{EA8FB256-CB98-42E3-AE90-F6B5265E7013}"/>
                </a:ext>
              </a:extLst>
            </p:cNvPr>
            <p:cNvSpPr/>
            <p:nvPr/>
          </p:nvSpPr>
          <p:spPr>
            <a:xfrm>
              <a:off x="2803817" y="1264920"/>
              <a:ext cx="457200" cy="457200"/>
            </a:xfrm>
            <a:prstGeom prst="mathPlus">
              <a:avLst>
                <a:gd name="adj1" fmla="val 8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51B7ABAA-8E5B-4D48-94C7-10C6575D6079}"/>
              </a:ext>
            </a:extLst>
          </p:cNvPr>
          <p:cNvSpPr/>
          <p:nvPr/>
        </p:nvSpPr>
        <p:spPr>
          <a:xfrm>
            <a:off x="1173661" y="11667071"/>
            <a:ext cx="1141033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B4A2ACE-3E8B-43C1-81B6-D69AB298CAB1}"/>
              </a:ext>
            </a:extLst>
          </p:cNvPr>
          <p:cNvGrpSpPr/>
          <p:nvPr/>
        </p:nvGrpSpPr>
        <p:grpSpPr>
          <a:xfrm>
            <a:off x="2826896" y="4282361"/>
            <a:ext cx="7387648" cy="7730353"/>
            <a:chOff x="2826896" y="820704"/>
            <a:chExt cx="7387648" cy="773035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951593A-991E-4592-8B01-B046589E3F5E}"/>
                </a:ext>
              </a:extLst>
            </p:cNvPr>
            <p:cNvSpPr/>
            <p:nvPr/>
          </p:nvSpPr>
          <p:spPr>
            <a:xfrm>
              <a:off x="4886421" y="820704"/>
              <a:ext cx="3151240" cy="1742440"/>
            </a:xfrm>
            <a:prstGeom prst="round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Pre-Op Ultrasound &amp; 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X-Ray</a:t>
              </a:r>
            </a:p>
          </p:txBody>
        </p:sp>
        <p:sp>
          <p:nvSpPr>
            <p:cNvPr id="89" name="Arrow: Right 88">
              <a:extLst>
                <a:ext uri="{FF2B5EF4-FFF2-40B4-BE49-F238E27FC236}">
                  <a16:creationId xmlns:a16="http://schemas.microsoft.com/office/drawing/2014/main" id="{CF7A494B-73E2-4D82-8B86-140F10200FD0}"/>
                </a:ext>
              </a:extLst>
            </p:cNvPr>
            <p:cNvSpPr/>
            <p:nvPr/>
          </p:nvSpPr>
          <p:spPr>
            <a:xfrm rot="19426126">
              <a:off x="2826896" y="7374220"/>
              <a:ext cx="219456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955C66FB-A6D5-4E36-B7AA-D710982F4BAC}"/>
                </a:ext>
              </a:extLst>
            </p:cNvPr>
            <p:cNvSpPr/>
            <p:nvPr/>
          </p:nvSpPr>
          <p:spPr>
            <a:xfrm>
              <a:off x="4886421" y="5606781"/>
              <a:ext cx="3151240" cy="1284840"/>
            </a:xfrm>
            <a:prstGeom prst="roundRect">
              <a:avLst/>
            </a:prstGeom>
            <a:solidFill>
              <a:srgbClr val="B2DF8A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Pre-Op X-Ray</a:t>
              </a:r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2A662339-FD83-4AE9-9E7C-5BBC2B9A018D}"/>
                </a:ext>
              </a:extLst>
            </p:cNvPr>
            <p:cNvSpPr/>
            <p:nvPr/>
          </p:nvSpPr>
          <p:spPr>
            <a:xfrm>
              <a:off x="4888283" y="3256971"/>
              <a:ext cx="3151240" cy="1284840"/>
            </a:xfrm>
            <a:prstGeom prst="roundRect">
              <a:avLst/>
            </a:prstGeom>
            <a:solidFill>
              <a:srgbClr val="FB9A99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Pre-Op Ultrasound</a:t>
              </a:r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C9C7902-6084-47D3-8185-FEE44FB9DA5B}"/>
                </a:ext>
              </a:extLst>
            </p:cNvPr>
            <p:cNvSpPr/>
            <p:nvPr/>
          </p:nvSpPr>
          <p:spPr>
            <a:xfrm>
              <a:off x="3082224" y="8205414"/>
              <a:ext cx="713232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Arrow: Right 105">
              <a:extLst>
                <a:ext uri="{FF2B5EF4-FFF2-40B4-BE49-F238E27FC236}">
                  <a16:creationId xmlns:a16="http://schemas.microsoft.com/office/drawing/2014/main" id="{79743388-2576-4B88-BAD5-576FC1464649}"/>
                </a:ext>
              </a:extLst>
            </p:cNvPr>
            <p:cNvSpPr/>
            <p:nvPr/>
          </p:nvSpPr>
          <p:spPr>
            <a:xfrm rot="18061868">
              <a:off x="1959672" y="6164007"/>
              <a:ext cx="393192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1D1E286C-CA19-4721-A376-3F85CB475B02}"/>
                </a:ext>
              </a:extLst>
            </p:cNvPr>
            <p:cNvSpPr/>
            <p:nvPr/>
          </p:nvSpPr>
          <p:spPr>
            <a:xfrm rot="17582215">
              <a:off x="967297" y="5121582"/>
              <a:ext cx="566928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DC3A12FD-E18C-4F2B-9365-A78E3320AE3D}"/>
                </a:ext>
              </a:extLst>
            </p:cNvPr>
            <p:cNvSpPr/>
            <p:nvPr/>
          </p:nvSpPr>
          <p:spPr>
            <a:xfrm rot="2160000">
              <a:off x="7975401" y="7335901"/>
              <a:ext cx="219456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Arrow: Right 109">
              <a:extLst>
                <a:ext uri="{FF2B5EF4-FFF2-40B4-BE49-F238E27FC236}">
                  <a16:creationId xmlns:a16="http://schemas.microsoft.com/office/drawing/2014/main" id="{21FC1E95-EE9C-48A7-A3A0-E7A780205617}"/>
                </a:ext>
              </a:extLst>
            </p:cNvPr>
            <p:cNvSpPr/>
            <p:nvPr/>
          </p:nvSpPr>
          <p:spPr>
            <a:xfrm rot="3540000">
              <a:off x="7195484" y="6087418"/>
              <a:ext cx="393192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60E611E1-E5B7-45F1-8260-A9ED546530E3}"/>
                </a:ext>
              </a:extLst>
            </p:cNvPr>
            <p:cNvSpPr/>
            <p:nvPr/>
          </p:nvSpPr>
          <p:spPr>
            <a:xfrm rot="4020000">
              <a:off x="6563993" y="4969096"/>
              <a:ext cx="5669280" cy="345643"/>
            </a:xfrm>
            <a:prstGeom prst="rightArrow">
              <a:avLst>
                <a:gd name="adj1" fmla="val 44214"/>
                <a:gd name="adj2" fmla="val 411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CE645985-8801-4480-9A1A-411CF08DD453}"/>
              </a:ext>
            </a:extLst>
          </p:cNvPr>
          <p:cNvSpPr/>
          <p:nvPr/>
        </p:nvSpPr>
        <p:spPr>
          <a:xfrm>
            <a:off x="36003828" y="3897014"/>
            <a:ext cx="4136804" cy="2059832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Post-Op Cefuroxime/Metronidazole &amp; X-Ray</a:t>
            </a:r>
          </a:p>
        </p:txBody>
      </p:sp>
      <p:sp>
        <p:nvSpPr>
          <p:cNvPr id="126" name="Arrow: Right 125">
            <a:extLst>
              <a:ext uri="{FF2B5EF4-FFF2-40B4-BE49-F238E27FC236}">
                <a16:creationId xmlns:a16="http://schemas.microsoft.com/office/drawing/2014/main" id="{AE51986D-7896-4CA9-8E33-26AF4B06F0A8}"/>
              </a:ext>
            </a:extLst>
          </p:cNvPr>
          <p:cNvSpPr/>
          <p:nvPr/>
        </p:nvSpPr>
        <p:spPr>
          <a:xfrm rot="19426126">
            <a:off x="34385480" y="10822422"/>
            <a:ext cx="219456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9" name="Arrow: Right 128">
            <a:extLst>
              <a:ext uri="{FF2B5EF4-FFF2-40B4-BE49-F238E27FC236}">
                <a16:creationId xmlns:a16="http://schemas.microsoft.com/office/drawing/2014/main" id="{8AEF0895-4430-47ED-9D64-EB6F3404C1EC}"/>
              </a:ext>
            </a:extLst>
          </p:cNvPr>
          <p:cNvSpPr/>
          <p:nvPr/>
        </p:nvSpPr>
        <p:spPr>
          <a:xfrm>
            <a:off x="34640808" y="11653616"/>
            <a:ext cx="713232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8B87C192-18E8-4E08-9C32-3782CB6CA1F3}"/>
              </a:ext>
            </a:extLst>
          </p:cNvPr>
          <p:cNvSpPr/>
          <p:nvPr/>
        </p:nvSpPr>
        <p:spPr>
          <a:xfrm rot="18061868">
            <a:off x="33606860" y="9768917"/>
            <a:ext cx="356616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99A789DC-D28E-4215-92E3-8D5D38E3576D}"/>
              </a:ext>
            </a:extLst>
          </p:cNvPr>
          <p:cNvSpPr/>
          <p:nvPr/>
        </p:nvSpPr>
        <p:spPr>
          <a:xfrm rot="17582215">
            <a:off x="32525881" y="8569784"/>
            <a:ext cx="566928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0CF7D5D2-CC98-46D3-8074-CD76B20341C1}"/>
              </a:ext>
            </a:extLst>
          </p:cNvPr>
          <p:cNvSpPr/>
          <p:nvPr/>
        </p:nvSpPr>
        <p:spPr>
          <a:xfrm rot="2160000">
            <a:off x="39533985" y="10784103"/>
            <a:ext cx="219456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3" name="Arrow: Right 132">
            <a:extLst>
              <a:ext uri="{FF2B5EF4-FFF2-40B4-BE49-F238E27FC236}">
                <a16:creationId xmlns:a16="http://schemas.microsoft.com/office/drawing/2014/main" id="{81F9540C-7EDA-4447-9214-0D5DA5DCF22D}"/>
              </a:ext>
            </a:extLst>
          </p:cNvPr>
          <p:cNvSpPr/>
          <p:nvPr/>
        </p:nvSpPr>
        <p:spPr>
          <a:xfrm rot="3540000">
            <a:off x="39174137" y="9765957"/>
            <a:ext cx="356616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4" name="Arrow: Right 133">
            <a:extLst>
              <a:ext uri="{FF2B5EF4-FFF2-40B4-BE49-F238E27FC236}">
                <a16:creationId xmlns:a16="http://schemas.microsoft.com/office/drawing/2014/main" id="{8A497DEC-E6FF-4931-AC2E-180CA6D83062}"/>
              </a:ext>
            </a:extLst>
          </p:cNvPr>
          <p:cNvSpPr/>
          <p:nvPr/>
        </p:nvSpPr>
        <p:spPr>
          <a:xfrm rot="4020000">
            <a:off x="38122577" y="8506564"/>
            <a:ext cx="566928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1B13BF9F-992F-4C4C-A17E-E2F23A04404D}"/>
              </a:ext>
            </a:extLst>
          </p:cNvPr>
          <p:cNvSpPr/>
          <p:nvPr/>
        </p:nvSpPr>
        <p:spPr>
          <a:xfrm rot="19426126">
            <a:off x="26427846" y="10801764"/>
            <a:ext cx="219456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0" name="Arrow: Right 139">
            <a:extLst>
              <a:ext uri="{FF2B5EF4-FFF2-40B4-BE49-F238E27FC236}">
                <a16:creationId xmlns:a16="http://schemas.microsoft.com/office/drawing/2014/main" id="{6439965D-37CB-4CD4-A919-1A1B64A66008}"/>
              </a:ext>
            </a:extLst>
          </p:cNvPr>
          <p:cNvSpPr/>
          <p:nvPr/>
        </p:nvSpPr>
        <p:spPr>
          <a:xfrm>
            <a:off x="26683174" y="11632958"/>
            <a:ext cx="713232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B5610E0E-D9FF-466B-8BC0-D0B30B0442E0}"/>
              </a:ext>
            </a:extLst>
          </p:cNvPr>
          <p:cNvSpPr/>
          <p:nvPr/>
        </p:nvSpPr>
        <p:spPr>
          <a:xfrm rot="2160000">
            <a:off x="31576351" y="10763445"/>
            <a:ext cx="219456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6" name="Arrow: Right 145">
            <a:extLst>
              <a:ext uri="{FF2B5EF4-FFF2-40B4-BE49-F238E27FC236}">
                <a16:creationId xmlns:a16="http://schemas.microsoft.com/office/drawing/2014/main" id="{0E4918C2-0A4C-40C7-AFF2-EA44E10B59BC}"/>
              </a:ext>
            </a:extLst>
          </p:cNvPr>
          <p:cNvSpPr/>
          <p:nvPr/>
        </p:nvSpPr>
        <p:spPr>
          <a:xfrm>
            <a:off x="18729299" y="11653616"/>
            <a:ext cx="173736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7" name="Arrow: Right 146">
            <a:extLst>
              <a:ext uri="{FF2B5EF4-FFF2-40B4-BE49-F238E27FC236}">
                <a16:creationId xmlns:a16="http://schemas.microsoft.com/office/drawing/2014/main" id="{48A1196A-2896-44B8-A6A2-6442ACEDAEFC}"/>
              </a:ext>
            </a:extLst>
          </p:cNvPr>
          <p:cNvSpPr/>
          <p:nvPr/>
        </p:nvSpPr>
        <p:spPr>
          <a:xfrm>
            <a:off x="24041303" y="11610369"/>
            <a:ext cx="1737360" cy="345643"/>
          </a:xfrm>
          <a:prstGeom prst="rightArrow">
            <a:avLst>
              <a:gd name="adj1" fmla="val 44214"/>
              <a:gd name="adj2" fmla="val 41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7" tIns="45720" rIns="91447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B178CB66-12C8-4470-81BE-C3D8899B93EE}"/>
              </a:ext>
            </a:extLst>
          </p:cNvPr>
          <p:cNvSpPr/>
          <p:nvPr/>
        </p:nvSpPr>
        <p:spPr>
          <a:xfrm>
            <a:off x="12664146" y="6760806"/>
            <a:ext cx="3658117" cy="1691897"/>
          </a:xfrm>
          <a:prstGeom prst="roundRect">
            <a:avLst/>
          </a:prstGeom>
          <a:solidFill>
            <a:srgbClr val="CCCC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0" tIns="96020" rIns="192020" bIns="960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Pre-Op Cefuroxime/Metronidazole</a:t>
            </a:r>
          </a:p>
        </p:txBody>
      </p:sp>
    </p:spTree>
    <p:extLst>
      <p:ext uri="{BB962C8B-B14F-4D97-AF65-F5344CB8AC3E}">
        <p14:creationId xmlns:p14="http://schemas.microsoft.com/office/powerpoint/2010/main" val="18642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2022</TotalTime>
  <Words>387</Words>
  <Application>Microsoft Office PowerPoint</Application>
  <PresentationFormat>Custom</PresentationFormat>
  <Paragraphs>145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Lin</dc:creator>
  <cp:lastModifiedBy>Stephen Lin</cp:lastModifiedBy>
  <cp:revision>90</cp:revision>
  <dcterms:created xsi:type="dcterms:W3CDTF">2018-05-27T09:01:04Z</dcterms:created>
  <dcterms:modified xsi:type="dcterms:W3CDTF">2019-05-21T08:24:46Z</dcterms:modified>
</cp:coreProperties>
</file>