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2" r:id="rId6"/>
    <p:sldId id="264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5" r:id="rId16"/>
    <p:sldId id="274" r:id="rId17"/>
    <p:sldId id="276" r:id="rId18"/>
    <p:sldId id="271" r:id="rId19"/>
    <p:sldId id="273" r:id="rId20"/>
    <p:sldId id="272" r:id="rId21"/>
    <p:sldId id="279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90D10-1EE0-6A64-5474-91E7A71DA17B}" v="134" dt="2024-12-07T16:28:45.3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0823" autoAdjust="0"/>
  </p:normalViewPr>
  <p:slideViewPr>
    <p:cSldViewPr snapToGrid="0">
      <p:cViewPr varScale="1">
        <p:scale>
          <a:sx n="78" d="100"/>
          <a:sy n="78" d="100"/>
        </p:scale>
        <p:origin x="3120" y="54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3332A-25C0-45F5-ABFA-327BCFCB2B3F}" type="datetimeFigureOut">
              <a:t>19.12.2024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6C25D1-9C18-4D54-942B-1AC1FB7F15A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26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600" b="1" dirty="0"/>
              <a:t>Мы привыкли к платформам вроде Windows, Linux, </a:t>
            </a:r>
            <a:r>
              <a:rPr lang="ru-RU" sz="1600" b="1" dirty="0" err="1"/>
              <a:t>Android</a:t>
            </a:r>
            <a:r>
              <a:rPr lang="ru-RU" sz="1600" b="1" dirty="0"/>
              <a:t>, но есть ещё одна — браузер. Приложения для него работают на любом устройстве с установленным браузером: компьютеры, смартфоны, телевизоры, умные часы.</a:t>
            </a:r>
          </a:p>
          <a:p>
            <a:endParaRPr lang="ru-RU" sz="1600" b="1" dirty="0"/>
          </a:p>
          <a:p>
            <a:r>
              <a:rPr lang="ru-RU" sz="1600" b="1" dirty="0"/>
              <a:t>Долгое время считалось, что браузер годится лишь для отображения данных, а для сложных задач он слишком слаб. Но современные браузеры и технологии позволяют создавать приложения, которые конкурируют с нативными.</a:t>
            </a:r>
          </a:p>
          <a:p>
            <a:endParaRPr lang="ru-RU" sz="1600" b="1" dirty="0"/>
          </a:p>
          <a:p>
            <a:r>
              <a:rPr lang="ru-RU" sz="1600" b="1" dirty="0"/>
              <a:t>Устройства тоже шагнули вперёд. Даже бюджетные смартфоны с 3–8 ГБ оперативной памяти способны выполнять задачи, которые раньше были неподъёмными.</a:t>
            </a:r>
          </a:p>
          <a:p>
            <a:endParaRPr lang="ru-RU" sz="1600" b="1" dirty="0">
              <a:ea typeface="Calibri"/>
              <a:cs typeface="Calibri"/>
            </a:endParaRPr>
          </a:p>
          <a:p>
            <a:r>
              <a:rPr lang="ru-RU" sz="2400" b="1" dirty="0"/>
              <a:t>Настало время проверить, на что способен браузер. Взглянуть на браузер как на полноценную платформу для мощных и универсальных приложений. А касательно предмета высокопроизводительных вычислений, я покажу, что на </a:t>
            </a:r>
            <a:r>
              <a:rPr lang="ru-RU" sz="2400" b="1" dirty="0" err="1"/>
              <a:t>фронтенде</a:t>
            </a:r>
            <a:r>
              <a:rPr lang="ru-RU" sz="2400" b="1" dirty="0"/>
              <a:t> тоже можно что-то посчитать с высокой производительностью.</a:t>
            </a:r>
            <a:endParaRPr lang="en-US" sz="1600" b="1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333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23D02-D6B4-F0C8-9620-0241F21A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FE24B-A778-296D-98B9-6644CB851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7C0F42-1062-0CCD-3E28-AEF69178A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Следующим важным шагом в развитии браузерных вычислений стало появление технологии</a:t>
            </a:r>
            <a:r>
              <a:rPr lang="ru-RU" b="1" i="0" dirty="0">
                <a:effectLst/>
                <a:latin typeface="YS Text"/>
              </a:rPr>
              <a:t> </a:t>
            </a:r>
            <a:r>
              <a:rPr lang="ru-RU" b="1" i="0" dirty="0" err="1">
                <a:effectLst/>
                <a:latin typeface="YS Text"/>
              </a:rPr>
              <a:t>WebGL</a:t>
            </a:r>
            <a:r>
              <a:rPr lang="en-US" b="1" i="0" dirty="0">
                <a:effectLst/>
                <a:latin typeface="YS Text"/>
              </a:rPr>
              <a:t>,</a:t>
            </a:r>
            <a:r>
              <a:rPr lang="ru-RU" b="0" i="0" dirty="0">
                <a:effectLst/>
                <a:latin typeface="YS Text"/>
              </a:rPr>
              <a:t> основанной на </a:t>
            </a:r>
            <a:r>
              <a:rPr lang="ru-RU" b="1" i="0" dirty="0">
                <a:effectLst/>
                <a:latin typeface="YS Text"/>
              </a:rPr>
              <a:t>OpenGL</a:t>
            </a:r>
            <a:r>
              <a:rPr lang="ru-RU" b="0" i="0" dirty="0">
                <a:effectLst/>
                <a:latin typeface="YS Text"/>
              </a:rPr>
              <a:t> </a:t>
            </a:r>
            <a:r>
              <a:rPr lang="ru-RU" b="1" i="0" dirty="0">
                <a:effectLst/>
                <a:latin typeface="YS Text"/>
              </a:rPr>
              <a:t>ES</a:t>
            </a:r>
            <a:r>
              <a:rPr lang="ru-RU" b="0" i="0" dirty="0">
                <a:effectLst/>
                <a:latin typeface="YS Text"/>
              </a:rPr>
              <a:t> 2.0, которая, в свою очередь, является специальной версией для работы на мобильных устройствах. </a:t>
            </a:r>
          </a:p>
          <a:p>
            <a:endParaRPr lang="ru-RU" b="0" i="0" dirty="0">
              <a:effectLst/>
              <a:latin typeface="YS Text"/>
              <a:ea typeface="Calibri"/>
              <a:cs typeface="+mn-lt"/>
            </a:endParaRPr>
          </a:p>
          <a:p>
            <a:r>
              <a:rPr lang="ru-RU" dirty="0" err="1">
                <a:ea typeface="Calibri"/>
                <a:cs typeface="+mn-lt"/>
              </a:rPr>
              <a:t>WebGL</a:t>
            </a:r>
            <a:r>
              <a:rPr lang="ru-RU" dirty="0">
                <a:ea typeface="Calibri"/>
                <a:cs typeface="+mn-lt"/>
              </a:rPr>
              <a:t> позволил браузерам выполнять рендеринг 2D и 3D-графики напрямую на видеокарте, обеспечивая нативную производительность. </a:t>
            </a:r>
          </a:p>
          <a:p>
            <a:r>
              <a:rPr lang="ru-RU" dirty="0">
                <a:ea typeface="Calibri"/>
                <a:cs typeface="+mn-lt"/>
              </a:rPr>
              <a:t>Это сделало возможным создание в браузере таких вещей, как игры с трёхмерной графикой, визуализация данных и симуляции.</a:t>
            </a:r>
          </a:p>
          <a:p>
            <a:endParaRPr lang="ru-RU" dirty="0">
              <a:ea typeface="Calibri"/>
              <a:cs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err="1">
                <a:ea typeface="Calibri"/>
                <a:cs typeface="+mn-lt"/>
              </a:rPr>
              <a:t>Unity</a:t>
            </a:r>
            <a:r>
              <a:rPr lang="ru-RU" dirty="0">
                <a:ea typeface="Calibri"/>
                <a:cs typeface="+mn-lt"/>
              </a:rPr>
              <a:t> и </a:t>
            </a:r>
            <a:r>
              <a:rPr lang="ru-RU" dirty="0" err="1">
                <a:ea typeface="Calibri"/>
                <a:cs typeface="+mn-lt"/>
              </a:rPr>
              <a:t>Unreal</a:t>
            </a:r>
            <a:r>
              <a:rPr lang="ru-RU" dirty="0">
                <a:ea typeface="Calibri"/>
                <a:cs typeface="+mn-lt"/>
              </a:rPr>
              <a:t> Engine позволили писать браузерные 3D-игры</a:t>
            </a:r>
          </a:p>
          <a:p>
            <a:pPr marL="0" indent="0">
              <a:buFontTx/>
              <a:buNone/>
            </a:pPr>
            <a:r>
              <a:rPr lang="ru-RU" dirty="0">
                <a:ea typeface="Calibri"/>
                <a:cs typeface="+mn-lt"/>
              </a:rPr>
              <a:t>А </a:t>
            </a:r>
            <a:r>
              <a:rPr lang="ru-RU" dirty="0" err="1">
                <a:ea typeface="Calibri"/>
                <a:cs typeface="+mn-lt"/>
              </a:rPr>
              <a:t>фронтендерам</a:t>
            </a:r>
            <a:r>
              <a:rPr lang="ru-RU" dirty="0">
                <a:ea typeface="Calibri"/>
                <a:cs typeface="+mn-lt"/>
              </a:rPr>
              <a:t> может быть знакома библиотека Three.js для отображения графики. </a:t>
            </a:r>
          </a:p>
          <a:p>
            <a:pPr marL="0" indent="0">
              <a:buFontTx/>
              <a:buNone/>
            </a:pPr>
            <a:r>
              <a:rPr lang="ru-RU" dirty="0">
                <a:ea typeface="Calibri"/>
                <a:cs typeface="+mn-lt"/>
              </a:rPr>
              <a:t>Примера не будет, я сильно не углублялся.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9C612-6017-27B6-2327-B9328A293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2393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16BF9-C3EC-B660-A5EA-6548C302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0BEB33-59AF-3D00-0D22-C70B9EE111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6541F-22A0-19D1-B331-538674876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2013 году Mozilla представила </a:t>
            </a:r>
            <a:r>
              <a:rPr lang="ru-RU" b="1" dirty="0"/>
              <a:t>asm.js</a:t>
            </a:r>
            <a:r>
              <a:rPr lang="ru-RU" dirty="0"/>
              <a:t> — строго типизированное подмножество JavaScript для высокопроизводительных вычислений.</a:t>
            </a:r>
            <a:br>
              <a:rPr lang="ru-RU" dirty="0"/>
            </a:br>
            <a:r>
              <a:rPr lang="ru-RU" dirty="0"/>
              <a:t>Asm.js позволял выполнять задачи с производительностью, близкой к нативной, </a:t>
            </a:r>
            <a:endParaRPr lang="en-US" dirty="0"/>
          </a:p>
          <a:p>
            <a:r>
              <a:rPr lang="ru-RU" dirty="0"/>
              <a:t>и поддерживался игровыми движками </a:t>
            </a:r>
            <a:r>
              <a:rPr lang="ru-RU" dirty="0" err="1"/>
              <a:t>Unreal</a:t>
            </a:r>
            <a:r>
              <a:rPr lang="ru-RU" dirty="0"/>
              <a:t> Engine 3, </a:t>
            </a:r>
            <a:r>
              <a:rPr lang="ru-RU" dirty="0" err="1"/>
              <a:t>Unity</a:t>
            </a:r>
            <a:r>
              <a:rPr lang="ru-RU" dirty="0"/>
              <a:t>, а также физическими движками Box2D и </a:t>
            </a:r>
            <a:r>
              <a:rPr lang="ru-RU" dirty="0" err="1"/>
              <a:t>Bullet</a:t>
            </a:r>
            <a:r>
              <a:rPr lang="ru-RU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4DD2A-3138-263F-65F3-D359ADF15A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35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AC7F-DF17-1296-6D5A-5DA35592A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D6060F-896B-AA64-1A70-FBC7579E2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454A8F-1D62-C58D-16CD-B5F79C2D3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2017 году с появлением </a:t>
            </a:r>
            <a:r>
              <a:rPr lang="ru-RU" b="1" dirty="0" err="1"/>
              <a:t>WebAssembly</a:t>
            </a:r>
            <a:r>
              <a:rPr lang="ru-RU" b="1" dirty="0"/>
              <a:t> (</a:t>
            </a:r>
            <a:r>
              <a:rPr lang="ru-RU" b="1" dirty="0" err="1"/>
              <a:t>Wasm</a:t>
            </a:r>
            <a:r>
              <a:rPr lang="ru-RU" b="1" dirty="0"/>
              <a:t>)</a:t>
            </a:r>
            <a:r>
              <a:rPr lang="ru-RU" dirty="0"/>
              <a:t> браузеры сделали рывок в высокопроизводительных вычислениях.</a:t>
            </a:r>
            <a:br>
              <a:rPr lang="ru-RU" dirty="0"/>
            </a:br>
            <a:r>
              <a:rPr lang="ru-RU" dirty="0" err="1"/>
              <a:t>Wasm</a:t>
            </a:r>
            <a:r>
              <a:rPr lang="ru-RU" dirty="0"/>
              <a:t> — это бинарный формат, позволяющий выполнять код на уровне, близком к нативному. Он поддерживает языки C, C++, </a:t>
            </a:r>
            <a:r>
              <a:rPr lang="ru-RU" dirty="0" err="1"/>
              <a:t>Rust</a:t>
            </a:r>
            <a:r>
              <a:rPr lang="ru-RU" dirty="0"/>
              <a:t> и другие, компилируемые в этот формат.</a:t>
            </a:r>
          </a:p>
          <a:p>
            <a:r>
              <a:rPr lang="ru-RU" b="1" dirty="0"/>
              <a:t>Особенности </a:t>
            </a:r>
            <a:r>
              <a:rPr lang="ru-RU" b="1" dirty="0" err="1"/>
              <a:t>WebAssembly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Высокоэффективный бинарный код.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Безопасное исполнение в песочнице браузера.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Поддержка всеми современными браузерами и интеграция с JavaScript.</a:t>
            </a:r>
          </a:p>
          <a:p>
            <a:r>
              <a:rPr lang="ru-RU" b="1" dirty="0"/>
              <a:t>Применение</a:t>
            </a:r>
            <a:r>
              <a:rPr lang="ru-RU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Unity</a:t>
            </a:r>
            <a:r>
              <a:rPr lang="ru-RU" dirty="0"/>
              <a:t>, </a:t>
            </a:r>
            <a:r>
              <a:rPr lang="ru-RU" dirty="0" err="1"/>
              <a:t>Unreal</a:t>
            </a:r>
            <a:r>
              <a:rPr lang="ru-RU" dirty="0"/>
              <a:t> Engine.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Инструменты как </a:t>
            </a:r>
            <a:r>
              <a:rPr lang="ru-RU" dirty="0" err="1"/>
              <a:t>Figma</a:t>
            </a:r>
            <a:r>
              <a:rPr lang="ru-RU" dirty="0"/>
              <a:t> и AutoCAD.</a:t>
            </a:r>
          </a:p>
          <a:p>
            <a:pPr marL="0" indent="0">
              <a:buFontTx/>
              <a:buNone/>
            </a:pPr>
            <a:endParaRPr lang="en-US" b="0" i="0" dirty="0">
              <a:effectLst/>
              <a:latin typeface="YS Text"/>
            </a:endParaRPr>
          </a:p>
          <a:p>
            <a:pPr marL="0" indent="0">
              <a:buFontTx/>
              <a:buNone/>
            </a:pPr>
            <a:r>
              <a:rPr lang="ru-RU" b="0" i="0" dirty="0" err="1">
                <a:effectLst/>
                <a:latin typeface="YS Text"/>
              </a:rPr>
              <a:t>WebAssembly</a:t>
            </a:r>
            <a:r>
              <a:rPr lang="ru-RU" b="0" i="0" dirty="0">
                <a:effectLst/>
                <a:latin typeface="YS Text"/>
              </a:rPr>
              <a:t> не заменяет JavaScript, а скорее дополняет его. Современные веб-приложения могут использовать JavaScript для управления интерфейсом, а </a:t>
            </a:r>
            <a:r>
              <a:rPr lang="ru-RU" b="0" i="0" dirty="0" err="1">
                <a:effectLst/>
                <a:latin typeface="YS Text"/>
              </a:rPr>
              <a:t>WebAssembly</a:t>
            </a:r>
            <a:r>
              <a:rPr lang="ru-RU" b="0" i="0" dirty="0">
                <a:effectLst/>
                <a:latin typeface="YS Text"/>
              </a:rPr>
              <a:t> будет выполнять ресурсоемкие вычисления.</a:t>
            </a:r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F7C6A-DAD8-6A9D-A7F1-5898CEAF6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3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E131-7FDB-50FA-EABB-77F49F5A8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4821D-307D-6B8C-B75E-B097A668A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535A4-ADDF-16EC-4ECB-4062A4E2D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Для умножения матриц я использовал язык </a:t>
            </a:r>
            <a:r>
              <a:rPr lang="en-US" dirty="0">
                <a:ea typeface="Calibri"/>
                <a:cs typeface="+mn-lt"/>
              </a:rPr>
              <a:t>Rust</a:t>
            </a:r>
            <a:r>
              <a:rPr lang="ru-RU" dirty="0">
                <a:ea typeface="Calibri"/>
                <a:cs typeface="+mn-lt"/>
              </a:rPr>
              <a:t>. Через утилиту </a:t>
            </a:r>
            <a:r>
              <a:rPr lang="en-US" dirty="0" err="1">
                <a:ea typeface="Calibri"/>
                <a:cs typeface="+mn-lt"/>
              </a:rPr>
              <a:t>wasm</a:t>
            </a:r>
            <a:r>
              <a:rPr lang="en-US" dirty="0">
                <a:ea typeface="Calibri"/>
                <a:cs typeface="+mn-lt"/>
              </a:rPr>
              <a:t>-pack</a:t>
            </a:r>
            <a:r>
              <a:rPr lang="ru-RU" dirty="0">
                <a:ea typeface="Calibri"/>
                <a:cs typeface="+mn-lt"/>
              </a:rPr>
              <a:t> я скомпилировал </a:t>
            </a:r>
            <a:r>
              <a:rPr lang="en-US" dirty="0">
                <a:ea typeface="Calibri"/>
                <a:cs typeface="+mn-lt"/>
              </a:rPr>
              <a:t>rust </a:t>
            </a:r>
            <a:r>
              <a:rPr lang="ru-RU" dirty="0">
                <a:ea typeface="Calibri"/>
                <a:cs typeface="+mn-lt"/>
              </a:rPr>
              <a:t>в </a:t>
            </a:r>
            <a:r>
              <a:rPr lang="en-US" dirty="0" err="1">
                <a:ea typeface="Calibri"/>
                <a:cs typeface="+mn-lt"/>
              </a:rPr>
              <a:t>wasm</a:t>
            </a:r>
            <a:r>
              <a:rPr lang="en-US" dirty="0">
                <a:ea typeface="Calibri"/>
                <a:cs typeface="+mn-lt"/>
              </a:rPr>
              <a:t> </a:t>
            </a:r>
            <a:r>
              <a:rPr lang="ru-RU" dirty="0">
                <a:ea typeface="Calibri"/>
                <a:cs typeface="+mn-lt"/>
              </a:rPr>
              <a:t>+ клей на </a:t>
            </a:r>
            <a:r>
              <a:rPr lang="en-US" dirty="0" err="1">
                <a:ea typeface="Calibri"/>
                <a:cs typeface="+mn-lt"/>
              </a:rPr>
              <a:t>js</a:t>
            </a:r>
            <a:r>
              <a:rPr lang="ru-RU" dirty="0">
                <a:ea typeface="Calibri"/>
                <a:cs typeface="+mn-lt"/>
              </a:rPr>
              <a:t>. </a:t>
            </a:r>
          </a:p>
          <a:p>
            <a:r>
              <a:rPr lang="ru-RU" dirty="0">
                <a:ea typeface="Calibri"/>
                <a:cs typeface="+mn-lt"/>
              </a:rPr>
              <a:t>Тут за 22КБ мы получаем умножение матриц с почти нативной производительностью. </a:t>
            </a:r>
          </a:p>
          <a:p>
            <a:r>
              <a:rPr lang="ru-RU" dirty="0">
                <a:ea typeface="Calibri"/>
                <a:cs typeface="+mn-lt"/>
              </a:rPr>
              <a:t>Напоминаю, для </a:t>
            </a:r>
            <a:r>
              <a:rPr lang="en-US" dirty="0">
                <a:ea typeface="Calibri"/>
                <a:cs typeface="+mn-lt"/>
              </a:rPr>
              <a:t>C++ </a:t>
            </a:r>
            <a:r>
              <a:rPr lang="ru-RU" dirty="0">
                <a:ea typeface="Calibri"/>
                <a:cs typeface="+mn-lt"/>
              </a:rPr>
              <a:t>потребовалось 77 мс. </a:t>
            </a:r>
            <a:r>
              <a:rPr lang="en-US" dirty="0">
                <a:ea typeface="Calibri"/>
                <a:cs typeface="+mn-lt"/>
              </a:rPr>
              <a:t>WASM </a:t>
            </a:r>
            <a:r>
              <a:rPr lang="ru-RU" dirty="0">
                <a:ea typeface="Calibri"/>
                <a:cs typeface="+mn-lt"/>
              </a:rPr>
              <a:t>80 мс. Скорость почти одинаковая.</a:t>
            </a:r>
          </a:p>
          <a:p>
            <a:r>
              <a:rPr lang="ru-RU" dirty="0">
                <a:ea typeface="Calibri"/>
                <a:cs typeface="+mn-lt"/>
              </a:rPr>
              <a:t>Мне кажется на эти 3 мс повлияла только прослойка в виде браузера.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B06D4-2521-10B6-62F2-61A840D26C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27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51258-D115-3AC0-D7FD-04F7FD8F9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9EBFF0-CBFC-F9BD-A8A4-8D52BBF44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ADA616-00B0-F960-CD2F-3722D31DC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Вот код на </a:t>
            </a:r>
            <a:r>
              <a:rPr lang="en-US" dirty="0">
                <a:ea typeface="Calibri"/>
                <a:cs typeface="+mn-lt"/>
              </a:rPr>
              <a:t>rust</a:t>
            </a:r>
            <a:r>
              <a:rPr lang="ru-RU" dirty="0">
                <a:ea typeface="Calibri"/>
                <a:cs typeface="+mn-lt"/>
              </a:rPr>
              <a:t>.</a:t>
            </a:r>
          </a:p>
          <a:p>
            <a:r>
              <a:rPr lang="ru-RU" dirty="0">
                <a:ea typeface="Calibri"/>
                <a:cs typeface="+mn-lt"/>
              </a:rPr>
              <a:t>Единственное интересное и атрибут </a:t>
            </a:r>
            <a:r>
              <a:rPr lang="en-US" dirty="0" err="1">
                <a:ea typeface="Calibri"/>
                <a:cs typeface="+mn-lt"/>
              </a:rPr>
              <a:t>wasm_bindgen</a:t>
            </a:r>
            <a:r>
              <a:rPr lang="ru-RU" dirty="0">
                <a:ea typeface="Calibri"/>
                <a:cs typeface="+mn-lt"/>
              </a:rPr>
              <a:t>.</a:t>
            </a:r>
          </a:p>
          <a:p>
            <a:r>
              <a:rPr lang="ru-RU" dirty="0">
                <a:ea typeface="Calibri"/>
                <a:cs typeface="+mn-lt"/>
              </a:rPr>
              <a:t>Поддержка </a:t>
            </a:r>
            <a:r>
              <a:rPr lang="en-US" dirty="0" err="1">
                <a:ea typeface="Calibri"/>
                <a:cs typeface="+mn-lt"/>
              </a:rPr>
              <a:t>jetbrains</a:t>
            </a:r>
            <a:r>
              <a:rPr lang="en-US" dirty="0">
                <a:ea typeface="Calibri"/>
                <a:cs typeface="+mn-lt"/>
              </a:rPr>
              <a:t> </a:t>
            </a:r>
            <a:r>
              <a:rPr lang="en-US" dirty="0" err="1">
                <a:ea typeface="Calibri"/>
                <a:cs typeface="+mn-lt"/>
              </a:rPr>
              <a:t>RustRover</a:t>
            </a:r>
            <a:r>
              <a:rPr lang="en-US" dirty="0">
                <a:ea typeface="Calibri"/>
                <a:cs typeface="+mn-lt"/>
              </a:rPr>
              <a:t> </a:t>
            </a:r>
            <a:r>
              <a:rPr lang="ru-RU" dirty="0">
                <a:ea typeface="Calibri"/>
                <a:cs typeface="+mn-lt"/>
              </a:rPr>
              <a:t>позволяет выполнить сборку одной кнопкой.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62B062-45EF-CDE5-631E-27A54447D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0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5C0E8-9330-ED33-18E2-746CDE95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110F0-53F6-69B1-DF14-EF1554508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34ED9D-B990-C7D7-F4F0-F9FAFA7285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На 3 курсе я написал архиватор на алгоритмах Хаффмана и </a:t>
            </a:r>
            <a:r>
              <a:rPr lang="en-US" dirty="0">
                <a:ea typeface="Calibri"/>
                <a:cs typeface="+mn-lt"/>
              </a:rPr>
              <a:t>LZSS</a:t>
            </a:r>
            <a:r>
              <a:rPr lang="ru-RU" dirty="0">
                <a:ea typeface="Calibri"/>
                <a:cs typeface="+mn-lt"/>
              </a:rPr>
              <a:t>. Я писал на плюсах. </a:t>
            </a:r>
          </a:p>
          <a:p>
            <a:r>
              <a:rPr lang="ru-RU" dirty="0">
                <a:ea typeface="Calibri"/>
                <a:cs typeface="+mn-lt"/>
              </a:rPr>
              <a:t>Далее компилятором </a:t>
            </a:r>
            <a:r>
              <a:rPr lang="en-US" dirty="0" err="1">
                <a:ea typeface="Calibri"/>
                <a:cs typeface="+mn-lt"/>
              </a:rPr>
              <a:t>emscripten</a:t>
            </a:r>
            <a:r>
              <a:rPr lang="en-US" dirty="0">
                <a:ea typeface="Calibri"/>
                <a:cs typeface="+mn-lt"/>
              </a:rPr>
              <a:t> </a:t>
            </a:r>
            <a:r>
              <a:rPr lang="ru-RU" dirty="0">
                <a:ea typeface="Calibri"/>
                <a:cs typeface="+mn-lt"/>
              </a:rPr>
              <a:t>я скомпилировал </a:t>
            </a:r>
            <a:r>
              <a:rPr lang="en-US" dirty="0">
                <a:ea typeface="Calibri"/>
                <a:cs typeface="+mn-lt"/>
              </a:rPr>
              <a:t>C++ </a:t>
            </a:r>
            <a:r>
              <a:rPr lang="ru-RU" dirty="0">
                <a:ea typeface="Calibri"/>
                <a:cs typeface="+mn-lt"/>
              </a:rPr>
              <a:t>в </a:t>
            </a:r>
            <a:r>
              <a:rPr lang="en-US" dirty="0" err="1">
                <a:ea typeface="Calibri"/>
                <a:cs typeface="+mn-lt"/>
              </a:rPr>
              <a:t>WebAssembly</a:t>
            </a:r>
            <a:r>
              <a:rPr lang="ru-RU" dirty="0">
                <a:ea typeface="Calibri"/>
                <a:cs typeface="+mn-lt"/>
              </a:rPr>
              <a:t>. </a:t>
            </a:r>
            <a:endParaRPr lang="en-US" dirty="0">
              <a:ea typeface="Calibri"/>
              <a:cs typeface="+mn-lt"/>
            </a:endParaRPr>
          </a:p>
          <a:p>
            <a:r>
              <a:rPr lang="ru-RU" dirty="0">
                <a:ea typeface="Calibri"/>
                <a:cs typeface="+mn-lt"/>
              </a:rPr>
              <a:t>За 300кб мы получаем архиватор на </a:t>
            </a:r>
            <a:r>
              <a:rPr lang="ru-RU" dirty="0" err="1">
                <a:ea typeface="Calibri"/>
                <a:cs typeface="+mn-lt"/>
              </a:rPr>
              <a:t>фронтенде</a:t>
            </a:r>
            <a:r>
              <a:rPr lang="ru-RU" dirty="0">
                <a:ea typeface="Calibri"/>
                <a:cs typeface="+mn-lt"/>
              </a:rPr>
              <a:t>!</a:t>
            </a:r>
          </a:p>
          <a:p>
            <a:endParaRPr lang="ru-RU" dirty="0">
              <a:ea typeface="Calibri"/>
              <a:cs typeface="+mn-lt"/>
            </a:endParaRPr>
          </a:p>
          <a:p>
            <a:r>
              <a:rPr lang="ru-RU" dirty="0">
                <a:ea typeface="Calibri"/>
                <a:cs typeface="+mn-lt"/>
              </a:rPr>
              <a:t>И по производительности все неплохо.</a:t>
            </a:r>
          </a:p>
          <a:p>
            <a:r>
              <a:rPr lang="ru-RU" dirty="0">
                <a:ea typeface="Calibri"/>
                <a:cs typeface="+mn-lt"/>
              </a:rPr>
              <a:t>Если смотреть на вторую строку таблицы «ноутбук на </a:t>
            </a:r>
            <a:r>
              <a:rPr lang="ru-RU" dirty="0" err="1">
                <a:ea typeface="Calibri"/>
                <a:cs typeface="+mn-lt"/>
              </a:rPr>
              <a:t>убунте</a:t>
            </a:r>
            <a:r>
              <a:rPr lang="ru-RU" dirty="0">
                <a:ea typeface="Calibri"/>
                <a:cs typeface="+mn-lt"/>
              </a:rPr>
              <a:t>», то разница минимальна. </a:t>
            </a:r>
          </a:p>
          <a:p>
            <a:r>
              <a:rPr lang="ru-RU" dirty="0">
                <a:ea typeface="Calibri"/>
                <a:cs typeface="+mn-lt"/>
              </a:rPr>
              <a:t>ПК на </a:t>
            </a:r>
            <a:r>
              <a:rPr lang="ru-RU" dirty="0" err="1">
                <a:ea typeface="Calibri"/>
                <a:cs typeface="+mn-lt"/>
              </a:rPr>
              <a:t>виндовс</a:t>
            </a:r>
            <a:r>
              <a:rPr lang="ru-RU" dirty="0">
                <a:ea typeface="Calibri"/>
                <a:cs typeface="+mn-lt"/>
              </a:rPr>
              <a:t> конечно сильно отстает, но возможно тут сыграл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97846-6793-10EA-86BD-E9D98EB83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4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4351E-0DD3-1600-7612-0B8859494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F9F36-1C5D-A448-D19D-857F4AFCA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C7F34-D924-918A-1F46-CB9F0843E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>
                <a:ea typeface="Calibri"/>
                <a:cs typeface="+mn-lt"/>
              </a:rPr>
              <a:t>Биндинг</a:t>
            </a:r>
            <a:r>
              <a:rPr lang="ru-RU" dirty="0">
                <a:ea typeface="Calibri"/>
                <a:cs typeface="+mn-lt"/>
              </a:rPr>
              <a:t> и компиляция на </a:t>
            </a:r>
            <a:r>
              <a:rPr lang="en-US" dirty="0" err="1">
                <a:ea typeface="Calibri"/>
                <a:cs typeface="+mn-lt"/>
              </a:rPr>
              <a:t>emscripten</a:t>
            </a:r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180BE-869A-3CBF-ACE5-235AEA608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6358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3BD8D-6513-1D7D-EBFF-14C45CF5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48D4B-954C-98C9-94A4-44BA4E7E1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D4E790-9042-331D-3653-752A31D47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effectLst/>
                <a:latin typeface="YS Text"/>
              </a:rPr>
              <a:t>В 2020-х годах в качестве преемника </a:t>
            </a:r>
            <a:r>
              <a:rPr lang="ru-RU" b="0" i="0" dirty="0" err="1">
                <a:effectLst/>
                <a:latin typeface="YS Text"/>
              </a:rPr>
              <a:t>WebGL</a:t>
            </a:r>
            <a:r>
              <a:rPr lang="ru-RU" b="0" i="0" dirty="0">
                <a:effectLst/>
                <a:latin typeface="YS Text"/>
              </a:rPr>
              <a:t> появилась технология **</a:t>
            </a:r>
            <a:r>
              <a:rPr lang="ru-RU" b="0" i="0" dirty="0" err="1">
                <a:effectLst/>
                <a:latin typeface="YS Text"/>
              </a:rPr>
              <a:t>WebGPU</a:t>
            </a:r>
            <a:r>
              <a:rPr lang="ru-RU" b="0" i="0" dirty="0">
                <a:effectLst/>
                <a:latin typeface="YS Text"/>
              </a:rPr>
              <a:t>**, которая предоставляет ещё более низкоуровневый доступ к графическому процессору и позволяет эффективно использовать современные графические API, такие как </a:t>
            </a:r>
            <a:r>
              <a:rPr lang="ru-RU" b="0" i="0" dirty="0" err="1">
                <a:effectLst/>
                <a:latin typeface="YS Text"/>
              </a:rPr>
              <a:t>Vulkan</a:t>
            </a:r>
            <a:r>
              <a:rPr lang="ru-RU" b="0" i="0" dirty="0">
                <a:effectLst/>
                <a:latin typeface="YS Text"/>
              </a:rPr>
              <a:t>, Metal и Direct</a:t>
            </a:r>
            <a:r>
              <a:rPr lang="en-US" b="0" i="0" dirty="0">
                <a:effectLst/>
                <a:latin typeface="YS Text"/>
              </a:rPr>
              <a:t>X</a:t>
            </a:r>
            <a:r>
              <a:rPr lang="ru-RU" b="0" i="0" dirty="0">
                <a:effectLst/>
                <a:latin typeface="YS Text"/>
              </a:rPr>
              <a:t> 12. </a:t>
            </a:r>
            <a:endParaRPr lang="en-US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В отличие от </a:t>
            </a:r>
            <a:r>
              <a:rPr lang="ru-RU" b="0" i="0" dirty="0" err="1">
                <a:effectLst/>
                <a:latin typeface="YS Text"/>
              </a:rPr>
              <a:t>WebGL</a:t>
            </a:r>
            <a:r>
              <a:rPr lang="ru-RU" b="0" i="0" dirty="0">
                <a:effectLst/>
                <a:latin typeface="YS Text"/>
              </a:rPr>
              <a:t>, ориентированного только на графику, </a:t>
            </a:r>
            <a:r>
              <a:rPr lang="ru-RU" b="0" i="0" dirty="0" err="1">
                <a:effectLst/>
                <a:latin typeface="YS Text"/>
              </a:rPr>
              <a:t>WebGPU</a:t>
            </a:r>
            <a:r>
              <a:rPr lang="ru-RU" b="0" i="0" dirty="0">
                <a:effectLst/>
                <a:latin typeface="YS Text"/>
              </a:rPr>
              <a:t> был разработан с учётом как графических, так и вычислительных задач. </a:t>
            </a:r>
            <a:endParaRPr lang="en-US" b="0" i="0" dirty="0">
              <a:effectLst/>
              <a:latin typeface="YS Text"/>
            </a:endParaRPr>
          </a:p>
          <a:p>
            <a:r>
              <a:rPr lang="ru-RU" b="0" i="0" dirty="0">
                <a:effectLst/>
                <a:latin typeface="YS Text"/>
              </a:rPr>
              <a:t>Ну вот теперь можно на видеокарте не только графику обрабатывать, но и что-то посчитать.</a:t>
            </a:r>
          </a:p>
          <a:p>
            <a:r>
              <a:rPr lang="ru-RU" b="0" i="0" dirty="0">
                <a:effectLst/>
                <a:latin typeface="YS Text"/>
              </a:rPr>
              <a:t>С </a:t>
            </a:r>
            <a:r>
              <a:rPr lang="en-US" b="0" i="0" dirty="0">
                <a:effectLst/>
                <a:latin typeface="YS Text"/>
              </a:rPr>
              <a:t>WebGL </a:t>
            </a:r>
            <a:r>
              <a:rPr lang="ru-RU" b="0" i="0" dirty="0">
                <a:effectLst/>
                <a:latin typeface="YS Text"/>
              </a:rPr>
              <a:t>тоже можно посчитать, но там результатом вычислений является цвет пикселя, что весьма странно, а тут полноценная поддержка</a:t>
            </a:r>
            <a:r>
              <a:rPr lang="en-US" b="0" i="0" dirty="0">
                <a:effectLst/>
                <a:latin typeface="YS Text"/>
              </a:rPr>
              <a:t> compute </a:t>
            </a:r>
            <a:r>
              <a:rPr lang="ru-RU" b="0" i="0" dirty="0">
                <a:effectLst/>
                <a:latin typeface="YS Text"/>
              </a:rPr>
              <a:t>шейдеров.</a:t>
            </a:r>
            <a:endParaRPr lang="en-US" b="0" i="0" dirty="0">
              <a:effectLst/>
              <a:latin typeface="YS Tex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491D0-973B-5913-ACBB-077AB9F10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42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25609-3201-56FE-9FEF-ABB8A9C43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B9F2FE-8614-34BD-0CF2-87DAD8873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83D7B-CB5F-FBCB-06A0-42E0EA287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Тут сравнение я составил немного более хитрое. </a:t>
            </a:r>
          </a:p>
          <a:p>
            <a:r>
              <a:rPr lang="ru-RU" dirty="0">
                <a:ea typeface="Calibri"/>
                <a:cs typeface="+mn-lt"/>
              </a:rPr>
              <a:t>Выполнение команд к видеокарте осуществляется через очередь. </a:t>
            </a:r>
          </a:p>
          <a:p>
            <a:r>
              <a:rPr lang="ru-RU" dirty="0">
                <a:ea typeface="Calibri"/>
                <a:cs typeface="+mn-lt"/>
              </a:rPr>
              <a:t>Я не могу точно знать, когда очередь дойдет до моей задачи.</a:t>
            </a:r>
          </a:p>
          <a:p>
            <a:r>
              <a:rPr lang="ru-RU" dirty="0">
                <a:ea typeface="Calibri"/>
                <a:cs typeface="+mn-lt"/>
              </a:rPr>
              <a:t>Также имеет место копирование матриц из </a:t>
            </a:r>
            <a:r>
              <a:rPr lang="en-US" dirty="0">
                <a:ea typeface="Calibri"/>
                <a:cs typeface="+mn-lt"/>
              </a:rPr>
              <a:t>GPU </a:t>
            </a:r>
            <a:r>
              <a:rPr lang="ru-RU" dirty="0">
                <a:ea typeface="Calibri"/>
                <a:cs typeface="+mn-lt"/>
              </a:rPr>
              <a:t>в </a:t>
            </a:r>
            <a:r>
              <a:rPr lang="en-US" dirty="0">
                <a:ea typeface="Calibri"/>
                <a:cs typeface="+mn-lt"/>
              </a:rPr>
              <a:t>CPU</a:t>
            </a:r>
            <a:r>
              <a:rPr lang="ru-RU" dirty="0">
                <a:ea typeface="Calibri"/>
                <a:cs typeface="+mn-lt"/>
              </a:rPr>
              <a:t>, поэтому на единичном запуске возникают большие накладные расходы.</a:t>
            </a:r>
          </a:p>
          <a:p>
            <a:r>
              <a:rPr lang="ru-RU" dirty="0">
                <a:ea typeface="Calibri"/>
                <a:cs typeface="+mn-lt"/>
              </a:rPr>
              <a:t>А вот если запускать много раз, то они не так сильно влияют на результат. </a:t>
            </a:r>
          </a:p>
          <a:p>
            <a:r>
              <a:rPr lang="ru-RU" dirty="0">
                <a:ea typeface="Calibri"/>
                <a:cs typeface="+mn-lt"/>
              </a:rPr>
              <a:t>В итоге у меня получилось, что за одинаковое время видеокарта позволила выполнить 200 умножений матриц, когда процессор только одно. </a:t>
            </a:r>
          </a:p>
          <a:p>
            <a:r>
              <a:rPr lang="ru-RU" dirty="0">
                <a:ea typeface="Calibri"/>
                <a:cs typeface="+mn-lt"/>
              </a:rPr>
              <a:t>То есть </a:t>
            </a:r>
            <a:r>
              <a:rPr lang="en-US" dirty="0" err="1">
                <a:ea typeface="Calibri"/>
                <a:cs typeface="+mn-lt"/>
              </a:rPr>
              <a:t>WebGPU</a:t>
            </a:r>
            <a:r>
              <a:rPr lang="en-US" dirty="0">
                <a:ea typeface="Calibri"/>
                <a:cs typeface="+mn-lt"/>
              </a:rPr>
              <a:t> </a:t>
            </a:r>
            <a:r>
              <a:rPr lang="ru-RU" dirty="0">
                <a:ea typeface="Calibri"/>
                <a:cs typeface="+mn-lt"/>
              </a:rPr>
              <a:t>быстрее в 200 раз.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>
                <a:ea typeface="Calibri"/>
                <a:cs typeface="+mn-lt"/>
              </a:rPr>
              <a:t>Результат на самом деле не самый лучший. Как вы помните из предыдущих докладов, там ребята получали ускорение в миллионы и миллиарды раз.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A0B17-5DF2-75F4-0D03-6C225ED0DA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838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1AB8D-AB95-013D-DD35-A1462CD16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0C8174-1439-CAC4-ED57-9CDB18F88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465B59-A720-759D-D943-2730A9849A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Тут получаем </a:t>
            </a:r>
            <a:r>
              <a:rPr lang="en-US" dirty="0">
                <a:ea typeface="Calibri"/>
                <a:cs typeface="+mn-lt"/>
              </a:rPr>
              <a:t>x </a:t>
            </a:r>
            <a:r>
              <a:rPr lang="ru-RU" dirty="0">
                <a:ea typeface="Calibri"/>
                <a:cs typeface="+mn-lt"/>
              </a:rPr>
              <a:t>и </a:t>
            </a:r>
            <a:r>
              <a:rPr lang="en-US" dirty="0">
                <a:ea typeface="Calibri"/>
                <a:cs typeface="+mn-lt"/>
              </a:rPr>
              <a:t>y</a:t>
            </a:r>
            <a:r>
              <a:rPr lang="ru-RU" dirty="0">
                <a:ea typeface="Calibri"/>
                <a:cs typeface="+mn-lt"/>
              </a:rPr>
              <a:t> – это позиция по которой работает текущий поток.</a:t>
            </a:r>
          </a:p>
          <a:p>
            <a:r>
              <a:rPr lang="ru-RU" dirty="0">
                <a:ea typeface="Calibri"/>
                <a:cs typeface="+mn-lt"/>
              </a:rPr>
              <a:t>Вычисляем по этим координатам одну ячейку матрицы.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528C4-04DA-76EB-5ABB-BB5811325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865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Вычислительная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задача</a:t>
            </a:r>
            <a:r>
              <a:rPr lang="en-US" dirty="0">
                <a:ea typeface="Calibri"/>
                <a:cs typeface="Calibri"/>
              </a:rPr>
              <a:t> у </a:t>
            </a:r>
            <a:r>
              <a:rPr lang="en-US" dirty="0" err="1">
                <a:ea typeface="Calibri"/>
                <a:cs typeface="Calibri"/>
              </a:rPr>
              <a:t>нас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простейшая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/>
              <a:t>Будем</a:t>
            </a:r>
            <a:r>
              <a:rPr lang="en-US" dirty="0"/>
              <a:t> </a:t>
            </a:r>
            <a:r>
              <a:rPr lang="en-US" dirty="0" err="1"/>
              <a:t>умножать</a:t>
            </a:r>
            <a:r>
              <a:rPr lang="en-US" dirty="0"/>
              <a:t> </a:t>
            </a:r>
            <a:r>
              <a:rPr lang="en-US" dirty="0" err="1"/>
              <a:t>матрицы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До конца презентации я буду умножать матрицы разными способами. </a:t>
            </a:r>
          </a:p>
          <a:p>
            <a:r>
              <a:rPr lang="ru-RU" dirty="0"/>
              <a:t>Начнем с самого простого – используем родной для браузера язык – </a:t>
            </a:r>
            <a:r>
              <a:rPr lang="en-US" dirty="0"/>
              <a:t>JavaScript</a:t>
            </a:r>
            <a:r>
              <a:rPr lang="ru-RU" dirty="0"/>
              <a:t>. 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На скриншоте функция, которая перемножает две квадратные матрицы. </a:t>
            </a:r>
          </a:p>
          <a:p>
            <a:r>
              <a:rPr lang="en-US" dirty="0" err="1"/>
              <a:t>Вчитываться</a:t>
            </a:r>
            <a:r>
              <a:rPr lang="en-US" dirty="0"/>
              <a:t> </a:t>
            </a:r>
            <a:r>
              <a:rPr lang="ru-RU" dirty="0"/>
              <a:t>в код </a:t>
            </a:r>
            <a:r>
              <a:rPr lang="en-US" dirty="0" err="1"/>
              <a:t>сильно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нужно</a:t>
            </a:r>
            <a:r>
              <a:rPr lang="en-US" dirty="0"/>
              <a:t>. </a:t>
            </a:r>
            <a:endParaRPr lang="ru-RU" dirty="0"/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Я </a:t>
            </a:r>
            <a:r>
              <a:rPr lang="en-US" dirty="0" err="1">
                <a:ea typeface="Calibri"/>
                <a:cs typeface="Calibri"/>
              </a:rPr>
              <a:t>написал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приложение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где</a:t>
            </a:r>
            <a:r>
              <a:rPr lang="en-US" dirty="0">
                <a:ea typeface="Calibri"/>
                <a:cs typeface="Calibri"/>
              </a:rPr>
              <a:t> я </a:t>
            </a:r>
            <a:r>
              <a:rPr lang="en-US" dirty="0" err="1">
                <a:ea typeface="Calibri"/>
                <a:cs typeface="Calibri"/>
              </a:rPr>
              <a:t>тыкаю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кнопку</a:t>
            </a:r>
            <a:r>
              <a:rPr lang="en-US" dirty="0">
                <a:ea typeface="Calibri"/>
                <a:cs typeface="Calibri"/>
              </a:rPr>
              <a:t> и </a:t>
            </a:r>
            <a:r>
              <a:rPr lang="en-US" dirty="0" err="1">
                <a:ea typeface="Calibri"/>
                <a:cs typeface="Calibri"/>
              </a:rPr>
              <a:t>две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матрицы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случайными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значениями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перемножаются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r>
              <a:rPr lang="en-US" dirty="0" err="1">
                <a:ea typeface="Calibri"/>
                <a:cs typeface="Calibri"/>
              </a:rPr>
              <a:t>Далее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сумма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элементов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матрицы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результата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выводится</a:t>
            </a:r>
            <a:r>
              <a:rPr lang="en-US" dirty="0">
                <a:ea typeface="Calibri"/>
                <a:cs typeface="Calibri"/>
              </a:rPr>
              <a:t> в </a:t>
            </a:r>
            <a:r>
              <a:rPr lang="en-US" dirty="0" err="1">
                <a:ea typeface="Calibri"/>
                <a:cs typeface="Calibri"/>
              </a:rPr>
              <a:t>консоль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чтобы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компилятор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вздумал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вырезать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умножение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матриц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как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бесполезный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кусок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кода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Результат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скриншоте</a:t>
            </a:r>
            <a:r>
              <a:rPr lang="en-US" dirty="0">
                <a:ea typeface="Calibri"/>
                <a:cs typeface="Calibri"/>
              </a:rPr>
              <a:t> 98 </a:t>
            </a:r>
            <a:r>
              <a:rPr lang="en-US" dirty="0" err="1">
                <a:ea typeface="Calibri"/>
                <a:cs typeface="Calibri"/>
              </a:rPr>
              <a:t>мс</a:t>
            </a:r>
            <a:r>
              <a:rPr lang="en-US" dirty="0">
                <a:ea typeface="Calibri"/>
                <a:cs typeface="Calibri"/>
              </a:rPr>
              <a:t>. Ну </a:t>
            </a:r>
            <a:r>
              <a:rPr lang="en-US" dirty="0" err="1">
                <a:ea typeface="Calibri"/>
                <a:cs typeface="Calibri"/>
              </a:rPr>
              <a:t>бывает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2-3 </a:t>
            </a:r>
            <a:r>
              <a:rPr lang="en-US" dirty="0" err="1">
                <a:ea typeface="Calibri"/>
                <a:cs typeface="Calibri"/>
              </a:rPr>
              <a:t>мс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больше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r>
              <a:rPr lang="en-US" dirty="0" err="1">
                <a:ea typeface="Calibri"/>
                <a:cs typeface="Calibri"/>
              </a:rPr>
              <a:t>Само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себе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значение</a:t>
            </a:r>
            <a:r>
              <a:rPr lang="en-US" dirty="0">
                <a:ea typeface="Calibri"/>
                <a:cs typeface="Calibri"/>
              </a:rPr>
              <a:t> 98 </a:t>
            </a:r>
            <a:r>
              <a:rPr lang="en-US" dirty="0" err="1">
                <a:ea typeface="Calibri"/>
                <a:cs typeface="Calibri"/>
              </a:rPr>
              <a:t>мс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мало</a:t>
            </a:r>
            <a:r>
              <a:rPr lang="en-US" dirty="0">
                <a:ea typeface="Calibri"/>
                <a:cs typeface="Calibri"/>
              </a:rPr>
              <a:t> о </a:t>
            </a:r>
            <a:r>
              <a:rPr lang="en-US" dirty="0" err="1">
                <a:ea typeface="Calibri"/>
                <a:cs typeface="Calibri"/>
              </a:rPr>
              <a:t>чем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говорит</a:t>
            </a:r>
            <a:r>
              <a:rPr lang="en-US" dirty="0">
                <a:ea typeface="Calibri"/>
                <a:cs typeface="Calibri"/>
              </a:rPr>
              <a:t>. Я </a:t>
            </a:r>
            <a:r>
              <a:rPr lang="en-US" dirty="0" err="1">
                <a:ea typeface="Calibri"/>
                <a:cs typeface="Calibri"/>
              </a:rPr>
              <a:t>посчитал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уместным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сравнить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производительность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джаваскрипта</a:t>
            </a:r>
            <a:r>
              <a:rPr lang="en-US" dirty="0">
                <a:ea typeface="Calibri"/>
                <a:cs typeface="Calibri"/>
              </a:rPr>
              <a:t> с </a:t>
            </a:r>
            <a:r>
              <a:rPr lang="en-US" dirty="0" err="1">
                <a:ea typeface="Calibri"/>
                <a:cs typeface="Calibri"/>
              </a:rPr>
              <a:t>языком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который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считают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синонимом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слову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скорость</a:t>
            </a:r>
            <a:r>
              <a:rPr lang="en-US" dirty="0">
                <a:ea typeface="Calibri"/>
                <a:cs typeface="Calibri"/>
              </a:rPr>
              <a:t>. C++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824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C23A-F8C4-9F91-790A-45742ECB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276190-BF44-5B3E-66A4-FC57A74F8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C2C786-9F5F-0126-B5B6-443E7F1B1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Считаем больше ячеек на одном потоке.</a:t>
            </a:r>
          </a:p>
          <a:p>
            <a:r>
              <a:rPr lang="ru-RU">
                <a:ea typeface="Calibri"/>
                <a:cs typeface="+mn-lt"/>
              </a:rPr>
              <a:t>Раскручиваем циклы. </a:t>
            </a:r>
            <a:endParaRPr lang="ru-RU" dirty="0">
              <a:ea typeface="Calibri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1C4C6-01A0-2F80-B8BF-CB60FE738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16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A6F2C-C824-EB94-EDEA-ADC20F475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4C1B4-D12A-FF9A-F3E5-16EBC03B51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8D1406-0105-DDC2-475D-C68D196431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+mn-lt"/>
              </a:rPr>
              <a:t>В 4 раза быстрее, чем прошлое ядро.</a:t>
            </a:r>
          </a:p>
          <a:p>
            <a:r>
              <a:rPr lang="ru-RU" dirty="0">
                <a:ea typeface="Calibri"/>
                <a:cs typeface="+mn-lt"/>
              </a:rPr>
              <a:t>То есть в 800 раз быстрее процессора. </a:t>
            </a:r>
          </a:p>
          <a:p>
            <a:r>
              <a:rPr lang="ru-RU" dirty="0">
                <a:ea typeface="Calibri"/>
                <a:cs typeface="+mn-lt"/>
              </a:rPr>
              <a:t>Наверняка можно оптимизировать и дальше.</a:t>
            </a:r>
          </a:p>
          <a:p>
            <a:r>
              <a:rPr lang="ru-RU" dirty="0">
                <a:ea typeface="Calibri"/>
                <a:cs typeface="+mn-lt"/>
              </a:rPr>
              <a:t>Я нашел статью как автор оптимизировал умножение матриц для </a:t>
            </a:r>
            <a:r>
              <a:rPr lang="en-US" dirty="0" err="1">
                <a:ea typeface="Calibri"/>
                <a:cs typeface="+mn-lt"/>
              </a:rPr>
              <a:t>WebGPU</a:t>
            </a:r>
            <a:r>
              <a:rPr lang="ru-RU" dirty="0">
                <a:ea typeface="Calibri"/>
                <a:cs typeface="+mn-lt"/>
              </a:rPr>
              <a:t>.</a:t>
            </a:r>
          </a:p>
          <a:p>
            <a:r>
              <a:rPr lang="ru-RU" dirty="0">
                <a:ea typeface="Calibri"/>
                <a:cs typeface="+mn-lt"/>
              </a:rPr>
              <a:t>У него </a:t>
            </a:r>
            <a:r>
              <a:rPr lang="ru-RU" dirty="0" err="1">
                <a:ea typeface="Calibri"/>
                <a:cs typeface="+mn-lt"/>
              </a:rPr>
              <a:t>макбук</a:t>
            </a:r>
            <a:r>
              <a:rPr lang="ru-RU" dirty="0">
                <a:ea typeface="Calibri"/>
                <a:cs typeface="+mn-lt"/>
              </a:rPr>
              <a:t> на М1 и заявлено 3 терафлопса мощности. Он смог выжать чуть больше 1 терафлопса, что довольно неплохо. </a:t>
            </a:r>
            <a:endParaRPr lang="en-US" dirty="0">
              <a:ea typeface="Calibri"/>
              <a:cs typeface="+mn-lt"/>
            </a:endParaRPr>
          </a:p>
          <a:p>
            <a:endParaRPr lang="en-US" dirty="0">
              <a:ea typeface="Calibri"/>
              <a:cs typeface="+mn-lt"/>
            </a:endParaRPr>
          </a:p>
          <a:p>
            <a:r>
              <a:rPr lang="ru-RU" dirty="0">
                <a:ea typeface="Calibri"/>
                <a:cs typeface="+mn-lt"/>
              </a:rPr>
              <a:t>Ну и для чего же нам умножать матрицы на </a:t>
            </a:r>
            <a:r>
              <a:rPr lang="ru-RU" dirty="0" err="1">
                <a:ea typeface="Calibri"/>
                <a:cs typeface="+mn-lt"/>
              </a:rPr>
              <a:t>фронтенде</a:t>
            </a:r>
            <a:r>
              <a:rPr lang="ru-RU" dirty="0">
                <a:ea typeface="Calibri"/>
                <a:cs typeface="+mn-lt"/>
              </a:rPr>
              <a:t>?</a:t>
            </a:r>
          </a:p>
          <a:p>
            <a:r>
              <a:rPr lang="ru-RU" dirty="0">
                <a:ea typeface="Calibri"/>
                <a:cs typeface="+mn-lt"/>
              </a:rPr>
              <a:t>Эта операция широко используется в машинном обучении. </a:t>
            </a:r>
          </a:p>
          <a:p>
            <a:r>
              <a:rPr lang="ru-RU" dirty="0">
                <a:ea typeface="Calibri"/>
                <a:cs typeface="+mn-lt"/>
              </a:rPr>
              <a:t>Но суть не обучать нейросети в браузере. </a:t>
            </a:r>
          </a:p>
          <a:p>
            <a:r>
              <a:rPr lang="ru-RU" dirty="0">
                <a:ea typeface="Calibri"/>
                <a:cs typeface="+mn-lt"/>
              </a:rPr>
              <a:t>Обучать вы по-прежнему можете на своем любимом питоне, а потом экспортировать модель в формат </a:t>
            </a:r>
            <a:r>
              <a:rPr lang="en-US" dirty="0">
                <a:ea typeface="Calibri"/>
                <a:cs typeface="+mn-lt"/>
              </a:rPr>
              <a:t>tensorflow.js</a:t>
            </a:r>
            <a:r>
              <a:rPr lang="ru-RU" dirty="0">
                <a:ea typeface="Calibri"/>
                <a:cs typeface="+mn-lt"/>
              </a:rPr>
              <a:t> и запускать ее в браузере.</a:t>
            </a:r>
          </a:p>
          <a:p>
            <a:endParaRPr lang="ru-RU" dirty="0">
              <a:ea typeface="Calibri"/>
              <a:cs typeface="+mn-lt"/>
            </a:endParaRPr>
          </a:p>
          <a:p>
            <a:r>
              <a:rPr lang="ru-RU" dirty="0">
                <a:ea typeface="Calibri"/>
                <a:cs typeface="+mn-lt"/>
              </a:rPr>
              <a:t>Я бы хотел еще мелкую нейросеть накидать и сравнить скорость обучения локально и в браузере. Но на это времени уже не хватило.</a:t>
            </a:r>
          </a:p>
          <a:p>
            <a:r>
              <a:rPr lang="ru-RU" dirty="0">
                <a:ea typeface="Calibri"/>
                <a:cs typeface="+mn-lt"/>
              </a:rPr>
              <a:t>На этом заканчиваем.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9B8A6-8CF9-51F5-0A45-0159DE168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06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Слева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код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плюсах</a:t>
            </a:r>
            <a:r>
              <a:rPr lang="en-US" dirty="0">
                <a:ea typeface="Calibri"/>
                <a:cs typeface="Calibri"/>
              </a:rPr>
              <a:t>, с</a:t>
            </a:r>
            <a:r>
              <a:rPr lang="ru-RU" dirty="0">
                <a:ea typeface="Calibri"/>
                <a:cs typeface="Calibri"/>
              </a:rPr>
              <a:t>п</a:t>
            </a:r>
            <a:r>
              <a:rPr lang="en-US" dirty="0" err="1">
                <a:ea typeface="Calibri"/>
                <a:cs typeface="Calibri"/>
              </a:rPr>
              <a:t>рава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результаты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запуска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r>
              <a:rPr lang="en-US" dirty="0" err="1"/>
              <a:t>Медианное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- 77мс. </a:t>
            </a:r>
            <a:endParaRPr lang="ru-RU" dirty="0"/>
          </a:p>
          <a:p>
            <a:r>
              <a:rPr lang="ru-RU" dirty="0">
                <a:ea typeface="Calibri"/>
                <a:cs typeface="Calibri"/>
              </a:rPr>
              <a:t>Код скомпилирован используя </a:t>
            </a:r>
            <a:r>
              <a:rPr lang="en-US" dirty="0">
                <a:ea typeface="Calibri"/>
                <a:cs typeface="Calibri"/>
              </a:rPr>
              <a:t>release</a:t>
            </a:r>
            <a:r>
              <a:rPr lang="ru-RU" dirty="0">
                <a:ea typeface="Calibri"/>
                <a:cs typeface="Calibri"/>
              </a:rPr>
              <a:t> вариант сборки.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8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Таакс</a:t>
            </a:r>
            <a:r>
              <a:rPr lang="en-US" dirty="0"/>
              <a:t>. </a:t>
            </a:r>
            <a:r>
              <a:rPr lang="en-US" dirty="0" err="1"/>
              <a:t>Тут</a:t>
            </a:r>
            <a:r>
              <a:rPr lang="en-US" dirty="0"/>
              <a:t> </a:t>
            </a:r>
            <a:r>
              <a:rPr lang="en-US" dirty="0" err="1"/>
              <a:t>оказывается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разрыв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js</a:t>
            </a:r>
            <a:r>
              <a:rPr lang="en-US" dirty="0"/>
              <a:t> и </a:t>
            </a:r>
            <a:r>
              <a:rPr lang="en-US" dirty="0" err="1"/>
              <a:t>c++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такой</a:t>
            </a:r>
            <a:r>
              <a:rPr lang="en-US" dirty="0"/>
              <a:t> </a:t>
            </a:r>
            <a:r>
              <a:rPr lang="en-US" dirty="0" err="1"/>
              <a:t>уж</a:t>
            </a:r>
            <a:r>
              <a:rPr lang="en-US" dirty="0"/>
              <a:t> и </a:t>
            </a:r>
            <a:r>
              <a:rPr lang="en-US" dirty="0" err="1"/>
              <a:t>великий</a:t>
            </a:r>
            <a:r>
              <a:rPr lang="en-US" dirty="0"/>
              <a:t>. </a:t>
            </a:r>
            <a:r>
              <a:rPr lang="en-US" dirty="0" err="1"/>
              <a:t>Всего</a:t>
            </a:r>
            <a:r>
              <a:rPr lang="en-US" dirty="0"/>
              <a:t> 21 </a:t>
            </a:r>
            <a:r>
              <a:rPr lang="en-US" dirty="0" err="1"/>
              <a:t>мс</a:t>
            </a:r>
            <a:r>
              <a:rPr lang="en-US" dirty="0"/>
              <a:t>. </a:t>
            </a:r>
            <a:r>
              <a:rPr lang="en-US" dirty="0" err="1"/>
              <a:t>или</a:t>
            </a:r>
            <a:r>
              <a:rPr lang="en-US" dirty="0"/>
              <a:t> в </a:t>
            </a:r>
            <a:r>
              <a:rPr lang="en-US" dirty="0" err="1"/>
              <a:t>относительных</a:t>
            </a:r>
            <a:r>
              <a:rPr lang="en-US" dirty="0"/>
              <a:t> </a:t>
            </a:r>
            <a:r>
              <a:rPr lang="en-US" dirty="0" err="1"/>
              <a:t>цифрах</a:t>
            </a:r>
            <a:r>
              <a:rPr lang="en-US" dirty="0"/>
              <a:t> 21%.</a:t>
            </a:r>
            <a:endParaRPr lang="ru-RU" dirty="0"/>
          </a:p>
          <a:p>
            <a:r>
              <a:rPr lang="en-US" dirty="0"/>
              <a:t>Python </a:t>
            </a:r>
            <a:r>
              <a:rPr lang="ru-RU" dirty="0"/>
              <a:t>в 100 раз медленнее. 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Вот</a:t>
            </a:r>
            <a:r>
              <a:rPr lang="en-US" dirty="0"/>
              <a:t> я </a:t>
            </a:r>
            <a:r>
              <a:rPr lang="en-US" dirty="0" err="1"/>
              <a:t>считаю</a:t>
            </a:r>
            <a:r>
              <a:rPr lang="en-US" dirty="0"/>
              <a:t>,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достижением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, </a:t>
            </a:r>
            <a:r>
              <a:rPr lang="en-US" dirty="0" err="1"/>
              <a:t>потому</a:t>
            </a:r>
            <a:r>
              <a:rPr lang="en-US" dirty="0"/>
              <a:t>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интерпретируемый</a:t>
            </a:r>
            <a:r>
              <a:rPr lang="en-US" dirty="0"/>
              <a:t> </a:t>
            </a:r>
            <a:r>
              <a:rPr lang="en-US" dirty="0" err="1"/>
              <a:t>язык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скорости</a:t>
            </a:r>
            <a:r>
              <a:rPr lang="en-US" dirty="0"/>
              <a:t> </a:t>
            </a:r>
            <a:r>
              <a:rPr lang="en-US" dirty="0" err="1"/>
              <a:t>смог</a:t>
            </a:r>
            <a:r>
              <a:rPr lang="en-US" dirty="0"/>
              <a:t> </a:t>
            </a:r>
            <a:r>
              <a:rPr lang="en-US" dirty="0" err="1"/>
              <a:t>приблизиться</a:t>
            </a:r>
            <a:r>
              <a:rPr lang="en-US" dirty="0"/>
              <a:t> к </a:t>
            </a:r>
            <a:r>
              <a:rPr lang="en-US" dirty="0" err="1"/>
              <a:t>компилируемым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999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Чтобы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более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детально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сравнить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производительность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опустимся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уровень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ассемблера</a:t>
            </a:r>
            <a:r>
              <a:rPr lang="en-US" dirty="0">
                <a:ea typeface="Calibri"/>
                <a:cs typeface="Calibri"/>
              </a:rPr>
              <a:t>. 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Просмотр</a:t>
            </a:r>
            <a:r>
              <a:rPr lang="en-US" dirty="0"/>
              <a:t> </a:t>
            </a:r>
            <a:r>
              <a:rPr lang="en-US" dirty="0" err="1"/>
              <a:t>ассемблера</a:t>
            </a:r>
            <a:r>
              <a:rPr lang="en-US" dirty="0"/>
              <a:t> </a:t>
            </a:r>
            <a:r>
              <a:rPr lang="en-US" dirty="0" err="1"/>
              <a:t>мне</a:t>
            </a:r>
            <a:r>
              <a:rPr lang="en-US" dirty="0"/>
              <a:t> </a:t>
            </a:r>
            <a:r>
              <a:rPr lang="en-US" dirty="0" err="1"/>
              <a:t>показал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компилятор</a:t>
            </a:r>
            <a:r>
              <a:rPr lang="en-US" dirty="0"/>
              <a:t> MSVC </a:t>
            </a:r>
            <a:r>
              <a:rPr lang="en-US" dirty="0" err="1"/>
              <a:t>автовекторизовал</a:t>
            </a:r>
            <a:r>
              <a:rPr lang="en-US" dirty="0"/>
              <a:t> </a:t>
            </a:r>
            <a:r>
              <a:rPr lang="en-US" dirty="0" err="1"/>
              <a:t>умножение</a:t>
            </a:r>
            <a:r>
              <a:rPr lang="en-US" dirty="0"/>
              <a:t> </a:t>
            </a:r>
            <a:r>
              <a:rPr lang="en-US" dirty="0" err="1"/>
              <a:t>матриц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видно</a:t>
            </a:r>
            <a:r>
              <a:rPr lang="en-US" dirty="0"/>
              <a:t>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активному</a:t>
            </a:r>
            <a:r>
              <a:rPr lang="en-US" dirty="0"/>
              <a:t> </a:t>
            </a:r>
            <a:r>
              <a:rPr lang="en-US" dirty="0" err="1"/>
              <a:t>применению</a:t>
            </a:r>
            <a:r>
              <a:rPr lang="en-US" dirty="0"/>
              <a:t> SIMD </a:t>
            </a:r>
            <a:r>
              <a:rPr lang="en-US" dirty="0" err="1"/>
              <a:t>регистров</a:t>
            </a:r>
            <a:r>
              <a:rPr lang="en-US" dirty="0"/>
              <a:t> (</a:t>
            </a:r>
            <a:r>
              <a:rPr lang="en-US" dirty="0" err="1"/>
              <a:t>xmm</a:t>
            </a:r>
            <a:r>
              <a:rPr lang="en-US" dirty="0"/>
              <a:t>..) и </a:t>
            </a:r>
            <a:r>
              <a:rPr lang="en-US" dirty="0" err="1"/>
              <a:t>инструкций</a:t>
            </a:r>
            <a:r>
              <a:rPr lang="en-US" dirty="0"/>
              <a:t> (</a:t>
            </a:r>
            <a:r>
              <a:rPr lang="en-US" dirty="0" err="1"/>
              <a:t>vaddsd</a:t>
            </a:r>
            <a:r>
              <a:rPr lang="en-US" dirty="0"/>
              <a:t>, </a:t>
            </a:r>
            <a:r>
              <a:rPr lang="en-US" dirty="0" err="1"/>
              <a:t>vmulsd</a:t>
            </a:r>
            <a:r>
              <a:rPr lang="en-US" dirty="0"/>
              <a:t>). </a:t>
            </a:r>
            <a:endParaRPr lang="ru-RU" dirty="0"/>
          </a:p>
          <a:p>
            <a:r>
              <a:rPr lang="ru-RU" dirty="0">
                <a:ea typeface="Calibri"/>
                <a:cs typeface="Calibri"/>
              </a:rPr>
              <a:t>Здесь буквально блок кода, где в каждой строке применяется </a:t>
            </a:r>
            <a:r>
              <a:rPr lang="en-US" dirty="0">
                <a:ea typeface="Calibri"/>
                <a:cs typeface="Calibri"/>
              </a:rPr>
              <a:t>SIMD </a:t>
            </a:r>
            <a:r>
              <a:rPr lang="ru-RU" dirty="0">
                <a:ea typeface="Calibri"/>
                <a:cs typeface="Calibri"/>
              </a:rPr>
              <a:t>инструкция.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Ну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то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есть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плюсы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поблажек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дают</a:t>
            </a:r>
            <a:r>
              <a:rPr lang="en-US" dirty="0">
                <a:ea typeface="Calibri"/>
                <a:cs typeface="Calibri"/>
              </a:rPr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Посмотрим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что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есть</a:t>
            </a:r>
            <a:r>
              <a:rPr lang="en-US" dirty="0">
                <a:ea typeface="Calibri"/>
                <a:cs typeface="Calibri"/>
              </a:rPr>
              <a:t> у JavaScript.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Calibri"/>
                <a:cs typeface="Calibri"/>
              </a:rPr>
              <a:t>В 2008 </a:t>
            </a:r>
            <a:r>
              <a:rPr lang="en-US" dirty="0" err="1">
                <a:ea typeface="Calibri"/>
                <a:cs typeface="Calibri"/>
              </a:rPr>
              <a:t>году</a:t>
            </a:r>
            <a:r>
              <a:rPr lang="en-US" dirty="0">
                <a:ea typeface="Calibri"/>
                <a:cs typeface="Calibri"/>
              </a:rPr>
              <a:t> Google </a:t>
            </a:r>
            <a:r>
              <a:rPr lang="en-US" dirty="0" err="1">
                <a:ea typeface="Calibri"/>
                <a:cs typeface="Calibri"/>
              </a:rPr>
              <a:t>выпустил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/>
              <a:t>движок</a:t>
            </a:r>
            <a:r>
              <a:rPr lang="en-US" dirty="0"/>
              <a:t> V8 </a:t>
            </a:r>
            <a:r>
              <a:rPr lang="en-US" dirty="0" err="1"/>
              <a:t>для</a:t>
            </a:r>
            <a:r>
              <a:rPr lang="en-US" dirty="0"/>
              <a:t> Chrome.</a:t>
            </a:r>
          </a:p>
          <a:p>
            <a:r>
              <a:rPr lang="en-US" dirty="0">
                <a:ea typeface="Calibri"/>
                <a:cs typeface="Calibri"/>
              </a:rPr>
              <a:t>V8 </a:t>
            </a:r>
            <a:r>
              <a:rPr lang="en-US" dirty="0" err="1">
                <a:ea typeface="Calibri"/>
                <a:cs typeface="Calibri"/>
              </a:rPr>
              <a:t>имеет</a:t>
            </a:r>
            <a:r>
              <a:rPr lang="en-US" dirty="0">
                <a:ea typeface="Calibri"/>
                <a:cs typeface="Calibri"/>
              </a:rPr>
              <a:t> JIT</a:t>
            </a:r>
            <a:r>
              <a:rPr lang="en-US" dirty="0"/>
              <a:t>-</a:t>
            </a:r>
            <a:r>
              <a:rPr lang="en-US" dirty="0" err="1"/>
              <a:t>компилятор</a:t>
            </a:r>
            <a:r>
              <a:rPr lang="en-US" dirty="0"/>
              <a:t>, </a:t>
            </a:r>
            <a:r>
              <a:rPr lang="en-US" dirty="0" err="1"/>
              <a:t>который</a:t>
            </a:r>
            <a:r>
              <a:rPr lang="en-US" dirty="0"/>
              <a:t> </a:t>
            </a:r>
            <a:r>
              <a:rPr lang="en-US" dirty="0" err="1"/>
              <a:t>переводит</a:t>
            </a:r>
            <a:r>
              <a:rPr lang="en-US" dirty="0"/>
              <a:t> JavaScript в </a:t>
            </a:r>
            <a:r>
              <a:rPr lang="en-US" dirty="0" err="1"/>
              <a:t>машинный</a:t>
            </a:r>
            <a:r>
              <a:rPr lang="en-US" dirty="0"/>
              <a:t> </a:t>
            </a:r>
            <a:r>
              <a:rPr lang="en-US" dirty="0" err="1"/>
              <a:t>код</a:t>
            </a:r>
            <a:r>
              <a:rPr lang="en-US" dirty="0"/>
              <a:t> и </a:t>
            </a:r>
            <a:r>
              <a:rPr lang="en-US" dirty="0" err="1"/>
              <a:t>динамически</a:t>
            </a:r>
            <a:r>
              <a:rPr lang="en-US" dirty="0"/>
              <a:t> </a:t>
            </a:r>
            <a:r>
              <a:rPr lang="en-US" dirty="0" err="1"/>
              <a:t>оптимизирует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/>
              <a:t>Причем</a:t>
            </a:r>
            <a:r>
              <a:rPr lang="en-US" dirty="0"/>
              <a:t>, у JavaScript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из</a:t>
            </a:r>
            <a:r>
              <a:rPr lang="en-US" dirty="0"/>
              <a:t> </a:t>
            </a:r>
            <a:r>
              <a:rPr lang="en-US" dirty="0" err="1"/>
              <a:t>лучших</a:t>
            </a:r>
            <a:r>
              <a:rPr lang="en-US" dirty="0"/>
              <a:t> JIT-</a:t>
            </a:r>
            <a:r>
              <a:rPr lang="en-US" dirty="0" err="1"/>
              <a:t>компиляторов</a:t>
            </a:r>
            <a:r>
              <a:rPr lang="en-US" dirty="0"/>
              <a:t> </a:t>
            </a:r>
            <a:r>
              <a:rPr lang="en-US" dirty="0" err="1"/>
              <a:t>среди</a:t>
            </a:r>
            <a:r>
              <a:rPr lang="en-US" dirty="0"/>
              <a:t> </a:t>
            </a:r>
            <a:r>
              <a:rPr lang="en-US" dirty="0" err="1"/>
              <a:t>всех</a:t>
            </a:r>
            <a:r>
              <a:rPr lang="en-US" dirty="0"/>
              <a:t> </a:t>
            </a:r>
            <a:r>
              <a:rPr lang="en-US" dirty="0" err="1"/>
              <a:t>интерпретируемых</a:t>
            </a:r>
            <a:r>
              <a:rPr lang="en-US" dirty="0"/>
              <a:t> </a:t>
            </a:r>
            <a:r>
              <a:rPr lang="en-US" dirty="0" err="1"/>
              <a:t>языков</a:t>
            </a:r>
            <a:r>
              <a:rPr lang="en-US" dirty="0"/>
              <a:t>, и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позволяет</a:t>
            </a:r>
            <a:r>
              <a:rPr lang="en-US" dirty="0"/>
              <a:t> </a:t>
            </a:r>
            <a:r>
              <a:rPr lang="en-US" dirty="0" err="1"/>
              <a:t>ему</a:t>
            </a:r>
            <a:r>
              <a:rPr lang="en-US" dirty="0"/>
              <a:t> </a:t>
            </a:r>
            <a:r>
              <a:rPr lang="en-US" dirty="0" err="1"/>
              <a:t>конкурировать</a:t>
            </a:r>
            <a:r>
              <a:rPr lang="en-US" dirty="0"/>
              <a:t> с </a:t>
            </a:r>
            <a:r>
              <a:rPr lang="en-US" dirty="0" err="1"/>
              <a:t>нативным</a:t>
            </a:r>
            <a:r>
              <a:rPr lang="en-US" dirty="0"/>
              <a:t> </a:t>
            </a:r>
            <a:r>
              <a:rPr lang="en-US" dirty="0" err="1"/>
              <a:t>кодом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многих</a:t>
            </a:r>
            <a:r>
              <a:rPr lang="en-US" dirty="0"/>
              <a:t> </a:t>
            </a:r>
            <a:r>
              <a:rPr lang="en-US" dirty="0" err="1"/>
              <a:t>задачах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Слева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упрощенная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схема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того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как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выполняется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код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JavaScript. </a:t>
            </a:r>
          </a:p>
          <a:p>
            <a:r>
              <a:rPr lang="en-US" dirty="0" err="1">
                <a:ea typeface="Calibri"/>
                <a:cs typeface="Calibri"/>
              </a:rPr>
              <a:t>Справа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ассемблер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который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мне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удалось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получить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от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движка</a:t>
            </a:r>
            <a:r>
              <a:rPr lang="en-US" dirty="0">
                <a:ea typeface="Calibri"/>
                <a:cs typeface="Calibri"/>
              </a:rPr>
              <a:t> V8. JIT-</a:t>
            </a:r>
            <a:r>
              <a:rPr lang="en-US" dirty="0" err="1">
                <a:ea typeface="Calibri"/>
                <a:cs typeface="Calibri"/>
              </a:rPr>
              <a:t>компилятор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определил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доступность</a:t>
            </a:r>
            <a:r>
              <a:rPr lang="en-US" dirty="0">
                <a:ea typeface="Calibri"/>
                <a:cs typeface="Calibri"/>
              </a:rPr>
              <a:t> SIMD </a:t>
            </a:r>
            <a:r>
              <a:rPr lang="en-US" dirty="0" err="1">
                <a:ea typeface="Calibri"/>
                <a:cs typeface="Calibri"/>
              </a:rPr>
              <a:t>инструкции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процессоре</a:t>
            </a:r>
            <a:r>
              <a:rPr lang="en-US" dirty="0">
                <a:ea typeface="Calibri"/>
                <a:cs typeface="Calibri"/>
              </a:rPr>
              <a:t> и </a:t>
            </a:r>
            <a:r>
              <a:rPr lang="en-US" dirty="0" err="1">
                <a:ea typeface="Calibri"/>
                <a:cs typeface="Calibri"/>
              </a:rPr>
              <a:t>догадался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их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применить</a:t>
            </a:r>
            <a:r>
              <a:rPr lang="en-US" dirty="0">
                <a:ea typeface="Calibri"/>
                <a:cs typeface="Calibri"/>
              </a:rPr>
              <a:t>. </a:t>
            </a:r>
          </a:p>
          <a:p>
            <a:r>
              <a:rPr lang="en-US" dirty="0"/>
              <a:t>SIMD </a:t>
            </a:r>
            <a:r>
              <a:rPr lang="en-US" dirty="0" err="1"/>
              <a:t>инструкции</a:t>
            </a:r>
            <a:r>
              <a:rPr lang="en-US" dirty="0"/>
              <a:t> </a:t>
            </a:r>
            <a:r>
              <a:rPr lang="en-US" dirty="0" err="1"/>
              <a:t>сильнее</a:t>
            </a:r>
            <a:r>
              <a:rPr lang="en-US" dirty="0"/>
              <a:t> </a:t>
            </a:r>
            <a:r>
              <a:rPr lang="en-US" dirty="0" err="1"/>
              <a:t>разбросаны</a:t>
            </a:r>
            <a:r>
              <a:rPr lang="en-US" dirty="0"/>
              <a:t> </a:t>
            </a:r>
            <a:r>
              <a:rPr lang="en-US" dirty="0" err="1"/>
              <a:t>между</a:t>
            </a:r>
            <a:r>
              <a:rPr lang="en-US" dirty="0"/>
              <a:t> </a:t>
            </a:r>
            <a:r>
              <a:rPr lang="en-US" dirty="0" err="1"/>
              <a:t>собой</a:t>
            </a:r>
            <a:r>
              <a:rPr lang="en-US" dirty="0"/>
              <a:t>, </a:t>
            </a:r>
            <a:r>
              <a:rPr lang="en-US" dirty="0" err="1"/>
              <a:t>нежели</a:t>
            </a:r>
            <a:r>
              <a:rPr lang="en-US" dirty="0"/>
              <a:t> </a:t>
            </a:r>
            <a:r>
              <a:rPr lang="en-US" dirty="0" err="1"/>
              <a:t>результат</a:t>
            </a:r>
            <a:r>
              <a:rPr lang="en-US" dirty="0"/>
              <a:t> </a:t>
            </a:r>
            <a:r>
              <a:rPr lang="en-US" dirty="0" err="1"/>
              <a:t>компиляции</a:t>
            </a:r>
            <a:r>
              <a:rPr lang="en-US" dirty="0"/>
              <a:t> C++. </a:t>
            </a:r>
            <a:r>
              <a:rPr lang="en-US" dirty="0" err="1"/>
              <a:t>Возможно</a:t>
            </a:r>
            <a:r>
              <a:rPr lang="en-US" dirty="0"/>
              <a:t>,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объясняет</a:t>
            </a:r>
            <a:r>
              <a:rPr lang="en-US" dirty="0"/>
              <a:t> </a:t>
            </a:r>
            <a:r>
              <a:rPr lang="en-US" dirty="0" err="1"/>
              <a:t>потерю</a:t>
            </a:r>
            <a:r>
              <a:rPr lang="en-US" dirty="0"/>
              <a:t> </a:t>
            </a:r>
            <a:r>
              <a:rPr lang="en-US" dirty="0" err="1"/>
              <a:t>производительности</a:t>
            </a:r>
            <a:r>
              <a:rPr lang="en-US" dirty="0"/>
              <a:t> в 20%. 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Вывод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который</a:t>
            </a:r>
            <a:r>
              <a:rPr lang="en-US" dirty="0">
                <a:ea typeface="Calibri"/>
                <a:cs typeface="Calibri"/>
              </a:rPr>
              <a:t> я </a:t>
            </a:r>
            <a:r>
              <a:rPr lang="en-US" dirty="0" err="1">
                <a:ea typeface="Calibri"/>
                <a:cs typeface="Calibri"/>
              </a:rPr>
              <a:t>хочу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сделать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данном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этапе</a:t>
            </a:r>
            <a:r>
              <a:rPr lang="en-US" dirty="0">
                <a:ea typeface="Calibri"/>
                <a:cs typeface="Calibri"/>
              </a:rPr>
              <a:t>.</a:t>
            </a:r>
            <a:br>
              <a:rPr lang="en-US" dirty="0">
                <a:ea typeface="Calibri"/>
                <a:cs typeface="+mn-lt"/>
              </a:rPr>
            </a:br>
            <a:r>
              <a:rPr lang="en-US" dirty="0" err="1"/>
              <a:t>Начните</a:t>
            </a:r>
            <a:r>
              <a:rPr lang="en-US" dirty="0"/>
              <a:t> </a:t>
            </a:r>
            <a:r>
              <a:rPr lang="ru-RU" dirty="0"/>
              <a:t>разработку </a:t>
            </a:r>
            <a:r>
              <a:rPr lang="en-US" dirty="0"/>
              <a:t>с JavaScript. </a:t>
            </a:r>
            <a:r>
              <a:rPr lang="en-US" dirty="0" err="1"/>
              <a:t>Часто</a:t>
            </a:r>
            <a:r>
              <a:rPr lang="en-US" dirty="0"/>
              <a:t> </a:t>
            </a:r>
            <a:r>
              <a:rPr lang="en-US" dirty="0" err="1"/>
              <a:t>его</a:t>
            </a:r>
            <a:r>
              <a:rPr lang="en-US" dirty="0"/>
              <a:t> </a:t>
            </a:r>
            <a:r>
              <a:rPr lang="en-US" dirty="0" err="1"/>
              <a:t>производительности</a:t>
            </a:r>
            <a:r>
              <a:rPr lang="en-US" dirty="0"/>
              <a:t> </a:t>
            </a:r>
            <a:r>
              <a:rPr lang="en-US" dirty="0" err="1"/>
              <a:t>хватает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большинства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. </a:t>
            </a:r>
          </a:p>
          <a:p>
            <a:r>
              <a:rPr lang="en-US" dirty="0" err="1"/>
              <a:t>Да</a:t>
            </a:r>
            <a:r>
              <a:rPr lang="en-US" dirty="0"/>
              <a:t>, C++ </a:t>
            </a:r>
            <a:r>
              <a:rPr lang="en-US" dirty="0" err="1"/>
              <a:t>быстрее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только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20%. </a:t>
            </a:r>
            <a:endParaRPr lang="ru-RU" dirty="0"/>
          </a:p>
          <a:p>
            <a:r>
              <a:rPr lang="en-US" dirty="0"/>
              <a:t>В </a:t>
            </a:r>
            <a:r>
              <a:rPr lang="en-US" dirty="0" err="1"/>
              <a:t>большинстве</a:t>
            </a:r>
            <a:r>
              <a:rPr lang="en-US" dirty="0"/>
              <a:t> </a:t>
            </a:r>
            <a:r>
              <a:rPr lang="en-US" dirty="0" err="1"/>
              <a:t>вычислительных</a:t>
            </a:r>
            <a:r>
              <a:rPr lang="en-US" dirty="0"/>
              <a:t> </a:t>
            </a:r>
            <a:r>
              <a:rPr lang="en-US" dirty="0" err="1"/>
              <a:t>задач</a:t>
            </a:r>
            <a:r>
              <a:rPr lang="en-US" dirty="0"/>
              <a:t> </a:t>
            </a:r>
            <a:r>
              <a:rPr lang="en-US" dirty="0" err="1"/>
              <a:t>это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так</a:t>
            </a:r>
            <a:r>
              <a:rPr lang="en-US" dirty="0"/>
              <a:t> </a:t>
            </a:r>
            <a:r>
              <a:rPr lang="en-US" dirty="0" err="1"/>
              <a:t>уж</a:t>
            </a:r>
            <a:r>
              <a:rPr lang="en-US" dirty="0"/>
              <a:t> </a:t>
            </a:r>
            <a:r>
              <a:rPr lang="en-US" dirty="0" err="1"/>
              <a:t>критично</a:t>
            </a:r>
            <a:r>
              <a:rPr lang="en-US" dirty="0"/>
              <a:t>, </a:t>
            </a:r>
            <a:r>
              <a:rPr lang="en-US" dirty="0" err="1"/>
              <a:t>особенно</a:t>
            </a:r>
            <a:r>
              <a:rPr lang="en-US" dirty="0"/>
              <a:t> </a:t>
            </a:r>
            <a:r>
              <a:rPr lang="en-US" dirty="0" err="1"/>
              <a:t>если</a:t>
            </a:r>
            <a:r>
              <a:rPr lang="en-US" dirty="0"/>
              <a:t> </a:t>
            </a:r>
            <a:r>
              <a:rPr lang="en-US" dirty="0" err="1"/>
              <a:t>учесть</a:t>
            </a:r>
            <a:r>
              <a:rPr lang="en-US" dirty="0"/>
              <a:t> </a:t>
            </a:r>
            <a:r>
              <a:rPr lang="en-US" dirty="0" err="1"/>
              <a:t>скорость</a:t>
            </a:r>
            <a:r>
              <a:rPr lang="en-US" dirty="0"/>
              <a:t> </a:t>
            </a:r>
            <a:r>
              <a:rPr lang="en-US" dirty="0" err="1"/>
              <a:t>разработки</a:t>
            </a:r>
            <a:r>
              <a:rPr lang="en-US" dirty="0"/>
              <a:t>, </a:t>
            </a:r>
            <a:r>
              <a:rPr lang="en-US" dirty="0" err="1"/>
              <a:t>кроссплатформенность</a:t>
            </a:r>
            <a:r>
              <a:rPr lang="en-US" dirty="0"/>
              <a:t> и </a:t>
            </a:r>
            <a:r>
              <a:rPr lang="en-US" dirty="0" err="1"/>
              <a:t>простоту</a:t>
            </a:r>
            <a:r>
              <a:rPr lang="en-US" dirty="0"/>
              <a:t> JavaScript.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9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До</a:t>
            </a:r>
            <a:r>
              <a:rPr lang="en-US" dirty="0"/>
              <a:t> </a:t>
            </a:r>
            <a:r>
              <a:rPr lang="en-US" dirty="0" err="1"/>
              <a:t>появления</a:t>
            </a:r>
            <a:r>
              <a:rPr lang="en-US" dirty="0"/>
              <a:t> Web Workers JavaScript </a:t>
            </a:r>
            <a:r>
              <a:rPr lang="en-US" dirty="0" err="1"/>
              <a:t>оставался</a:t>
            </a:r>
            <a:r>
              <a:rPr lang="en-US" dirty="0"/>
              <a:t> </a:t>
            </a:r>
            <a:r>
              <a:rPr lang="en-US" dirty="0" err="1"/>
              <a:t>однопоточным</a:t>
            </a:r>
            <a:r>
              <a:rPr lang="ru-RU" dirty="0"/>
              <a:t>.</a:t>
            </a:r>
          </a:p>
          <a:p>
            <a:r>
              <a:rPr lang="en-US" dirty="0" err="1"/>
              <a:t>Браузеры</a:t>
            </a:r>
            <a:r>
              <a:rPr lang="en-US" dirty="0"/>
              <a:t> </a:t>
            </a:r>
            <a:r>
              <a:rPr lang="en-US" dirty="0" err="1"/>
              <a:t>использовали</a:t>
            </a:r>
            <a:r>
              <a:rPr lang="en-US" dirty="0"/>
              <a:t> </a:t>
            </a:r>
            <a:r>
              <a:rPr lang="en-US" dirty="0" err="1"/>
              <a:t>один</a:t>
            </a:r>
            <a:r>
              <a:rPr lang="en-US" dirty="0"/>
              <a:t> </a:t>
            </a:r>
            <a:r>
              <a:rPr lang="en-US" dirty="0" err="1"/>
              <a:t>поток</a:t>
            </a:r>
            <a:r>
              <a:rPr lang="en-US" dirty="0"/>
              <a:t> </a:t>
            </a:r>
            <a:r>
              <a:rPr lang="en-US" dirty="0" err="1"/>
              <a:t>как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исполнения</a:t>
            </a:r>
            <a:r>
              <a:rPr lang="en-US" dirty="0"/>
              <a:t> </a:t>
            </a:r>
            <a:r>
              <a:rPr lang="en-US" dirty="0" err="1"/>
              <a:t>кода</a:t>
            </a:r>
            <a:r>
              <a:rPr lang="en-US" dirty="0"/>
              <a:t>, </a:t>
            </a:r>
            <a:r>
              <a:rPr lang="en-US" dirty="0" err="1"/>
              <a:t>так</a:t>
            </a:r>
            <a:r>
              <a:rPr lang="en-US" dirty="0"/>
              <a:t> и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работы</a:t>
            </a:r>
            <a:r>
              <a:rPr lang="en-US" dirty="0"/>
              <a:t> с </a:t>
            </a:r>
            <a:r>
              <a:rPr lang="en-US" dirty="0" err="1"/>
              <a:t>интерфейсом</a:t>
            </a:r>
            <a:r>
              <a:rPr lang="en-US" dirty="0"/>
              <a:t> (DOM),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приводило</a:t>
            </a:r>
            <a:r>
              <a:rPr lang="en-US" dirty="0"/>
              <a:t> к "</a:t>
            </a:r>
            <a:r>
              <a:rPr lang="en-US" dirty="0" err="1"/>
              <a:t>зависаниям</a:t>
            </a:r>
            <a:r>
              <a:rPr lang="en-US" dirty="0"/>
              <a:t>" </a:t>
            </a:r>
            <a:r>
              <a:rPr lang="en-US" dirty="0" err="1"/>
              <a:t>интерфейса</a:t>
            </a:r>
            <a:r>
              <a:rPr lang="en-US" dirty="0"/>
              <a:t> </a:t>
            </a:r>
            <a:r>
              <a:rPr lang="en-US" dirty="0" err="1"/>
              <a:t>во</a:t>
            </a:r>
            <a:r>
              <a:rPr lang="en-US" dirty="0"/>
              <a:t> </a:t>
            </a:r>
            <a:r>
              <a:rPr lang="en-US" dirty="0" err="1"/>
              <a:t>время</a:t>
            </a:r>
            <a:r>
              <a:rPr lang="en-US" dirty="0"/>
              <a:t> </a:t>
            </a:r>
            <a:r>
              <a:rPr lang="en-US" dirty="0" err="1"/>
              <a:t>выполнения</a:t>
            </a:r>
            <a:r>
              <a:rPr lang="en-US" dirty="0"/>
              <a:t> </a:t>
            </a:r>
            <a:r>
              <a:rPr lang="en-US" dirty="0" err="1"/>
              <a:t>тяжёлых</a:t>
            </a:r>
            <a:r>
              <a:rPr lang="en-US" dirty="0"/>
              <a:t> </a:t>
            </a:r>
            <a:r>
              <a:rPr lang="en-US" dirty="0" err="1"/>
              <a:t>операций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  <a:p>
            <a:r>
              <a:rPr lang="ru-RU" dirty="0"/>
              <a:t>В 2009 году появились </a:t>
            </a:r>
            <a:r>
              <a:rPr lang="en-US" dirty="0"/>
              <a:t>**Web Workers**</a:t>
            </a:r>
            <a:r>
              <a:rPr lang="ru-RU" dirty="0"/>
              <a:t>, которые </a:t>
            </a:r>
            <a:r>
              <a:rPr lang="en-US" dirty="0" err="1"/>
              <a:t>позволили</a:t>
            </a:r>
            <a:r>
              <a:rPr lang="en-US" dirty="0"/>
              <a:t> </a:t>
            </a:r>
            <a:r>
              <a:rPr lang="en-US" dirty="0" err="1"/>
              <a:t>разработчикам</a:t>
            </a:r>
            <a:r>
              <a:rPr lang="en-US" dirty="0"/>
              <a:t> </a:t>
            </a:r>
            <a:r>
              <a:rPr lang="en-US" dirty="0" err="1"/>
              <a:t>выполнять</a:t>
            </a:r>
            <a:r>
              <a:rPr lang="en-US" dirty="0"/>
              <a:t> </a:t>
            </a:r>
            <a:r>
              <a:rPr lang="en-US" dirty="0" err="1"/>
              <a:t>сложные</a:t>
            </a:r>
            <a:r>
              <a:rPr lang="en-US" dirty="0"/>
              <a:t> </a:t>
            </a:r>
            <a:r>
              <a:rPr lang="en-US" dirty="0" err="1"/>
              <a:t>вычисления</a:t>
            </a:r>
            <a:r>
              <a:rPr lang="en-US" dirty="0"/>
              <a:t> в </a:t>
            </a:r>
            <a:r>
              <a:rPr lang="en-US" dirty="0" err="1"/>
              <a:t>фоновом</a:t>
            </a:r>
            <a:r>
              <a:rPr lang="en-US" dirty="0"/>
              <a:t> </a:t>
            </a:r>
            <a:r>
              <a:rPr lang="en-US" dirty="0" err="1"/>
              <a:t>режиме</a:t>
            </a:r>
            <a:r>
              <a:rPr lang="en-US" dirty="0"/>
              <a:t>,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блокируя</a:t>
            </a:r>
            <a:r>
              <a:rPr lang="en-US" dirty="0"/>
              <a:t> </a:t>
            </a:r>
            <a:r>
              <a:rPr lang="en-US" dirty="0" err="1"/>
              <a:t>основной</a:t>
            </a:r>
            <a:r>
              <a:rPr lang="en-US" dirty="0"/>
              <a:t> </a:t>
            </a:r>
            <a:r>
              <a:rPr lang="en-US" dirty="0" err="1"/>
              <a:t>поток</a:t>
            </a:r>
            <a:r>
              <a:rPr lang="en-US" dirty="0"/>
              <a:t> JavaScript. </a:t>
            </a:r>
            <a:endParaRPr lang="ru-RU" dirty="0"/>
          </a:p>
          <a:p>
            <a:r>
              <a:rPr lang="ru-RU" dirty="0" err="1"/>
              <a:t>Воркеры</a:t>
            </a:r>
            <a:r>
              <a:rPr lang="ru-RU" dirty="0"/>
              <a:t> </a:t>
            </a:r>
            <a:r>
              <a:rPr lang="en-US" dirty="0" err="1"/>
              <a:t>запускаются</a:t>
            </a:r>
            <a:r>
              <a:rPr lang="en-US" dirty="0"/>
              <a:t> в </a:t>
            </a:r>
            <a:r>
              <a:rPr lang="en-US" dirty="0" err="1"/>
              <a:t>отдельном</a:t>
            </a:r>
            <a:r>
              <a:rPr lang="en-US" dirty="0"/>
              <a:t> </a:t>
            </a:r>
            <a:r>
              <a:rPr lang="en-US" dirty="0" err="1"/>
              <a:t>потоке</a:t>
            </a:r>
            <a:r>
              <a:rPr lang="en-US" dirty="0"/>
              <a:t> и </a:t>
            </a:r>
            <a:r>
              <a:rPr lang="en-US" dirty="0" err="1"/>
              <a:t>не</a:t>
            </a:r>
            <a:r>
              <a:rPr lang="en-US" dirty="0"/>
              <a:t> </a:t>
            </a:r>
            <a:r>
              <a:rPr lang="en-US" dirty="0" err="1"/>
              <a:t>имеют</a:t>
            </a:r>
            <a:r>
              <a:rPr lang="en-US" dirty="0"/>
              <a:t> </a:t>
            </a:r>
            <a:r>
              <a:rPr lang="en-US" dirty="0" err="1"/>
              <a:t>доступа</a:t>
            </a:r>
            <a:r>
              <a:rPr lang="en-US" dirty="0"/>
              <a:t> к </a:t>
            </a:r>
            <a:r>
              <a:rPr lang="en-US" dirty="0" err="1"/>
              <a:t>интерфейсу</a:t>
            </a:r>
            <a:r>
              <a:rPr lang="en-US" dirty="0"/>
              <a:t>, </a:t>
            </a:r>
            <a:r>
              <a:rPr lang="en-US" dirty="0" err="1"/>
              <a:t>что</a:t>
            </a:r>
            <a:r>
              <a:rPr lang="en-US" dirty="0"/>
              <a:t> </a:t>
            </a:r>
            <a:r>
              <a:rPr lang="en-US" dirty="0" err="1"/>
              <a:t>гарантирует</a:t>
            </a:r>
            <a:r>
              <a:rPr lang="en-US" dirty="0"/>
              <a:t> </a:t>
            </a:r>
            <a:r>
              <a:rPr lang="en-US" dirty="0" err="1"/>
              <a:t>их</a:t>
            </a:r>
            <a:r>
              <a:rPr lang="en-US" dirty="0"/>
              <a:t> </a:t>
            </a:r>
            <a:r>
              <a:rPr lang="en-US" dirty="0" err="1"/>
              <a:t>безопасность</a:t>
            </a:r>
            <a:r>
              <a:rPr lang="en-US" dirty="0"/>
              <a:t>, </a:t>
            </a:r>
            <a:r>
              <a:rPr lang="en-US" dirty="0" err="1"/>
              <a:t>но</a:t>
            </a:r>
            <a:r>
              <a:rPr lang="en-US" dirty="0"/>
              <a:t> </a:t>
            </a:r>
            <a:r>
              <a:rPr lang="en-US" dirty="0" err="1"/>
              <a:t>они</a:t>
            </a:r>
            <a:r>
              <a:rPr lang="en-US" dirty="0"/>
              <a:t> </a:t>
            </a:r>
            <a:r>
              <a:rPr lang="en-US" dirty="0" err="1"/>
              <a:t>могут</a:t>
            </a:r>
            <a:r>
              <a:rPr lang="en-US" dirty="0"/>
              <a:t> </a:t>
            </a:r>
            <a:r>
              <a:rPr lang="en-US" dirty="0" err="1"/>
              <a:t>взаимодействовать</a:t>
            </a:r>
            <a:r>
              <a:rPr lang="en-US" dirty="0"/>
              <a:t> с </a:t>
            </a:r>
            <a:r>
              <a:rPr lang="en-US" dirty="0" err="1"/>
              <a:t>основным</a:t>
            </a:r>
            <a:r>
              <a:rPr lang="en-US" dirty="0"/>
              <a:t> </a:t>
            </a:r>
            <a:r>
              <a:rPr lang="en-US" dirty="0" err="1"/>
              <a:t>потоком</a:t>
            </a:r>
            <a:r>
              <a:rPr lang="en-US" dirty="0"/>
              <a:t> </a:t>
            </a:r>
            <a:r>
              <a:rPr lang="en-US" dirty="0" err="1"/>
              <a:t>через</a:t>
            </a:r>
            <a:r>
              <a:rPr lang="en-US" dirty="0"/>
              <a:t> </a:t>
            </a:r>
            <a:r>
              <a:rPr lang="en-US" dirty="0" err="1"/>
              <a:t>механизм</a:t>
            </a:r>
            <a:r>
              <a:rPr lang="en-US" dirty="0"/>
              <a:t> </a:t>
            </a:r>
            <a:r>
              <a:rPr lang="en-US" dirty="0" err="1"/>
              <a:t>сообщений</a:t>
            </a:r>
            <a:r>
              <a:rPr lang="en-US" dirty="0"/>
              <a:t>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На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картинке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показано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как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работать</a:t>
            </a:r>
            <a:r>
              <a:rPr lang="en-US" dirty="0">
                <a:ea typeface="Calibri"/>
                <a:cs typeface="Calibri"/>
              </a:rPr>
              <a:t> с </a:t>
            </a:r>
            <a:r>
              <a:rPr lang="en-US" dirty="0" err="1">
                <a:ea typeface="Calibri"/>
                <a:cs typeface="Calibri"/>
              </a:rPr>
              <a:t>воркерами</a:t>
            </a:r>
            <a:r>
              <a:rPr lang="en-US" dirty="0">
                <a:ea typeface="Calibri"/>
                <a:cs typeface="Calibri"/>
              </a:rPr>
              <a:t>. </a:t>
            </a:r>
            <a:r>
              <a:rPr lang="en-US" dirty="0" err="1">
                <a:ea typeface="Calibri"/>
                <a:cs typeface="Calibri"/>
              </a:rPr>
              <a:t>Создание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ожидание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сообщений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отправка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сообщений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уничтожение</a:t>
            </a:r>
            <a:r>
              <a:rPr lang="en-US" dirty="0">
                <a:ea typeface="Calibri"/>
                <a:cs typeface="Calibri"/>
              </a:rPr>
              <a:t>. </a:t>
            </a:r>
            <a:endParaRPr lang="en-US" dirty="0">
              <a:ea typeface="Calibri"/>
              <a:cs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742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Тут я запустил умножение на 4 потоках. И получил прирост производительности в 3.3 раза. 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05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ea typeface="Calibri"/>
                <a:cs typeface="Calibri"/>
              </a:rPr>
              <a:t>Далее, если повышать количество потоков, то производительность уже не растет. </a:t>
            </a:r>
          </a:p>
          <a:p>
            <a:r>
              <a:rPr lang="ru-RU" dirty="0">
                <a:ea typeface="Calibri"/>
                <a:cs typeface="Calibri"/>
              </a:rPr>
              <a:t>Очень жаль, но вот такой результат по многопоточности в </a:t>
            </a:r>
            <a:r>
              <a:rPr lang="en-US" dirty="0" err="1">
                <a:ea typeface="Calibri"/>
                <a:cs typeface="Calibri"/>
              </a:rPr>
              <a:t>js</a:t>
            </a:r>
            <a:r>
              <a:rPr lang="ru-RU" dirty="0">
                <a:ea typeface="Calibri"/>
                <a:cs typeface="Calibri"/>
              </a:rPr>
              <a:t>.</a:t>
            </a:r>
          </a:p>
          <a:p>
            <a:r>
              <a:rPr lang="ru-RU" dirty="0">
                <a:ea typeface="Calibri"/>
                <a:cs typeface="Calibri"/>
              </a:rPr>
              <a:t>Есть ощущение, что браузер исчерпал пул доступных потоков и начал выполнять их псевдо-параллельно. </a:t>
            </a:r>
          </a:p>
          <a:p>
            <a:r>
              <a:rPr lang="ru-RU" dirty="0">
                <a:ea typeface="Calibri"/>
                <a:cs typeface="Calibri"/>
              </a:rPr>
              <a:t>Я ничего не смог с этим поделать, так что пойдем дальше.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6C25D1-9C18-4D54-942B-1AC1FB7F15A6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67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2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34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97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880" y="6453002"/>
            <a:ext cx="605490" cy="365125"/>
          </a:xfrm>
        </p:spPr>
        <p:txBody>
          <a:bodyPr/>
          <a:lstStyle>
            <a:lvl1pPr>
              <a:defRPr sz="2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60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519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686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5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466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8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97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12/19/2024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>
          <p15:clr>
            <a:srgbClr val="F26B43"/>
          </p15:clr>
        </p15:guide>
        <p15:guide id="6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0" dirty="0" err="1">
                <a:latin typeface="Aptos"/>
                <a:ea typeface="Calibri"/>
                <a:cs typeface="Calibri"/>
              </a:rPr>
              <a:t>Высокопроизводительные</a:t>
            </a:r>
            <a:r>
              <a:rPr lang="en-US" sz="4400" b="0" dirty="0">
                <a:latin typeface="Aptos"/>
                <a:ea typeface="Calibri"/>
                <a:cs typeface="Calibri"/>
              </a:rPr>
              <a:t> </a:t>
            </a:r>
            <a:r>
              <a:rPr lang="en-US" sz="4400" b="0" dirty="0" err="1">
                <a:latin typeface="Aptos"/>
                <a:ea typeface="Calibri"/>
                <a:cs typeface="Calibri"/>
              </a:rPr>
              <a:t>вычисления</a:t>
            </a:r>
            <a:r>
              <a:rPr lang="en-US" sz="4400" b="0" dirty="0">
                <a:latin typeface="Aptos"/>
                <a:ea typeface="Calibri"/>
                <a:cs typeface="Calibri"/>
              </a:rPr>
              <a:t> в </a:t>
            </a:r>
            <a:r>
              <a:rPr lang="en-US" sz="4400" b="0" dirty="0" err="1">
                <a:latin typeface="Aptos"/>
                <a:ea typeface="Calibri"/>
                <a:cs typeface="Calibri"/>
              </a:rPr>
              <a:t>браузере</a:t>
            </a:r>
            <a:endParaRPr lang="en-US" sz="4400" dirty="0" err="1">
              <a:latin typeface="Aptos"/>
              <a:ea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ptos"/>
                <a:ea typeface="Calibri"/>
                <a:cs typeface="Calibri"/>
              </a:rPr>
              <a:t>МПР11 </a:t>
            </a:r>
            <a:r>
              <a:rPr lang="en-US" dirty="0" err="1">
                <a:latin typeface="Aptos"/>
                <a:ea typeface="Calibri"/>
                <a:cs typeface="Calibri"/>
              </a:rPr>
              <a:t>Голосуев</a:t>
            </a:r>
            <a:r>
              <a:rPr lang="en-US" dirty="0">
                <a:latin typeface="Aptos"/>
                <a:ea typeface="Calibri"/>
                <a:cs typeface="Calibri"/>
              </a:rPr>
              <a:t> Д. В.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10</a:t>
            </a:fld>
            <a:endParaRPr lang="en-US" dirty="0"/>
          </a:p>
        </p:txBody>
      </p:sp>
      <p:pic>
        <p:nvPicPr>
          <p:cNvPr id="3" name="Picture 2" descr="A graph with a line and a red line&#10;&#10;Description automatically generated">
            <a:extLst>
              <a:ext uri="{FF2B5EF4-FFF2-40B4-BE49-F238E27FC236}">
                <a16:creationId xmlns:a16="http://schemas.microsoft.com/office/drawing/2014/main" id="{54A7215A-5C40-DB46-1AC8-82C2BA04F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376" y="866564"/>
            <a:ext cx="9306560" cy="577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827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E3E15-E2FE-1478-AE9D-8A6459F7A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E5F5-5300-FB35-2F15-A0E8AD6F5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WebGL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1380A-0023-6195-37ED-2EE673EE7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0BA15-6EBF-C850-D315-39DB807DA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4DE5-23ED-748C-D956-B255F181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702A963-87D4-1EF7-425A-03708D9F651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2011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4CBF5B-AF6A-9C11-1DC8-7BECBCCDDB8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7091" y="880798"/>
            <a:ext cx="119149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Основан на OpenGL ES 2.0 (адаптирован для мобильных устройств).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Дает браузерам доступ к видеокарте для рендеринга 2D и 3D-графики.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Применение: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3D-игры, созданные с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Unity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и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Unreal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Engine.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Визуализация данных, симуляции.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Библиотека Three.js для </a:t>
            </a:r>
            <a:r>
              <a:rPr kumimoji="0" lang="ru-RU" altLang="ru-RU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фронтенд</a:t>
            </a:r>
            <a:r>
              <a:rPr kumimoji="0" lang="ru-RU" altLang="ru-RU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-разработчиков.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7426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E4E3F-4DFC-15A5-715A-6C7E1C82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F2592-87B0-C6F6-E512-617F91EE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asm.js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AD774-4C48-D1FD-54CC-1D5D255D8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D1AE9-C016-1D11-3360-99B9163B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683BA-371C-FF54-09CB-BBBE9ECE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12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0F3696C-8C2A-3664-786C-8856E46FA402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</a:t>
            </a:r>
            <a:r>
              <a:rPr lang="ru-RU" dirty="0">
                <a:latin typeface="Aptos"/>
              </a:rPr>
              <a:t>3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F04289-DFED-9C2A-3A42-24203979B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13" y="989271"/>
            <a:ext cx="8983017" cy="519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9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ED2B-21A3-00EF-9DAE-E7580120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E53A6-9A20-FDE3-7CAC-E54D9631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9811-DE91-A767-BFA2-FA0D0FDC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6D619-E0F9-1BCB-C01F-19A53A4C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679B-0B53-843B-7101-2C3F3C49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13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42C054-1F55-57A4-8D51-03CF98F1D03E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2017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914B25EC-E012-88FD-0D48-768921C6A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975" y="771112"/>
            <a:ext cx="8969226" cy="356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22F8BB0-1B46-1A7B-EF4E-A3A6DC40DB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4975" y="4396334"/>
            <a:ext cx="8850618" cy="226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442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07BC-D18F-9895-9D9A-73735F7A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B7FE5-16DC-DA03-8DD6-AE91039A9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35067-98A9-CB20-2C17-AC7B68302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DF044-C6E1-9F6F-6EFD-099706B05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E3585-35F2-8DF5-3D57-87FDB25F6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14</a:t>
            </a:fld>
            <a:endParaRPr lang="en-US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6A0D19-FA0A-706D-5635-1B2D6305E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78" y="2573668"/>
            <a:ext cx="6002711" cy="3752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7F8C1E0-D775-A42D-7699-A7EBF04C4E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927" y="3271549"/>
            <a:ext cx="5401552" cy="297680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C5BFCCF-9423-C4EA-95D2-30B3D3DE2D09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Умножаем матрицы</a:t>
            </a:r>
            <a:endParaRPr lang="en-US" sz="2400" b="0" dirty="0">
              <a:latin typeface="Aptos"/>
            </a:endParaRPr>
          </a:p>
        </p:txBody>
      </p:sp>
      <p:pic>
        <p:nvPicPr>
          <p:cNvPr id="2050" name="Picture 2" descr="wasm ferris">
            <a:extLst>
              <a:ext uri="{FF2B5EF4-FFF2-40B4-BE49-F238E27FC236}">
                <a16:creationId xmlns:a16="http://schemas.microsoft.com/office/drawing/2014/main" id="{FF631CB0-D9E1-8528-F9ED-1217E57AD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346" y="1190016"/>
            <a:ext cx="2058025" cy="12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AE4E72-9CFD-10D8-6095-D3F89188E2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2927" y="336552"/>
            <a:ext cx="5372195" cy="25693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1E1B6B-6CF4-197E-EDE8-4C20773733DC}"/>
              </a:ext>
            </a:extLst>
          </p:cNvPr>
          <p:cNvSpPr txBox="1"/>
          <p:nvPr/>
        </p:nvSpPr>
        <p:spPr>
          <a:xfrm>
            <a:off x="3052237" y="1576697"/>
            <a:ext cx="2566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ptos" panose="020B0004020202020204" pitchFamily="34" charset="0"/>
              </a:rPr>
              <a:t>WASM-PACK</a:t>
            </a:r>
            <a:endParaRPr lang="ru-RU" sz="28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964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3B8FD-17DD-4485-0807-FE4637DDC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D4405-497D-8DBD-ECF0-43D32A53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06507-42CF-1230-04C6-305021C7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AB7B0-4C61-33F8-AC25-E203605D5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E3F83-A7F1-386B-19D1-16FD7EEB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15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495FAB5-B359-A63D-DAFF-78B530F04E7A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Умножаем матрицы</a:t>
            </a:r>
            <a:endParaRPr lang="en-US" sz="2400" b="0" dirty="0">
              <a:latin typeface="Aptos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EFE839E-A824-93D9-F682-5A336EF49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1185" y="1228592"/>
            <a:ext cx="8761268" cy="436928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D97281-B7EB-D1D6-ABCF-9527824E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508" y="5412705"/>
            <a:ext cx="5560307" cy="1104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9B3F08-AE61-DCA2-F48C-A19F49248E1A}"/>
              </a:ext>
            </a:extLst>
          </p:cNvPr>
          <p:cNvSpPr txBox="1"/>
          <p:nvPr/>
        </p:nvSpPr>
        <p:spPr>
          <a:xfrm>
            <a:off x="2314800" y="5629408"/>
            <a:ext cx="2995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latin typeface="Aptos" panose="020B0004020202020204" pitchFamily="34" charset="0"/>
              </a:rPr>
              <a:t>RustRover</a:t>
            </a:r>
            <a:r>
              <a:rPr lang="en-US" sz="3200" dirty="0">
                <a:latin typeface="Aptos" panose="020B0004020202020204" pitchFamily="34" charset="0"/>
              </a:rPr>
              <a:t> IDE</a:t>
            </a:r>
            <a:endParaRPr lang="ru-RU" sz="32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35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B3D2A-5BBE-F578-E226-83819B7B8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A2854-0836-4C27-5672-FF0D375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C89D-2DF2-3C67-1BD2-7831E2057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F06BE-484A-1ABD-0A91-BC8B29FE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15F0-5BE8-10BE-1D3D-1DEBB0C6A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16</a:t>
            </a:fld>
            <a:endParaRPr lang="en-US" dirty="0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B9E1867-BFD7-7097-41A3-AF2DAB2A7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3289649"/>
              </p:ext>
            </p:extLst>
          </p:nvPr>
        </p:nvGraphicFramePr>
        <p:xfrm>
          <a:off x="612648" y="4403414"/>
          <a:ext cx="5937207" cy="1850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069">
                  <a:extLst>
                    <a:ext uri="{9D8B030D-6E8A-4147-A177-3AD203B41FA5}">
                      <a16:colId xmlns:a16="http://schemas.microsoft.com/office/drawing/2014/main" val="665922103"/>
                    </a:ext>
                  </a:extLst>
                </a:gridCol>
                <a:gridCol w="1979069">
                  <a:extLst>
                    <a:ext uri="{9D8B030D-6E8A-4147-A177-3AD203B41FA5}">
                      <a16:colId xmlns:a16="http://schemas.microsoft.com/office/drawing/2014/main" val="3727566020"/>
                    </a:ext>
                  </a:extLst>
                </a:gridCol>
                <a:gridCol w="1979069">
                  <a:extLst>
                    <a:ext uri="{9D8B030D-6E8A-4147-A177-3AD203B41FA5}">
                      <a16:colId xmlns:a16="http://schemas.microsoft.com/office/drawing/2014/main" val="2238373146"/>
                    </a:ext>
                  </a:extLst>
                </a:gridCol>
              </a:tblGrid>
              <a:tr h="616772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НАТИВ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217650"/>
                  </a:ext>
                </a:extLst>
              </a:tr>
              <a:tr h="616772">
                <a:tc>
                  <a:txBody>
                    <a:bodyPr/>
                    <a:lstStyle/>
                    <a:p>
                      <a:r>
                        <a:rPr lang="en-US" b="1" dirty="0"/>
                        <a:t>PC windows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424ms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298ms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400869"/>
                  </a:ext>
                </a:extLst>
              </a:tr>
              <a:tr h="616772">
                <a:tc>
                  <a:txBody>
                    <a:bodyPr/>
                    <a:lstStyle/>
                    <a:p>
                      <a:r>
                        <a:rPr lang="ru-RU" b="1" dirty="0"/>
                        <a:t>Ноутбук</a:t>
                      </a:r>
                      <a:r>
                        <a:rPr lang="en-US" b="1" dirty="0"/>
                        <a:t> ubuntu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695ms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608ms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233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6B06EC3D-C936-E2D0-DFC4-A0BE1B75A8D0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На примере архиватора</a:t>
            </a:r>
            <a:endParaRPr lang="en-US" sz="2400" b="0" dirty="0">
              <a:latin typeface="Aptos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AC19EE40-49D7-6E22-BDFF-862353E03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1350028"/>
            <a:ext cx="5937207" cy="276493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0DFFF95-0783-6540-E45C-94D65452C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1118" y="0"/>
            <a:ext cx="38961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921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02255-053B-7789-D6C3-F18B3A24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B0E96-4A89-0DD5-5CF8-849B50242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WebAssembly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A842-81E7-7264-B45A-675576A3F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D98CE-FDB8-A46C-BD50-D8D316C8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EAC0A-C2A8-8D99-6924-7A1EADDA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5B6B409-26AA-3DC4-7763-DD765002D996}"/>
              </a:ext>
            </a:extLst>
          </p:cNvPr>
          <p:cNvSpPr txBox="1">
            <a:spLocks/>
          </p:cNvSpPr>
          <p:nvPr/>
        </p:nvSpPr>
        <p:spPr>
          <a:xfrm>
            <a:off x="859346" y="684495"/>
            <a:ext cx="6453053" cy="665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b="0" dirty="0">
                <a:latin typeface="Aptos"/>
              </a:rPr>
              <a:t>На примере архиватора</a:t>
            </a:r>
            <a:endParaRPr lang="en-US" sz="2400" b="0" dirty="0">
              <a:latin typeface="Apto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7EDA15-69D0-1FEB-7EC5-2F2EB8B1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69" y="2438175"/>
            <a:ext cx="7323955" cy="344730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08C7369-8A50-741E-EB73-1FE3AF76F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846" y="492190"/>
            <a:ext cx="5336834" cy="2412721"/>
          </a:xfrm>
          <a:prstGeom prst="rect">
            <a:avLst/>
          </a:prstGeom>
        </p:spPr>
      </p:pic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697CA6F0-2F92-582E-EFDF-370D7B0CDF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531" y="1461793"/>
            <a:ext cx="3494315" cy="95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0853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6339-97D0-092F-9CED-610CBCF7E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006A-3F3B-6F13-A9F2-D8077EE3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27C58-DE43-2079-55B4-062090D2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70A46-FEB6-AC78-8BDE-8718E936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6E30-1EA5-A51A-69EF-CDE24FF6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A957B64-E698-E27E-A944-894FEA54802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2020 </a:t>
            </a:r>
            <a:r>
              <a:rPr lang="en-US" dirty="0" err="1">
                <a:latin typeface="Aptos"/>
              </a:rPr>
              <a:t>год</a:t>
            </a:r>
            <a:endParaRPr lang="en-US" dirty="0">
              <a:latin typeface="Aptos"/>
            </a:endParaRPr>
          </a:p>
        </p:txBody>
      </p:sp>
      <p:pic>
        <p:nvPicPr>
          <p:cNvPr id="8" name="Рисунок 7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EB057966-494B-F892-1FEA-4D6B0BF48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45" y="638623"/>
            <a:ext cx="4506312" cy="6166943"/>
          </a:xfrm>
          <a:prstGeom prst="rect">
            <a:avLst/>
          </a:prstGeom>
        </p:spPr>
      </p:pic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78F60B-D1E5-61A6-446E-C91C0371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05" y="1304156"/>
            <a:ext cx="5424451" cy="2124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25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E952A-5428-A91B-1E89-F4F47743D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A512-9B29-4A88-E8EF-A6EBCEB77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F530-8C59-6847-CE17-AA4B1E11B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70FFB-4834-0074-0011-15B123B80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752D2-3F7C-3075-2DFA-C044BC600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19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302E55-CA9E-4746-82EF-617DCB7C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91"/>
            <a:ext cx="5533017" cy="36166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D3CA3F5-1188-FFAD-283C-5D8F462F01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926" y="1514791"/>
            <a:ext cx="78592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503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0747A-87E9-F1D6-BB80-AB2B19BF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89206"/>
            <a:ext cx="10653578" cy="113225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000" dirty="0" err="1">
                <a:latin typeface="Aptos"/>
              </a:rPr>
              <a:t>Браузер</a:t>
            </a:r>
            <a:r>
              <a:rPr lang="en-US" sz="4000" dirty="0">
                <a:latin typeface="Aptos"/>
              </a:rPr>
              <a:t>: </a:t>
            </a:r>
            <a:r>
              <a:rPr lang="en-US" sz="4000" dirty="0" err="1">
                <a:latin typeface="Aptos"/>
              </a:rPr>
              <a:t>Платформа</a:t>
            </a:r>
            <a:r>
              <a:rPr lang="en-US" sz="4000" dirty="0">
                <a:latin typeface="Aptos"/>
              </a:rPr>
              <a:t>, </a:t>
            </a:r>
            <a:r>
              <a:rPr lang="en-US" sz="4000" dirty="0" err="1">
                <a:latin typeface="Aptos"/>
              </a:rPr>
              <a:t>которая</a:t>
            </a:r>
            <a:r>
              <a:rPr lang="en-US" sz="4000" dirty="0">
                <a:latin typeface="Aptos"/>
              </a:rPr>
              <a:t> </a:t>
            </a:r>
            <a:r>
              <a:rPr lang="en-US" sz="4000" dirty="0" err="1">
                <a:latin typeface="Aptos"/>
              </a:rPr>
              <a:t>всегда</a:t>
            </a:r>
            <a:r>
              <a:rPr lang="en-US" sz="4000" dirty="0">
                <a:latin typeface="Aptos"/>
              </a:rPr>
              <a:t> с вами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49C55-7415-05D5-96B6-2D2A2A74E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err="1">
                <a:latin typeface="Aptos"/>
                <a:ea typeface="+mn-lt"/>
                <a:cs typeface="+mn-lt"/>
              </a:rPr>
              <a:t>Приложение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для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работает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на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устройствах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по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всему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миру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без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установки</a:t>
            </a:r>
            <a:r>
              <a:rPr lang="en-US" sz="2800" dirty="0">
                <a:latin typeface="Aptos"/>
                <a:ea typeface="+mn-lt"/>
                <a:cs typeface="+mn-lt"/>
              </a:rPr>
              <a:t> и </a:t>
            </a:r>
            <a:r>
              <a:rPr lang="en-US" sz="2800" err="1">
                <a:latin typeface="Aptos"/>
                <a:ea typeface="+mn-lt"/>
                <a:cs typeface="+mn-lt"/>
              </a:rPr>
              <a:t>сложной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адаптации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  <a:p>
            <a:r>
              <a:rPr lang="en-US" sz="2800" err="1">
                <a:latin typeface="Aptos"/>
                <a:ea typeface="+mn-lt"/>
                <a:cs typeface="+mn-lt"/>
              </a:rPr>
              <a:t>Миф</a:t>
            </a:r>
            <a:r>
              <a:rPr lang="en-US" sz="2800" dirty="0">
                <a:latin typeface="Aptos"/>
                <a:ea typeface="+mn-lt"/>
                <a:cs typeface="+mn-lt"/>
              </a:rPr>
              <a:t> о </a:t>
            </a:r>
            <a:r>
              <a:rPr lang="en-US" sz="2800" err="1">
                <a:latin typeface="Aptos"/>
                <a:ea typeface="+mn-lt"/>
                <a:cs typeface="+mn-lt"/>
              </a:rPr>
              <a:t>слабости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браузеров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остался</a:t>
            </a:r>
            <a:r>
              <a:rPr lang="en-US" sz="2800" dirty="0">
                <a:latin typeface="Aptos"/>
                <a:ea typeface="+mn-lt"/>
                <a:cs typeface="+mn-lt"/>
              </a:rPr>
              <a:t> в </a:t>
            </a:r>
            <a:r>
              <a:rPr lang="en-US" sz="2800" err="1">
                <a:latin typeface="Aptos"/>
                <a:ea typeface="+mn-lt"/>
                <a:cs typeface="+mn-lt"/>
              </a:rPr>
              <a:t>прошлом</a:t>
            </a:r>
            <a:r>
              <a:rPr lang="en-US" sz="2800" dirty="0">
                <a:latin typeface="Aptos"/>
                <a:ea typeface="+mn-lt"/>
                <a:cs typeface="+mn-lt"/>
              </a:rPr>
              <a:t>. </a:t>
            </a:r>
            <a:r>
              <a:rPr lang="en-US" sz="2800" err="1">
                <a:latin typeface="Aptos"/>
                <a:ea typeface="+mn-lt"/>
                <a:cs typeface="+mn-lt"/>
              </a:rPr>
              <a:t>Современные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технологии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открывают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новые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горизонты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  <a:p>
            <a:r>
              <a:rPr lang="en-US" sz="2800" err="1">
                <a:latin typeface="Aptos"/>
                <a:ea typeface="+mn-lt"/>
                <a:cs typeface="+mn-lt"/>
              </a:rPr>
              <a:t>Даже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доступные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устройства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справляются</a:t>
            </a:r>
            <a:r>
              <a:rPr lang="en-US" sz="2800" dirty="0">
                <a:latin typeface="Aptos"/>
                <a:ea typeface="+mn-lt"/>
                <a:cs typeface="+mn-lt"/>
              </a:rPr>
              <a:t> с </a:t>
            </a:r>
            <a:r>
              <a:rPr lang="en-US" sz="2800" err="1">
                <a:latin typeface="Aptos"/>
                <a:ea typeface="+mn-lt"/>
                <a:cs typeface="+mn-lt"/>
              </a:rPr>
              <a:t>вычислительными</a:t>
            </a:r>
            <a:r>
              <a:rPr lang="en-US" sz="2800" dirty="0">
                <a:latin typeface="Aptos"/>
                <a:ea typeface="+mn-lt"/>
                <a:cs typeface="+mn-lt"/>
              </a:rPr>
              <a:t> </a:t>
            </a:r>
            <a:r>
              <a:rPr lang="en-US" sz="2800" err="1">
                <a:latin typeface="Aptos"/>
                <a:ea typeface="+mn-lt"/>
                <a:cs typeface="+mn-lt"/>
              </a:rPr>
              <a:t>задачами</a:t>
            </a:r>
            <a:r>
              <a:rPr lang="en-US" sz="2800" dirty="0">
                <a:latin typeface="Aptos"/>
                <a:ea typeface="+mn-lt"/>
                <a:cs typeface="+mn-lt"/>
              </a:rPr>
              <a:t> в </a:t>
            </a:r>
            <a:r>
              <a:rPr lang="en-US" sz="2800" err="1">
                <a:latin typeface="Aptos"/>
                <a:ea typeface="+mn-lt"/>
                <a:cs typeface="+mn-lt"/>
              </a:rPr>
              <a:t>браузере</a:t>
            </a:r>
            <a:r>
              <a:rPr lang="en-US" sz="2800" dirty="0">
                <a:latin typeface="Aptos"/>
                <a:ea typeface="+mn-lt"/>
                <a:cs typeface="+mn-lt"/>
              </a:rPr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78D88-440E-2071-F9DF-530417EF7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DAC46-6CA6-4CF0-AD1A-16DFE9AB4EC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28409-0B4C-4526-3DF4-A744B3AD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Apto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A5D2-8898-F824-6C6D-6D165E70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282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99FFF-A5FD-41E1-5D71-6F5D6E9F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0B7AB-60E1-86F5-F820-F20E2C26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69156-C021-091E-6C34-AC398898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89150-FA19-5075-0882-DBD16169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36845-FCE0-4AA7-AD81-B8D2567DF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20</a:t>
            </a:fld>
            <a:endParaRPr lang="en-US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95526BE-42D0-F01A-720B-C525F090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091" y="1009193"/>
            <a:ext cx="7444789" cy="509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9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E41CB-24AE-672C-3EE1-AC63F101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A37A-9F46-0E2D-B51D-C6C991A8D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8702-724E-2062-5EF7-8F4FDE92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A83B-381F-D9A1-2AB3-FB9627483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91508-46A8-D61D-C28F-6DADA3D35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21</a:t>
            </a:fld>
            <a:endParaRPr lang="en-US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E08897-D793-2224-15EF-0A7A0D59F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5567" y="235687"/>
            <a:ext cx="5473909" cy="658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ECFBC-1F2C-BAD3-D17C-BB526C26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DDE0-F342-9A1F-FB8D-A9D5F21F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ptos"/>
              </a:rPr>
              <a:t>WebGPU</a:t>
            </a:r>
            <a:endParaRPr lang="en-US" dirty="0">
              <a:latin typeface="Apto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EBF3-B847-912E-83A0-CCD2FFEF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9977B7-17C5-64E8-DD38-62FE548B2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B3B4-6C3D-8862-3AF7-65AED2F03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22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CE96E3-B6D5-B199-21CC-4E5B6E5FD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4791"/>
            <a:ext cx="5533017" cy="361660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93C16F2-9DA8-5C7D-C2BE-CD96D4BB5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644" y="1514791"/>
            <a:ext cx="7859222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33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9EB951-B2FB-0502-1525-DE748B3A9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" panose="020B0004020202020204" pitchFamily="34" charset="0"/>
              </a:rPr>
              <a:t>О чем говорили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4F220-59EA-107A-C89B-2B10EE2CB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</a:t>
            </a:r>
            <a:r>
              <a:rPr lang="ru-RU" dirty="0"/>
              <a:t> </a:t>
            </a:r>
            <a:r>
              <a:rPr lang="en-US" dirty="0"/>
              <a:t>vs C++</a:t>
            </a:r>
          </a:p>
          <a:p>
            <a:r>
              <a:rPr lang="en-US" dirty="0"/>
              <a:t>Web Workers</a:t>
            </a:r>
          </a:p>
          <a:p>
            <a:r>
              <a:rPr lang="en-US" dirty="0"/>
              <a:t>WebGL</a:t>
            </a:r>
          </a:p>
          <a:p>
            <a:r>
              <a:rPr lang="en-US" dirty="0"/>
              <a:t>Asm.js</a:t>
            </a:r>
          </a:p>
          <a:p>
            <a:r>
              <a:rPr lang="en-US" dirty="0" err="1"/>
              <a:t>WebAssembly</a:t>
            </a:r>
            <a:endParaRPr lang="en-US" dirty="0"/>
          </a:p>
          <a:p>
            <a:r>
              <a:rPr lang="en-US" dirty="0" err="1"/>
              <a:t>WebGPU</a:t>
            </a:r>
            <a:endParaRPr lang="en-US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9A66BC-8938-F020-4767-D3ADBFA7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6AFA0-708E-415F-801D-C3035D907554}" type="datetime1">
              <a:rPr lang="en-US" smtClean="0"/>
              <a:t>12/19/2024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F05D4B-4152-AAF8-BBD8-B2E9E3670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183652-2545-D3F4-0536-5AD098ACD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C94-A656-CD3A-1CAF-A2B3DFD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73" y="34290"/>
            <a:ext cx="10653578" cy="1132258"/>
          </a:xfrm>
        </p:spPr>
        <p:txBody>
          <a:bodyPr/>
          <a:lstStyle/>
          <a:p>
            <a:r>
              <a:rPr lang="en-US" dirty="0" err="1">
                <a:latin typeface="Aptos"/>
              </a:rPr>
              <a:t>Умножаем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матрицы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DA98-784A-D240-B7B2-A3F85C9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AEC5-1669-43D9-A086-5A2498EE11A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77E5-F5D5-0F75-BC83-4EEE2A5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B63B-6A23-E639-58BA-64B00B0A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Aptos"/>
              </a:rPr>
              <a:t>3</a:t>
            </a:fld>
            <a:endParaRPr lang="en-US" dirty="0">
              <a:latin typeface="Aptos"/>
            </a:endParaRPr>
          </a:p>
        </p:txBody>
      </p:sp>
      <p:pic>
        <p:nvPicPr>
          <p:cNvPr id="31" name="Content Placeholder 30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A9B605C-1997-C061-323B-27E2FC721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6349" y="950159"/>
            <a:ext cx="6448425" cy="4714875"/>
          </a:xfrm>
        </p:spPr>
      </p:pic>
      <p:pic>
        <p:nvPicPr>
          <p:cNvPr id="33" name="Picture 32" descr="A screenshot of a computer&#10;&#10;Description automatically generated">
            <a:extLst>
              <a:ext uri="{FF2B5EF4-FFF2-40B4-BE49-F238E27FC236}">
                <a16:creationId xmlns:a16="http://schemas.microsoft.com/office/drawing/2014/main" id="{4FCD8B8B-1880-B581-7A8D-66D54ABB1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1104900"/>
            <a:ext cx="5429250" cy="4400550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0611617-0097-4809-BF96-95F09D040B7F}"/>
              </a:ext>
            </a:extLst>
          </p:cNvPr>
          <p:cNvSpPr/>
          <p:nvPr/>
        </p:nvSpPr>
        <p:spPr>
          <a:xfrm>
            <a:off x="7021622" y="3820613"/>
            <a:ext cx="1858546" cy="513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08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BC94-A656-CD3A-1CAF-A2B3DFDF7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73" y="34290"/>
            <a:ext cx="10653578" cy="1132258"/>
          </a:xfrm>
        </p:spPr>
        <p:txBody>
          <a:bodyPr/>
          <a:lstStyle/>
          <a:p>
            <a:r>
              <a:rPr lang="en-US" dirty="0" err="1">
                <a:latin typeface="Aptos"/>
              </a:rPr>
              <a:t>Умножаем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матрицы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на</a:t>
            </a:r>
            <a:r>
              <a:rPr lang="en-US" dirty="0">
                <a:latin typeface="Aptos"/>
              </a:rPr>
              <a:t> </a:t>
            </a:r>
            <a:r>
              <a:rPr lang="en-US" dirty="0" err="1">
                <a:latin typeface="Aptos"/>
              </a:rPr>
              <a:t>плюсах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DA98-784A-D240-B7B2-A3F85C9D0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2AEC5-1669-43D9-A086-5A2498EE11A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77E5-F5D5-0F75-BC83-4EEE2A56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2B63B-6A23-E639-58BA-64B00B0A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>
                <a:latin typeface="Aptos"/>
              </a:rPr>
              <a:t>4</a:t>
            </a:fld>
            <a:endParaRPr lang="en-US" dirty="0">
              <a:latin typeface="Aptos"/>
            </a:endParaRPr>
          </a:p>
        </p:txBody>
      </p:sp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D0128D64-B718-8F1A-4666-763BC863A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1747838"/>
            <a:ext cx="4572000" cy="3800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1C3D68-2C74-0A3F-ED83-807430026DCE}"/>
              </a:ext>
            </a:extLst>
          </p:cNvPr>
          <p:cNvSpPr txBox="1"/>
          <p:nvPr/>
        </p:nvSpPr>
        <p:spPr>
          <a:xfrm>
            <a:off x="7017898" y="1166464"/>
            <a:ext cx="505151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ptos"/>
              </a:rPr>
              <a:t>C++ MSVC Release Build</a:t>
            </a:r>
          </a:p>
        </p:txBody>
      </p:sp>
      <p:pic>
        <p:nvPicPr>
          <p:cNvPr id="15" name="Picture 1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BAADEE4-AAD9-967F-CE63-4BBFC88CD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25" y="1157288"/>
            <a:ext cx="6191250" cy="4619625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1EF839-54DE-A08D-BA83-46831DD77FAC}"/>
              </a:ext>
            </a:extLst>
          </p:cNvPr>
          <p:cNvSpPr/>
          <p:nvPr/>
        </p:nvSpPr>
        <p:spPr>
          <a:xfrm>
            <a:off x="7040672" y="4287338"/>
            <a:ext cx="1858546" cy="513744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64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D61-5A3D-728D-E4B2-C7BA2B63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vs C++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F907-30D9-E030-7358-DC2ECBFE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ECE-E3C6-47A0-84CD-FF3148D59147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105D-1331-5C6F-299D-E0C1172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CA28-EF03-356B-454F-6EC43A8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531B0B-1A14-1B98-1D4E-563D2CD4505D}"/>
              </a:ext>
            </a:extLst>
          </p:cNvPr>
          <p:cNvSpPr txBox="1"/>
          <p:nvPr/>
        </p:nvSpPr>
        <p:spPr>
          <a:xfrm>
            <a:off x="618866" y="1903876"/>
            <a:ext cx="530832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ptos"/>
              </a:rPr>
              <a:t>JS 98ms </a:t>
            </a:r>
            <a:br>
              <a:rPr lang="en-US" sz="3200" dirty="0">
                <a:latin typeface="Aptos"/>
              </a:rPr>
            </a:br>
            <a:r>
              <a:rPr lang="en-US" sz="3200" dirty="0">
                <a:latin typeface="Aptos"/>
              </a:rPr>
              <a:t>C++ 77ms</a:t>
            </a:r>
          </a:p>
          <a:p>
            <a:endParaRPr lang="en-US" sz="3200" dirty="0">
              <a:latin typeface="Aptos"/>
            </a:endParaRPr>
          </a:p>
          <a:p>
            <a:r>
              <a:rPr lang="en-US" sz="3200" dirty="0">
                <a:latin typeface="Aptos"/>
              </a:rPr>
              <a:t>C++ </a:t>
            </a:r>
            <a:r>
              <a:rPr lang="en-US" sz="3200" dirty="0" err="1">
                <a:latin typeface="Aptos"/>
              </a:rPr>
              <a:t>быстрее</a:t>
            </a:r>
            <a:r>
              <a:rPr lang="en-US" sz="3200" dirty="0">
                <a:latin typeface="Aptos"/>
              </a:rPr>
              <a:t> JS </a:t>
            </a:r>
            <a:r>
              <a:rPr lang="en-US" sz="3200" dirty="0" err="1">
                <a:latin typeface="Aptos"/>
              </a:rPr>
              <a:t>на</a:t>
            </a:r>
            <a:r>
              <a:rPr lang="en-US" sz="3200" dirty="0">
                <a:latin typeface="Aptos"/>
              </a:rPr>
              <a:t> 21.5%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40770-3011-3C75-933B-9499E252B7A2}"/>
              </a:ext>
            </a:extLst>
          </p:cNvPr>
          <p:cNvSpPr txBox="1"/>
          <p:nvPr/>
        </p:nvSpPr>
        <p:spPr>
          <a:xfrm>
            <a:off x="8686800" y="5953171"/>
            <a:ext cx="3102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" panose="020B0004020202020204" pitchFamily="34" charset="0"/>
              </a:rPr>
              <a:t>Python 9.9</a:t>
            </a:r>
            <a:r>
              <a:rPr lang="ru-RU" sz="2400" dirty="0">
                <a:latin typeface="Aptos" panose="020B0004020202020204" pitchFamily="34" charset="0"/>
              </a:rPr>
              <a:t>0</a:t>
            </a:r>
            <a:r>
              <a:rPr lang="en-US" sz="2400" dirty="0">
                <a:latin typeface="Aptos" panose="020B0004020202020204" pitchFamily="34" charset="0"/>
              </a:rPr>
              <a:t> </a:t>
            </a:r>
            <a:r>
              <a:rPr lang="ru-RU" sz="2400" dirty="0">
                <a:latin typeface="Aptos" panose="020B0004020202020204" pitchFamily="34" charset="0"/>
              </a:rPr>
              <a:t>секунд…</a:t>
            </a:r>
          </a:p>
        </p:txBody>
      </p:sp>
    </p:spTree>
    <p:extLst>
      <p:ext uri="{BB962C8B-B14F-4D97-AF65-F5344CB8AC3E}">
        <p14:creationId xmlns:p14="http://schemas.microsoft.com/office/powerpoint/2010/main" val="18344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BD61-5A3D-728D-E4B2-C7BA2B63D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2F907-30D9-E030-7358-DC2ECBFE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3EECE-E3C6-47A0-84CD-FF3148D59147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105D-1331-5C6F-299D-E0C1172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5CA28-EF03-356B-454F-6EC43A87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6</a:t>
            </a:fld>
            <a:endParaRPr lang="en-US" dirty="0"/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ECD1C7D9-51C1-ADE1-D872-B721358C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40473"/>
            <a:ext cx="11268075" cy="417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85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23" y="196215"/>
            <a:ext cx="1614353" cy="1132258"/>
          </a:xfrm>
        </p:spPr>
        <p:txBody>
          <a:bodyPr/>
          <a:lstStyle/>
          <a:p>
            <a:r>
              <a:rPr lang="en-US" dirty="0">
                <a:latin typeface="Aptos"/>
              </a:rPr>
              <a:t>JS JIT</a:t>
            </a:r>
          </a:p>
        </p:txBody>
      </p:sp>
      <p:pic>
        <p:nvPicPr>
          <p:cNvPr id="7" name="Content Placeholder 6" descr="A diagram of a company&#10;&#10;Description automatically generated">
            <a:extLst>
              <a:ext uri="{FF2B5EF4-FFF2-40B4-BE49-F238E27FC236}">
                <a16:creationId xmlns:a16="http://schemas.microsoft.com/office/drawing/2014/main" id="{B26EC29F-97B5-80FB-8A23-F63820A3F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6922" y="1496610"/>
            <a:ext cx="5414829" cy="414584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7</a:t>
            </a:fld>
            <a:endParaRPr lang="en-US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256168C-A5B9-BD65-DB49-767996899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099" y="885825"/>
            <a:ext cx="5096878" cy="53625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F708A0C0-402F-B759-BB57-CB13BEF4E5B7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2008 </a:t>
            </a:r>
            <a:r>
              <a:rPr lang="en-US" dirty="0" err="1">
                <a:latin typeface="Aptos"/>
              </a:rPr>
              <a:t>год</a:t>
            </a:r>
          </a:p>
        </p:txBody>
      </p:sp>
    </p:spTree>
    <p:extLst>
      <p:ext uri="{BB962C8B-B14F-4D97-AF65-F5344CB8AC3E}">
        <p14:creationId xmlns:p14="http://schemas.microsoft.com/office/powerpoint/2010/main" val="268910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8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DD3A45-D839-22C6-0093-2114D6DEC52B}"/>
              </a:ext>
            </a:extLst>
          </p:cNvPr>
          <p:cNvSpPr txBox="1">
            <a:spLocks/>
          </p:cNvSpPr>
          <p:nvPr/>
        </p:nvSpPr>
        <p:spPr>
          <a:xfrm>
            <a:off x="9804273" y="196215"/>
            <a:ext cx="2223953" cy="6845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ptos"/>
              </a:rPr>
              <a:t>2009 </a:t>
            </a:r>
            <a:r>
              <a:rPr lang="en-US" dirty="0" err="1">
                <a:latin typeface="Aptos"/>
              </a:rPr>
              <a:t>год</a:t>
            </a:r>
            <a:endParaRPr lang="en-US">
              <a:latin typeface="Aptos"/>
            </a:endParaRPr>
          </a:p>
        </p:txBody>
      </p:sp>
      <p:pic>
        <p:nvPicPr>
          <p:cNvPr id="3" name="Picture 2" descr="Picture background">
            <a:extLst>
              <a:ext uri="{FF2B5EF4-FFF2-40B4-BE49-F238E27FC236}">
                <a16:creationId xmlns:a16="http://schemas.microsoft.com/office/drawing/2014/main" id="{D7E0D8DB-F0AC-1DAC-EBED-8BA55EED7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66" y="861748"/>
            <a:ext cx="11638060" cy="542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3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FBF2-653C-8CBD-9727-533810D4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96215"/>
            <a:ext cx="6453053" cy="665533"/>
          </a:xfrm>
        </p:spPr>
        <p:txBody>
          <a:bodyPr>
            <a:normAutofit/>
          </a:bodyPr>
          <a:lstStyle/>
          <a:p>
            <a:r>
              <a:rPr lang="en-US" dirty="0">
                <a:latin typeface="Aptos"/>
              </a:rPr>
              <a:t>Web Worker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22AF6-EBCA-54AF-779B-0DE31ECE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487A-529E-429A-8359-5610F6197129}" type="datetime1">
              <a:rPr lang="ru-RU"/>
              <a:t>19.12.2024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4B062-29E4-0F8E-ABC5-B26C8B31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C3583-340A-7A41-55E5-2FEB5BFB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9</a:t>
            </a:fld>
            <a:endParaRPr lang="en-US" dirty="0"/>
          </a:p>
        </p:txBody>
      </p:sp>
      <p:pic>
        <p:nvPicPr>
          <p:cNvPr id="9" name="Picture 8" descr="A screenshot of a chat&#10;&#10;Description automatically generated">
            <a:extLst>
              <a:ext uri="{FF2B5EF4-FFF2-40B4-BE49-F238E27FC236}">
                <a16:creationId xmlns:a16="http://schemas.microsoft.com/office/drawing/2014/main" id="{8AF2491D-40A4-00C7-DF54-A6CD7A643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" y="1586230"/>
            <a:ext cx="5918835" cy="3716020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FA382B4A-DA20-334E-8634-956976FFB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8700" y="1585278"/>
            <a:ext cx="6080760" cy="3717925"/>
          </a:xfrm>
          <a:prstGeom prst="rect">
            <a:avLst/>
          </a:prstGeom>
        </p:spPr>
      </p:pic>
      <p:sp>
        <p:nvSpPr>
          <p:cNvPr id="3" name="Rectangle: Rounded Corners 16">
            <a:extLst>
              <a:ext uri="{FF2B5EF4-FFF2-40B4-BE49-F238E27FC236}">
                <a16:creationId xmlns:a16="http://schemas.microsoft.com/office/drawing/2014/main" id="{9B6D2D81-E21C-94DF-CABF-F672C0607DF1}"/>
              </a:ext>
            </a:extLst>
          </p:cNvPr>
          <p:cNvSpPr/>
          <p:nvPr/>
        </p:nvSpPr>
        <p:spPr>
          <a:xfrm>
            <a:off x="6250963" y="4605992"/>
            <a:ext cx="925692" cy="39549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16">
            <a:extLst>
              <a:ext uri="{FF2B5EF4-FFF2-40B4-BE49-F238E27FC236}">
                <a16:creationId xmlns:a16="http://schemas.microsoft.com/office/drawing/2014/main" id="{84BA7D23-B085-8748-060D-88B942B3A600}"/>
              </a:ext>
            </a:extLst>
          </p:cNvPr>
          <p:cNvSpPr/>
          <p:nvPr/>
        </p:nvSpPr>
        <p:spPr>
          <a:xfrm>
            <a:off x="308885" y="4092248"/>
            <a:ext cx="730206" cy="41047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8355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</TotalTime>
  <Words>1876</Words>
  <Application>Microsoft Office PowerPoint</Application>
  <PresentationFormat>Широкоэкранный</PresentationFormat>
  <Paragraphs>275</Paragraphs>
  <Slides>23</Slides>
  <Notes>21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Aptos</vt:lpstr>
      <vt:lpstr>Arial</vt:lpstr>
      <vt:lpstr>Calibri</vt:lpstr>
      <vt:lpstr>Neue Haas Grotesk Text Pro</vt:lpstr>
      <vt:lpstr>YS Text</vt:lpstr>
      <vt:lpstr>VanillaVTI</vt:lpstr>
      <vt:lpstr>Высокопроизводительные вычисления в браузере</vt:lpstr>
      <vt:lpstr>Браузер: Платформа, которая всегда с вами</vt:lpstr>
      <vt:lpstr>Умножаем матрицы</vt:lpstr>
      <vt:lpstr>Умножаем матрицы на плюсах</vt:lpstr>
      <vt:lpstr>JS vs C++</vt:lpstr>
      <vt:lpstr>C++?</vt:lpstr>
      <vt:lpstr>JS JIT</vt:lpstr>
      <vt:lpstr>Web Worker</vt:lpstr>
      <vt:lpstr>Web Worker</vt:lpstr>
      <vt:lpstr>Web Worker</vt:lpstr>
      <vt:lpstr>WebGL</vt:lpstr>
      <vt:lpstr>asm.js</vt:lpstr>
      <vt:lpstr>WebAssembly</vt:lpstr>
      <vt:lpstr>WebAssembly</vt:lpstr>
      <vt:lpstr>WebAssembly</vt:lpstr>
      <vt:lpstr>WebAssembly</vt:lpstr>
      <vt:lpstr>WebAssembly</vt:lpstr>
      <vt:lpstr>WebGPU</vt:lpstr>
      <vt:lpstr>WebGPU</vt:lpstr>
      <vt:lpstr>WebGPU</vt:lpstr>
      <vt:lpstr>WebGPU</vt:lpstr>
      <vt:lpstr>WebGPU</vt:lpstr>
      <vt:lpstr>О чем говорили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Fine Danil</cp:lastModifiedBy>
  <cp:revision>521</cp:revision>
  <dcterms:created xsi:type="dcterms:W3CDTF">2024-12-01T16:08:36Z</dcterms:created>
  <dcterms:modified xsi:type="dcterms:W3CDTF">2024-12-19T18:31:39Z</dcterms:modified>
</cp:coreProperties>
</file>