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69" r:id="rId2"/>
    <p:sldId id="268" r:id="rId3"/>
    <p:sldId id="270" r:id="rId4"/>
    <p:sldId id="259" r:id="rId5"/>
    <p:sldId id="263" r:id="rId6"/>
    <p:sldId id="261" r:id="rId7"/>
    <p:sldId id="271" r:id="rId8"/>
    <p:sldId id="265" r:id="rId9"/>
    <p:sldId id="273" r:id="rId10"/>
    <p:sldId id="272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4660"/>
  </p:normalViewPr>
  <p:slideViewPr>
    <p:cSldViewPr snapToGrid="0">
      <p:cViewPr>
        <p:scale>
          <a:sx n="75" d="100"/>
          <a:sy n="75" d="100"/>
        </p:scale>
        <p:origin x="116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06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0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02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94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79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7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72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0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1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5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34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3"/>
          <p:cNvSpPr txBox="1">
            <a:spLocks/>
          </p:cNvSpPr>
          <p:nvPr/>
        </p:nvSpPr>
        <p:spPr>
          <a:xfrm>
            <a:off x="835269" y="2022232"/>
            <a:ext cx="10471639" cy="1908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Идентификация человека по лицу</a:t>
            </a:r>
            <a:endParaRPr lang="ru-RU" sz="4000" b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Заголовок 3"/>
          <p:cNvSpPr txBox="1">
            <a:spLocks/>
          </p:cNvSpPr>
          <p:nvPr/>
        </p:nvSpPr>
        <p:spPr>
          <a:xfrm>
            <a:off x="1475803" y="4085781"/>
            <a:ext cx="9057382" cy="3367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Программа профессиональной переподготовки «Искусственный интеллект и машинное обучение»</a:t>
            </a:r>
          </a:p>
        </p:txBody>
      </p:sp>
      <p:sp>
        <p:nvSpPr>
          <p:cNvPr id="18" name="Заголовок 3"/>
          <p:cNvSpPr txBox="1">
            <a:spLocks/>
          </p:cNvSpPr>
          <p:nvPr/>
        </p:nvSpPr>
        <p:spPr>
          <a:xfrm>
            <a:off x="1475802" y="4784650"/>
            <a:ext cx="3368572" cy="539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Команда проекта:</a:t>
            </a:r>
          </a:p>
          <a:p>
            <a:pPr algn="l"/>
            <a:r>
              <a:rPr lang="ru-RU" sz="16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- Голосуев Данил Витальевич</a:t>
            </a:r>
            <a:endParaRPr lang="ru-RU" sz="16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7941078" y="4684425"/>
            <a:ext cx="4043399" cy="640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Руководитель проекта:</a:t>
            </a:r>
          </a:p>
          <a:p>
            <a:pPr algn="l"/>
            <a:r>
              <a:rPr lang="ru-RU" sz="16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Доц</a:t>
            </a:r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Привалов Максим Владимирович</a:t>
            </a:r>
            <a:endParaRPr lang="ru-RU" sz="16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3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4" y="657602"/>
            <a:ext cx="55154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ТЕСТИРОВАНИЕ ПРИЛОЖЕНИЯ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(скриншоты, видео работы)</a:t>
            </a:r>
          </a:p>
        </p:txBody>
      </p:sp>
    </p:spTree>
    <p:extLst>
      <p:ext uri="{BB962C8B-B14F-4D97-AF65-F5344CB8AC3E}">
        <p14:creationId xmlns:p14="http://schemas.microsoft.com/office/powerpoint/2010/main" val="4772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71550" y="1068715"/>
            <a:ext cx="3768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800" b="1" dirty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РЕЗУЛЬТАТЫ И ВЫВОДЫ</a:t>
            </a:r>
            <a:endParaRPr lang="ru-RU" sz="2800" b="1" dirty="0">
              <a:solidFill>
                <a:schemeClr val="accent5">
                  <a:lumMod val="50000"/>
                </a:schemeClr>
              </a:solidFill>
              <a:latin typeface="Bahnschrift Light SemiCondensed" panose="020B0502040204020203" pitchFamily="34" charset="0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550" y="1962150"/>
            <a:ext cx="5987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Результаты должны совпадать с задачами и целью проекта. </a:t>
            </a:r>
          </a:p>
          <a:p>
            <a:r>
              <a:rPr lang="ru-RU" altLang="ru-RU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В выводе делается заключение о степени решения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5897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60401" y="1427122"/>
            <a:ext cx="6460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СПАСИБО ЗА ВНИМАНИЕ!</a:t>
            </a:r>
            <a:endParaRPr lang="ru-RU" sz="40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9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916459" y="687087"/>
            <a:ext cx="7408905" cy="111631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Анализ предметной области проекта</a:t>
            </a:r>
            <a: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   </a:t>
            </a: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текст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916459" y="2907162"/>
            <a:ext cx="4105091" cy="771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Описание проблемы</a:t>
            </a:r>
          </a:p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   </a:t>
            </a: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текст</a:t>
            </a:r>
            <a:endParaRPr lang="ru-RU" sz="2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916459" y="4003040"/>
            <a:ext cx="9646312" cy="307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Актуальность и практическая значимость  ее  решения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- Безопасность </a:t>
            </a:r>
          </a:p>
          <a:p>
            <a:pPr>
              <a:lnSpc>
                <a:spcPct val="100000"/>
              </a:lnSpc>
            </a:pP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 – Удобство 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– Точность 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- Эффективность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327175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953701" y="566602"/>
            <a:ext cx="8244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Цель и задачи </a:t>
            </a:r>
            <a:r>
              <a:rPr lang="ru-RU" sz="4000" b="1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решения </a:t>
            </a:r>
            <a:r>
              <a:rPr lang="ru-RU" sz="40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проблемы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3701" y="1747531"/>
            <a:ext cx="770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Light SemiCondensed" panose="020B0502040204020203" pitchFamily="34" charset="0"/>
              </a:rPr>
              <a:t>Реализовать систему идентификации человека по лицу</a:t>
            </a:r>
            <a:endParaRPr lang="ru-RU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861" y="2783840"/>
            <a:ext cx="9212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Light SemiCondensed" panose="020B0502040204020203" pitchFamily="34" charset="0"/>
              </a:rPr>
              <a:t>Для достижения поставленной цели необходимо выполнить следующие 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Выбрать модель обнаружения лиц;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Использовать выравнивание обнаруженных лиц;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Выбрать модель извлечения признаков;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Выбрать модель классификации лиц;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Собрать систему моделей;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Провести тестирование.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8410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44242" y="615434"/>
            <a:ext cx="5216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Входные данные проекта: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датасет</a:t>
            </a:r>
            <a:endParaRPr lang="ru-RU" sz="2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576433" y="654553"/>
            <a:ext cx="2990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Описание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76433" y="2072640"/>
            <a:ext cx="8727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Обнаружение </a:t>
            </a:r>
            <a:r>
              <a:rPr lang="ru-RU" sz="2400" dirty="0">
                <a:latin typeface="Bahnschrift Light SemiCondensed" panose="020B0502040204020203" pitchFamily="34" charset="0"/>
              </a:rPr>
              <a:t>лица с помощью </a:t>
            </a:r>
            <a:r>
              <a:rPr lang="en-US" sz="2400" dirty="0">
                <a:latin typeface="Bahnschrift Light SemiCondensed" panose="020B0502040204020203" pitchFamily="34" charset="0"/>
              </a:rPr>
              <a:t>HOG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-детектора;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Выравнивание </a:t>
            </a:r>
            <a:r>
              <a:rPr lang="ru-RU" sz="2400" dirty="0">
                <a:latin typeface="Bahnschrift Light SemiCondensed" panose="020B0502040204020203" pitchFamily="34" charset="0"/>
              </a:rPr>
              <a:t>лица на основе ключевых 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точек;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Извлечение </a:t>
            </a:r>
            <a:r>
              <a:rPr lang="ru-RU" sz="2400" dirty="0">
                <a:latin typeface="Bahnschrift Light SemiCondensed" panose="020B0502040204020203" pitchFamily="34" charset="0"/>
              </a:rPr>
              <a:t>признаков с помощью </a:t>
            </a:r>
            <a:r>
              <a:rPr lang="ru-RU" sz="2400" dirty="0" err="1">
                <a:latin typeface="Bahnschrift Light SemiCondensed" panose="020B0502040204020203" pitchFamily="34" charset="0"/>
              </a:rPr>
              <a:t>предобученной</a:t>
            </a:r>
            <a:r>
              <a:rPr lang="ru-RU" sz="2400" dirty="0">
                <a:latin typeface="Bahnschrift Light SemiCondensed" panose="020B0502040204020203" pitchFamily="34" charset="0"/>
              </a:rPr>
              <a:t> </a:t>
            </a:r>
            <a:r>
              <a:rPr lang="ru-RU" sz="2400" dirty="0" err="1">
                <a:latin typeface="Bahnschrift Light SemiCondensed" panose="020B0502040204020203" pitchFamily="34" charset="0"/>
              </a:rPr>
              <a:t>сверточной</a:t>
            </a:r>
            <a:r>
              <a:rPr lang="ru-RU" sz="2400" dirty="0">
                <a:latin typeface="Bahnschrift Light SemiCondensed" panose="020B0502040204020203" pitchFamily="34" charset="0"/>
              </a:rPr>
              <a:t> </a:t>
            </a:r>
            <a:r>
              <a:rPr lang="ru-RU" sz="2400" dirty="0" err="1">
                <a:latin typeface="Bahnschrift Light SemiCondensed" panose="020B0502040204020203" pitchFamily="34" charset="0"/>
              </a:rPr>
              <a:t>нейросети</a:t>
            </a:r>
            <a:r>
              <a:rPr lang="ru-RU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>
                <a:latin typeface="Bahnschrift Light SemiCondensed" panose="020B0502040204020203" pitchFamily="34" charset="0"/>
              </a:rPr>
              <a:t>VGG</a:t>
            </a:r>
            <a:r>
              <a:rPr lang="ru-RU" sz="2400" dirty="0">
                <a:latin typeface="Bahnschrift Light SemiCondensed" panose="020B0502040204020203" pitchFamily="34" charset="0"/>
              </a:rPr>
              <a:t>16;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SemiCondensed" panose="020B0502040204020203" pitchFamily="34" charset="0"/>
              </a:rPr>
              <a:t>Классификация лица по </a:t>
            </a:r>
            <a:r>
              <a:rPr lang="ru-RU" sz="2400" dirty="0" err="1">
                <a:latin typeface="Bahnschrift Light SemiCondensed" panose="020B0502040204020203" pitchFamily="34" charset="0"/>
              </a:rPr>
              <a:t>эмбеддингу</a:t>
            </a:r>
            <a:r>
              <a:rPr lang="ru-RU" sz="2400" dirty="0">
                <a:latin typeface="Bahnschrift Light SemiCondensed" panose="020B0502040204020203" pitchFamily="34" charset="0"/>
              </a:rPr>
              <a:t> с помощью </a:t>
            </a:r>
            <a:r>
              <a:rPr lang="en-US" sz="2400" dirty="0">
                <a:latin typeface="Bahnschrift Light SemiCondensed" panose="020B0502040204020203" pitchFamily="34" charset="0"/>
              </a:rPr>
              <a:t>SVM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.</a:t>
            </a:r>
            <a:endParaRPr lang="ru-RU" sz="24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4" y="657602"/>
            <a:ext cx="9871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Алгоритм применения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1440" y="1666240"/>
            <a:ext cx="9326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Формирование </a:t>
            </a: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множеств фотографий для тренировки и тестирования;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Для каждой фотографии выполняется: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Обнаружение лица;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Выравнивание лица;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Извлечение признаков лица в виде эмбеддинга;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Каждый </a:t>
            </a:r>
            <a:r>
              <a:rPr lang="ru-RU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эмбеддинг</a:t>
            </a: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 нормализуется, наименование кодируется;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Классификатор обучается на тренировочной выборке;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Классификатор предсказывает идентификаторы на тестовой выборке</a:t>
            </a:r>
            <a:r>
              <a:rPr lang="ru-RU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  <a:endParaRPr lang="ru-RU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91388" y="227353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Средства разработки</a:t>
            </a:r>
          </a:p>
        </p:txBody>
      </p:sp>
      <p:pic>
        <p:nvPicPr>
          <p:cNvPr id="1032" name="Picture 8" descr="https://avatars.mds.yandex.net/i?id=08c29cae0afae00146db95e22bf0dc59ef3319d2-6955035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82" y="2856257"/>
            <a:ext cx="2679645" cy="26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firstanalytics.com/wp-content/uploads/dli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34" y="3523287"/>
            <a:ext cx="2452306" cy="122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upload.wikimedia.org/wikipedia/commons/thumb/3/32/OpenCV_Logo_with_text_svg_version.svg/1200px-OpenCV_Logo_with_text_svg_versi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851" y="1452015"/>
            <a:ext cx="1430369" cy="176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yt3.googleusercontent.com/jFsCjX44VYO7soCF3m78SqJ6yHNnyQcBboTyYCLFaTbL5lhbDmSkxW4iPxiFhRdP_RMTFimiLw=s900-c-k-c0x00ffffff-no-rj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61" y="1532061"/>
            <a:ext cx="1425689" cy="142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elektrikde.com/wp-content/uploads/2020/05/tensorflow-ve-kera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49" y="1276057"/>
            <a:ext cx="3202802" cy="193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docs.apachecn.org/asset/icon/sk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294" y="3213753"/>
            <a:ext cx="1677481" cy="167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4" y="657602"/>
            <a:ext cx="55154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ПРОГРАММНАЯ РЕАЛИЗАЦИЯ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34193" y="1071113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41853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226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Bahnschrift Light SemiCondensed</vt:lpstr>
      <vt:lpstr>Calibri</vt:lpstr>
      <vt:lpstr>Calibri Light</vt:lpstr>
      <vt:lpstr>Times New Roman</vt:lpstr>
      <vt:lpstr>Тема Office</vt:lpstr>
      <vt:lpstr>Презентация PowerPoint</vt:lpstr>
      <vt:lpstr>● Анализ предметной области проекта     текст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Мохначева Александра Александровна</dc:creator>
  <cp:lastModifiedBy>Fine Danil</cp:lastModifiedBy>
  <cp:revision>35</cp:revision>
  <dcterms:created xsi:type="dcterms:W3CDTF">2023-05-25T08:50:08Z</dcterms:created>
  <dcterms:modified xsi:type="dcterms:W3CDTF">2023-05-28T15:45:32Z</dcterms:modified>
</cp:coreProperties>
</file>