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69" r:id="rId2"/>
    <p:sldId id="268" r:id="rId3"/>
    <p:sldId id="270" r:id="rId4"/>
    <p:sldId id="263" r:id="rId5"/>
    <p:sldId id="261" r:id="rId6"/>
    <p:sldId id="271" r:id="rId7"/>
    <p:sldId id="265" r:id="rId8"/>
    <p:sldId id="280" r:id="rId9"/>
    <p:sldId id="281" r:id="rId10"/>
    <p:sldId id="282" r:id="rId11"/>
    <p:sldId id="273" r:id="rId12"/>
    <p:sldId id="276" r:id="rId13"/>
    <p:sldId id="275" r:id="rId14"/>
    <p:sldId id="277" r:id="rId15"/>
    <p:sldId id="278" r:id="rId16"/>
    <p:sldId id="279" r:id="rId17"/>
    <p:sldId id="266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3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6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2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79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7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72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0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1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4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3"/>
          <p:cNvSpPr txBox="1">
            <a:spLocks/>
          </p:cNvSpPr>
          <p:nvPr/>
        </p:nvSpPr>
        <p:spPr>
          <a:xfrm>
            <a:off x="835269" y="2022232"/>
            <a:ext cx="10471639" cy="1908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Идентификация человека по лицу</a:t>
            </a:r>
            <a:endParaRPr lang="ru-RU" sz="40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1475803" y="4085781"/>
            <a:ext cx="9057382" cy="336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Программа профессиональной переподготовки «Искусственный интеллект и машинное обучение»</a:t>
            </a:r>
          </a:p>
        </p:txBody>
      </p:sp>
      <p:sp>
        <p:nvSpPr>
          <p:cNvPr id="18" name="Заголовок 3"/>
          <p:cNvSpPr txBox="1">
            <a:spLocks/>
          </p:cNvSpPr>
          <p:nvPr/>
        </p:nvSpPr>
        <p:spPr>
          <a:xfrm>
            <a:off x="1475802" y="4784650"/>
            <a:ext cx="3368572" cy="539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Команда проекта:</a:t>
            </a:r>
          </a:p>
          <a:p>
            <a:pPr algn="l"/>
            <a:r>
              <a:rPr lang="ru-RU" sz="16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- Голосуев Данил Витальевич</a:t>
            </a:r>
            <a:endParaRPr lang="ru-RU" sz="16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7941078" y="4684425"/>
            <a:ext cx="4043399" cy="64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Руководитель проекта:</a:t>
            </a:r>
          </a:p>
          <a:p>
            <a:pPr algn="l"/>
            <a:r>
              <a:rPr lang="ru-RU" sz="16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Доц</a:t>
            </a:r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Привалов Максим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53903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3" y="657602"/>
            <a:ext cx="886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РЕАЛИЗАЦИЯ</a:t>
            </a:r>
            <a:r>
              <a:rPr lang="en-US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: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классификация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44" y="1764323"/>
            <a:ext cx="4053065" cy="12754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44" y="4664989"/>
            <a:ext cx="9535222" cy="6123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44" y="3480849"/>
            <a:ext cx="641122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34193" y="438815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93" y="2831352"/>
            <a:ext cx="9784928" cy="28882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8159" y="1388862"/>
            <a:ext cx="980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Bahnschrift" panose="020B0502040204020203" pitchFamily="34" charset="0"/>
              </a:rPr>
              <a:t>Представим приближенный к реальности кейс…</a:t>
            </a:r>
          </a:p>
          <a:p>
            <a:r>
              <a:rPr lang="ru-RU" sz="2000" dirty="0" smtClean="0">
                <a:latin typeface="Bahnschrift" panose="020B0502040204020203" pitchFamily="34" charset="0"/>
              </a:rPr>
              <a:t>В небольшой компании в 30 человек нужно внедрить пропускную систему с идентификацией по лицу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7" y="1582033"/>
            <a:ext cx="4592651" cy="50342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93" y="1566485"/>
            <a:ext cx="6269256" cy="5049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383" y="746957"/>
            <a:ext cx="450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По 3 фотографии от каждого из </a:t>
            </a:r>
            <a:r>
              <a:rPr lang="en-US" dirty="0" smtClean="0">
                <a:latin typeface="Bahnschrift" panose="020B0502040204020203" pitchFamily="34" charset="0"/>
              </a:rPr>
              <a:t>30 </a:t>
            </a:r>
            <a:r>
              <a:rPr lang="ru-RU" dirty="0" smtClean="0">
                <a:latin typeface="Bahnschrift" panose="020B0502040204020203" pitchFamily="34" charset="0"/>
              </a:rPr>
              <a:t>сотрудников для обучения</a:t>
            </a:r>
          </a:p>
          <a:p>
            <a:r>
              <a:rPr lang="ru-RU" dirty="0" smtClean="0">
                <a:latin typeface="Bahnschrift" panose="020B0502040204020203" pitchFamily="34" charset="0"/>
              </a:rPr>
              <a:t>1 фотография для </a:t>
            </a:r>
            <a:r>
              <a:rPr lang="ru-RU" dirty="0" err="1" smtClean="0">
                <a:latin typeface="Bahnschrift" panose="020B0502040204020203" pitchFamily="34" charset="0"/>
              </a:rPr>
              <a:t>валидации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0844" y="1023956"/>
            <a:ext cx="244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20 «не сотрудников»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2684" y="304149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Тестовый </a:t>
            </a:r>
            <a:r>
              <a:rPr lang="ru-RU" sz="28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датасет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97" y="1489542"/>
            <a:ext cx="7453006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8335" y="1885094"/>
            <a:ext cx="641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Для каждого сотрудника сформируем </a:t>
            </a:r>
            <a:r>
              <a:rPr lang="ru-RU" dirty="0" err="1" smtClean="0">
                <a:latin typeface="Bahnschrift" panose="020B0502040204020203" pitchFamily="34" charset="0"/>
              </a:rPr>
              <a:t>эмбеддинг</a:t>
            </a:r>
            <a:r>
              <a:rPr lang="ru-RU" dirty="0" smtClean="0">
                <a:latin typeface="Bahnschrift" panose="020B0502040204020203" pitchFamily="34" charset="0"/>
              </a:rPr>
              <a:t>, описывающий признаки его лица.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35" y="2602257"/>
            <a:ext cx="5921253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8335" y="1885094"/>
            <a:ext cx="641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Обучим классификатор на тренировочной выборке и оценим точность на тестовой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12" y="2694598"/>
            <a:ext cx="8058133" cy="9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03" y="1059693"/>
            <a:ext cx="10348857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71550" y="1068715"/>
            <a:ext cx="3768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800" b="1" dirty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РЕЗУЛЬТАТЫ И ВЫВОДЫ</a:t>
            </a:r>
            <a:endParaRPr lang="ru-RU" sz="2800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50" y="1962150"/>
            <a:ext cx="598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Результаты должны совпадать с задачами и целью проекта. </a:t>
            </a:r>
          </a:p>
          <a:p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В выводе делается заключение о степени решения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5897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60401" y="1427122"/>
            <a:ext cx="6460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СПАСИБО ЗА ВНИМАНИЕ!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916459" y="687087"/>
            <a:ext cx="8944233" cy="1874881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Анализ предметной области проекта</a:t>
            </a:r>
            <a: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Идентификация – установление тождественности неизвестного лица с разыскиваемым человеком на основании индивидуальных физических или биологических признаков.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916459" y="2907162"/>
            <a:ext cx="9908060" cy="1095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Описание проблемы</a:t>
            </a:r>
          </a:p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</a:t>
            </a:r>
            <a:r>
              <a:rPr lang="ru-RU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Необходим биометрический метод идентификации человека.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16459" y="4003040"/>
            <a:ext cx="9646312" cy="307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Актуальность и практическая значимость  ее  решения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- Безопасность </a:t>
            </a:r>
          </a:p>
          <a:p>
            <a:pPr>
              <a:lnSpc>
                <a:spcPct val="100000"/>
              </a:lnSpc>
            </a:pP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– Удобство 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– Точность 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-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327175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53701" y="566602"/>
            <a:ext cx="8244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Цель и задачи </a:t>
            </a:r>
            <a:r>
              <a:rPr lang="ru-RU" sz="4000" b="1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решения </a:t>
            </a: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проблемы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3701" y="1747531"/>
            <a:ext cx="770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SemiCondensed" panose="020B0502040204020203" pitchFamily="34" charset="0"/>
              </a:rPr>
              <a:t>Реализовать систему идентификации человека по лицу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861" y="2783840"/>
            <a:ext cx="9212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SemiCondensed" panose="020B0502040204020203" pitchFamily="34" charset="0"/>
              </a:rPr>
              <a:t>Для достижения поставленной цели необходимо выполнить следующие 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обнаружения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Использовать выравнивание обнаруженных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извлечения признаков;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классификации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Собрать систему моделей;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Провести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8410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576433" y="168170"/>
            <a:ext cx="2990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Описание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6433" y="827500"/>
            <a:ext cx="8727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Обнаружение </a:t>
            </a:r>
            <a:r>
              <a:rPr lang="ru-RU" sz="2400" dirty="0">
                <a:latin typeface="Bahnschrift Light SemiCondensed" panose="020B0502040204020203" pitchFamily="34" charset="0"/>
              </a:rPr>
              <a:t>лица с помощью </a:t>
            </a:r>
            <a:r>
              <a:rPr lang="en-US" sz="2400" dirty="0">
                <a:latin typeface="Bahnschrift Light SemiCondensed" panose="020B0502040204020203" pitchFamily="34" charset="0"/>
              </a:rPr>
              <a:t>HOG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-детектора;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Выравнивание </a:t>
            </a:r>
            <a:r>
              <a:rPr lang="ru-RU" sz="2400" dirty="0">
                <a:latin typeface="Bahnschrift Light SemiCondensed" panose="020B0502040204020203" pitchFamily="34" charset="0"/>
              </a:rPr>
              <a:t>лица на основе ключевых 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точек;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Извлечение </a:t>
            </a:r>
            <a:r>
              <a:rPr lang="ru-RU" sz="2400" dirty="0">
                <a:latin typeface="Bahnschrift Light SemiCondensed" panose="020B0502040204020203" pitchFamily="34" charset="0"/>
              </a:rPr>
              <a:t>признаков с помощью </a:t>
            </a:r>
            <a:r>
              <a:rPr lang="ru-RU" sz="2400" dirty="0" err="1">
                <a:latin typeface="Bahnschrift Light SemiCondensed" panose="020B0502040204020203" pitchFamily="34" charset="0"/>
              </a:rPr>
              <a:t>предобученной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ru-RU" sz="2400" dirty="0" err="1">
                <a:latin typeface="Bahnschrift Light SemiCondensed" panose="020B0502040204020203" pitchFamily="34" charset="0"/>
              </a:rPr>
              <a:t>сверточной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ru-RU" sz="2400" dirty="0" err="1">
                <a:latin typeface="Bahnschrift Light SemiCondensed" panose="020B0502040204020203" pitchFamily="34" charset="0"/>
              </a:rPr>
              <a:t>нейросети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>
                <a:latin typeface="Bahnschrift Light SemiCondensed" panose="020B0502040204020203" pitchFamily="34" charset="0"/>
              </a:rPr>
              <a:t>VGG</a:t>
            </a:r>
            <a:r>
              <a:rPr lang="ru-RU" sz="2400" dirty="0">
                <a:latin typeface="Bahnschrift Light SemiCondensed" panose="020B0502040204020203" pitchFamily="34" charset="0"/>
              </a:rPr>
              <a:t>16;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SemiCondensed" panose="020B0502040204020203" pitchFamily="34" charset="0"/>
              </a:rPr>
              <a:t>Классификация лица по </a:t>
            </a:r>
            <a:r>
              <a:rPr lang="ru-RU" sz="2400" dirty="0" err="1">
                <a:latin typeface="Bahnschrift Light SemiCondensed" panose="020B0502040204020203" pitchFamily="34" charset="0"/>
              </a:rPr>
              <a:t>эмбеддингу</a:t>
            </a:r>
            <a:r>
              <a:rPr lang="ru-RU" sz="2400" dirty="0">
                <a:latin typeface="Bahnschrift Light SemiCondensed" panose="020B0502040204020203" pitchFamily="34" charset="0"/>
              </a:rPr>
              <a:t> с помощью </a:t>
            </a:r>
            <a:r>
              <a:rPr lang="en-US" sz="2400" dirty="0">
                <a:latin typeface="Bahnschrift Light SemiCondensed" panose="020B0502040204020203" pitchFamily="34" charset="0"/>
              </a:rPr>
              <a:t>SVM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.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 descr="C:\Users\danil\DataspellProjects\face_recog\project\3_Recognition\notebook_images\vgg_mode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97" y="3274756"/>
            <a:ext cx="9288312" cy="233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0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9871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Алгоритм применения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1440" y="1666240"/>
            <a:ext cx="9326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Формирование 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множеств фотографий для тренировки и тестирования;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Для каждой фотографии выполняется: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Обнаружение лица;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Выравнивание лица;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Извлечение признаков лица в виде эмбеддинга;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Каждый </a:t>
            </a:r>
            <a:r>
              <a:rPr lang="ru-RU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эмбеддинг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 нормализуется, наименование кодируется;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Классификатор обучается на тренировочной выборке;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Классификатор предсказывает идентификаторы на тестовой выборке</a:t>
            </a:r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91388" y="227353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Средства разработки</a:t>
            </a:r>
          </a:p>
        </p:txBody>
      </p:sp>
      <p:pic>
        <p:nvPicPr>
          <p:cNvPr id="1032" name="Picture 8" descr="https://avatars.mds.yandex.net/i?id=08c29cae0afae00146db95e22bf0dc59ef3319d2-6955035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2" y="2856257"/>
            <a:ext cx="2679645" cy="26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firstanalytics.com/wp-content/uploads/dli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34" y="3523287"/>
            <a:ext cx="2452306" cy="122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commons/thumb/3/32/OpenCV_Logo_with_text_svg_version.svg/1200px-OpenCV_Logo_with_text_svg_versi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51" y="1452015"/>
            <a:ext cx="1430369" cy="176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yt3.googleusercontent.com/jFsCjX44VYO7soCF3m78SqJ6yHNnyQcBboTyYCLFaTbL5lhbDmSkxW4iPxiFhRdP_RMTFimiLw=s900-c-k-c0x00ffffff-no-rj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61" y="1532061"/>
            <a:ext cx="1425689" cy="14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elektrikde.com/wp-content/uploads/2020/05/tensorflow-ve-kera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49" y="1276057"/>
            <a:ext cx="3202802" cy="193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docs.apachecn.org/asset/icon/sk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94" y="3213753"/>
            <a:ext cx="1677481" cy="16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3" y="657602"/>
            <a:ext cx="886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РЕАЛИЗАЦИЯ</a:t>
            </a:r>
            <a:r>
              <a:rPr lang="en-US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: </a:t>
            </a:r>
            <a:r>
              <a:rPr lang="ru-RU" sz="3200" b="1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детекция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40" y="3996734"/>
            <a:ext cx="4677428" cy="23244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497" y="2197865"/>
            <a:ext cx="8765562" cy="116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3" y="657602"/>
            <a:ext cx="886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РЕАЛИЗАЦИЯ</a:t>
            </a:r>
            <a:r>
              <a:rPr lang="en-US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: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выравнивание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43" y="1317697"/>
            <a:ext cx="3220062" cy="22257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604" y="4134374"/>
            <a:ext cx="2023370" cy="20178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212" y="4231133"/>
            <a:ext cx="6305897" cy="18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3" y="657602"/>
            <a:ext cx="886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РЕАЛИЗАЦИЯ</a:t>
            </a:r>
            <a:r>
              <a:rPr lang="en-US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: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распознавание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472" y="1649093"/>
            <a:ext cx="2023370" cy="20178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156" y="1649093"/>
            <a:ext cx="5283720" cy="20178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472" y="4471727"/>
            <a:ext cx="8218403" cy="8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308</Words>
  <Application>Microsoft Office PowerPoint</Application>
  <PresentationFormat>Широкоэкранный</PresentationFormat>
  <Paragraphs>59</Paragraphs>
  <Slides>18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Bahnschrift</vt:lpstr>
      <vt:lpstr>Bahnschrift Light SemiCondensed</vt:lpstr>
      <vt:lpstr>Calibri</vt:lpstr>
      <vt:lpstr>Calibri Light</vt:lpstr>
      <vt:lpstr>Times New Roman</vt:lpstr>
      <vt:lpstr>Тема Office</vt:lpstr>
      <vt:lpstr>Презентация PowerPoint</vt:lpstr>
      <vt:lpstr>● Анализ предметной области проекта     Идентификация – установление тождественности неизвестного лица с разыскиваемым человеком на основании индивидуальных физических или биологических признаков.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Мохначева Александра Александровна</dc:creator>
  <cp:lastModifiedBy>Fine Danil</cp:lastModifiedBy>
  <cp:revision>54</cp:revision>
  <dcterms:created xsi:type="dcterms:W3CDTF">2023-05-25T08:50:08Z</dcterms:created>
  <dcterms:modified xsi:type="dcterms:W3CDTF">2023-05-31T06:23:27Z</dcterms:modified>
</cp:coreProperties>
</file>