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9" r:id="rId2"/>
    <p:sldId id="268" r:id="rId3"/>
    <p:sldId id="270" r:id="rId4"/>
    <p:sldId id="263" r:id="rId5"/>
    <p:sldId id="261" r:id="rId6"/>
    <p:sldId id="271" r:id="rId7"/>
    <p:sldId id="265" r:id="rId8"/>
    <p:sldId id="280" r:id="rId9"/>
    <p:sldId id="281" r:id="rId10"/>
    <p:sldId id="282" r:id="rId11"/>
    <p:sldId id="273" r:id="rId12"/>
    <p:sldId id="276" r:id="rId13"/>
    <p:sldId id="275" r:id="rId14"/>
    <p:sldId id="277" r:id="rId15"/>
    <p:sldId id="278" r:id="rId16"/>
    <p:sldId id="279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B45-DAC6-4119-B571-663DA2F63C3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35269" y="2022232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Идентификация человека по лицу</a:t>
            </a:r>
            <a:endParaRPr lang="ru-RU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2" y="4784650"/>
            <a:ext cx="3368572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Голосуев Данил Витальевич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4043399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</a:t>
            </a:r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Привалов Максим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классификация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44" y="1764323"/>
            <a:ext cx="4053065" cy="12754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44" y="4664989"/>
            <a:ext cx="9535222" cy="612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44" y="3480849"/>
            <a:ext cx="641122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438815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93" y="2831352"/>
            <a:ext cx="9784928" cy="28882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8159" y="1388862"/>
            <a:ext cx="980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" panose="020B0502040204020203" pitchFamily="34" charset="0"/>
              </a:rPr>
              <a:t>Представим приближенный к реальности кейс…</a:t>
            </a:r>
          </a:p>
          <a:p>
            <a:r>
              <a:rPr lang="ru-RU" sz="2000" dirty="0" smtClean="0">
                <a:latin typeface="Bahnschrift" panose="020B0502040204020203" pitchFamily="34" charset="0"/>
              </a:rPr>
              <a:t>В небольшой компании в 30 человек нужно внедрить пропускную систему с идентификацией по лицу</a:t>
            </a:r>
            <a:endParaRPr lang="ru-RU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7" y="1582033"/>
            <a:ext cx="4592651" cy="50342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93" y="1566485"/>
            <a:ext cx="6269256" cy="504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383" y="746957"/>
            <a:ext cx="450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По 3 фотографии от каждого из </a:t>
            </a:r>
            <a:r>
              <a:rPr lang="en-US" dirty="0" smtClean="0">
                <a:latin typeface="Bahnschrift" panose="020B0502040204020203" pitchFamily="34" charset="0"/>
              </a:rPr>
              <a:t>30 </a:t>
            </a:r>
            <a:r>
              <a:rPr lang="ru-RU" dirty="0" smtClean="0">
                <a:latin typeface="Bahnschrift" panose="020B0502040204020203" pitchFamily="34" charset="0"/>
              </a:rPr>
              <a:t>сотрудников для обучения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1 фотография для </a:t>
            </a:r>
            <a:r>
              <a:rPr lang="ru-RU" dirty="0" err="1" smtClean="0">
                <a:latin typeface="Bahnschrift" panose="020B0502040204020203" pitchFamily="34" charset="0"/>
              </a:rPr>
              <a:t>валидации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0844" y="1023956"/>
            <a:ext cx="244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20 «не сотрудников»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2684" y="304149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Тестовый </a:t>
            </a:r>
            <a:r>
              <a:rPr lang="ru-RU" sz="2800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датасет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97" y="1489542"/>
            <a:ext cx="7453006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Для каждого сотрудника сформируем </a:t>
            </a:r>
            <a:r>
              <a:rPr lang="ru-RU" dirty="0" err="1" smtClean="0">
                <a:latin typeface="Bahnschrift" panose="020B0502040204020203" pitchFamily="34" charset="0"/>
              </a:rPr>
              <a:t>эмбеддинг</a:t>
            </a:r>
            <a:r>
              <a:rPr lang="ru-RU" dirty="0" smtClean="0">
                <a:latin typeface="Bahnschrift" panose="020B0502040204020203" pitchFamily="34" charset="0"/>
              </a:rPr>
              <a:t>, описывающий признаки его лица.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35" y="2602257"/>
            <a:ext cx="592125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8335" y="1885094"/>
            <a:ext cx="641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Обучим классификатор на тренировочной выборке и оценим точность на тестовой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12" y="2694598"/>
            <a:ext cx="8058133" cy="9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17461" y="223737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3" y="1059693"/>
            <a:ext cx="1034885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1962150"/>
            <a:ext cx="9777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Все поставленные задачи были выполнены, 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ц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ель достигнута.</a:t>
            </a: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Модель построенная на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HOG-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детекторе, распознавателе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VGG16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и классификаторе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SVM 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может считаться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baseline 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моделью.</a:t>
            </a:r>
            <a:endParaRPr lang="ru-RU" altLang="ru-RU" dirty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Модель можно использовать для пропускной системы или системы </a:t>
            </a:r>
            <a:r>
              <a:rPr lang="ru-RU" altLang="ru-RU" dirty="0" err="1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прокторинга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Текущее состояние системы позволяет использовать её совместно с существующей традиционными способами пропускного контроля. </a:t>
            </a:r>
          </a:p>
          <a:p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Для дальнейшего развития модели можно: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Расширить </a:t>
            </a:r>
            <a:r>
              <a:rPr lang="ru-RU" altLang="ru-RU" dirty="0" err="1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датасет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для обучения;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Применить </a:t>
            </a:r>
            <a:r>
              <a:rPr lang="ru-RU" altLang="ru-RU" dirty="0" err="1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нейросетевой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классификатор;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Использовать более сложную модель, чем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VGG16</a:t>
            </a:r>
            <a:r>
              <a:rPr lang="ru-RU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, возможно</a:t>
            </a:r>
            <a:r>
              <a:rPr lang="en-US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ResNet50.</a:t>
            </a:r>
            <a:endParaRPr lang="ru-RU" altLang="ru-RU" dirty="0" smtClean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8944233" cy="1874881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Идентификация – установление тождественности неизвестного лица с разыскиваемым человеком на основании индивидуальных физических или биологических признаков.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907162"/>
            <a:ext cx="9908060" cy="1095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</a:t>
            </a:r>
            <a:r>
              <a:rPr lang="ru-RU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Необходим биометрический метод идентификации человека.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003040"/>
            <a:ext cx="9646312" cy="307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- Безопасность </a:t>
            </a:r>
          </a:p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– Удобство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– Точность 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-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53701" y="566602"/>
            <a:ext cx="8244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  <a:r>
              <a:rPr lang="ru-RU" sz="4000" b="1" dirty="0" smtClean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</a:t>
            </a: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проблемы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3701" y="1747531"/>
            <a:ext cx="770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Упростить пропускной контроль </a:t>
            </a:r>
            <a:r>
              <a:rPr lang="ru-RU" sz="2400" dirty="0">
                <a:latin typeface="Bahnschrift Light SemiCondensed" panose="020B0502040204020203" pitchFamily="34" charset="0"/>
              </a:rPr>
              <a:t>с помощью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системы </a:t>
            </a:r>
            <a:r>
              <a:rPr lang="ru-RU" sz="2400" dirty="0">
                <a:latin typeface="Bahnschrift Light SemiCondensed" panose="020B0502040204020203" pitchFamily="34" charset="0"/>
              </a:rPr>
              <a:t>идентификации человека по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лицу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861" y="2783840"/>
            <a:ext cx="921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SemiCondensed" panose="020B0502040204020203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обнаружения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Использовать выравнивание обнаруженных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извлечения признаков;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Выбрать модель классификации лиц;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Собрать систему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Провести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76433" y="168170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6433" y="827500"/>
            <a:ext cx="872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Обнаружение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HOG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-детектора;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Выравнивание </a:t>
            </a:r>
            <a:r>
              <a:rPr lang="ru-RU" sz="2400" dirty="0">
                <a:latin typeface="Bahnschrift Light SemiCondensed" panose="020B0502040204020203" pitchFamily="34" charset="0"/>
              </a:rPr>
              <a:t>лица на основе ключевых 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точек;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Извлечение </a:t>
            </a:r>
            <a:r>
              <a:rPr lang="ru-RU" sz="2400" dirty="0">
                <a:latin typeface="Bahnschrift Light SemiCondensed" panose="020B0502040204020203" pitchFamily="34" charset="0"/>
              </a:rPr>
              <a:t>признаков с помощью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предобученной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сверточной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нейросети</a:t>
            </a:r>
            <a:r>
              <a:rPr lang="ru-RU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>
                <a:latin typeface="Bahnschrift Light SemiCondensed" panose="020B0502040204020203" pitchFamily="34" charset="0"/>
              </a:rPr>
              <a:t>VGG</a:t>
            </a:r>
            <a:r>
              <a:rPr lang="ru-RU" sz="2400" dirty="0">
                <a:latin typeface="Bahnschrift Light SemiCondensed" panose="020B0502040204020203" pitchFamily="34" charset="0"/>
              </a:rPr>
              <a:t>16;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Light SemiCondensed" panose="020B0502040204020203" pitchFamily="34" charset="0"/>
              </a:rPr>
              <a:t>Классификация лица по </a:t>
            </a:r>
            <a:r>
              <a:rPr lang="ru-RU" sz="2400" dirty="0" err="1">
                <a:latin typeface="Bahnschrift Light SemiCondensed" panose="020B0502040204020203" pitchFamily="34" charset="0"/>
              </a:rPr>
              <a:t>эмбеддингу</a:t>
            </a:r>
            <a:r>
              <a:rPr lang="ru-RU" sz="2400" dirty="0">
                <a:latin typeface="Bahnschrift Light SemiCondensed" panose="020B0502040204020203" pitchFamily="34" charset="0"/>
              </a:rPr>
              <a:t> с помощью </a:t>
            </a:r>
            <a:r>
              <a:rPr lang="en-US" sz="2400" dirty="0">
                <a:latin typeface="Bahnschrift Light SemiCondensed" panose="020B0502040204020203" pitchFamily="34" charset="0"/>
              </a:rPr>
              <a:t>SVM</a:t>
            </a:r>
            <a:r>
              <a:rPr lang="ru-RU" sz="2400" dirty="0" smtClean="0">
                <a:latin typeface="Bahnschrift Light SemiCondensed" panose="020B0502040204020203" pitchFamily="34" charset="0"/>
              </a:rPr>
              <a:t>.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 descr="C:\Users\danil\DataspellProjects\face_recog\project\3_Recognition\notebook_images\vgg_mode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97" y="3274756"/>
            <a:ext cx="9288312" cy="233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440" y="1666240"/>
            <a:ext cx="9326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Формирование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множеств фотографий для тренировки и тестирования;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Для каждой фотографии выполняется: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Обнаружение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Выравнивание лица;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Извлечение признаков лица в виде эмбеддинга;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Каждый 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эмбеддинг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нормализуется, наименование кодируется;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обучается на тренировочной выборке;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Классификатор предсказывает идентификаторы на тестовой выборке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1388" y="22735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  <p:pic>
        <p:nvPicPr>
          <p:cNvPr id="1032" name="Picture 8" descr="https://avatars.mds.yandex.net/i?id=08c29cae0afae00146db95e22bf0dc59ef3319d2-6955035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" y="2856257"/>
            <a:ext cx="2679645" cy="26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irstanalytics.com/wp-content/uploads/d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4" y="3523287"/>
            <a:ext cx="2452306" cy="122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3/32/OpenCV_Logo_with_text_svg_version.svg/1200px-OpenCV_Logo_with_text_svg_ver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51" y="1452015"/>
            <a:ext cx="1430369" cy="17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yt3.googleusercontent.com/jFsCjX44VYO7soCF3m78SqJ6yHNnyQcBboTyYCLFaTbL5lhbDmSkxW4iPxiFhRdP_RMTFimiLw=s900-c-k-c0x00ffffff-no-rj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1" y="1532061"/>
            <a:ext cx="1425689" cy="14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elektrikde.com/wp-content/uploads/2020/05/tensorflow-ve-ker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9" y="1276057"/>
            <a:ext cx="3202802" cy="19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docs.apachecn.org/asset/icon/sk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94" y="3213753"/>
            <a:ext cx="1677481" cy="16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err="1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детекция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40" y="3996734"/>
            <a:ext cx="4677428" cy="23244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97" y="2197865"/>
            <a:ext cx="8765562" cy="11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выравнивание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3" y="1317697"/>
            <a:ext cx="3220062" cy="22257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04" y="4134374"/>
            <a:ext cx="2023370" cy="20178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212" y="4231133"/>
            <a:ext cx="6305897" cy="18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3" y="657602"/>
            <a:ext cx="8862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РЕАЛИЗАЦИЯ</a:t>
            </a:r>
            <a:r>
              <a:rPr lang="en-US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32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распознавание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72" y="1649093"/>
            <a:ext cx="2023370" cy="20178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156" y="1649093"/>
            <a:ext cx="5283720" cy="20178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472" y="4471727"/>
            <a:ext cx="8218403" cy="8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369</Words>
  <Application>Microsoft Office PowerPoint</Application>
  <PresentationFormat>Широкоэкранный</PresentationFormat>
  <Paragraphs>65</Paragraphs>
  <Slides>18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Идентификация – установление тождественности неизвестного лица с разыскиваемым человеком на основании индивидуальных физических или биологических признаков.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Fine Danil</cp:lastModifiedBy>
  <cp:revision>62</cp:revision>
  <dcterms:created xsi:type="dcterms:W3CDTF">2023-05-25T08:50:08Z</dcterms:created>
  <dcterms:modified xsi:type="dcterms:W3CDTF">2023-05-31T05:16:43Z</dcterms:modified>
</cp:coreProperties>
</file>