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7" r:id="rId1"/>
  </p:sldMasterIdLst>
  <p:notesMasterIdLst>
    <p:notesMasterId r:id="rId20"/>
  </p:notesMasterIdLst>
  <p:handoutMasterIdLst>
    <p:handoutMasterId r:id="rId21"/>
  </p:handoutMasterIdLst>
  <p:sldIdLst>
    <p:sldId id="269" r:id="rId2"/>
    <p:sldId id="268" r:id="rId3"/>
    <p:sldId id="270" r:id="rId4"/>
    <p:sldId id="263" r:id="rId5"/>
    <p:sldId id="261" r:id="rId6"/>
    <p:sldId id="271" r:id="rId7"/>
    <p:sldId id="265" r:id="rId8"/>
    <p:sldId id="280" r:id="rId9"/>
    <p:sldId id="281" r:id="rId10"/>
    <p:sldId id="282" r:id="rId11"/>
    <p:sldId id="273" r:id="rId12"/>
    <p:sldId id="276" r:id="rId13"/>
    <p:sldId id="275" r:id="rId14"/>
    <p:sldId id="277" r:id="rId15"/>
    <p:sldId id="278" r:id="rId16"/>
    <p:sldId id="279" r:id="rId17"/>
    <p:sldId id="266" r:id="rId18"/>
    <p:sldId id="26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3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997E7-12D1-4FBC-996A-F4B11AFC9D63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75D14-2A64-4854-AE48-A16F2CD93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673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3FE6B-B823-4197-BA54-2FC26EEABCEE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81EDC-8438-4ABF-95B9-08729175B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5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390D-3FCD-419D-ABA5-D2C52467DC58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06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FA7A-AFFE-478F-B926-E8E6D26611BE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20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37A3-9778-41C2-9E7B-AE90A23203A8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02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37E1-B10E-4D7B-82E6-C62565B08DE3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1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544A-54C7-4899-B9B2-987C888733ED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94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27F1-054D-4104-9C77-4787D6F8FC44}" type="datetime1">
              <a:rPr lang="ru-RU" smtClean="0"/>
              <a:t>03.06.2023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79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068-9CCF-4FB1-8B4F-BCA74682C771}" type="datetime1">
              <a:rPr lang="ru-RU" smtClean="0"/>
              <a:t>03.06.2023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7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5100-2132-4184-BD3B-656BD4BB32AF}" type="datetime1">
              <a:rPr lang="ru-RU" smtClean="0"/>
              <a:t>03.06.2023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72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9DD8-0A7A-4F7A-A21D-08B2DB974369}" type="datetime1">
              <a:rPr lang="ru-RU" smtClean="0"/>
              <a:t>03.06.2023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30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E158-145D-4800-A5B2-FB516E854350}" type="datetime1">
              <a:rPr lang="ru-RU" smtClean="0"/>
              <a:t>03.06.2023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11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01F9-FB67-4BC7-AC2E-6DAD1137D3F1}" type="datetime1">
              <a:rPr lang="ru-RU" smtClean="0"/>
              <a:t>03.06.2023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85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D6A28-286C-490F-8992-67C72BBEC4DF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34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3"/>
          <p:cNvSpPr txBox="1">
            <a:spLocks/>
          </p:cNvSpPr>
          <p:nvPr/>
        </p:nvSpPr>
        <p:spPr>
          <a:xfrm>
            <a:off x="835269" y="2022232"/>
            <a:ext cx="10471639" cy="1908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Идентификация человека по лицу</a:t>
            </a:r>
            <a:endParaRPr lang="ru-RU" sz="4000" b="1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7" name="Заголовок 3"/>
          <p:cNvSpPr txBox="1">
            <a:spLocks/>
          </p:cNvSpPr>
          <p:nvPr/>
        </p:nvSpPr>
        <p:spPr>
          <a:xfrm>
            <a:off x="1475803" y="4085781"/>
            <a:ext cx="9057382" cy="3367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Программа профессиональной переподготовки «Искусственный интеллект и машинное обучение»</a:t>
            </a:r>
          </a:p>
        </p:txBody>
      </p:sp>
      <p:sp>
        <p:nvSpPr>
          <p:cNvPr id="18" name="Заголовок 3"/>
          <p:cNvSpPr txBox="1">
            <a:spLocks/>
          </p:cNvSpPr>
          <p:nvPr/>
        </p:nvSpPr>
        <p:spPr>
          <a:xfrm>
            <a:off x="1475802" y="4784650"/>
            <a:ext cx="3368572" cy="539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Команда проекта:</a:t>
            </a:r>
          </a:p>
          <a:p>
            <a:pPr algn="l"/>
            <a:r>
              <a:rPr lang="ru-RU" sz="16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- Голосуев Данил Витальевич</a:t>
            </a:r>
            <a:endParaRPr lang="ru-RU" sz="16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Заголовок 3"/>
          <p:cNvSpPr txBox="1">
            <a:spLocks/>
          </p:cNvSpPr>
          <p:nvPr/>
        </p:nvSpPr>
        <p:spPr>
          <a:xfrm>
            <a:off x="7941078" y="4684425"/>
            <a:ext cx="4043399" cy="6401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Руководитель проекта:</a:t>
            </a:r>
          </a:p>
          <a:p>
            <a:pPr algn="l"/>
            <a:r>
              <a:rPr lang="ru-RU" sz="16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Доц</a:t>
            </a:r>
            <a:r>
              <a:rPr lang="ru-RU" sz="1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Привалов Максим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539034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753" y="657602"/>
            <a:ext cx="88628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ПРОГРАММНАЯ </a:t>
            </a:r>
            <a:r>
              <a:rPr lang="ru-RU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РЕАЛИЗАЦИЯ</a:t>
            </a:r>
            <a:r>
              <a:rPr lang="en-US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: </a:t>
            </a:r>
            <a:r>
              <a:rPr lang="ru-RU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классификация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/>
            </a:r>
            <a:b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</a:br>
            <a:endParaRPr lang="ru-RU" sz="28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44" y="1764323"/>
            <a:ext cx="4053065" cy="12754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344" y="4664989"/>
            <a:ext cx="9535222" cy="61230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344" y="3480849"/>
            <a:ext cx="6411220" cy="743054"/>
          </a:xfrm>
          <a:prstGeom prst="rect">
            <a:avLst/>
          </a:prstGeom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3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34193" y="438815"/>
            <a:ext cx="3520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Тестирование модели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193" y="2831352"/>
            <a:ext cx="9784928" cy="28882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88159" y="1388862"/>
            <a:ext cx="9805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Bahnschrift" panose="020B0502040204020203" pitchFamily="34" charset="0"/>
              </a:rPr>
              <a:t>Представим приближенный к реальности кейс…</a:t>
            </a:r>
          </a:p>
          <a:p>
            <a:r>
              <a:rPr lang="ru-RU" sz="2000" dirty="0" smtClean="0">
                <a:latin typeface="Bahnschrift" panose="020B0502040204020203" pitchFamily="34" charset="0"/>
              </a:rPr>
              <a:t>В небольшой компании в 30 человек нужно внедрить пропускную систему с идентификацией по лицу</a:t>
            </a:r>
            <a:endParaRPr lang="ru-RU" sz="2000" dirty="0">
              <a:latin typeface="Bahnschrift" panose="020B0502040204020203" pitchFamily="34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3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317461" y="223737"/>
            <a:ext cx="3520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Тестирование модели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37" y="1582033"/>
            <a:ext cx="4592651" cy="503425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493" y="1566485"/>
            <a:ext cx="6269256" cy="5049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6383" y="746957"/>
            <a:ext cx="4503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" panose="020B0502040204020203" pitchFamily="34" charset="0"/>
              </a:rPr>
              <a:t>По 3 фотографии от каждого из </a:t>
            </a:r>
            <a:r>
              <a:rPr lang="en-US" dirty="0" smtClean="0">
                <a:latin typeface="Bahnschrift" panose="020B0502040204020203" pitchFamily="34" charset="0"/>
              </a:rPr>
              <a:t>30 </a:t>
            </a:r>
            <a:r>
              <a:rPr lang="ru-RU" dirty="0" smtClean="0">
                <a:latin typeface="Bahnschrift" panose="020B0502040204020203" pitchFamily="34" charset="0"/>
              </a:rPr>
              <a:t>сотрудников для обучения</a:t>
            </a:r>
          </a:p>
          <a:p>
            <a:r>
              <a:rPr lang="ru-RU" dirty="0" smtClean="0">
                <a:latin typeface="Bahnschrift" panose="020B0502040204020203" pitchFamily="34" charset="0"/>
              </a:rPr>
              <a:t>1 фотография для </a:t>
            </a:r>
            <a:r>
              <a:rPr lang="ru-RU" dirty="0" err="1" smtClean="0">
                <a:latin typeface="Bahnschrift" panose="020B0502040204020203" pitchFamily="34" charset="0"/>
              </a:rPr>
              <a:t>валидации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70844" y="1023956"/>
            <a:ext cx="244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" panose="020B0502040204020203" pitchFamily="34" charset="0"/>
              </a:rPr>
              <a:t>20 «не сотрудников»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7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42684" y="304149"/>
            <a:ext cx="2765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Тестовый </a:t>
            </a:r>
            <a:r>
              <a:rPr lang="ru-RU" sz="28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датасет</a:t>
            </a:r>
            <a:endParaRPr lang="ru-RU" sz="28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497" y="1489542"/>
            <a:ext cx="7453006" cy="3878916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41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317461" y="223737"/>
            <a:ext cx="3520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Тестирование модели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38335" y="1885094"/>
            <a:ext cx="641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" panose="020B0502040204020203" pitchFamily="34" charset="0"/>
              </a:rPr>
              <a:t>Для каждого сотрудника сформируем </a:t>
            </a:r>
            <a:r>
              <a:rPr lang="ru-RU" dirty="0" err="1" smtClean="0">
                <a:latin typeface="Bahnschrift" panose="020B0502040204020203" pitchFamily="34" charset="0"/>
              </a:rPr>
              <a:t>эмбеддинг</a:t>
            </a:r>
            <a:r>
              <a:rPr lang="ru-RU" dirty="0" smtClean="0">
                <a:latin typeface="Bahnschrift" panose="020B0502040204020203" pitchFamily="34" charset="0"/>
              </a:rPr>
              <a:t>, описывающий признаки его лица.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335" y="2602257"/>
            <a:ext cx="5921253" cy="3132091"/>
          </a:xfrm>
          <a:prstGeom prst="rect">
            <a:avLst/>
          </a:prstGeom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63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317461" y="223737"/>
            <a:ext cx="3520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Тестирование модели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38335" y="1885094"/>
            <a:ext cx="641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" panose="020B0502040204020203" pitchFamily="34" charset="0"/>
              </a:rPr>
              <a:t>Обучим классификатор на тренировочной выборке и оценим точность на тестовой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612" y="2694598"/>
            <a:ext cx="8058133" cy="974964"/>
          </a:xfrm>
          <a:prstGeom prst="rect">
            <a:avLst/>
          </a:prstGeom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92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317461" y="223737"/>
            <a:ext cx="3520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Тестирование модели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03" y="1059693"/>
            <a:ext cx="10348857" cy="499153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7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71550" y="1068715"/>
            <a:ext cx="3768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800" b="1" dirty="0">
                <a:solidFill>
                  <a:schemeClr val="accent5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РЕЗУЛЬТАТЫ И ВЫВОДЫ</a:t>
            </a:r>
            <a:endParaRPr lang="ru-RU" sz="2800" b="1" dirty="0">
              <a:solidFill>
                <a:schemeClr val="accent5">
                  <a:lumMod val="50000"/>
                </a:schemeClr>
              </a:solidFill>
              <a:latin typeface="Bahnschrift Light SemiCondensed" panose="020B0502040204020203" pitchFamily="34" charset="0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550" y="1962150"/>
            <a:ext cx="97775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Все поставленные задачи были выполнены, цель достигнута.</a:t>
            </a:r>
          </a:p>
          <a:p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Модель построенная на </a:t>
            </a:r>
            <a:r>
              <a:rPr lang="en-US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HOG-</a:t>
            </a:r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детекторе, распознавателе </a:t>
            </a:r>
            <a:r>
              <a:rPr lang="en-US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VGG16</a:t>
            </a:r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 и классификаторе </a:t>
            </a:r>
            <a:r>
              <a:rPr lang="en-US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SVM </a:t>
            </a:r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может считаться </a:t>
            </a:r>
            <a:r>
              <a:rPr lang="en-US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baseline </a:t>
            </a:r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моделью.</a:t>
            </a:r>
            <a:endParaRPr lang="ru-RU" altLang="ru-RU" dirty="0">
              <a:solidFill>
                <a:schemeClr val="accent5">
                  <a:lumMod val="75000"/>
                </a:schemeClr>
              </a:solidFill>
              <a:latin typeface="Bahnschrift Light SemiCondensed" panose="020B0502040204020203" pitchFamily="34" charset="0"/>
              <a:cs typeface="Times New Roman" panose="02020603050405020304" pitchFamily="18" charset="0"/>
            </a:endParaRPr>
          </a:p>
          <a:p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Модель можно использовать для пропускной системы или системы </a:t>
            </a:r>
            <a:r>
              <a:rPr lang="ru-RU" altLang="ru-RU" dirty="0" err="1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прокторинга</a:t>
            </a:r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Текущее состояние системы позволяет использовать её совместно с существующей традиционными способами пропускного контроля. </a:t>
            </a:r>
          </a:p>
          <a:p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Для дальнейшего развития модели можно: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Расширить </a:t>
            </a:r>
            <a:r>
              <a:rPr lang="ru-RU" altLang="ru-RU" dirty="0" err="1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датасет</a:t>
            </a:r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 для обучения;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Применить </a:t>
            </a:r>
            <a:r>
              <a:rPr lang="ru-RU" altLang="ru-RU" dirty="0" err="1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нейросетевой</a:t>
            </a:r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 классификатор;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Использовать более сложную модель, чем </a:t>
            </a:r>
            <a:r>
              <a:rPr lang="en-US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VGG16</a:t>
            </a:r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возможно</a:t>
            </a:r>
            <a:r>
              <a:rPr lang="en-US" altLang="ru-RU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ResNet50.</a:t>
            </a:r>
            <a:endParaRPr lang="ru-RU" altLang="ru-RU" dirty="0" smtClean="0">
              <a:solidFill>
                <a:schemeClr val="accent5">
                  <a:lumMod val="75000"/>
                </a:schemeClr>
              </a:solidFill>
              <a:latin typeface="Bahnschrift Light Semi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7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60401" y="1427122"/>
            <a:ext cx="64602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СПАСИБО ЗА ВНИМАНИЕ!</a:t>
            </a:r>
            <a:endParaRPr lang="ru-RU" sz="40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69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916459" y="687087"/>
            <a:ext cx="8944233" cy="1874881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Анализ предметной области проекта</a:t>
            </a:r>
            <a:r>
              <a:rPr lang="ru-RU" sz="3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/>
            </a:r>
            <a:br>
              <a:rPr lang="ru-RU" sz="3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</a:br>
            <a:r>
              <a:rPr lang="ru-RU" sz="3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   </a:t>
            </a:r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Идентификация – установление тождественности неизвестного лица с разыскиваемым человеком на основании индивидуальных физических или биологических признаков.</a:t>
            </a:r>
            <a:endParaRPr lang="ru-RU" sz="28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916459" y="2907162"/>
            <a:ext cx="9908060" cy="1095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Описание проблемы</a:t>
            </a:r>
          </a:p>
          <a:p>
            <a:pPr>
              <a:lnSpc>
                <a:spcPct val="120000"/>
              </a:lnSpc>
            </a:pP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  </a:t>
            </a:r>
            <a:r>
              <a:rPr lang="ru-RU" sz="28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Необходим биометрический метод идентификации человека.</a:t>
            </a:r>
            <a:endParaRPr lang="ru-RU" sz="28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916459" y="4003040"/>
            <a:ext cx="9646312" cy="307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Актуальность и практическая значимость  ее  решения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   </a:t>
            </a:r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- Безопасность </a:t>
            </a:r>
          </a:p>
          <a:p>
            <a:pPr>
              <a:lnSpc>
                <a:spcPct val="100000"/>
              </a:lnSpc>
            </a:pPr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   – Удобство 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  – Точность 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  - Эффективность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75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953701" y="566602"/>
            <a:ext cx="82447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Цель и задачи </a:t>
            </a:r>
            <a:r>
              <a:rPr lang="ru-RU" sz="4000" b="1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решения </a:t>
            </a:r>
            <a:r>
              <a:rPr lang="ru-RU" sz="40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проблемы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3701" y="1747531"/>
            <a:ext cx="7701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Bahnschrift Light SemiCondensed" panose="020B0502040204020203" pitchFamily="34" charset="0"/>
              </a:rPr>
              <a:t>Упростить пропускной контроль </a:t>
            </a:r>
            <a:r>
              <a:rPr lang="ru-RU" sz="2400" dirty="0">
                <a:latin typeface="Bahnschrift Light SemiCondensed" panose="020B0502040204020203" pitchFamily="34" charset="0"/>
              </a:rPr>
              <a:t>с помощью </a:t>
            </a:r>
            <a:r>
              <a:rPr lang="ru-RU" sz="2400" dirty="0" smtClean="0">
                <a:latin typeface="Bahnschrift Light SemiCondensed" panose="020B0502040204020203" pitchFamily="34" charset="0"/>
              </a:rPr>
              <a:t>системы </a:t>
            </a:r>
            <a:r>
              <a:rPr lang="ru-RU" sz="2400" dirty="0">
                <a:latin typeface="Bahnschrift Light SemiCondensed" panose="020B0502040204020203" pitchFamily="34" charset="0"/>
              </a:rPr>
              <a:t>идентификации человека по </a:t>
            </a:r>
            <a:r>
              <a:rPr lang="ru-RU" sz="2400" dirty="0" smtClean="0">
                <a:latin typeface="Bahnschrift Light SemiCondensed" panose="020B0502040204020203" pitchFamily="34" charset="0"/>
              </a:rPr>
              <a:t>лицу</a:t>
            </a:r>
            <a:endParaRPr lang="ru-RU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9861" y="2783840"/>
            <a:ext cx="92121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Bahnschrift Light SemiCondensed" panose="020B0502040204020203" pitchFamily="34" charset="0"/>
              </a:rPr>
              <a:t>Для достижения поставленной цели необходимо выполнить следующие 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Выбрать модель обнаружения лиц;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Использовать выравнивание обнаруженных лиц;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Выбрать модель извлечения признаков;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Выбрать модель классификации лиц;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Собрать систему моделей;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Провести тестирование.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0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576433" y="168170"/>
            <a:ext cx="2990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Описание модели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76433" y="827500"/>
            <a:ext cx="8727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Обнаружение </a:t>
            </a:r>
            <a:r>
              <a:rPr lang="ru-RU" sz="2400" dirty="0">
                <a:latin typeface="Bahnschrift Light SemiCondensed" panose="020B0502040204020203" pitchFamily="34" charset="0"/>
              </a:rPr>
              <a:t>лица с помощью </a:t>
            </a:r>
            <a:r>
              <a:rPr lang="en-US" sz="2400" dirty="0">
                <a:latin typeface="Bahnschrift Light SemiCondensed" panose="020B0502040204020203" pitchFamily="34" charset="0"/>
              </a:rPr>
              <a:t>HOG</a:t>
            </a:r>
            <a:r>
              <a:rPr lang="ru-RU" sz="2400" dirty="0" smtClean="0">
                <a:latin typeface="Bahnschrift Light SemiCondensed" panose="020B0502040204020203" pitchFamily="34" charset="0"/>
              </a:rPr>
              <a:t>-детектора;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Выравнивание </a:t>
            </a:r>
            <a:r>
              <a:rPr lang="ru-RU" sz="2400" dirty="0">
                <a:latin typeface="Bahnschrift Light SemiCondensed" panose="020B0502040204020203" pitchFamily="34" charset="0"/>
              </a:rPr>
              <a:t>лица на основе ключевых </a:t>
            </a:r>
            <a:r>
              <a:rPr lang="ru-RU" sz="2400" dirty="0" smtClean="0">
                <a:latin typeface="Bahnschrift Light SemiCondensed" panose="020B0502040204020203" pitchFamily="34" charset="0"/>
              </a:rPr>
              <a:t>точек;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Извлечение </a:t>
            </a:r>
            <a:r>
              <a:rPr lang="ru-RU" sz="2400" dirty="0">
                <a:latin typeface="Bahnschrift Light SemiCondensed" panose="020B0502040204020203" pitchFamily="34" charset="0"/>
              </a:rPr>
              <a:t>признаков с помощью </a:t>
            </a:r>
            <a:r>
              <a:rPr lang="ru-RU" sz="2400" dirty="0" err="1">
                <a:latin typeface="Bahnschrift Light SemiCondensed" panose="020B0502040204020203" pitchFamily="34" charset="0"/>
              </a:rPr>
              <a:t>предобученной</a:t>
            </a:r>
            <a:r>
              <a:rPr lang="ru-RU" sz="2400" dirty="0">
                <a:latin typeface="Bahnschrift Light SemiCondensed" panose="020B0502040204020203" pitchFamily="34" charset="0"/>
              </a:rPr>
              <a:t> </a:t>
            </a:r>
            <a:r>
              <a:rPr lang="ru-RU" sz="2400" dirty="0" err="1">
                <a:latin typeface="Bahnschrift Light SemiCondensed" panose="020B0502040204020203" pitchFamily="34" charset="0"/>
              </a:rPr>
              <a:t>сверточной</a:t>
            </a:r>
            <a:r>
              <a:rPr lang="ru-RU" sz="2400" dirty="0">
                <a:latin typeface="Bahnschrift Light SemiCondensed" panose="020B0502040204020203" pitchFamily="34" charset="0"/>
              </a:rPr>
              <a:t> </a:t>
            </a:r>
            <a:r>
              <a:rPr lang="ru-RU" sz="2400" dirty="0" err="1">
                <a:latin typeface="Bahnschrift Light SemiCondensed" panose="020B0502040204020203" pitchFamily="34" charset="0"/>
              </a:rPr>
              <a:t>нейросети</a:t>
            </a:r>
            <a:r>
              <a:rPr lang="ru-RU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>
                <a:latin typeface="Bahnschrift Light SemiCondensed" panose="020B0502040204020203" pitchFamily="34" charset="0"/>
              </a:rPr>
              <a:t>VGG</a:t>
            </a:r>
            <a:r>
              <a:rPr lang="ru-RU" sz="2400" dirty="0">
                <a:latin typeface="Bahnschrift Light SemiCondensed" panose="020B0502040204020203" pitchFamily="34" charset="0"/>
              </a:rPr>
              <a:t>16;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Light SemiCondensed" panose="020B0502040204020203" pitchFamily="34" charset="0"/>
              </a:rPr>
              <a:t>Классификация лица по </a:t>
            </a:r>
            <a:r>
              <a:rPr lang="ru-RU" sz="2400" dirty="0" err="1">
                <a:latin typeface="Bahnschrift Light SemiCondensed" panose="020B0502040204020203" pitchFamily="34" charset="0"/>
              </a:rPr>
              <a:t>эмбеддингу</a:t>
            </a:r>
            <a:r>
              <a:rPr lang="ru-RU" sz="2400" dirty="0">
                <a:latin typeface="Bahnschrift Light SemiCondensed" panose="020B0502040204020203" pitchFamily="34" charset="0"/>
              </a:rPr>
              <a:t> с помощью </a:t>
            </a:r>
            <a:r>
              <a:rPr lang="en-US" sz="2400" dirty="0">
                <a:latin typeface="Bahnschrift Light SemiCondensed" panose="020B0502040204020203" pitchFamily="34" charset="0"/>
              </a:rPr>
              <a:t>SVM</a:t>
            </a:r>
            <a:r>
              <a:rPr lang="ru-RU" sz="2400" dirty="0" smtClean="0">
                <a:latin typeface="Bahnschrift Light SemiCondensed" panose="020B0502040204020203" pitchFamily="34" charset="0"/>
              </a:rPr>
              <a:t>.</a:t>
            </a:r>
            <a:endParaRPr lang="ru-RU" sz="2400" dirty="0">
              <a:latin typeface="Bahnschrift Light SemiCondensed" panose="020B0502040204020203" pitchFamily="34" charset="0"/>
            </a:endParaRPr>
          </a:p>
        </p:txBody>
      </p:sp>
      <p:pic>
        <p:nvPicPr>
          <p:cNvPr id="4" name="Рисунок 3" descr="C:\Users\danil\DataspellProjects\face_recog\project\3_Recognition\notebook_images\vgg_model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997" y="3274756"/>
            <a:ext cx="9288312" cy="233810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04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754" y="657602"/>
            <a:ext cx="9871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Алгоритм применения модели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61440" y="1666240"/>
            <a:ext cx="93268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Формирование </a:t>
            </a: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множеств фотографий для тренировки и тестирования;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Для каждой фотографии выполняется: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Обнаружение лица;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Выравнивание лица;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Извлечение признаков лица в виде эмбеддинга;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Каждый </a:t>
            </a:r>
            <a:r>
              <a:rPr lang="ru-RU" sz="2400" dirty="0" err="1">
                <a:solidFill>
                  <a:schemeClr val="bg1"/>
                </a:solidFill>
                <a:latin typeface="Bahnschrift" panose="020B0502040204020203" pitchFamily="34" charset="0"/>
              </a:rPr>
              <a:t>эмбеддинг</a:t>
            </a: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 нормализуется, наименование кодируется;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Классификатор обучается на тренировочной выборке;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Классификатор предсказывает идентификаторы на тестовой выборке</a:t>
            </a:r>
            <a:r>
              <a:rPr lang="ru-RU" sz="2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.</a:t>
            </a:r>
            <a:endParaRPr lang="ru-RU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5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391388" y="227353"/>
            <a:ext cx="3520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Средства разработки</a:t>
            </a:r>
          </a:p>
        </p:txBody>
      </p:sp>
      <p:pic>
        <p:nvPicPr>
          <p:cNvPr id="1032" name="Picture 8" descr="https://avatars.mds.yandex.net/i?id=08c29cae0afae00146db95e22bf0dc59ef3319d2-6955035-images-thumbs&amp;n=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82" y="2856257"/>
            <a:ext cx="2679645" cy="267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firstanalytics.com/wp-content/uploads/dli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734" y="3523287"/>
            <a:ext cx="2452306" cy="122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upload.wikimedia.org/wikipedia/commons/thumb/3/32/OpenCV_Logo_with_text_svg_version.svg/1200px-OpenCV_Logo_with_text_svg_version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851" y="1452015"/>
            <a:ext cx="1430369" cy="176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yt3.googleusercontent.com/jFsCjX44VYO7soCF3m78SqJ6yHNnyQcBboTyYCLFaTbL5lhbDmSkxW4iPxiFhRdP_RMTFimiLw=s900-c-k-c0x00ffffff-no-rj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61" y="1532061"/>
            <a:ext cx="1425689" cy="142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elektrikde.com/wp-content/uploads/2020/05/tensorflow-ve-kera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49" y="1276057"/>
            <a:ext cx="3202802" cy="193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docs.apachecn.org/asset/icon/sk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294" y="3213753"/>
            <a:ext cx="1677481" cy="167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21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753" y="657602"/>
            <a:ext cx="88628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ПРОГРАММНАЯ </a:t>
            </a:r>
            <a:r>
              <a:rPr lang="ru-RU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РЕАЛИЗАЦИЯ</a:t>
            </a:r>
            <a:r>
              <a:rPr lang="en-US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: </a:t>
            </a:r>
            <a:r>
              <a:rPr lang="ru-RU" sz="3200" b="1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детекция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/>
            </a:r>
            <a:b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</a:br>
            <a:endParaRPr lang="ru-RU" sz="28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540" y="3996734"/>
            <a:ext cx="4677428" cy="23244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497" y="2197865"/>
            <a:ext cx="8765562" cy="1160437"/>
          </a:xfrm>
          <a:prstGeom prst="rect">
            <a:avLst/>
          </a:prstGeom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753" y="657602"/>
            <a:ext cx="88628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ПРОГРАММНАЯ </a:t>
            </a:r>
            <a:r>
              <a:rPr lang="ru-RU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РЕАЛИЗАЦИЯ</a:t>
            </a:r>
            <a:r>
              <a:rPr lang="en-US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:</a:t>
            </a:r>
            <a:r>
              <a:rPr lang="ru-RU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выравнивание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/>
            </a:r>
            <a:b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</a:br>
            <a:endParaRPr lang="ru-RU" sz="28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43" y="1317697"/>
            <a:ext cx="3220062" cy="22257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0604" y="4134374"/>
            <a:ext cx="2023370" cy="20178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7212" y="4231133"/>
            <a:ext cx="6305897" cy="1879581"/>
          </a:xfrm>
          <a:prstGeom prst="rect">
            <a:avLst/>
          </a:prstGeom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6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753" y="657602"/>
            <a:ext cx="88628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ПРОГРАММНАЯ </a:t>
            </a:r>
            <a:r>
              <a:rPr lang="ru-RU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РЕАЛИЗАЦИЯ</a:t>
            </a:r>
            <a:r>
              <a:rPr lang="en-US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: </a:t>
            </a:r>
            <a:r>
              <a:rPr lang="ru-RU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распознавание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/>
            </a:r>
            <a:b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</a:br>
            <a:endParaRPr lang="ru-RU" sz="28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472" y="1649093"/>
            <a:ext cx="2023370" cy="201787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156" y="1649093"/>
            <a:ext cx="5283720" cy="201787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3472" y="4471727"/>
            <a:ext cx="8218403" cy="808143"/>
          </a:xfrm>
          <a:prstGeom prst="rect">
            <a:avLst/>
          </a:prstGeom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6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</TotalTime>
  <Words>386</Words>
  <Application>Microsoft Office PowerPoint</Application>
  <PresentationFormat>Широкоэкранный</PresentationFormat>
  <Paragraphs>82</Paragraphs>
  <Slides>18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Bahnschrift</vt:lpstr>
      <vt:lpstr>Bahnschrift Light SemiCondensed</vt:lpstr>
      <vt:lpstr>Calibri</vt:lpstr>
      <vt:lpstr>Calibri Light</vt:lpstr>
      <vt:lpstr>Times New Roman</vt:lpstr>
      <vt:lpstr>Тема Office</vt:lpstr>
      <vt:lpstr>Презентация PowerPoint</vt:lpstr>
      <vt:lpstr>● Анализ предметной области проекта     Идентификация – установление тождественности неизвестного лица с разыскиваемым человеком на основании индивидуальных физических или биологических признаков.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Мохначева Александра Александровна</dc:creator>
  <cp:lastModifiedBy>Fine Danil</cp:lastModifiedBy>
  <cp:revision>64</cp:revision>
  <dcterms:created xsi:type="dcterms:W3CDTF">2023-05-25T08:50:08Z</dcterms:created>
  <dcterms:modified xsi:type="dcterms:W3CDTF">2023-06-03T08:10:55Z</dcterms:modified>
</cp:coreProperties>
</file>