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74" r:id="rId2"/>
    <p:sldId id="373" r:id="rId3"/>
    <p:sldId id="399" r:id="rId4"/>
    <p:sldId id="400" r:id="rId5"/>
    <p:sldId id="401" r:id="rId6"/>
    <p:sldId id="402" r:id="rId7"/>
    <p:sldId id="404" r:id="rId8"/>
    <p:sldId id="406" r:id="rId9"/>
    <p:sldId id="407" r:id="rId10"/>
    <p:sldId id="408" r:id="rId11"/>
    <p:sldId id="409" r:id="rId12"/>
    <p:sldId id="410" r:id="rId13"/>
    <p:sldId id="411" r:id="rId14"/>
    <p:sldId id="393" r:id="rId15"/>
    <p:sldId id="3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88B5DD7-6E43-4A56-9A0B-DF5E7FC13B11}">
          <p14:sldIdLst>
            <p14:sldId id="374"/>
            <p14:sldId id="373"/>
            <p14:sldId id="399"/>
            <p14:sldId id="400"/>
            <p14:sldId id="401"/>
            <p14:sldId id="402"/>
            <p14:sldId id="404"/>
            <p14:sldId id="406"/>
            <p14:sldId id="407"/>
            <p14:sldId id="408"/>
            <p14:sldId id="409"/>
            <p14:sldId id="410"/>
            <p14:sldId id="411"/>
            <p14:sldId id="393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" initials="D" lastIdx="2" clrIdx="0">
    <p:extLst>
      <p:ext uri="{19B8F6BF-5375-455C-9EA6-DF929625EA0E}">
        <p15:presenceInfo xmlns:p15="http://schemas.microsoft.com/office/powerpoint/2012/main" userId="Dan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6" autoAdjust="0"/>
    <p:restoredTop sz="86667" autoAdjust="0"/>
  </p:normalViewPr>
  <p:slideViewPr>
    <p:cSldViewPr snapToGrid="0">
      <p:cViewPr varScale="1">
        <p:scale>
          <a:sx n="105" d="100"/>
          <a:sy n="105" d="100"/>
        </p:scale>
        <p:origin x="28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09F48DF-1389-4511-AFD8-FC38813C31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567626-0253-4FCD-BC4D-8011483EA7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C1132-D1AA-4F39-8FD5-E84BC063B191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11D7D8-CF8D-4DC2-8081-4D914ADB28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906DFD-4B0C-4593-BCF5-BCBB2B78D9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0F22-3918-4ECB-9EA1-725EC2BF85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446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EEE04-9F41-42DA-8170-F9369925EE22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27A9B-D9D0-4F5B-B56F-D52EA62B9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3068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AC493F-BC6E-442F-8DFA-553E82699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20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1BEB49-40ED-4156-928D-AC510C498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139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BB6C-EC20-5992-3479-B78D8B78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84FAB5-51A2-3670-2600-AA87CC395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8648F8-AFB8-B796-C64F-B6EBF5CE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Читаю со слайда 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737A6E-A0A6-C1C2-4F6E-39428AD6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8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ЦЕНТРИРОВАТЬ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7BB018-4510-4A92-A6CC-D886E80E9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27A9B-D9D0-4F5B-B56F-D52EA62B979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23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http://991534A3C7251C9405CF94537ACCF30B.dms.sberbank.ru/991534A3C7251C9405CF94537ACCF30B-D440A21A956D124775E2C7E5463C2229-C73549E33849F65743C4A3DECCF72617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93545-8CFA-4E3B-9416-427DD33B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D956AF-7D7F-4DD0-9EF1-FFEA1D8C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6C968-2BE1-4A25-803B-101EE206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E1205-8A02-4D29-BA5B-C6567F2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F2497-6450-4E4B-B036-802F10F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2E574-B822-4A0A-9FE1-EB03440D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E3920-EED5-41D2-8AE2-8EEEC9B1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1ADE7-B4E3-4C17-89BD-38AF6CE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1AE69-BE83-409D-805A-CE6C3607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9D660-001E-4085-9F6D-93029AB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9D242-8EBC-412F-9C2B-3A09E3D4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0CF06-B5DC-4104-BA04-0653291B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4C877-8460-4DAA-B2C5-F2D2F8A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57AD1-30E2-42BD-82F1-3818973B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75A0A-9F62-4DA2-BA38-08E12840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94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4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pic>
        <p:nvPicPr>
          <p:cNvPr id="16" name="Рисунок 15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991534A3C7251C9405CF94537ACCF30B.dms.sberbank.ru/991534A3C7251C9405CF94537ACCF30B-D440A21A956D124775E2C7E5463C2229-C73549E33849F65743C4A3DECCF72617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6F8527E-EA26-41EF-A35C-67B6F83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55324"/>
            <a:ext cx="2743200" cy="619933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fld id="{47735B0F-8C58-4DB9-9B2E-BF312EBDA35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61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2A5CA-8F95-4D6D-90BF-1BD18F75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BD3D-AC16-4404-865A-A20E99C5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C1AC2-FF41-4295-871B-626A1C47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A46DC-8D81-4027-B886-BF5D033F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44180-A400-42E1-95D1-675EA29A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114DF-CD2D-4EDB-9C5D-BD179CB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7DFA2-6ED6-4DC3-B772-31D3147D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14689-2F37-4DAF-BF23-B472CE6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E34A0-FF27-4784-AFFA-85FB7A4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80234-8CA4-42CC-B518-00281CC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AC4E-B14A-4700-B05D-570BD83C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A8A80-C36C-465A-A6C0-79D1202C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EDA64-5D50-40F8-937B-82464337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63554-7299-40DD-9ECC-350F335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B1AB9-ACAB-41BB-8916-FFC6A7A4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EED15-3729-4790-BDC6-90DC822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BB4D9-4818-4C9E-960F-D54FD40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9608D-906D-485A-A61B-9C9163C4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0F96EE-40B1-42B2-8BCD-923BC5FE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834FE7-F16A-4F84-ADA1-4DB76E40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1D211-6CBF-4EC1-963C-759D5BC75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EEA1AD-00C2-460F-A0E7-620D388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36CB1-6EB2-4431-AA7E-6171C05E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517787-9052-4465-A593-E9C96F5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5DC99-4C67-4400-BDB5-D624FB3E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C71F16-A6BB-48A3-9E3D-908724C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AE017D-96D8-4F5A-9F87-28F17F0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ABC37D-C5B1-4CEF-A168-03C9FF87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81595-4602-40B1-9E3E-1EE0570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3BA1C0-F41F-427B-811B-1CBCBEE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4D3A7-C4AC-4D71-9E12-8B6EB62B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ED8AF-F458-4B5C-B812-AFB35208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5009C-A09C-49CE-AB56-7D35548A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CF023-765B-4F7A-96FE-CA1B44D8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A8A6D3-51AE-43F5-968B-B60E6ED5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ADF84C-348B-40AA-8175-ABC69B1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E0EBC-7DC8-42BD-B144-4FDA11C6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385A-0FF9-4325-A141-ED00068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00AF14-84D7-41E6-B802-5306B782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9F9526-CD67-48F9-9593-94C563B5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59F17-B413-4FDF-B0DB-5770846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FE4F-A962-42A2-9152-CF0597F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19724-15EB-4DF1-A873-E233C6F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6BFEE-FDBE-44B7-82FF-2D875F43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39B6D-5868-4234-9367-12220F76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E113F-37A6-44C1-B664-9F87D9390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71A54-B283-43E9-A34D-114E7A1A9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4D3F9-1565-406C-AAC0-6BBB3EE2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object 9">
            <a:extLst>
              <a:ext uri="{FF2B5EF4-FFF2-40B4-BE49-F238E27FC236}">
                <a16:creationId xmlns:a16="http://schemas.microsoft.com/office/drawing/2014/main" id="{F7083B8E-954C-429C-98E3-53891879E7B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7948" y="153056"/>
            <a:ext cx="784860" cy="809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1AB5B3-3252-44F4-8749-0549C9B37AEC}"/>
              </a:ext>
            </a:extLst>
          </p:cNvPr>
          <p:cNvSpPr txBox="1"/>
          <p:nvPr/>
        </p:nvSpPr>
        <p:spPr>
          <a:xfrm>
            <a:off x="2746839" y="3165274"/>
            <a:ext cx="69870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Проектирование и разработка интерактивной информационной системы обучения и проверки навыков программирования</a:t>
            </a:r>
            <a:endParaRPr lang="ru-KZ" sz="2400" dirty="0">
              <a:latin typeface="SB Sans Display Light"/>
              <a:cs typeface="Baloo 2" panose="03080502040302020200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635AE-04B7-4510-BE57-45E41A5746AD}"/>
              </a:ext>
            </a:extLst>
          </p:cNvPr>
          <p:cNvSpPr txBox="1"/>
          <p:nvPr/>
        </p:nvSpPr>
        <p:spPr>
          <a:xfrm>
            <a:off x="292100" y="5249369"/>
            <a:ext cx="3683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B Sans Display Light"/>
              </a:rPr>
              <a:t>П</a:t>
            </a:r>
            <a:r>
              <a:rPr lang="ru-RU" dirty="0" err="1">
                <a:latin typeface="SB Sans Display Light"/>
              </a:rPr>
              <a:t>одготовил</a:t>
            </a:r>
            <a:r>
              <a:rPr lang="ru-RU" dirty="0">
                <a:latin typeface="SB Sans Display Light"/>
              </a:rPr>
              <a:t>: студент группы МПР11</a:t>
            </a:r>
          </a:p>
          <a:p>
            <a:r>
              <a:rPr lang="ru-RU" dirty="0" err="1">
                <a:latin typeface="SB Sans Display Light"/>
              </a:rPr>
              <a:t>Голосуев</a:t>
            </a:r>
            <a:r>
              <a:rPr lang="ru-RU" dirty="0">
                <a:latin typeface="SB Sans Display Light"/>
              </a:rPr>
              <a:t> Данил Витальевич</a:t>
            </a:r>
            <a:endParaRPr lang="ru-KZ" dirty="0">
              <a:latin typeface="SB Sans Display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B2D7F-303C-4CDA-9C13-ACBCE9AF2EF9}"/>
              </a:ext>
            </a:extLst>
          </p:cNvPr>
          <p:cNvSpPr txBox="1"/>
          <p:nvPr/>
        </p:nvSpPr>
        <p:spPr>
          <a:xfrm>
            <a:off x="292100" y="5943734"/>
            <a:ext cx="296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B Sans Display Light"/>
              </a:rPr>
              <a:t>Научный р</a:t>
            </a:r>
            <a:r>
              <a:rPr lang="ru-KZ" dirty="0">
                <a:latin typeface="SB Sans Display Light"/>
              </a:rPr>
              <a:t>уководитель</a:t>
            </a:r>
            <a:r>
              <a:rPr lang="en-US" dirty="0">
                <a:latin typeface="SB Sans Display Light"/>
              </a:rPr>
              <a:t>:</a:t>
            </a:r>
          </a:p>
          <a:p>
            <a:r>
              <a:rPr lang="ru-RU" dirty="0">
                <a:latin typeface="SB Sans Display Light"/>
              </a:rPr>
              <a:t>Долгов Василий Валерьевич</a:t>
            </a:r>
            <a:endParaRPr lang="ru-KZ" dirty="0">
              <a:latin typeface="SB Sans Display Light"/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3B2B2DC8-F2AB-4103-BDF4-06E7364B9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0"/>
          <a:stretch/>
        </p:blipFill>
        <p:spPr bwMode="auto">
          <a:xfrm>
            <a:off x="1650230" y="962300"/>
            <a:ext cx="9180298" cy="213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B3B24C-18E8-4778-BC05-0BFC6AC68970}"/>
              </a:ext>
            </a:extLst>
          </p:cNvPr>
          <p:cNvSpPr txBox="1"/>
          <p:nvPr/>
        </p:nvSpPr>
        <p:spPr>
          <a:xfrm>
            <a:off x="9639902" y="6000310"/>
            <a:ext cx="23812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err="1">
                <a:latin typeface="SB Sans Display Light"/>
              </a:rPr>
              <a:t>Ростов</a:t>
            </a:r>
            <a:r>
              <a:rPr lang="ru-RU" sz="2000" dirty="0">
                <a:latin typeface="SB Sans Display Light"/>
              </a:rPr>
              <a:t>-на-Дону</a:t>
            </a:r>
          </a:p>
          <a:p>
            <a:pPr algn="ctr"/>
            <a:r>
              <a:rPr lang="ru-RU" sz="2000" dirty="0">
                <a:latin typeface="SB Sans Display Light"/>
              </a:rPr>
              <a:t>2025</a:t>
            </a:r>
            <a:endParaRPr lang="ru-KZ" sz="2000" dirty="0">
              <a:latin typeface="SB Sans Display Ligh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DC9D6CF-ED44-4A26-A139-E3CF127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83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3162-B5F7-C143-1460-F6B8092D5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CF73C63-2DB9-0B9B-6BE5-0705BB9E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C6DDC37-3E6B-1B59-CFD9-3973555B41D3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Карта сайта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46695D-64BA-CDA0-1AED-B4B15766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3" y="1526193"/>
            <a:ext cx="9988075" cy="40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7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66CB-4420-C743-9A0F-6CAEC3D8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9EBDBB3-12A9-01E9-F46F-B1A5C5D3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A8431510-5D29-2065-86C0-77D5B8CE3464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Макеты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50B60-B7EF-35D2-CDF7-0F475F65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85"/>
            <a:ext cx="6118639" cy="508280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9FB5D6C-E99A-AF0E-31C4-EB9B52FA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47" y="1015384"/>
            <a:ext cx="5915209" cy="50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1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03339-C8E2-908A-D350-9AA88E1BE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0569C25-7D79-410E-4CD1-6FC155B9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48BEDC4-A597-C8D8-100C-1AEF2E1374A2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Макеты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2" name="Рисунок 1" descr="Изображение выглядит как текст, снимок экрана, Параллельны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A0FCDE5-80FE-0F55-CC3A-A5084FA4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" y="796726"/>
            <a:ext cx="5989955" cy="586549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96089B-F037-0123-BBE9-C356801A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0365"/>
            <a:ext cx="5998845" cy="603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2C2C1-F114-67DB-DAAA-EB3C62D8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DFB97E1-C03E-A8B2-CE49-0E1D3C67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20BD736-B687-9468-6103-EF6D2DFC5448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Макеты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5" name="Рисунок 4" descr="Изображение выглядит как текст, снимок экрана, диаграмм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686025-8050-2852-9EEC-1C81A775E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2" y="1015386"/>
            <a:ext cx="6233676" cy="550382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E7F5239-B37E-99AC-0CAD-F7C41383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84" y="1"/>
            <a:ext cx="4836045" cy="70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7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7EBA180-11EF-F1F7-3CD7-7D46DD1D9A8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itle 7">
            <a:extLst>
              <a:ext uri="{FF2B5EF4-FFF2-40B4-BE49-F238E27FC236}">
                <a16:creationId xmlns:a16="http://schemas.microsoft.com/office/drawing/2014/main" id="{BED0B9AA-AB35-722F-2B8D-FD13C173ED32}"/>
              </a:ext>
            </a:extLst>
          </p:cNvPr>
          <p:cNvSpPr>
            <a:spLocks/>
          </p:cNvSpPr>
          <p:nvPr/>
        </p:nvSpPr>
        <p:spPr bwMode="auto">
          <a:xfrm>
            <a:off x="335360" y="202357"/>
            <a:ext cx="8208912" cy="694750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Что буду делать дальше</a:t>
            </a:r>
            <a:endParaRPr lang="ru-RU" sz="1600" dirty="0">
              <a:latin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289D9-F928-3B9A-503E-BBC78C9E0711}"/>
              </a:ext>
            </a:extLst>
          </p:cNvPr>
          <p:cNvSpPr txBox="1"/>
          <p:nvPr/>
        </p:nvSpPr>
        <p:spPr>
          <a:xfrm>
            <a:off x="581025" y="2215435"/>
            <a:ext cx="108108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Дальнейшее проектирование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Программная реализация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3648F8-E0BA-B498-2756-BB086BC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577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667E9C-4E12-476E-BB14-A72660FB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925" y="325314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5B9B92-8AD0-4CD7-8C60-3C924486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DD54D87-807A-4B50-8942-BA7D78A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855" y="7987269"/>
            <a:ext cx="77584" cy="7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B826F6-3EA2-4A6E-BBDD-8DB63D98A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808" y="210311"/>
            <a:ext cx="8770384" cy="6437377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05D721-944A-4597-A6F1-2D61AFA8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5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444C4-D867-7B15-2C14-3E1F9E10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DA82-A4A5-755B-31A6-975518D0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6225"/>
            <a:ext cx="8267472" cy="61993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от руководителя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E00EDA1-042B-3B04-5EC0-BCF70E9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2F4A6-FB9B-B82C-23C4-A238177C0690}"/>
              </a:ext>
            </a:extLst>
          </p:cNvPr>
          <p:cNvSpPr txBox="1"/>
          <p:nvPr/>
        </p:nvSpPr>
        <p:spPr bwMode="auto">
          <a:xfrm>
            <a:off x="571500" y="1612523"/>
            <a:ext cx="108108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strike="sngStrike" dirty="0">
                <a:latin typeface="SB Sans Display Light"/>
              </a:rPr>
              <a:t>Изучить существующие аналоги – способы проверки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strike="sngStrike" dirty="0">
                <a:latin typeface="SB Sans Display Light"/>
              </a:rPr>
              <a:t>Изучить тему безопасного выполнения </a:t>
            </a:r>
            <a:r>
              <a:rPr lang="ru-RU" sz="2600" strike="sngStrike" dirty="0" err="1">
                <a:latin typeface="SB Sans Display Light"/>
              </a:rPr>
              <a:t>недоверенного</a:t>
            </a:r>
            <a:r>
              <a:rPr lang="ru-RU" sz="2600" strike="sngStrike" dirty="0">
                <a:latin typeface="SB Sans Display Light"/>
              </a:rPr>
              <a:t> кода</a:t>
            </a:r>
            <a:endParaRPr lang="ru-RU" sz="2600" dirty="0">
              <a:latin typeface="SB Sans Display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Спроектировать бизнес-слой программного средства, включающий: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Анализ предметной области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Модели бизнес-объектов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Разработать и реализовать слой данных, обеспечивающий хранение, поиск, чтение моделей предметной области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B Sans Display Light"/>
              </a:rPr>
              <a:t>Спроектировать макеты презентационного слоя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600" dirty="0">
              <a:latin typeface="SB Sans Display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28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12B36B-7E6E-247F-C01E-D02BA3F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EFA7C95A-82DA-0ECC-A56D-C3321D3B4E84}"/>
              </a:ext>
            </a:extLst>
          </p:cNvPr>
          <p:cNvSpPr>
            <a:spLocks/>
          </p:cNvSpPr>
          <p:nvPr/>
        </p:nvSpPr>
        <p:spPr bwMode="auto">
          <a:xfrm>
            <a:off x="335359" y="202356"/>
            <a:ext cx="10808479" cy="128436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Анализ пользовательских сценариев взаимодействия: прохождение за ученика</a:t>
            </a:r>
            <a:endParaRPr lang="ru-RU" sz="1600" dirty="0">
              <a:latin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4AC11-AD02-A7D7-88DE-BEB3D8E05F35}"/>
              </a:ext>
            </a:extLst>
          </p:cNvPr>
          <p:cNvSpPr txBox="1"/>
          <p:nvPr/>
        </p:nvSpPr>
        <p:spPr>
          <a:xfrm>
            <a:off x="335358" y="1548234"/>
            <a:ext cx="1170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Я немного умею программировать. Хочу улучшить свои навыки. Или подготовиться к собеседованию. Или изучить новый язык программирования на практике. Гуглю и нахожу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</a:rPr>
              <a:t>ode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W</a:t>
            </a:r>
            <a:r>
              <a:rPr lang="ru-RU" sz="2400" i="1" dirty="0" err="1">
                <a:solidFill>
                  <a:schemeClr val="accent6">
                    <a:lumMod val="50000"/>
                  </a:schemeClr>
                </a:solidFill>
              </a:rPr>
              <a:t>ars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29591-DDAB-CCD4-52D5-0608206FF970}"/>
              </a:ext>
            </a:extLst>
          </p:cNvPr>
          <p:cNvSpPr txBox="1"/>
          <p:nvPr/>
        </p:nvSpPr>
        <p:spPr>
          <a:xfrm>
            <a:off x="335358" y="2810076"/>
            <a:ext cx="113148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Попадаю на </a:t>
            </a:r>
            <a:r>
              <a:rPr lang="ru-RU" dirty="0" err="1">
                <a:solidFill>
                  <a:srgbClr val="00B0F0"/>
                </a:solidFill>
              </a:rPr>
              <a:t>лендинг</a:t>
            </a:r>
            <a:r>
              <a:rPr lang="ru-RU" dirty="0"/>
              <a:t> и жму </a:t>
            </a:r>
            <a:r>
              <a:rPr lang="en-US" dirty="0"/>
              <a:t>Get Started. </a:t>
            </a:r>
            <a:r>
              <a:rPr lang="ru-RU" dirty="0">
                <a:solidFill>
                  <a:srgbClr val="00B050"/>
                </a:solidFill>
              </a:rPr>
              <a:t>Авторизуюсь</a:t>
            </a:r>
            <a:r>
              <a:rPr lang="ru-RU" dirty="0"/>
              <a:t> под </a:t>
            </a:r>
            <a:r>
              <a:rPr lang="ru-RU" dirty="0">
                <a:solidFill>
                  <a:srgbClr val="FF0000"/>
                </a:solidFill>
              </a:rPr>
              <a:t>пользователем</a:t>
            </a:r>
            <a:r>
              <a:rPr lang="ru-RU" dirty="0"/>
              <a:t>, указав </a:t>
            </a:r>
            <a:r>
              <a:rPr lang="ru-RU" dirty="0">
                <a:solidFill>
                  <a:schemeClr val="accent2"/>
                </a:solidFill>
              </a:rPr>
              <a:t>почту</a:t>
            </a:r>
            <a:r>
              <a:rPr lang="ru-RU" dirty="0"/>
              <a:t> и </a:t>
            </a:r>
            <a:r>
              <a:rPr lang="ru-RU" dirty="0">
                <a:solidFill>
                  <a:schemeClr val="accent2"/>
                </a:solidFill>
              </a:rPr>
              <a:t>пароль</a:t>
            </a:r>
            <a:r>
              <a:rPr lang="ru-RU" dirty="0"/>
              <a:t>. Попадаю на страницу </a:t>
            </a:r>
            <a:r>
              <a:rPr lang="en-US" dirty="0">
                <a:solidFill>
                  <a:srgbClr val="00B0F0"/>
                </a:solidFill>
              </a:rPr>
              <a:t>home</a:t>
            </a:r>
            <a:r>
              <a:rPr lang="en-US" dirty="0"/>
              <a:t>, </a:t>
            </a:r>
            <a:r>
              <a:rPr lang="ru-RU" dirty="0"/>
              <a:t>но тут я все игнорирую и захожу в </a:t>
            </a:r>
            <a:r>
              <a:rPr lang="en-US" dirty="0">
                <a:solidFill>
                  <a:srgbClr val="00B0F0"/>
                </a:solidFill>
              </a:rPr>
              <a:t>practice</a:t>
            </a:r>
            <a:r>
              <a:rPr lang="en-US" dirty="0"/>
              <a:t>. </a:t>
            </a:r>
            <a:r>
              <a:rPr lang="ru-RU" dirty="0"/>
              <a:t>Здесь список </a:t>
            </a:r>
            <a:r>
              <a:rPr lang="ru-RU" dirty="0">
                <a:solidFill>
                  <a:srgbClr val="FF0000"/>
                </a:solidFill>
              </a:rPr>
              <a:t>задач</a:t>
            </a:r>
            <a:r>
              <a:rPr lang="ru-RU" dirty="0"/>
              <a:t>. Жму на любую задачу и перехожу на страницу </a:t>
            </a:r>
            <a:r>
              <a:rPr lang="ru-RU" dirty="0">
                <a:solidFill>
                  <a:srgbClr val="00B0F0"/>
                </a:solidFill>
              </a:rPr>
              <a:t>решения задачи</a:t>
            </a:r>
            <a:r>
              <a:rPr lang="ru-RU" dirty="0"/>
              <a:t>.</a:t>
            </a:r>
          </a:p>
          <a:p>
            <a:r>
              <a:rPr lang="ru-RU" dirty="0"/>
              <a:t>Вижу </a:t>
            </a:r>
            <a:r>
              <a:rPr lang="ru-RU" dirty="0">
                <a:solidFill>
                  <a:schemeClr val="accent2"/>
                </a:solidFill>
              </a:rPr>
              <a:t>описание</a:t>
            </a:r>
            <a:r>
              <a:rPr lang="ru-RU" dirty="0"/>
              <a:t>, </a:t>
            </a:r>
            <a:r>
              <a:rPr lang="ru-RU" dirty="0">
                <a:solidFill>
                  <a:schemeClr val="accent2"/>
                </a:solidFill>
              </a:rPr>
              <a:t>теги</a:t>
            </a:r>
            <a:r>
              <a:rPr lang="ru-RU" dirty="0"/>
              <a:t> и </a:t>
            </a:r>
            <a:r>
              <a:rPr lang="ru-RU" dirty="0">
                <a:solidFill>
                  <a:schemeClr val="accent2"/>
                </a:solidFill>
              </a:rPr>
              <a:t>языки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задачи</a:t>
            </a:r>
            <a:r>
              <a:rPr lang="ru-RU" dirty="0"/>
              <a:t>. Выбираем ЯП. Пишем </a:t>
            </a:r>
            <a:r>
              <a:rPr lang="ru-RU" dirty="0">
                <a:solidFill>
                  <a:schemeClr val="accent2"/>
                </a:solidFill>
              </a:rPr>
              <a:t>код</a:t>
            </a:r>
            <a:r>
              <a:rPr lang="ru-RU" dirty="0"/>
              <a:t> в редакторе.</a:t>
            </a:r>
          </a:p>
          <a:p>
            <a:r>
              <a:rPr lang="ru-RU" dirty="0">
                <a:solidFill>
                  <a:srgbClr val="00B050"/>
                </a:solidFill>
              </a:rPr>
              <a:t>Отправляем наш код на проверку.</a:t>
            </a:r>
          </a:p>
          <a:p>
            <a:r>
              <a:rPr lang="ru-RU" dirty="0"/>
              <a:t>Через 1.5 секунды ответ.</a:t>
            </a:r>
          </a:p>
          <a:p>
            <a:r>
              <a:rPr lang="en-US" dirty="0">
                <a:solidFill>
                  <a:schemeClr val="accent2"/>
                </a:solidFill>
              </a:rPr>
              <a:t>Time: 757ms; Passed: 0; Failed: 41; Exit Code: 41;</a:t>
            </a:r>
          </a:p>
          <a:p>
            <a:r>
              <a:rPr lang="en-US" dirty="0">
                <a:solidFill>
                  <a:schemeClr val="accent2"/>
                </a:solidFill>
              </a:rPr>
              <a:t>Tests:</a:t>
            </a:r>
          </a:p>
          <a:p>
            <a:r>
              <a:rPr lang="en-US" dirty="0">
                <a:solidFill>
                  <a:schemeClr val="accent2"/>
                </a:solidFill>
              </a:rPr>
              <a:t>Should pass sample tests: expected undefined to be a number</a:t>
            </a:r>
          </a:p>
          <a:p>
            <a:r>
              <a:rPr lang="en-US" dirty="0">
                <a:solidFill>
                  <a:schemeClr val="accent2"/>
                </a:solidFill>
              </a:rPr>
              <a:t>Testing for [8,2,15,-1,-20,2,7,-2,-4]: expected undefined to equal 767</a:t>
            </a:r>
          </a:p>
          <a:p>
            <a:r>
              <a:rPr lang="ru-RU" dirty="0"/>
              <a:t>Пробую еще раз.</a:t>
            </a:r>
          </a:p>
          <a:p>
            <a:r>
              <a:rPr lang="en-US" dirty="0">
                <a:solidFill>
                  <a:schemeClr val="accent2"/>
                </a:solidFill>
              </a:rPr>
              <a:t>Time: 852ms; Passed: 41; Failed: 0;</a:t>
            </a:r>
          </a:p>
          <a:p>
            <a:r>
              <a:rPr lang="ru-RU" dirty="0"/>
              <a:t>Готово, задача решена. Оценка получена. Цель достигнута. Ученик может выбрать новую задачу.</a:t>
            </a:r>
          </a:p>
        </p:txBody>
      </p:sp>
    </p:spTree>
    <p:extLst>
      <p:ext uri="{BB962C8B-B14F-4D97-AF65-F5344CB8AC3E}">
        <p14:creationId xmlns:p14="http://schemas.microsoft.com/office/powerpoint/2010/main" val="92168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BAC86-FE5A-D1EF-260F-074D0A1D4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B5B0F7-5930-1082-B14A-D53ED80F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5C2B628-F382-7C4A-96F6-00B675805914}"/>
              </a:ext>
            </a:extLst>
          </p:cNvPr>
          <p:cNvSpPr>
            <a:spLocks/>
          </p:cNvSpPr>
          <p:nvPr/>
        </p:nvSpPr>
        <p:spPr bwMode="auto">
          <a:xfrm>
            <a:off x="335359" y="202356"/>
            <a:ext cx="10808479" cy="128436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Анализ пользовательских сценариев взаимодействия: прохождение за учителя</a:t>
            </a:r>
            <a:endParaRPr lang="ru-RU" sz="1600" dirty="0">
              <a:latin typeface="SB Sans Display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54B7A-C88F-B5F7-2D4B-E40DD386B870}"/>
              </a:ext>
            </a:extLst>
          </p:cNvPr>
          <p:cNvSpPr txBox="1"/>
          <p:nvPr/>
        </p:nvSpPr>
        <p:spPr>
          <a:xfrm>
            <a:off x="335359" y="1548234"/>
            <a:ext cx="805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Я раньше тоже был учеником, но набрался опыта и теперь могу сам придумывать задачи.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C30B2-3B5A-95AE-D765-1356F9F021A5}"/>
              </a:ext>
            </a:extLst>
          </p:cNvPr>
          <p:cNvSpPr txBox="1"/>
          <p:nvPr/>
        </p:nvSpPr>
        <p:spPr>
          <a:xfrm>
            <a:off x="335359" y="2519534"/>
            <a:ext cx="10275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Захожу на страницу </a:t>
            </a:r>
            <a:r>
              <a:rPr lang="ru-RU" dirty="0">
                <a:solidFill>
                  <a:srgbClr val="00B0F0"/>
                </a:solidFill>
              </a:rPr>
              <a:t>создания задачи</a:t>
            </a:r>
            <a:r>
              <a:rPr lang="ru-RU" dirty="0"/>
              <a:t>.</a:t>
            </a:r>
          </a:p>
          <a:p>
            <a:r>
              <a:rPr lang="ru-RU" dirty="0"/>
              <a:t>Ввожу следующие данные. </a:t>
            </a:r>
            <a:r>
              <a:rPr lang="ru-RU" dirty="0">
                <a:solidFill>
                  <a:schemeClr val="accent2"/>
                </a:solidFill>
              </a:rPr>
              <a:t>Название</a:t>
            </a:r>
            <a:r>
              <a:rPr lang="ru-RU" dirty="0"/>
              <a:t> </a:t>
            </a:r>
            <a:r>
              <a:rPr lang="ru-RU" dirty="0">
                <a:solidFill>
                  <a:srgbClr val="FF0000"/>
                </a:solidFill>
              </a:rPr>
              <a:t>задачи</a:t>
            </a:r>
            <a:r>
              <a:rPr lang="ru-RU" dirty="0"/>
              <a:t>. </a:t>
            </a:r>
            <a:r>
              <a:rPr lang="ru-RU" dirty="0">
                <a:solidFill>
                  <a:schemeClr val="accent2"/>
                </a:solidFill>
              </a:rPr>
              <a:t>Описание</a:t>
            </a:r>
            <a:r>
              <a:rPr lang="ru-RU" dirty="0"/>
              <a:t> в формате </a:t>
            </a:r>
            <a:r>
              <a:rPr lang="ru-RU" dirty="0" err="1"/>
              <a:t>Markdown</a:t>
            </a:r>
            <a:r>
              <a:rPr lang="ru-RU" dirty="0"/>
              <a:t>. </a:t>
            </a:r>
            <a:r>
              <a:rPr lang="ru-RU" dirty="0">
                <a:solidFill>
                  <a:schemeClr val="accent2"/>
                </a:solidFill>
              </a:rPr>
              <a:t>Список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тегов</a:t>
            </a:r>
            <a:r>
              <a:rPr lang="ru-RU" dirty="0"/>
              <a:t>.</a:t>
            </a:r>
          </a:p>
          <a:p>
            <a:r>
              <a:rPr lang="ru-RU" dirty="0"/>
              <a:t>Выбираю </a:t>
            </a:r>
            <a:r>
              <a:rPr lang="ru-RU" dirty="0">
                <a:solidFill>
                  <a:schemeClr val="accent2"/>
                </a:solidFill>
              </a:rPr>
              <a:t>языки программирования</a:t>
            </a:r>
            <a:r>
              <a:rPr lang="ru-RU" dirty="0"/>
              <a:t>. </a:t>
            </a:r>
          </a:p>
          <a:p>
            <a:r>
              <a:rPr lang="ru-RU" dirty="0"/>
              <a:t>Для каждого языка указываю:</a:t>
            </a:r>
          </a:p>
          <a:p>
            <a:r>
              <a:rPr lang="ru-RU" dirty="0">
                <a:solidFill>
                  <a:schemeClr val="accent2"/>
                </a:solidFill>
              </a:rPr>
              <a:t>- Файл с кодом полного решения</a:t>
            </a:r>
          </a:p>
          <a:p>
            <a:r>
              <a:rPr lang="ru-RU" dirty="0">
                <a:solidFill>
                  <a:schemeClr val="accent2"/>
                </a:solidFill>
              </a:rPr>
              <a:t>- Файл с кодом шаблона для решения</a:t>
            </a:r>
          </a:p>
          <a:p>
            <a:r>
              <a:rPr lang="ru-RU" dirty="0">
                <a:solidFill>
                  <a:schemeClr val="accent2"/>
                </a:solidFill>
              </a:rPr>
              <a:t>- Дополнительный необязательный файл с </a:t>
            </a:r>
            <a:r>
              <a:rPr lang="ru-RU" dirty="0" err="1">
                <a:solidFill>
                  <a:schemeClr val="accent2"/>
                </a:solidFill>
              </a:rPr>
              <a:t>бойлерплейт</a:t>
            </a:r>
            <a:r>
              <a:rPr lang="ru-RU" dirty="0">
                <a:solidFill>
                  <a:schemeClr val="accent2"/>
                </a:solidFill>
              </a:rPr>
              <a:t> кодом</a:t>
            </a:r>
          </a:p>
          <a:p>
            <a:r>
              <a:rPr lang="ru-RU" dirty="0">
                <a:solidFill>
                  <a:schemeClr val="accent2"/>
                </a:solidFill>
              </a:rPr>
              <a:t>- Файл с кодом тестов</a:t>
            </a:r>
          </a:p>
          <a:p>
            <a:r>
              <a:rPr lang="ru-RU" dirty="0"/>
              <a:t>Далее я могу </a:t>
            </a:r>
            <a:r>
              <a:rPr lang="ru-RU" dirty="0">
                <a:solidFill>
                  <a:srgbClr val="00B050"/>
                </a:solidFill>
              </a:rPr>
              <a:t>сохранить, опубликовать</a:t>
            </a:r>
            <a:r>
              <a:rPr lang="ru-RU" dirty="0"/>
              <a:t>. Могу </a:t>
            </a:r>
            <a:r>
              <a:rPr lang="ru-RU" dirty="0">
                <a:solidFill>
                  <a:srgbClr val="00B050"/>
                </a:solidFill>
              </a:rPr>
              <a:t>обновить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задачу</a:t>
            </a:r>
            <a:r>
              <a:rPr lang="ru-RU" dirty="0"/>
              <a:t> и </a:t>
            </a:r>
            <a:r>
              <a:rPr lang="ru-RU" dirty="0">
                <a:solidFill>
                  <a:srgbClr val="00B050"/>
                </a:solidFill>
              </a:rPr>
              <a:t>опубликовать</a:t>
            </a:r>
            <a:r>
              <a:rPr lang="ru-RU" dirty="0"/>
              <a:t> заново. Могу </a:t>
            </a:r>
            <a:r>
              <a:rPr lang="ru-RU" dirty="0">
                <a:solidFill>
                  <a:srgbClr val="00B050"/>
                </a:solidFill>
              </a:rPr>
              <a:t>снять с публикации</a:t>
            </a:r>
            <a:r>
              <a:rPr lang="ru-RU" dirty="0"/>
              <a:t>. Могу </a:t>
            </a:r>
            <a:r>
              <a:rPr lang="ru-RU" dirty="0">
                <a:solidFill>
                  <a:srgbClr val="00B050"/>
                </a:solidFill>
              </a:rPr>
              <a:t>удалить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задачу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904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C18DB-4312-88F3-2491-F3ED33F1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A22933-CFE0-5E45-7519-91950BF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DF887B7C-01A2-3606-5283-FFFE0B418EEE}"/>
              </a:ext>
            </a:extLst>
          </p:cNvPr>
          <p:cNvSpPr>
            <a:spLocks/>
          </p:cNvSpPr>
          <p:nvPr/>
        </p:nvSpPr>
        <p:spPr bwMode="auto">
          <a:xfrm>
            <a:off x="335359" y="202357"/>
            <a:ext cx="10808479" cy="84361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Автоматизированная проверка решений</a:t>
            </a:r>
            <a:endParaRPr lang="ru-RU" sz="1600" dirty="0">
              <a:latin typeface="SB Sans Display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6E5592-5677-9520-D4E4-6AF73672E2F7}"/>
              </a:ext>
            </a:extLst>
          </p:cNvPr>
          <p:cNvSpPr txBox="1"/>
          <p:nvPr/>
        </p:nvSpPr>
        <p:spPr>
          <a:xfrm>
            <a:off x="335359" y="1341997"/>
            <a:ext cx="115212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</a:t>
            </a:r>
            <a:r>
              <a:rPr lang="ru-RU" dirty="0">
                <a:solidFill>
                  <a:srgbClr val="00B050"/>
                </a:solidFill>
              </a:rPr>
              <a:t>отправке задачи на проверку</a:t>
            </a:r>
            <a:r>
              <a:rPr lang="ru-RU" dirty="0"/>
              <a:t>, система получает:</a:t>
            </a:r>
          </a:p>
          <a:p>
            <a:r>
              <a:rPr lang="ru-RU" dirty="0">
                <a:solidFill>
                  <a:schemeClr val="accent2"/>
                </a:solidFill>
              </a:rPr>
              <a:t>- </a:t>
            </a:r>
            <a:r>
              <a:rPr lang="ru-RU" dirty="0" err="1">
                <a:solidFill>
                  <a:schemeClr val="accent2"/>
                </a:solidFill>
              </a:rPr>
              <a:t>userId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accent2"/>
                </a:solidFill>
              </a:rPr>
              <a:t>- </a:t>
            </a:r>
            <a:r>
              <a:rPr lang="ru-RU" dirty="0" err="1">
                <a:solidFill>
                  <a:schemeClr val="accent2"/>
                </a:solidFill>
              </a:rPr>
              <a:t>problemId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accent2"/>
                </a:solidFill>
              </a:rPr>
              <a:t>- </a:t>
            </a:r>
            <a:r>
              <a:rPr lang="ru-RU" dirty="0" err="1">
                <a:solidFill>
                  <a:schemeClr val="accent2"/>
                </a:solidFill>
              </a:rPr>
              <a:t>languageId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>
                <a:solidFill>
                  <a:schemeClr val="accent2"/>
                </a:solidFill>
              </a:rPr>
              <a:t>- </a:t>
            </a:r>
            <a:r>
              <a:rPr lang="ru-RU" dirty="0" err="1">
                <a:solidFill>
                  <a:schemeClr val="accent2"/>
                </a:solidFill>
              </a:rPr>
              <a:t>code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ru-RU" dirty="0"/>
              <a:t>Система находит </a:t>
            </a:r>
            <a:r>
              <a:rPr lang="ru-RU" dirty="0">
                <a:solidFill>
                  <a:srgbClr val="FF0000"/>
                </a:solidFill>
              </a:rPr>
              <a:t>задачу</a:t>
            </a:r>
            <a:r>
              <a:rPr lang="ru-RU" dirty="0"/>
              <a:t> по </a:t>
            </a:r>
            <a:r>
              <a:rPr lang="ru-RU" dirty="0" err="1">
                <a:solidFill>
                  <a:schemeClr val="accent2"/>
                </a:solidFill>
              </a:rPr>
              <a:t>problemId</a:t>
            </a:r>
            <a:r>
              <a:rPr lang="ru-RU" dirty="0"/>
              <a:t> и ее реализацию на </a:t>
            </a:r>
            <a:r>
              <a:rPr lang="ru-RU" dirty="0">
                <a:solidFill>
                  <a:srgbClr val="FF0000"/>
                </a:solidFill>
              </a:rPr>
              <a:t>языке</a:t>
            </a:r>
            <a:r>
              <a:rPr lang="ru-RU" dirty="0"/>
              <a:t> по </a:t>
            </a:r>
            <a:r>
              <a:rPr lang="ru-RU" dirty="0" err="1">
                <a:solidFill>
                  <a:schemeClr val="accent2"/>
                </a:solidFill>
              </a:rPr>
              <a:t>languageId</a:t>
            </a:r>
            <a:r>
              <a:rPr lang="ru-RU" dirty="0"/>
              <a:t>. </a:t>
            </a:r>
          </a:p>
          <a:p>
            <a:r>
              <a:rPr lang="ru-RU" dirty="0"/>
              <a:t>- Получает из задачи </a:t>
            </a:r>
            <a:r>
              <a:rPr lang="ru-RU" dirty="0">
                <a:solidFill>
                  <a:schemeClr val="accent2"/>
                </a:solidFill>
              </a:rPr>
              <a:t>файлы с кодом</a:t>
            </a:r>
            <a:r>
              <a:rPr lang="ru-RU" dirty="0"/>
              <a:t>. </a:t>
            </a:r>
          </a:p>
          <a:p>
            <a:r>
              <a:rPr lang="ru-RU" dirty="0"/>
              <a:t>- Получает из языка </a:t>
            </a:r>
            <a:r>
              <a:rPr lang="ru-RU" dirty="0">
                <a:solidFill>
                  <a:schemeClr val="accent2"/>
                </a:solidFill>
              </a:rPr>
              <a:t>конфигурацию запуска </a:t>
            </a:r>
            <a:r>
              <a:rPr lang="ru-RU" dirty="0" err="1">
                <a:solidFill>
                  <a:srgbClr val="FF0000"/>
                </a:solidFill>
              </a:rPr>
              <a:t>ПОДа</a:t>
            </a:r>
            <a:r>
              <a:rPr lang="ru-RU" dirty="0"/>
              <a:t>. </a:t>
            </a:r>
          </a:p>
          <a:p>
            <a:r>
              <a:rPr lang="ru-RU" dirty="0">
                <a:solidFill>
                  <a:srgbClr val="00B050"/>
                </a:solidFill>
              </a:rPr>
              <a:t>Запускает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ПОД</a:t>
            </a:r>
            <a:r>
              <a:rPr lang="ru-RU" dirty="0"/>
              <a:t> для проверки решения на этом языке. Передает </a:t>
            </a:r>
            <a:r>
              <a:rPr lang="ru-RU" dirty="0">
                <a:solidFill>
                  <a:schemeClr val="accent2"/>
                </a:solidFill>
              </a:rPr>
              <a:t>код задачи и код решения</a:t>
            </a:r>
            <a:r>
              <a:rPr lang="ru-RU" dirty="0"/>
              <a:t>. </a:t>
            </a:r>
          </a:p>
          <a:p>
            <a:r>
              <a:rPr lang="ru-RU" dirty="0">
                <a:solidFill>
                  <a:srgbClr val="00B050"/>
                </a:solidFill>
              </a:rPr>
              <a:t>Выполняет проверку решения </a:t>
            </a:r>
            <a:r>
              <a:rPr lang="ru-RU" dirty="0"/>
              <a:t>в </a:t>
            </a:r>
            <a:r>
              <a:rPr lang="ru-RU" dirty="0" err="1">
                <a:solidFill>
                  <a:srgbClr val="FF0000"/>
                </a:solidFill>
              </a:rPr>
              <a:t>ПОДе</a:t>
            </a:r>
            <a:r>
              <a:rPr lang="ru-RU" dirty="0"/>
              <a:t>. </a:t>
            </a:r>
          </a:p>
          <a:p>
            <a:r>
              <a:rPr lang="ru-RU" dirty="0"/>
              <a:t>Получает </a:t>
            </a:r>
            <a:r>
              <a:rPr lang="ru-RU" dirty="0">
                <a:solidFill>
                  <a:schemeClr val="accent2"/>
                </a:solidFill>
              </a:rPr>
              <a:t>результат</a:t>
            </a:r>
            <a:r>
              <a:rPr lang="ru-RU" dirty="0"/>
              <a:t> от тестового фреймворка в </a:t>
            </a:r>
            <a:r>
              <a:rPr lang="ru-RU" dirty="0">
                <a:solidFill>
                  <a:srgbClr val="FF0000"/>
                </a:solidFill>
              </a:rPr>
              <a:t>поде</a:t>
            </a:r>
            <a:r>
              <a:rPr lang="ru-RU" dirty="0"/>
              <a:t>. Проверяет </a:t>
            </a:r>
            <a:r>
              <a:rPr lang="ru-RU" dirty="0">
                <a:solidFill>
                  <a:schemeClr val="accent2"/>
                </a:solidFill>
              </a:rPr>
              <a:t>результаты</a:t>
            </a:r>
            <a:r>
              <a:rPr lang="ru-RU" dirty="0"/>
              <a:t> на успешность прохождения всех </a:t>
            </a:r>
            <a:r>
              <a:rPr lang="ru-RU" dirty="0">
                <a:solidFill>
                  <a:schemeClr val="accent2"/>
                </a:solidFill>
              </a:rPr>
              <a:t>тестов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Возвращает результат проверки решения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6415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771A-F634-E774-C246-AF0B10BF7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6AECAD-8BBD-0A3D-C9E7-DC9DBAD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9227BB5-C4C0-016A-7821-245A4613752D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Полученные сущности</a:t>
            </a:r>
            <a:endParaRPr lang="ru-RU" sz="1600" dirty="0">
              <a:latin typeface="SB Sans Display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42405-8DB3-F4F7-6C0C-89960A6E5927}"/>
              </a:ext>
            </a:extLst>
          </p:cNvPr>
          <p:cNvSpPr txBox="1"/>
          <p:nvPr/>
        </p:nvSpPr>
        <p:spPr>
          <a:xfrm>
            <a:off x="4387807" y="708151"/>
            <a:ext cx="3940470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sz="1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Задача на платформе.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difficulty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tags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[]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revision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isPublished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boolean</a:t>
            </a:r>
            <a:endParaRPr lang="ru-RU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languages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[]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completeSolution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Файл с кодом полного решения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initialSolution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Файл с кодом шаблона для решения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preloaded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Дополнительный необязательный файл с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бойлерплейт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кодом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tests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Файл с кодом тестов</a:t>
            </a: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 пользователя: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Создание, редактирование, удаление, сохранение, публикация задачи. (При наличии права)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Получение списка задач.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Получение подробной информации о задаче.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54640-7474-01B0-8DEC-5016E69C85FA}"/>
              </a:ext>
            </a:extLst>
          </p:cNvPr>
          <p:cNvSpPr txBox="1"/>
          <p:nvPr/>
        </p:nvSpPr>
        <p:spPr>
          <a:xfrm>
            <a:off x="269714" y="708151"/>
            <a:ext cx="4170721" cy="622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ru-RU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username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password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roles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массив, где значения это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или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permissions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[]</a:t>
            </a:r>
          </a:p>
          <a:p>
            <a:pPr>
              <a:spcAft>
                <a:spcPts val="6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 над текущим пользователем или над любым, если текущий - 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Регистрация</a:t>
            </a: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Авторизация</a:t>
            </a: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Удаление пользователя</a:t>
            </a: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Смена пароля</a:t>
            </a:r>
          </a:p>
          <a:p>
            <a:pPr marL="342900" lvl="0" indent="-342900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Смена изображения</a:t>
            </a:r>
          </a:p>
          <a:p>
            <a:pPr>
              <a:spcAft>
                <a:spcPts val="800"/>
              </a:spcAft>
              <a:buNone/>
            </a:pPr>
            <a:r>
              <a:rPr lang="ru-RU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Image Образ с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рантаймом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языка и фреймворком тестирования. Фреймворк настроен на вывод результатов в формате junit.xml.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podManifest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string Kubernetes manifest 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запуска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ПОДа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Содержит название образа, начальную директорию, команду запуска и прочее.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testRunner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Java класс для запуска автоматизированного тестирования.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taskRunner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Java класс для запуска кода в Code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Playground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Получение списка языков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Интеграция новых языков через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плагинизацию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2B8E7-5257-1EDE-396B-1A7F3C64AF4D}"/>
              </a:ext>
            </a:extLst>
          </p:cNvPr>
          <p:cNvSpPr txBox="1"/>
          <p:nvPr/>
        </p:nvSpPr>
        <p:spPr>
          <a:xfrm>
            <a:off x="8624305" y="708151"/>
            <a:ext cx="3567695" cy="58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Решение отправляемое пользователем на проверку.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Language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Отправка решения на проверку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Получение списка решений и результатов проверки (своих)</a:t>
            </a:r>
          </a:p>
          <a:p>
            <a:pPr>
              <a:spcAft>
                <a:spcPts val="800"/>
              </a:spcAft>
              <a:buNone/>
            </a:pPr>
            <a:r>
              <a:rPr lang="ru-RU" sz="1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SolutionResult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 проверки решения отправленного пользователем.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Solution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exitCode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stderr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stdout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timedOut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boolean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completed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boolean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tests: { name: string, passed: </a:t>
            </a:r>
            <a:r>
              <a:rPr lang="en-US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boolean</a:t>
            </a: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}[]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Создать результат проверки решения (действие системы)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765B6-C795-591D-A71B-93CFD5805538}"/>
              </a:ext>
            </a:extLst>
          </p:cNvPr>
          <p:cNvSpPr txBox="1"/>
          <p:nvPr/>
        </p:nvSpPr>
        <p:spPr>
          <a:xfrm>
            <a:off x="6595961" y="692672"/>
            <a:ext cx="2098514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sz="1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</a:t>
            </a: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sz="1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endParaRPr lang="ru-RU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Функционал: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Админ: создание, редактирование, удаление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Пользователь: получение списка тегов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67528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D807-C6FC-5715-A4C6-607E3FD8E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13968B-2B85-96DA-C814-3B7949B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1130D2E7-EEFD-F476-C347-9DE32EB5FE5D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Схема базы данных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CEF982-AA15-1E97-4E85-B11C22C94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526" y="289450"/>
            <a:ext cx="4797611" cy="64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7EB28-C2B3-66A8-754E-4D455B003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A75541-C779-483A-2BCA-78018CE7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E3BB4DC-EF02-8084-D91A-79A2C53C3A29}"/>
              </a:ext>
            </a:extLst>
          </p:cNvPr>
          <p:cNvSpPr>
            <a:spLocks/>
          </p:cNvSpPr>
          <p:nvPr/>
        </p:nvSpPr>
        <p:spPr bwMode="auto">
          <a:xfrm>
            <a:off x="335359" y="195779"/>
            <a:ext cx="10808479" cy="679152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Схема функциональных слоев</a:t>
            </a:r>
            <a:r>
              <a:rPr lang="en-US" sz="4000" dirty="0">
                <a:solidFill>
                  <a:srgbClr val="333F48"/>
                </a:solidFill>
                <a:latin typeface="SB Sans Display Light"/>
              </a:rPr>
              <a:t> </a:t>
            </a:r>
            <a:r>
              <a:rPr lang="ru-RU" sz="4000" dirty="0">
                <a:solidFill>
                  <a:srgbClr val="333F48"/>
                </a:solidFill>
                <a:latin typeface="SB Sans Display Light"/>
              </a:rPr>
              <a:t>системы</a:t>
            </a:r>
            <a:endParaRPr lang="ru-RU" sz="1600" dirty="0">
              <a:latin typeface="SB Sans Display Ligh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8FF125-FE9E-C158-9FFE-99D202C8C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6" y="1249899"/>
            <a:ext cx="11505994" cy="438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8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2169</TotalTime>
  <Words>838</Words>
  <Application>Microsoft Office PowerPoint</Application>
  <PresentationFormat>Широкоэкранный</PresentationFormat>
  <Paragraphs>149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Courier New</vt:lpstr>
      <vt:lpstr>SB Sans Display Light</vt:lpstr>
      <vt:lpstr>Symbol</vt:lpstr>
      <vt:lpstr>Тема Office</vt:lpstr>
      <vt:lpstr>Презентация PowerPoint</vt:lpstr>
      <vt:lpstr>Презентация PowerPoint</vt:lpstr>
      <vt:lpstr>Задание от руководителя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Онлайн-платформа с алгоритмическими задачами по программированию «SupremeCode»</dc:title>
  <dc:creator>Danil</dc:creator>
  <cp:lastModifiedBy>Fine Danil</cp:lastModifiedBy>
  <cp:revision>267</cp:revision>
  <dcterms:created xsi:type="dcterms:W3CDTF">2024-05-26T17:31:02Z</dcterms:created>
  <dcterms:modified xsi:type="dcterms:W3CDTF">2025-06-29T20:05:46Z</dcterms:modified>
</cp:coreProperties>
</file>