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Raleway"/>
      <p:regular r:id="rId30"/>
      <p:bold r:id="rId31"/>
      <p:italic r:id="rId32"/>
      <p:boldItalic r:id="rId33"/>
    </p:embeddedFont>
    <p:embeddedFont>
      <p:font typeface="La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6DB8733-A3AE-432C-85C6-C32CF51C0C58}">
  <a:tblStyle styleId="{56DB8733-A3AE-432C-85C6-C32CF51C0C5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leway-bold.fntdata"/><Relationship Id="rId30" Type="http://schemas.openxmlformats.org/officeDocument/2006/relationships/font" Target="fonts/Raleway-regular.fntdata"/><Relationship Id="rId11" Type="http://schemas.openxmlformats.org/officeDocument/2006/relationships/slide" Target="slides/slide5.xml"/><Relationship Id="rId33" Type="http://schemas.openxmlformats.org/officeDocument/2006/relationships/font" Target="fonts/Raleway-boldItalic.fntdata"/><Relationship Id="rId10" Type="http://schemas.openxmlformats.org/officeDocument/2006/relationships/slide" Target="slides/slide4.xml"/><Relationship Id="rId32" Type="http://schemas.openxmlformats.org/officeDocument/2006/relationships/font" Target="fonts/Raleway-italic.fntdata"/><Relationship Id="rId13" Type="http://schemas.openxmlformats.org/officeDocument/2006/relationships/slide" Target="slides/slide7.xml"/><Relationship Id="rId35" Type="http://schemas.openxmlformats.org/officeDocument/2006/relationships/font" Target="fonts/Lato-bold.fntdata"/><Relationship Id="rId12" Type="http://schemas.openxmlformats.org/officeDocument/2006/relationships/slide" Target="slides/slide6.xml"/><Relationship Id="rId34" Type="http://schemas.openxmlformats.org/officeDocument/2006/relationships/font" Target="fonts/Lato-regular.fntdata"/><Relationship Id="rId15" Type="http://schemas.openxmlformats.org/officeDocument/2006/relationships/slide" Target="slides/slide9.xml"/><Relationship Id="rId37" Type="http://schemas.openxmlformats.org/officeDocument/2006/relationships/font" Target="fonts/Lato-boldItalic.fntdata"/><Relationship Id="rId14" Type="http://schemas.openxmlformats.org/officeDocument/2006/relationships/slide" Target="slides/slide8.xml"/><Relationship Id="rId36" Type="http://schemas.openxmlformats.org/officeDocument/2006/relationships/font" Target="fonts/Lato-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952f026b3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952f026b3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965996267c_0_1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965996267c_0_1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ratingcount &lt;- table(IMDB_Movie_Dataset$content_rating)</a:t>
            </a:r>
            <a:endParaRPr/>
          </a:p>
          <a:p>
            <a:pPr indent="0" lvl="0" marL="0" rtl="0" algn="l">
              <a:spcBef>
                <a:spcPts val="0"/>
              </a:spcBef>
              <a:spcAft>
                <a:spcPts val="0"/>
              </a:spcAft>
              <a:buClr>
                <a:schemeClr val="dk1"/>
              </a:buClr>
              <a:buSzPts val="1100"/>
              <a:buFont typeface="Arial"/>
              <a:buNone/>
            </a:pPr>
            <a:r>
              <a:rPr lang="en"/>
              <a:t>barplot(ratingcount, xlab = "Movie Rating", ylab = "Count of Movies", main ="Count of Movie Ratings")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952f026b3a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952f026b3a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965996267c_0_1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965996267c_0_1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boxplot(IMDB_Movie_Dataset$imdb_score ~ IMDB_Movie_Dataset$content_rating, xlab = "Content Rating", ylab = "IMDB Score",notch = TRUE)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952cfd72c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952cfd72c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965996267c_0_1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965996267c_0_1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plot(IMDB.df$imdb_score~IMDB.df$gross, xlab= "GROSS", ylab = "IMDB SCORE", log='xy',col="navyblue")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96e4828a29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96e4828a29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plot(IMDB.df$gross~IMDB.df$budget,xlab="BUDGET", ylab= "GROSS",log='xy', col="navyblue")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953330d29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953330d29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library(GGally)</a:t>
            </a:r>
            <a:endParaRPr/>
          </a:p>
          <a:p>
            <a:pPr indent="0" lvl="0" marL="0" rtl="0" algn="l">
              <a:spcBef>
                <a:spcPts val="0"/>
              </a:spcBef>
              <a:spcAft>
                <a:spcPts val="0"/>
              </a:spcAft>
              <a:buClr>
                <a:schemeClr val="dk1"/>
              </a:buClr>
              <a:buSzPts val="1100"/>
              <a:buFont typeface="Arial"/>
              <a:buNone/>
            </a:pPr>
            <a:r>
              <a:rPr lang="en"/>
              <a:t>ggpairs(IMDB.df[, c(4, 24, 26)])</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953330d29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953330d29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library(GGally)</a:t>
            </a:r>
            <a:endParaRPr/>
          </a:p>
          <a:p>
            <a:pPr indent="0" lvl="0" marL="0" rtl="0" algn="l">
              <a:spcBef>
                <a:spcPts val="0"/>
              </a:spcBef>
              <a:spcAft>
                <a:spcPts val="0"/>
              </a:spcAft>
              <a:buNone/>
            </a:pPr>
            <a:r>
              <a:rPr lang="en"/>
              <a:t>ggpairs(IMDB.df[, c(5, 8, 25, 26, 28)])</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965996267c_0_1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965996267c_0_1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summary(IMDB.df$num_critic_for_reviews)</a:t>
            </a:r>
            <a:endParaRPr/>
          </a:p>
          <a:p>
            <a:pPr indent="0" lvl="0" marL="0" rtl="0" algn="l">
              <a:spcBef>
                <a:spcPts val="0"/>
              </a:spcBef>
              <a:spcAft>
                <a:spcPts val="0"/>
              </a:spcAft>
              <a:buClr>
                <a:schemeClr val="dk1"/>
              </a:buClr>
              <a:buSzPts val="1100"/>
              <a:buFont typeface="Arial"/>
              <a:buNone/>
            </a:pPr>
            <a:r>
              <a:rPr lang="en"/>
              <a:t>IMDB.df &lt;- IMDB.df[!is.na(IMDB.df$num_critic_for_reviews),]</a:t>
            </a:r>
            <a:endParaRPr/>
          </a:p>
          <a:p>
            <a:pPr indent="0" lvl="0" marL="0" rtl="0" algn="l">
              <a:spcBef>
                <a:spcPts val="0"/>
              </a:spcBef>
              <a:spcAft>
                <a:spcPts val="0"/>
              </a:spcAft>
              <a:buClr>
                <a:schemeClr val="dk1"/>
              </a:buClr>
              <a:buSzPts val="1100"/>
              <a:buFont typeface="Arial"/>
              <a:buNone/>
            </a:pPr>
            <a:r>
              <a:rPr lang="en"/>
              <a:t>dim(IMDB.df)</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summary(IMDB.df$duration)</a:t>
            </a:r>
            <a:endParaRPr/>
          </a:p>
          <a:p>
            <a:pPr indent="0" lvl="0" marL="0" rtl="0" algn="l">
              <a:spcBef>
                <a:spcPts val="0"/>
              </a:spcBef>
              <a:spcAft>
                <a:spcPts val="0"/>
              </a:spcAft>
              <a:buClr>
                <a:schemeClr val="dk1"/>
              </a:buClr>
              <a:buSzPts val="1100"/>
              <a:buFont typeface="Arial"/>
              <a:buNone/>
            </a:pPr>
            <a:r>
              <a:rPr lang="en"/>
              <a:t>IMDB.df &lt;- IMDB.df[!is.na(IMDB.df$duration),]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summary(IMDB.df$director_facebook_likes)</a:t>
            </a:r>
            <a:endParaRPr/>
          </a:p>
          <a:p>
            <a:pPr indent="0" lvl="0" marL="0" rtl="0" algn="l">
              <a:spcBef>
                <a:spcPts val="0"/>
              </a:spcBef>
              <a:spcAft>
                <a:spcPts val="0"/>
              </a:spcAft>
              <a:buClr>
                <a:schemeClr val="dk1"/>
              </a:buClr>
              <a:buSzPts val="1100"/>
              <a:buFont typeface="Arial"/>
              <a:buNone/>
            </a:pPr>
            <a:r>
              <a:rPr lang="en"/>
              <a:t>IMDB.df$director_facebook_likes[is.na(IMDB.df$director_facebook_likes)] &lt;- median(IMDB.df$director_facebook_likes, na.rm = TRUE)</a:t>
            </a:r>
            <a:endParaRPr/>
          </a:p>
          <a:p>
            <a:pPr indent="0" lvl="0" marL="0" rtl="0" algn="l">
              <a:spcBef>
                <a:spcPts val="0"/>
              </a:spcBef>
              <a:spcAft>
                <a:spcPts val="0"/>
              </a:spcAft>
              <a:buClr>
                <a:schemeClr val="dk1"/>
              </a:buClr>
              <a:buSzPts val="1100"/>
              <a:buFont typeface="Arial"/>
              <a:buNone/>
            </a:pPr>
            <a:r>
              <a:rPr lang="en"/>
              <a:t>summary(IMDB.df$director_facebook_likes)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summary(IMDB.df$actor_3_facebook_likes)</a:t>
            </a:r>
            <a:endParaRPr/>
          </a:p>
          <a:p>
            <a:pPr indent="0" lvl="0" marL="0" rtl="0" algn="l">
              <a:spcBef>
                <a:spcPts val="0"/>
              </a:spcBef>
              <a:spcAft>
                <a:spcPts val="0"/>
              </a:spcAft>
              <a:buClr>
                <a:schemeClr val="dk1"/>
              </a:buClr>
              <a:buSzPts val="1100"/>
              <a:buFont typeface="Arial"/>
              <a:buNone/>
            </a:pPr>
            <a:r>
              <a:rPr lang="en"/>
              <a:t>IMDB.df &lt;- IMDB.df[!is.na(IMDB.df$actor_3_facebook_likes),]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summary(IMDB.df$actor_1_facebook_likes)</a:t>
            </a:r>
            <a:endParaRPr/>
          </a:p>
          <a:p>
            <a:pPr indent="0" lvl="0" marL="0" rtl="0" algn="l">
              <a:spcBef>
                <a:spcPts val="0"/>
              </a:spcBef>
              <a:spcAft>
                <a:spcPts val="0"/>
              </a:spcAft>
              <a:buClr>
                <a:schemeClr val="dk1"/>
              </a:buClr>
              <a:buSzPts val="1100"/>
              <a:buFont typeface="Arial"/>
              <a:buNone/>
            </a:pPr>
            <a:r>
              <a:rPr lang="en"/>
              <a:t>IMDB.df &lt;- IMDB.df[!is.na(IMDB.df$actor_1_facebook_likes),]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summary(IMDB.df$gross)</a:t>
            </a:r>
            <a:endParaRPr/>
          </a:p>
          <a:p>
            <a:pPr indent="0" lvl="0" marL="0" rtl="0" algn="l">
              <a:spcBef>
                <a:spcPts val="0"/>
              </a:spcBef>
              <a:spcAft>
                <a:spcPts val="0"/>
              </a:spcAft>
              <a:buClr>
                <a:schemeClr val="dk1"/>
              </a:buClr>
              <a:buSzPts val="1100"/>
              <a:buFont typeface="Arial"/>
              <a:buNone/>
            </a:pPr>
            <a:r>
              <a:rPr lang="en"/>
              <a:t>IMDB.df$gross[is.na(IMDB.df$gross)] &lt;- median(IMDB.df$gross, na.rm = TRUE)</a:t>
            </a:r>
            <a:endParaRPr/>
          </a:p>
          <a:p>
            <a:pPr indent="0" lvl="0" marL="0" rtl="0" algn="l">
              <a:spcBef>
                <a:spcPts val="0"/>
              </a:spcBef>
              <a:spcAft>
                <a:spcPts val="0"/>
              </a:spcAft>
              <a:buClr>
                <a:schemeClr val="dk1"/>
              </a:buClr>
              <a:buSzPts val="1100"/>
              <a:buFont typeface="Arial"/>
              <a:buNone/>
            </a:pPr>
            <a:r>
              <a:rPr lang="en"/>
              <a:t>summary(IMDB.df$gross)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summary(IMDB.df$budget)</a:t>
            </a:r>
            <a:endParaRPr/>
          </a:p>
          <a:p>
            <a:pPr indent="0" lvl="0" marL="0" rtl="0" algn="l">
              <a:spcBef>
                <a:spcPts val="0"/>
              </a:spcBef>
              <a:spcAft>
                <a:spcPts val="0"/>
              </a:spcAft>
              <a:buClr>
                <a:schemeClr val="dk1"/>
              </a:buClr>
              <a:buSzPts val="1100"/>
              <a:buFont typeface="Arial"/>
              <a:buNone/>
            </a:pPr>
            <a:r>
              <a:rPr lang="en"/>
              <a:t>IMDB.df$budget[is.na(IMDB.df$budget)] &lt;- median(IMDB.df$budget, na.rm = TRUE)</a:t>
            </a:r>
            <a:endParaRPr/>
          </a:p>
          <a:p>
            <a:pPr indent="0" lvl="0" marL="0" rtl="0" algn="l">
              <a:spcBef>
                <a:spcPts val="0"/>
              </a:spcBef>
              <a:spcAft>
                <a:spcPts val="0"/>
              </a:spcAft>
              <a:buClr>
                <a:schemeClr val="dk1"/>
              </a:buClr>
              <a:buSzPts val="1100"/>
              <a:buFont typeface="Arial"/>
              <a:buNone/>
            </a:pPr>
            <a:r>
              <a:rPr lang="en"/>
              <a:t>summary(IMDB.df$budget)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summary(IMDB.df$aspect_ratio)</a:t>
            </a:r>
            <a:endParaRPr/>
          </a:p>
          <a:p>
            <a:pPr indent="0" lvl="0" marL="0" rtl="0" algn="l">
              <a:spcBef>
                <a:spcPts val="0"/>
              </a:spcBef>
              <a:spcAft>
                <a:spcPts val="0"/>
              </a:spcAft>
              <a:buClr>
                <a:schemeClr val="dk1"/>
              </a:buClr>
              <a:buSzPts val="1100"/>
              <a:buFont typeface="Arial"/>
              <a:buNone/>
            </a:pPr>
            <a:r>
              <a:rPr lang="en"/>
              <a:t>IMDB.df$aspect_ratio[is.na(IMDB.df$aspect_ratio)] &lt;- median(IMDB.df$aspect_ratio, na.rm = TRUE)</a:t>
            </a:r>
            <a:endParaRPr/>
          </a:p>
          <a:p>
            <a:pPr indent="0" lvl="0" marL="0" rtl="0" algn="l">
              <a:spcBef>
                <a:spcPts val="0"/>
              </a:spcBef>
              <a:spcAft>
                <a:spcPts val="0"/>
              </a:spcAft>
              <a:buClr>
                <a:schemeClr val="dk1"/>
              </a:buClr>
              <a:buSzPts val="1100"/>
              <a:buFont typeface="Arial"/>
              <a:buNone/>
            </a:pPr>
            <a:r>
              <a:rPr lang="en"/>
              <a:t>summary(IMDB.df$aspect_ratio)</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summary(IMDB.df$facenumber_in_poster)</a:t>
            </a:r>
            <a:endParaRPr/>
          </a:p>
          <a:p>
            <a:pPr indent="0" lvl="0" marL="0" rtl="0" algn="l">
              <a:spcBef>
                <a:spcPts val="0"/>
              </a:spcBef>
              <a:spcAft>
                <a:spcPts val="0"/>
              </a:spcAft>
              <a:buClr>
                <a:schemeClr val="dk1"/>
              </a:buClr>
              <a:buSzPts val="1100"/>
              <a:buFont typeface="Arial"/>
              <a:buNone/>
            </a:pPr>
            <a:r>
              <a:rPr lang="en"/>
              <a:t>IMDB.df &lt;- IMDB.df[!is.na(IMDB.df$facenumber_in_poster),]</a:t>
            </a:r>
            <a:endParaRPr/>
          </a:p>
          <a:p>
            <a:pPr indent="0" lvl="0" marL="0" rtl="0" algn="l">
              <a:spcBef>
                <a:spcPts val="0"/>
              </a:spcBef>
              <a:spcAft>
                <a:spcPts val="0"/>
              </a:spcAft>
              <a:buClr>
                <a:schemeClr val="dk1"/>
              </a:buClr>
              <a:buSzPts val="1100"/>
              <a:buFont typeface="Arial"/>
              <a:buNone/>
            </a:pPr>
            <a:r>
              <a:rPr lang="en"/>
              <a:t>dim(IMDB.df)</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93da033a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93da033a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96e4828a29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96e4828a29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965996267c_0_1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965996267c_0_1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dummies &lt;- model.matrix(~0+color, data=IMDB.df)</a:t>
            </a:r>
            <a:endParaRPr/>
          </a:p>
          <a:p>
            <a:pPr indent="0" lvl="0" marL="0" rtl="0" algn="l">
              <a:spcBef>
                <a:spcPts val="0"/>
              </a:spcBef>
              <a:spcAft>
                <a:spcPts val="0"/>
              </a:spcAft>
              <a:buClr>
                <a:schemeClr val="dk1"/>
              </a:buClr>
              <a:buSzPts val="1100"/>
              <a:buFont typeface="Arial"/>
              <a:buNone/>
            </a:pPr>
            <a:r>
              <a:rPr lang="en"/>
              <a:t>dummies &lt;- as.data.frame(dummies)</a:t>
            </a:r>
            <a:endParaRPr/>
          </a:p>
          <a:p>
            <a:pPr indent="0" lvl="0" marL="0" rtl="0" algn="l">
              <a:spcBef>
                <a:spcPts val="0"/>
              </a:spcBef>
              <a:spcAft>
                <a:spcPts val="0"/>
              </a:spcAft>
              <a:buClr>
                <a:schemeClr val="dk1"/>
              </a:buClr>
              <a:buSzPts val="1100"/>
              <a:buFont typeface="Arial"/>
              <a:buNone/>
            </a:pPr>
            <a:r>
              <a:rPr lang="en"/>
              <a:t>t(names(dummies))</a:t>
            </a:r>
            <a:endParaRPr/>
          </a:p>
          <a:p>
            <a:pPr indent="0" lvl="0" marL="0" rtl="0" algn="l">
              <a:spcBef>
                <a:spcPts val="0"/>
              </a:spcBef>
              <a:spcAft>
                <a:spcPts val="0"/>
              </a:spcAft>
              <a:buClr>
                <a:schemeClr val="dk1"/>
              </a:buClr>
              <a:buSzPts val="1100"/>
              <a:buFont typeface="Arial"/>
              <a:buNone/>
            </a:pPr>
            <a:r>
              <a:rPr lang="en"/>
              <a:t>head(dummies)</a:t>
            </a:r>
            <a:endParaRPr/>
          </a:p>
          <a:p>
            <a:pPr indent="0" lvl="0" marL="0" rtl="0" algn="l">
              <a:spcBef>
                <a:spcPts val="0"/>
              </a:spcBef>
              <a:spcAft>
                <a:spcPts val="0"/>
              </a:spcAft>
              <a:buClr>
                <a:schemeClr val="dk1"/>
              </a:buClr>
              <a:buSzPts val="1100"/>
              <a:buFont typeface="Arial"/>
              <a:buNone/>
            </a:pPr>
            <a:r>
              <a:rPr lang="en"/>
              <a:t>dummies &lt;- dummies[,-1]</a:t>
            </a:r>
            <a:endParaRPr/>
          </a:p>
          <a:p>
            <a:pPr indent="0" lvl="0" marL="0" rtl="0" algn="l">
              <a:spcBef>
                <a:spcPts val="0"/>
              </a:spcBef>
              <a:spcAft>
                <a:spcPts val="0"/>
              </a:spcAft>
              <a:buClr>
                <a:schemeClr val="dk1"/>
              </a:buClr>
              <a:buSzPts val="1100"/>
              <a:buFont typeface="Arial"/>
              <a:buNone/>
            </a:pPr>
            <a:r>
              <a:rPr lang="en"/>
              <a:t>IMDB.df &lt;- cbind(IMDB.df[,-c(1)], dummies)</a:t>
            </a:r>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93d601c96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93d601c96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965996267c_0_1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965996267c_0_1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93da033ab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93da033ab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965996267c_0_1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965996267c_0_1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965996267c_0_1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965996267c_0_1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965996267c_0_1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965996267c_0_1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96e4828a2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96e4828a2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965996267c_0_1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965996267c_0_1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965996267c_0_1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965996267c_0_1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imdbmovie &lt;- read.csv("IMDB_Movie_Dataset")</a:t>
            </a:r>
            <a:endParaRPr/>
          </a:p>
          <a:p>
            <a:pPr indent="0" lvl="0" marL="0" rtl="0" algn="l">
              <a:spcBef>
                <a:spcPts val="0"/>
              </a:spcBef>
              <a:spcAft>
                <a:spcPts val="0"/>
              </a:spcAft>
              <a:buClr>
                <a:schemeClr val="dk1"/>
              </a:buClr>
              <a:buSzPts val="1100"/>
              <a:buFont typeface="Arial"/>
              <a:buNone/>
            </a:pPr>
            <a:r>
              <a:rPr lang="en"/>
              <a:t>hist(IMDB_Movie_Dataset$imdb_score, main = "Total Count of IMDB Scores", xlab = "IMDB Score")</a:t>
            </a:r>
            <a:endParaRPr/>
          </a:p>
          <a:p>
            <a:pPr indent="0" lvl="0" marL="0" rtl="0" algn="l">
              <a:spcBef>
                <a:spcPts val="0"/>
              </a:spcBef>
              <a:spcAft>
                <a:spcPts val="0"/>
              </a:spcAft>
              <a:buClr>
                <a:schemeClr val="dk1"/>
              </a:buClr>
              <a:buSzPts val="1100"/>
              <a:buFont typeface="Arial"/>
              <a:buNone/>
            </a:pPr>
            <a:r>
              <a:rPr lang="en"/>
              <a:t>mean(IMDB_Movie_Dataset$imdb_score)</a:t>
            </a:r>
            <a:endParaRPr/>
          </a:p>
          <a:p>
            <a:pPr indent="0" lvl="0" marL="0" rtl="0" algn="l">
              <a:spcBef>
                <a:spcPts val="0"/>
              </a:spcBef>
              <a:spcAft>
                <a:spcPts val="0"/>
              </a:spcAft>
              <a:buClr>
                <a:schemeClr val="dk1"/>
              </a:buClr>
              <a:buSzPts val="1100"/>
              <a:buFont typeface="Arial"/>
              <a:buNone/>
            </a:pPr>
            <a:r>
              <a:rPr lang="en"/>
              <a:t>median(IMDB_Movie_Dataset$imdb_score)</a:t>
            </a:r>
            <a:endParaRPr/>
          </a:p>
          <a:p>
            <a:pPr indent="0" lvl="0" marL="0" rtl="0" algn="l">
              <a:spcBef>
                <a:spcPts val="0"/>
              </a:spcBef>
              <a:spcAft>
                <a:spcPts val="0"/>
              </a:spcAft>
              <a:buClr>
                <a:schemeClr val="dk1"/>
              </a:buClr>
              <a:buSzPts val="1100"/>
              <a:buFont typeface="Arial"/>
              <a:buNone/>
            </a:pPr>
            <a:r>
              <a:rPr lang="en"/>
              <a:t>mode(IMDB_Movie_Dataset$imdb_score)</a:t>
            </a:r>
            <a:endParaRPr/>
          </a:p>
          <a:p>
            <a:pPr indent="0" lvl="0" marL="0" rtl="0" algn="l">
              <a:spcBef>
                <a:spcPts val="0"/>
              </a:spcBef>
              <a:spcAft>
                <a:spcPts val="0"/>
              </a:spcAft>
              <a:buClr>
                <a:schemeClr val="dk1"/>
              </a:buClr>
              <a:buSzPts val="1100"/>
              <a:buFont typeface="Arial"/>
              <a:buNone/>
            </a:pPr>
            <a:r>
              <a:rPr lang="en"/>
              <a:t>quantile(IMDB_Movie_Dataset$imdb_score, c(.25,.5,.75), type = 1)</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3.png"/><Relationship Id="rId4" Type="http://schemas.openxmlformats.org/officeDocument/2006/relationships/image" Target="../media/image17.png"/><Relationship Id="rId5"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8.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5.png"/><Relationship Id="rId4" Type="http://schemas.openxmlformats.org/officeDocument/2006/relationships/image" Target="../media/image11.png"/><Relationship Id="rId5"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700"/>
              <a:t>Data Mining Assignment 1</a:t>
            </a:r>
            <a:endParaRPr sz="3700"/>
          </a:p>
        </p:txBody>
      </p:sp>
      <p:sp>
        <p:nvSpPr>
          <p:cNvPr id="87" name="Google Shape;87;p13"/>
          <p:cNvSpPr txBox="1"/>
          <p:nvPr>
            <p:ph idx="1" type="subTitle"/>
          </p:nvPr>
        </p:nvSpPr>
        <p:spPr>
          <a:xfrm>
            <a:off x="727952" y="2737875"/>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Team Data Miners</a:t>
            </a:r>
            <a:endParaRPr sz="2600"/>
          </a:p>
          <a:p>
            <a:pPr indent="0" lvl="0" marL="0" rtl="0" algn="l">
              <a:spcBef>
                <a:spcPts val="0"/>
              </a:spcBef>
              <a:spcAft>
                <a:spcPts val="0"/>
              </a:spcAft>
              <a:buNone/>
            </a:pPr>
            <a:r>
              <a:t/>
            </a:r>
            <a:endParaRPr sz="700"/>
          </a:p>
          <a:p>
            <a:pPr indent="0" lvl="0" marL="0" rtl="0" algn="l">
              <a:spcBef>
                <a:spcPts val="0"/>
              </a:spcBef>
              <a:spcAft>
                <a:spcPts val="0"/>
              </a:spcAft>
              <a:buNone/>
            </a:pPr>
            <a:r>
              <a:rPr i="1" lang="en" sz="2000"/>
              <a:t>Emma Focht, Nhi Tran, Nicole Ihlenfield, Dylan Curran, Nicholas Kemper</a:t>
            </a:r>
            <a:endParaRPr i="1" sz="2000"/>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2"/>
          <p:cNvSpPr txBox="1"/>
          <p:nvPr>
            <p:ph type="title"/>
          </p:nvPr>
        </p:nvSpPr>
        <p:spPr>
          <a:xfrm>
            <a:off x="729450" y="7045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Histogram</a:t>
            </a:r>
            <a:endParaRPr/>
          </a:p>
        </p:txBody>
      </p:sp>
      <p:sp>
        <p:nvSpPr>
          <p:cNvPr id="158" name="Google Shape;158;p22"/>
          <p:cNvSpPr txBox="1"/>
          <p:nvPr>
            <p:ph idx="1" type="body"/>
          </p:nvPr>
        </p:nvSpPr>
        <p:spPr>
          <a:xfrm>
            <a:off x="6274200" y="1327150"/>
            <a:ext cx="2869800" cy="34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accent3"/>
                </a:solidFill>
                <a:latin typeface="Arial"/>
                <a:ea typeface="Arial"/>
                <a:cs typeface="Arial"/>
                <a:sym typeface="Arial"/>
              </a:rPr>
              <a:t>Summary</a:t>
            </a:r>
            <a:endParaRPr b="1" sz="1700">
              <a:solidFill>
                <a:schemeClr val="accent3"/>
              </a:solidFill>
              <a:latin typeface="Arial"/>
              <a:ea typeface="Arial"/>
              <a:cs typeface="Arial"/>
              <a:sym typeface="Arial"/>
            </a:endParaRPr>
          </a:p>
          <a:p>
            <a:pPr indent="-336550" lvl="0" marL="457200" rtl="0" algn="l">
              <a:spcBef>
                <a:spcPts val="0"/>
              </a:spcBef>
              <a:spcAft>
                <a:spcPts val="0"/>
              </a:spcAft>
              <a:buClr>
                <a:srgbClr val="000000"/>
              </a:buClr>
              <a:buSzPts val="1700"/>
              <a:buFont typeface="Arial"/>
              <a:buChar char="●"/>
            </a:pPr>
            <a:r>
              <a:rPr lang="en" sz="1700">
                <a:solidFill>
                  <a:srgbClr val="000000"/>
                </a:solidFill>
                <a:latin typeface="Arial"/>
                <a:ea typeface="Arial"/>
                <a:cs typeface="Arial"/>
                <a:sym typeface="Arial"/>
              </a:rPr>
              <a:t>Most movies have duration between 50-150 minutes.</a:t>
            </a:r>
            <a:endParaRPr sz="1700">
              <a:solidFill>
                <a:srgbClr val="000000"/>
              </a:solidFill>
              <a:latin typeface="Arial"/>
              <a:ea typeface="Arial"/>
              <a:cs typeface="Arial"/>
              <a:sym typeface="Arial"/>
            </a:endParaRPr>
          </a:p>
          <a:p>
            <a:pPr indent="-336550" lvl="0" marL="457200" rtl="0" algn="l">
              <a:spcBef>
                <a:spcPts val="0"/>
              </a:spcBef>
              <a:spcAft>
                <a:spcPts val="0"/>
              </a:spcAft>
              <a:buClr>
                <a:srgbClr val="000000"/>
              </a:buClr>
              <a:buSzPts val="1700"/>
              <a:buFont typeface="Arial"/>
              <a:buChar char="●"/>
            </a:pPr>
            <a:r>
              <a:rPr lang="en" sz="1700">
                <a:solidFill>
                  <a:srgbClr val="000000"/>
                </a:solidFill>
                <a:latin typeface="Arial"/>
                <a:ea typeface="Arial"/>
                <a:cs typeface="Arial"/>
                <a:sym typeface="Arial"/>
              </a:rPr>
              <a:t>The average duration is 107.2.</a:t>
            </a:r>
            <a:endParaRPr sz="1700">
              <a:solidFill>
                <a:srgbClr val="000000"/>
              </a:solidFill>
              <a:latin typeface="Arial"/>
              <a:ea typeface="Arial"/>
              <a:cs typeface="Arial"/>
              <a:sym typeface="Arial"/>
            </a:endParaRPr>
          </a:p>
          <a:p>
            <a:pPr indent="-336550" lvl="0" marL="457200" rtl="0" algn="l">
              <a:spcBef>
                <a:spcPts val="0"/>
              </a:spcBef>
              <a:spcAft>
                <a:spcPts val="0"/>
              </a:spcAft>
              <a:buClr>
                <a:srgbClr val="000000"/>
              </a:buClr>
              <a:buSzPts val="1700"/>
              <a:buFont typeface="Arial"/>
              <a:buChar char="●"/>
            </a:pPr>
            <a:r>
              <a:rPr lang="en" sz="1700">
                <a:solidFill>
                  <a:srgbClr val="000000"/>
                </a:solidFill>
                <a:latin typeface="Arial"/>
                <a:ea typeface="Arial"/>
                <a:cs typeface="Arial"/>
                <a:sym typeface="Arial"/>
              </a:rPr>
              <a:t>The median duration is 103.0.</a:t>
            </a:r>
            <a:endParaRPr sz="1700">
              <a:solidFill>
                <a:srgbClr val="000000"/>
              </a:solidFill>
              <a:latin typeface="Arial"/>
              <a:ea typeface="Arial"/>
              <a:cs typeface="Arial"/>
              <a:sym typeface="Arial"/>
            </a:endParaRPr>
          </a:p>
          <a:p>
            <a:pPr indent="0" lvl="0" marL="457200" rtl="0" algn="l">
              <a:spcBef>
                <a:spcPts val="0"/>
              </a:spcBef>
              <a:spcAft>
                <a:spcPts val="0"/>
              </a:spcAft>
              <a:buNone/>
            </a:pPr>
            <a:r>
              <a:t/>
            </a:r>
            <a:endParaRPr sz="1700">
              <a:solidFill>
                <a:srgbClr val="000000"/>
              </a:solidFill>
              <a:latin typeface="Arial"/>
              <a:ea typeface="Arial"/>
              <a:cs typeface="Arial"/>
              <a:sym typeface="Arial"/>
            </a:endParaRPr>
          </a:p>
          <a:p>
            <a:pPr indent="0" lvl="0" marL="0" rtl="0" algn="l">
              <a:lnSpc>
                <a:spcPct val="100000"/>
              </a:lnSpc>
              <a:spcBef>
                <a:spcPts val="1000"/>
              </a:spcBef>
              <a:spcAft>
                <a:spcPts val="0"/>
              </a:spcAft>
              <a:buNone/>
            </a:pPr>
            <a:r>
              <a:t/>
            </a:r>
            <a:endParaRPr sz="1700">
              <a:solidFill>
                <a:srgbClr val="000000"/>
              </a:solidFill>
              <a:latin typeface="Arial"/>
              <a:ea typeface="Arial"/>
              <a:cs typeface="Arial"/>
              <a:sym typeface="Arial"/>
            </a:endParaRPr>
          </a:p>
        </p:txBody>
      </p:sp>
      <p:pic>
        <p:nvPicPr>
          <p:cNvPr id="159" name="Google Shape;159;p22"/>
          <p:cNvPicPr preferRelativeResize="0"/>
          <p:nvPr/>
        </p:nvPicPr>
        <p:blipFill>
          <a:blip r:embed="rId3">
            <a:alphaModFix/>
          </a:blip>
          <a:stretch>
            <a:fillRect/>
          </a:stretch>
        </p:blipFill>
        <p:spPr>
          <a:xfrm>
            <a:off x="278200" y="1434025"/>
            <a:ext cx="6082950" cy="31923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3"/>
          <p:cNvSpPr txBox="1"/>
          <p:nvPr>
            <p:ph type="title"/>
          </p:nvPr>
        </p:nvSpPr>
        <p:spPr>
          <a:xfrm>
            <a:off x="729450" y="7045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Bar Chart</a:t>
            </a:r>
            <a:endParaRPr/>
          </a:p>
        </p:txBody>
      </p:sp>
      <p:sp>
        <p:nvSpPr>
          <p:cNvPr id="165" name="Google Shape;165;p23"/>
          <p:cNvSpPr txBox="1"/>
          <p:nvPr>
            <p:ph idx="1" type="body"/>
          </p:nvPr>
        </p:nvSpPr>
        <p:spPr>
          <a:xfrm>
            <a:off x="5859900" y="1392100"/>
            <a:ext cx="32841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Arial"/>
                <a:ea typeface="Arial"/>
                <a:cs typeface="Arial"/>
                <a:sym typeface="Arial"/>
              </a:rPr>
              <a:t>Summary</a:t>
            </a:r>
            <a:endParaRPr b="1" sz="1800">
              <a:solidFill>
                <a:schemeClr val="accent3"/>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Most movies in our dataset fall in the PG, PG-13 and R ratings.</a:t>
            </a:r>
            <a:endParaRPr sz="1800">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There are more R rated movies in our set than any other type of movies.</a:t>
            </a:r>
            <a:endParaRPr sz="1800">
              <a:solidFill>
                <a:srgbClr val="000000"/>
              </a:solidFill>
              <a:latin typeface="Arial"/>
              <a:ea typeface="Arial"/>
              <a:cs typeface="Arial"/>
              <a:sym typeface="Arial"/>
            </a:endParaRPr>
          </a:p>
          <a:p>
            <a:pPr indent="0" lvl="0" marL="457200" rtl="0" algn="l">
              <a:spcBef>
                <a:spcPts val="0"/>
              </a:spcBef>
              <a:spcAft>
                <a:spcPts val="0"/>
              </a:spcAft>
              <a:buNone/>
            </a:pPr>
            <a:r>
              <a:t/>
            </a:r>
            <a:endParaRPr sz="1800">
              <a:solidFill>
                <a:srgbClr val="000000"/>
              </a:solidFill>
              <a:latin typeface="Arial"/>
              <a:ea typeface="Arial"/>
              <a:cs typeface="Arial"/>
              <a:sym typeface="Arial"/>
            </a:endParaRPr>
          </a:p>
          <a:p>
            <a:pPr indent="0" lvl="0" marL="0" rtl="0" algn="l">
              <a:lnSpc>
                <a:spcPct val="100000"/>
              </a:lnSpc>
              <a:spcBef>
                <a:spcPts val="1000"/>
              </a:spcBef>
              <a:spcAft>
                <a:spcPts val="0"/>
              </a:spcAft>
              <a:buNone/>
            </a:pPr>
            <a:r>
              <a:t/>
            </a:r>
            <a:endParaRPr sz="1800">
              <a:solidFill>
                <a:srgbClr val="000000"/>
              </a:solidFill>
              <a:latin typeface="Arial"/>
              <a:ea typeface="Arial"/>
              <a:cs typeface="Arial"/>
              <a:sym typeface="Arial"/>
            </a:endParaRPr>
          </a:p>
        </p:txBody>
      </p:sp>
      <p:pic>
        <p:nvPicPr>
          <p:cNvPr id="166" name="Google Shape;166;p23"/>
          <p:cNvPicPr preferRelativeResize="0"/>
          <p:nvPr/>
        </p:nvPicPr>
        <p:blipFill rotWithShape="1">
          <a:blip r:embed="rId3">
            <a:alphaModFix/>
          </a:blip>
          <a:srcRect b="0" l="941" r="0" t="0"/>
          <a:stretch/>
        </p:blipFill>
        <p:spPr>
          <a:xfrm>
            <a:off x="204775" y="1392100"/>
            <a:ext cx="5502725" cy="2939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4"/>
          <p:cNvSpPr txBox="1"/>
          <p:nvPr>
            <p:ph type="title"/>
          </p:nvPr>
        </p:nvSpPr>
        <p:spPr>
          <a:xfrm>
            <a:off x="729450" y="7045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Bar Chart</a:t>
            </a:r>
            <a:endParaRPr/>
          </a:p>
        </p:txBody>
      </p:sp>
      <p:sp>
        <p:nvSpPr>
          <p:cNvPr id="172" name="Google Shape;172;p24"/>
          <p:cNvSpPr txBox="1"/>
          <p:nvPr>
            <p:ph idx="1" type="body"/>
          </p:nvPr>
        </p:nvSpPr>
        <p:spPr>
          <a:xfrm>
            <a:off x="5859900" y="1392100"/>
            <a:ext cx="32841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Arial"/>
                <a:ea typeface="Arial"/>
                <a:cs typeface="Arial"/>
                <a:sym typeface="Arial"/>
              </a:rPr>
              <a:t>Summary</a:t>
            </a:r>
            <a:endParaRPr b="1" sz="1800">
              <a:solidFill>
                <a:schemeClr val="accent3"/>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Most movies in the dataset (approximately 95%) are in English.</a:t>
            </a:r>
            <a:endParaRPr sz="1800">
              <a:solidFill>
                <a:srgbClr val="000000"/>
              </a:solidFill>
              <a:latin typeface="Arial"/>
              <a:ea typeface="Arial"/>
              <a:cs typeface="Arial"/>
              <a:sym typeface="Arial"/>
            </a:endParaRPr>
          </a:p>
          <a:p>
            <a:pPr indent="0" lvl="0" marL="457200" rtl="0" algn="l">
              <a:spcBef>
                <a:spcPts val="0"/>
              </a:spcBef>
              <a:spcAft>
                <a:spcPts val="0"/>
              </a:spcAft>
              <a:buNone/>
            </a:pPr>
            <a:r>
              <a:t/>
            </a:r>
            <a:endParaRPr sz="1800">
              <a:solidFill>
                <a:srgbClr val="000000"/>
              </a:solidFill>
              <a:latin typeface="Arial"/>
              <a:ea typeface="Arial"/>
              <a:cs typeface="Arial"/>
              <a:sym typeface="Arial"/>
            </a:endParaRPr>
          </a:p>
          <a:p>
            <a:pPr indent="0" lvl="0" marL="0" rtl="0" algn="l">
              <a:lnSpc>
                <a:spcPct val="100000"/>
              </a:lnSpc>
              <a:spcBef>
                <a:spcPts val="1000"/>
              </a:spcBef>
              <a:spcAft>
                <a:spcPts val="0"/>
              </a:spcAft>
              <a:buNone/>
            </a:pPr>
            <a:r>
              <a:t/>
            </a:r>
            <a:endParaRPr sz="1800">
              <a:solidFill>
                <a:srgbClr val="000000"/>
              </a:solidFill>
              <a:latin typeface="Arial"/>
              <a:ea typeface="Arial"/>
              <a:cs typeface="Arial"/>
              <a:sym typeface="Arial"/>
            </a:endParaRPr>
          </a:p>
        </p:txBody>
      </p:sp>
      <p:pic>
        <p:nvPicPr>
          <p:cNvPr id="173" name="Google Shape;173;p24"/>
          <p:cNvPicPr preferRelativeResize="0"/>
          <p:nvPr/>
        </p:nvPicPr>
        <p:blipFill>
          <a:blip r:embed="rId3">
            <a:alphaModFix/>
          </a:blip>
          <a:stretch>
            <a:fillRect/>
          </a:stretch>
        </p:blipFill>
        <p:spPr>
          <a:xfrm>
            <a:off x="152400" y="1392100"/>
            <a:ext cx="5555101" cy="32997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5"/>
          <p:cNvSpPr txBox="1"/>
          <p:nvPr>
            <p:ph type="title"/>
          </p:nvPr>
        </p:nvSpPr>
        <p:spPr>
          <a:xfrm>
            <a:off x="729450" y="7045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Box Plot</a:t>
            </a:r>
            <a:endParaRPr/>
          </a:p>
        </p:txBody>
      </p:sp>
      <p:sp>
        <p:nvSpPr>
          <p:cNvPr id="179" name="Google Shape;179;p25"/>
          <p:cNvSpPr txBox="1"/>
          <p:nvPr>
            <p:ph idx="1" type="body"/>
          </p:nvPr>
        </p:nvSpPr>
        <p:spPr>
          <a:xfrm>
            <a:off x="6159800" y="1441200"/>
            <a:ext cx="27762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Arial"/>
                <a:ea typeface="Arial"/>
                <a:cs typeface="Arial"/>
                <a:sym typeface="Arial"/>
              </a:rPr>
              <a:t>Summary</a:t>
            </a:r>
            <a:endParaRPr b="1" sz="1800">
              <a:solidFill>
                <a:schemeClr val="accent3"/>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This shows the mean IMDB scores of movies based on their content ratings.</a:t>
            </a:r>
            <a:endParaRPr sz="1800">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TV-MA content ratings tend to have a slightly higher mean IMDB scores than other ratings.</a:t>
            </a:r>
            <a:endParaRPr sz="1800">
              <a:solidFill>
                <a:srgbClr val="000000"/>
              </a:solidFill>
              <a:latin typeface="Arial"/>
              <a:ea typeface="Arial"/>
              <a:cs typeface="Arial"/>
              <a:sym typeface="Arial"/>
            </a:endParaRPr>
          </a:p>
          <a:p>
            <a:pPr indent="0" lvl="0" marL="0" rtl="0" algn="l">
              <a:lnSpc>
                <a:spcPct val="100000"/>
              </a:lnSpc>
              <a:spcBef>
                <a:spcPts val="1000"/>
              </a:spcBef>
              <a:spcAft>
                <a:spcPts val="0"/>
              </a:spcAft>
              <a:buNone/>
            </a:pPr>
            <a:r>
              <a:t/>
            </a:r>
            <a:endParaRPr sz="1800">
              <a:solidFill>
                <a:srgbClr val="000000"/>
              </a:solidFill>
              <a:latin typeface="Arial"/>
              <a:ea typeface="Arial"/>
              <a:cs typeface="Arial"/>
              <a:sym typeface="Arial"/>
            </a:endParaRPr>
          </a:p>
        </p:txBody>
      </p:sp>
      <p:pic>
        <p:nvPicPr>
          <p:cNvPr id="180" name="Google Shape;180;p25"/>
          <p:cNvPicPr preferRelativeResize="0"/>
          <p:nvPr/>
        </p:nvPicPr>
        <p:blipFill>
          <a:blip r:embed="rId3">
            <a:alphaModFix/>
          </a:blip>
          <a:stretch>
            <a:fillRect/>
          </a:stretch>
        </p:blipFill>
        <p:spPr>
          <a:xfrm>
            <a:off x="152400" y="1392100"/>
            <a:ext cx="5855001" cy="294971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6"/>
          <p:cNvSpPr txBox="1"/>
          <p:nvPr>
            <p:ph type="title"/>
          </p:nvPr>
        </p:nvSpPr>
        <p:spPr>
          <a:xfrm>
            <a:off x="729450" y="7045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Box Plot</a:t>
            </a:r>
            <a:endParaRPr/>
          </a:p>
        </p:txBody>
      </p:sp>
      <p:sp>
        <p:nvSpPr>
          <p:cNvPr id="186" name="Google Shape;186;p26"/>
          <p:cNvSpPr txBox="1"/>
          <p:nvPr>
            <p:ph idx="1" type="body"/>
          </p:nvPr>
        </p:nvSpPr>
        <p:spPr>
          <a:xfrm>
            <a:off x="6159800" y="1441200"/>
            <a:ext cx="27762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Arial"/>
                <a:ea typeface="Arial"/>
                <a:cs typeface="Arial"/>
                <a:sym typeface="Arial"/>
              </a:rPr>
              <a:t>Summary</a:t>
            </a:r>
            <a:endParaRPr b="1" sz="1800">
              <a:solidFill>
                <a:schemeClr val="accent3"/>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This looks at average IMDB scores compared to Aspect Ratio.</a:t>
            </a:r>
            <a:endParaRPr sz="1800">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There is almost no relationship between how well a movie is rated on IMDB and its aspect ratio.</a:t>
            </a:r>
            <a:endParaRPr sz="1800">
              <a:solidFill>
                <a:srgbClr val="000000"/>
              </a:solidFill>
              <a:latin typeface="Arial"/>
              <a:ea typeface="Arial"/>
              <a:cs typeface="Arial"/>
              <a:sym typeface="Arial"/>
            </a:endParaRPr>
          </a:p>
          <a:p>
            <a:pPr indent="0" lvl="0" marL="0" rtl="0" algn="l">
              <a:lnSpc>
                <a:spcPct val="100000"/>
              </a:lnSpc>
              <a:spcBef>
                <a:spcPts val="1000"/>
              </a:spcBef>
              <a:spcAft>
                <a:spcPts val="0"/>
              </a:spcAft>
              <a:buNone/>
            </a:pPr>
            <a:r>
              <a:t/>
            </a:r>
            <a:endParaRPr sz="1800">
              <a:solidFill>
                <a:srgbClr val="000000"/>
              </a:solidFill>
              <a:latin typeface="Arial"/>
              <a:ea typeface="Arial"/>
              <a:cs typeface="Arial"/>
              <a:sym typeface="Arial"/>
            </a:endParaRPr>
          </a:p>
        </p:txBody>
      </p:sp>
      <p:pic>
        <p:nvPicPr>
          <p:cNvPr id="187" name="Google Shape;187;p26"/>
          <p:cNvPicPr preferRelativeResize="0"/>
          <p:nvPr/>
        </p:nvPicPr>
        <p:blipFill>
          <a:blip r:embed="rId3">
            <a:alphaModFix/>
          </a:blip>
          <a:stretch>
            <a:fillRect/>
          </a:stretch>
        </p:blipFill>
        <p:spPr>
          <a:xfrm>
            <a:off x="0" y="1491250"/>
            <a:ext cx="5855000" cy="27986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7"/>
          <p:cNvSpPr txBox="1"/>
          <p:nvPr>
            <p:ph type="title"/>
          </p:nvPr>
        </p:nvSpPr>
        <p:spPr>
          <a:xfrm>
            <a:off x="729450" y="7045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Scatterplot</a:t>
            </a:r>
            <a:endParaRPr/>
          </a:p>
        </p:txBody>
      </p:sp>
      <p:sp>
        <p:nvSpPr>
          <p:cNvPr id="193" name="Google Shape;193;p27"/>
          <p:cNvSpPr txBox="1"/>
          <p:nvPr>
            <p:ph idx="1" type="body"/>
          </p:nvPr>
        </p:nvSpPr>
        <p:spPr>
          <a:xfrm>
            <a:off x="5631300" y="1073950"/>
            <a:ext cx="3512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accent3"/>
                </a:solidFill>
                <a:latin typeface="Arial"/>
                <a:ea typeface="Arial"/>
                <a:cs typeface="Arial"/>
                <a:sym typeface="Arial"/>
              </a:rPr>
              <a:t>Summary</a:t>
            </a:r>
            <a:endParaRPr b="1" sz="1600">
              <a:solidFill>
                <a:schemeClr val="accent3"/>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Looking at the scatterplot, there appears to be not much correlation between gross and IMDB Score with the exception of a couple outliers.</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Most films receive a score of 5 or higher.</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Note: Missing data have been replaced by the median of the data set for each variable.</a:t>
            </a:r>
            <a:endParaRPr sz="1600">
              <a:solidFill>
                <a:srgbClr val="000000"/>
              </a:solidFill>
              <a:latin typeface="Arial"/>
              <a:ea typeface="Arial"/>
              <a:cs typeface="Arial"/>
              <a:sym typeface="Arial"/>
            </a:endParaRPr>
          </a:p>
          <a:p>
            <a:pPr indent="0" lvl="0" marL="0" rtl="0" algn="l">
              <a:lnSpc>
                <a:spcPct val="100000"/>
              </a:lnSpc>
              <a:spcBef>
                <a:spcPts val="1000"/>
              </a:spcBef>
              <a:spcAft>
                <a:spcPts val="0"/>
              </a:spcAft>
              <a:buNone/>
            </a:pPr>
            <a:r>
              <a:t/>
            </a:r>
            <a:endParaRPr sz="1600">
              <a:solidFill>
                <a:srgbClr val="000000"/>
              </a:solidFill>
              <a:latin typeface="Arial"/>
              <a:ea typeface="Arial"/>
              <a:cs typeface="Arial"/>
              <a:sym typeface="Arial"/>
            </a:endParaRPr>
          </a:p>
        </p:txBody>
      </p:sp>
      <p:pic>
        <p:nvPicPr>
          <p:cNvPr id="194" name="Google Shape;194;p27"/>
          <p:cNvPicPr preferRelativeResize="0"/>
          <p:nvPr/>
        </p:nvPicPr>
        <p:blipFill rotWithShape="1">
          <a:blip r:embed="rId3">
            <a:alphaModFix/>
          </a:blip>
          <a:srcRect b="0" l="0" r="5419" t="0"/>
          <a:stretch/>
        </p:blipFill>
        <p:spPr>
          <a:xfrm>
            <a:off x="323375" y="1640675"/>
            <a:ext cx="5307925" cy="2772225"/>
          </a:xfrm>
          <a:prstGeom prst="rect">
            <a:avLst/>
          </a:prstGeom>
          <a:noFill/>
          <a:ln>
            <a:noFill/>
          </a:ln>
        </p:spPr>
      </p:pic>
      <p:sp>
        <p:nvSpPr>
          <p:cNvPr id="195" name="Google Shape;195;p27"/>
          <p:cNvSpPr txBox="1"/>
          <p:nvPr/>
        </p:nvSpPr>
        <p:spPr>
          <a:xfrm>
            <a:off x="1548275" y="1890275"/>
            <a:ext cx="3497700" cy="2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Scatterplot of IMDB Score vs. Gross</a:t>
            </a:r>
            <a:endParaRPr>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8"/>
          <p:cNvSpPr txBox="1"/>
          <p:nvPr>
            <p:ph type="title"/>
          </p:nvPr>
        </p:nvSpPr>
        <p:spPr>
          <a:xfrm>
            <a:off x="729450" y="7045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Scatterplot</a:t>
            </a:r>
            <a:endParaRPr/>
          </a:p>
        </p:txBody>
      </p:sp>
      <p:sp>
        <p:nvSpPr>
          <p:cNvPr id="201" name="Google Shape;201;p28"/>
          <p:cNvSpPr txBox="1"/>
          <p:nvPr>
            <p:ph idx="1" type="body"/>
          </p:nvPr>
        </p:nvSpPr>
        <p:spPr>
          <a:xfrm>
            <a:off x="5631300" y="1239700"/>
            <a:ext cx="32841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Arial"/>
                <a:ea typeface="Arial"/>
                <a:cs typeface="Arial"/>
                <a:sym typeface="Arial"/>
              </a:rPr>
              <a:t>Summary</a:t>
            </a:r>
            <a:endParaRPr b="1" sz="1800">
              <a:solidFill>
                <a:schemeClr val="accent3"/>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Similar to the previous scatterplot</a:t>
            </a:r>
            <a:r>
              <a:rPr lang="en" sz="1600">
                <a:solidFill>
                  <a:srgbClr val="000000"/>
                </a:solidFill>
                <a:latin typeface="Arial"/>
                <a:ea typeface="Arial"/>
                <a:cs typeface="Arial"/>
                <a:sym typeface="Arial"/>
              </a:rPr>
              <a:t>, there appears to be a bit of a positive correlation between gross and budget (the more you spend, the more you earn) with the exception of a couple outliers.</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Note: Missing data have been replaced by the median of the data set for each variable.</a:t>
            </a:r>
            <a:endParaRPr sz="1600">
              <a:solidFill>
                <a:srgbClr val="000000"/>
              </a:solidFill>
              <a:latin typeface="Arial"/>
              <a:ea typeface="Arial"/>
              <a:cs typeface="Arial"/>
              <a:sym typeface="Arial"/>
            </a:endParaRPr>
          </a:p>
          <a:p>
            <a:pPr indent="0" lvl="0" marL="0" rtl="0" algn="l">
              <a:lnSpc>
                <a:spcPct val="100000"/>
              </a:lnSpc>
              <a:spcBef>
                <a:spcPts val="1000"/>
              </a:spcBef>
              <a:spcAft>
                <a:spcPts val="0"/>
              </a:spcAft>
              <a:buNone/>
            </a:pPr>
            <a:r>
              <a:t/>
            </a:r>
            <a:endParaRPr sz="1800">
              <a:solidFill>
                <a:srgbClr val="000000"/>
              </a:solidFill>
              <a:latin typeface="Arial"/>
              <a:ea typeface="Arial"/>
              <a:cs typeface="Arial"/>
              <a:sym typeface="Arial"/>
            </a:endParaRPr>
          </a:p>
        </p:txBody>
      </p:sp>
      <p:sp>
        <p:nvSpPr>
          <p:cNvPr id="202" name="Google Shape;202;p28"/>
          <p:cNvSpPr txBox="1"/>
          <p:nvPr/>
        </p:nvSpPr>
        <p:spPr>
          <a:xfrm>
            <a:off x="1548275" y="1890275"/>
            <a:ext cx="3497700" cy="2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Scatterplot of Gross  vs. Budget</a:t>
            </a:r>
            <a:endParaRPr>
              <a:latin typeface="Lato"/>
              <a:ea typeface="Lato"/>
              <a:cs typeface="Lato"/>
              <a:sym typeface="Lato"/>
            </a:endParaRPr>
          </a:p>
        </p:txBody>
      </p:sp>
      <p:pic>
        <p:nvPicPr>
          <p:cNvPr id="203" name="Google Shape;203;p28"/>
          <p:cNvPicPr preferRelativeResize="0"/>
          <p:nvPr/>
        </p:nvPicPr>
        <p:blipFill rotWithShape="1">
          <a:blip r:embed="rId3">
            <a:alphaModFix/>
          </a:blip>
          <a:srcRect b="0" l="0" r="3642" t="21500"/>
          <a:stretch/>
        </p:blipFill>
        <p:spPr>
          <a:xfrm>
            <a:off x="113425" y="2291500"/>
            <a:ext cx="5621575" cy="2093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9"/>
          <p:cNvSpPr txBox="1"/>
          <p:nvPr>
            <p:ph type="title"/>
          </p:nvPr>
        </p:nvSpPr>
        <p:spPr>
          <a:xfrm>
            <a:off x="703325" y="638975"/>
            <a:ext cx="41259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Scatterplot Matrix</a:t>
            </a:r>
            <a:endParaRPr/>
          </a:p>
        </p:txBody>
      </p:sp>
      <p:sp>
        <p:nvSpPr>
          <p:cNvPr id="209" name="Google Shape;209;p29"/>
          <p:cNvSpPr txBox="1"/>
          <p:nvPr>
            <p:ph idx="1" type="body"/>
          </p:nvPr>
        </p:nvSpPr>
        <p:spPr>
          <a:xfrm>
            <a:off x="4572225" y="1037875"/>
            <a:ext cx="4125900" cy="3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accent3"/>
                </a:solidFill>
                <a:latin typeface="Arial"/>
                <a:ea typeface="Arial"/>
                <a:cs typeface="Arial"/>
                <a:sym typeface="Arial"/>
              </a:rPr>
              <a:t>Summary</a:t>
            </a:r>
            <a:endParaRPr b="1" sz="1600">
              <a:solidFill>
                <a:schemeClr val="accent3"/>
              </a:solidFill>
              <a:latin typeface="Arial"/>
              <a:ea typeface="Arial"/>
              <a:cs typeface="Arial"/>
              <a:sym typeface="Arial"/>
            </a:endParaRPr>
          </a:p>
          <a:p>
            <a:pPr indent="-330200" lvl="0" marL="457200" rtl="0" algn="l">
              <a:spcBef>
                <a:spcPts val="1600"/>
              </a:spcBef>
              <a:spcAft>
                <a:spcPts val="0"/>
              </a:spcAft>
              <a:buClr>
                <a:srgbClr val="000000"/>
              </a:buClr>
              <a:buSzPts val="1600"/>
              <a:buFont typeface="Arial"/>
              <a:buChar char="●"/>
            </a:pPr>
            <a:r>
              <a:rPr lang="en" sz="1600">
                <a:solidFill>
                  <a:srgbClr val="000000"/>
                </a:solidFill>
                <a:latin typeface="Arial"/>
                <a:ea typeface="Arial"/>
                <a:cs typeface="Arial"/>
                <a:sym typeface="Arial"/>
              </a:rPr>
              <a:t>There is not a whole lot of correlation between any of the variables.</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There is slightly negative correlation between title_year and duration and title_year and imdb_score.</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There is slightly positive correlation between imdb_score and duration.</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However, this isn’t enough of a correlation to conclude that these variables have any significant correlation.</a:t>
            </a:r>
            <a:endParaRPr sz="1600">
              <a:solidFill>
                <a:srgbClr val="000000"/>
              </a:solidFill>
              <a:latin typeface="Arial"/>
              <a:ea typeface="Arial"/>
              <a:cs typeface="Arial"/>
              <a:sym typeface="Arial"/>
            </a:endParaRPr>
          </a:p>
          <a:p>
            <a:pPr indent="0" lvl="0" marL="0" rtl="0" algn="l">
              <a:spcBef>
                <a:spcPts val="1600"/>
              </a:spcBef>
              <a:spcAft>
                <a:spcPts val="1600"/>
              </a:spcAft>
              <a:buNone/>
            </a:pPr>
            <a:r>
              <a:t/>
            </a:r>
            <a:endParaRPr sz="1400">
              <a:solidFill>
                <a:srgbClr val="000000"/>
              </a:solidFill>
            </a:endParaRPr>
          </a:p>
        </p:txBody>
      </p:sp>
      <p:pic>
        <p:nvPicPr>
          <p:cNvPr id="210" name="Google Shape;210;p29"/>
          <p:cNvPicPr preferRelativeResize="0"/>
          <p:nvPr/>
        </p:nvPicPr>
        <p:blipFill>
          <a:blip r:embed="rId3">
            <a:alphaModFix/>
          </a:blip>
          <a:stretch>
            <a:fillRect/>
          </a:stretch>
        </p:blipFill>
        <p:spPr>
          <a:xfrm>
            <a:off x="55125" y="1280450"/>
            <a:ext cx="3517775" cy="37823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0"/>
          <p:cNvSpPr txBox="1"/>
          <p:nvPr>
            <p:ph type="title"/>
          </p:nvPr>
        </p:nvSpPr>
        <p:spPr>
          <a:xfrm>
            <a:off x="716438" y="708700"/>
            <a:ext cx="30915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Scatterplot Matrix</a:t>
            </a:r>
            <a:endParaRPr/>
          </a:p>
        </p:txBody>
      </p:sp>
      <p:sp>
        <p:nvSpPr>
          <p:cNvPr id="216" name="Google Shape;216;p30"/>
          <p:cNvSpPr txBox="1"/>
          <p:nvPr>
            <p:ph idx="1" type="body"/>
          </p:nvPr>
        </p:nvSpPr>
        <p:spPr>
          <a:xfrm>
            <a:off x="4697800" y="1174500"/>
            <a:ext cx="4116900" cy="381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accent3"/>
                </a:solidFill>
                <a:latin typeface="Arial"/>
                <a:ea typeface="Arial"/>
                <a:cs typeface="Arial"/>
                <a:sym typeface="Arial"/>
              </a:rPr>
              <a:t>Summary</a:t>
            </a:r>
            <a:endParaRPr b="1" sz="1600">
              <a:solidFill>
                <a:schemeClr val="accent3"/>
              </a:solidFill>
              <a:latin typeface="Arial"/>
              <a:ea typeface="Arial"/>
              <a:cs typeface="Arial"/>
              <a:sym typeface="Arial"/>
            </a:endParaRPr>
          </a:p>
          <a:p>
            <a:pPr indent="-330200" lvl="0" marL="457200" rtl="0" algn="l">
              <a:spcBef>
                <a:spcPts val="1600"/>
              </a:spcBef>
              <a:spcAft>
                <a:spcPts val="0"/>
              </a:spcAft>
              <a:buClr>
                <a:srgbClr val="000000"/>
              </a:buClr>
              <a:buSzPts val="1600"/>
              <a:buFont typeface="Arial"/>
              <a:buChar char="●"/>
            </a:pPr>
            <a:r>
              <a:rPr lang="en" sz="1600">
                <a:solidFill>
                  <a:srgbClr val="000000"/>
                </a:solidFill>
                <a:latin typeface="Arial"/>
                <a:ea typeface="Arial"/>
                <a:cs typeface="Arial"/>
                <a:sym typeface="Arial"/>
              </a:rPr>
              <a:t>Comparing Facebook reviews with number of likes per actor and for the movie, there is only a very slight positive correlation between them and the IMDB score.</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As you can see, you can’t conclude that Facebook likes is correlated with the IMDB score.</a:t>
            </a:r>
            <a:endParaRPr sz="1600">
              <a:solidFill>
                <a:srgbClr val="000000"/>
              </a:solidFill>
              <a:latin typeface="Arial"/>
              <a:ea typeface="Arial"/>
              <a:cs typeface="Arial"/>
              <a:sym typeface="Arial"/>
            </a:endParaRPr>
          </a:p>
        </p:txBody>
      </p:sp>
      <p:pic>
        <p:nvPicPr>
          <p:cNvPr id="217" name="Google Shape;217;p30"/>
          <p:cNvPicPr preferRelativeResize="0"/>
          <p:nvPr/>
        </p:nvPicPr>
        <p:blipFill>
          <a:blip r:embed="rId3">
            <a:alphaModFix/>
          </a:blip>
          <a:stretch>
            <a:fillRect/>
          </a:stretch>
        </p:blipFill>
        <p:spPr>
          <a:xfrm>
            <a:off x="152400" y="1243900"/>
            <a:ext cx="4219575" cy="37472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1"/>
          <p:cNvSpPr txBox="1"/>
          <p:nvPr>
            <p:ph type="title"/>
          </p:nvPr>
        </p:nvSpPr>
        <p:spPr>
          <a:xfrm>
            <a:off x="729450" y="7045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Handling Missing Data</a:t>
            </a:r>
            <a:endParaRPr/>
          </a:p>
        </p:txBody>
      </p:sp>
      <p:sp>
        <p:nvSpPr>
          <p:cNvPr id="223" name="Google Shape;223;p31"/>
          <p:cNvSpPr txBox="1"/>
          <p:nvPr>
            <p:ph idx="1" type="body"/>
          </p:nvPr>
        </p:nvSpPr>
        <p:spPr>
          <a:xfrm>
            <a:off x="729450" y="1534000"/>
            <a:ext cx="78942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00"/>
                </a:solidFill>
                <a:latin typeface="Arial"/>
                <a:ea typeface="Arial"/>
                <a:cs typeface="Arial"/>
                <a:sym typeface="Arial"/>
              </a:rPr>
              <a:t>In order to find the missing data, each numeric variable must be checked using the following function:</a:t>
            </a:r>
            <a:endParaRPr sz="1800">
              <a:solidFill>
                <a:srgbClr val="000000"/>
              </a:solidFill>
              <a:latin typeface="Arial"/>
              <a:ea typeface="Arial"/>
              <a:cs typeface="Arial"/>
              <a:sym typeface="Arial"/>
            </a:endParaRPr>
          </a:p>
          <a:p>
            <a:pPr indent="0" lvl="0" marL="0" rtl="0" algn="l">
              <a:spcBef>
                <a:spcPts val="0"/>
              </a:spcBef>
              <a:spcAft>
                <a:spcPts val="0"/>
              </a:spcAft>
              <a:buNone/>
            </a:pPr>
            <a:r>
              <a:t/>
            </a:r>
            <a:endParaRPr sz="1800">
              <a:solidFill>
                <a:srgbClr val="000000"/>
              </a:solidFill>
              <a:latin typeface="Arial"/>
              <a:ea typeface="Arial"/>
              <a:cs typeface="Arial"/>
              <a:sym typeface="Arial"/>
            </a:endParaRPr>
          </a:p>
          <a:p>
            <a:pPr indent="457200" lvl="0" marL="4114800" rtl="0" algn="l">
              <a:spcBef>
                <a:spcPts val="0"/>
              </a:spcBef>
              <a:spcAft>
                <a:spcPts val="0"/>
              </a:spcAft>
              <a:buNone/>
            </a:pPr>
            <a:r>
              <a:rPr lang="en">
                <a:solidFill>
                  <a:srgbClr val="000000"/>
                </a:solidFill>
                <a:latin typeface="Arial"/>
                <a:ea typeface="Arial"/>
                <a:cs typeface="Arial"/>
                <a:sym typeface="Arial"/>
              </a:rPr>
              <a:t>(Note: change the variable as needed)</a:t>
            </a:r>
            <a:endParaRPr>
              <a:solidFill>
                <a:srgbClr val="000000"/>
              </a:solidFill>
              <a:latin typeface="Arial"/>
              <a:ea typeface="Arial"/>
              <a:cs typeface="Arial"/>
              <a:sym typeface="Arial"/>
            </a:endParaRPr>
          </a:p>
          <a:p>
            <a:pPr indent="0" lvl="0" marL="0" rtl="0" algn="l">
              <a:spcBef>
                <a:spcPts val="0"/>
              </a:spcBef>
              <a:spcAft>
                <a:spcPts val="0"/>
              </a:spcAft>
              <a:buNone/>
            </a:pPr>
            <a:r>
              <a:rPr lang="en" sz="1800">
                <a:solidFill>
                  <a:srgbClr val="000000"/>
                </a:solidFill>
                <a:latin typeface="Arial"/>
                <a:ea typeface="Arial"/>
                <a:cs typeface="Arial"/>
                <a:sym typeface="Arial"/>
              </a:rPr>
              <a:t>After finding the missing data (NA), note how much is missing to determine whether deleting the data or replacing it is the best option. Variables with less than 100 missing are fine to remove, but anything higher should be replaced with the median of the data set for that variable. </a:t>
            </a:r>
            <a:endParaRPr sz="1800">
              <a:solidFill>
                <a:srgbClr val="000000"/>
              </a:solidFill>
              <a:latin typeface="Arial"/>
              <a:ea typeface="Arial"/>
              <a:cs typeface="Arial"/>
              <a:sym typeface="Arial"/>
            </a:endParaRPr>
          </a:p>
          <a:p>
            <a:pPr indent="0" lvl="0" marL="0" rtl="0" algn="l">
              <a:spcBef>
                <a:spcPts val="0"/>
              </a:spcBef>
              <a:spcAft>
                <a:spcPts val="0"/>
              </a:spcAft>
              <a:buNone/>
            </a:pPr>
            <a:r>
              <a:t/>
            </a:r>
            <a:endParaRPr sz="1800">
              <a:solidFill>
                <a:srgbClr val="000000"/>
              </a:solidFill>
              <a:latin typeface="Arial"/>
              <a:ea typeface="Arial"/>
              <a:cs typeface="Arial"/>
              <a:sym typeface="Arial"/>
            </a:endParaRPr>
          </a:p>
          <a:p>
            <a:pPr indent="0" lvl="0" marL="0" rtl="0" algn="l">
              <a:spcBef>
                <a:spcPts val="0"/>
              </a:spcBef>
              <a:spcAft>
                <a:spcPts val="0"/>
              </a:spcAft>
              <a:buNone/>
            </a:pPr>
            <a:r>
              <a:t/>
            </a:r>
            <a:endParaRPr sz="1800">
              <a:solidFill>
                <a:srgbClr val="000000"/>
              </a:solidFill>
              <a:latin typeface="Arial"/>
              <a:ea typeface="Arial"/>
              <a:cs typeface="Arial"/>
              <a:sym typeface="Arial"/>
            </a:endParaRPr>
          </a:p>
          <a:p>
            <a:pPr indent="0" lvl="0" marL="0" rtl="0" algn="l">
              <a:spcBef>
                <a:spcPts val="0"/>
              </a:spcBef>
              <a:spcAft>
                <a:spcPts val="0"/>
              </a:spcAft>
              <a:buNone/>
            </a:pPr>
            <a:r>
              <a:t/>
            </a:r>
            <a:endParaRPr sz="1800">
              <a:solidFill>
                <a:srgbClr val="000000"/>
              </a:solidFill>
              <a:latin typeface="Arial"/>
              <a:ea typeface="Arial"/>
              <a:cs typeface="Arial"/>
              <a:sym typeface="Arial"/>
            </a:endParaRPr>
          </a:p>
        </p:txBody>
      </p:sp>
      <p:pic>
        <p:nvPicPr>
          <p:cNvPr id="224" name="Google Shape;224;p31"/>
          <p:cNvPicPr preferRelativeResize="0"/>
          <p:nvPr/>
        </p:nvPicPr>
        <p:blipFill>
          <a:blip r:embed="rId3">
            <a:alphaModFix/>
          </a:blip>
          <a:stretch>
            <a:fillRect/>
          </a:stretch>
        </p:blipFill>
        <p:spPr>
          <a:xfrm>
            <a:off x="3157862" y="2268775"/>
            <a:ext cx="2828275" cy="224775"/>
          </a:xfrm>
          <a:prstGeom prst="rect">
            <a:avLst/>
          </a:prstGeom>
          <a:noFill/>
          <a:ln>
            <a:noFill/>
          </a:ln>
        </p:spPr>
      </p:pic>
      <p:pic>
        <p:nvPicPr>
          <p:cNvPr id="225" name="Google Shape;225;p31"/>
          <p:cNvPicPr preferRelativeResize="0"/>
          <p:nvPr/>
        </p:nvPicPr>
        <p:blipFill>
          <a:blip r:embed="rId4">
            <a:alphaModFix/>
          </a:blip>
          <a:stretch>
            <a:fillRect/>
          </a:stretch>
        </p:blipFill>
        <p:spPr>
          <a:xfrm>
            <a:off x="316951" y="4293870"/>
            <a:ext cx="4255050" cy="477550"/>
          </a:xfrm>
          <a:prstGeom prst="rect">
            <a:avLst/>
          </a:prstGeom>
          <a:noFill/>
          <a:ln>
            <a:noFill/>
          </a:ln>
        </p:spPr>
      </p:pic>
      <p:pic>
        <p:nvPicPr>
          <p:cNvPr id="226" name="Google Shape;226;p31"/>
          <p:cNvPicPr preferRelativeResize="0"/>
          <p:nvPr/>
        </p:nvPicPr>
        <p:blipFill>
          <a:blip r:embed="rId5">
            <a:alphaModFix/>
          </a:blip>
          <a:stretch>
            <a:fillRect/>
          </a:stretch>
        </p:blipFill>
        <p:spPr>
          <a:xfrm>
            <a:off x="4729625" y="4178020"/>
            <a:ext cx="4350074" cy="709250"/>
          </a:xfrm>
          <a:prstGeom prst="rect">
            <a:avLst/>
          </a:prstGeom>
          <a:noFill/>
          <a:ln>
            <a:noFill/>
          </a:ln>
        </p:spPr>
      </p:pic>
      <p:sp>
        <p:nvSpPr>
          <p:cNvPr id="227" name="Google Shape;227;p31"/>
          <p:cNvSpPr/>
          <p:nvPr/>
        </p:nvSpPr>
        <p:spPr>
          <a:xfrm>
            <a:off x="4127650" y="4346325"/>
            <a:ext cx="550500" cy="477600"/>
          </a:xfrm>
          <a:prstGeom prst="ellipse">
            <a:avLst/>
          </a:prstGeom>
          <a:noFill/>
          <a:ln cap="flat" cmpd="sng" w="381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1"/>
          <p:cNvSpPr/>
          <p:nvPr/>
        </p:nvSpPr>
        <p:spPr>
          <a:xfrm>
            <a:off x="4858700" y="4524450"/>
            <a:ext cx="550500" cy="477600"/>
          </a:xfrm>
          <a:prstGeom prst="ellipse">
            <a:avLst/>
          </a:prstGeom>
          <a:noFill/>
          <a:ln cap="flat" cmpd="sng" w="381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7650" y="7068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 of Data: IMDB Movie DataSet</a:t>
            </a:r>
            <a:endParaRPr/>
          </a:p>
        </p:txBody>
      </p:sp>
      <p:sp>
        <p:nvSpPr>
          <p:cNvPr id="93" name="Google Shape;93;p14"/>
          <p:cNvSpPr txBox="1"/>
          <p:nvPr>
            <p:ph idx="1" type="body"/>
          </p:nvPr>
        </p:nvSpPr>
        <p:spPr>
          <a:xfrm>
            <a:off x="727650" y="1242013"/>
            <a:ext cx="8520600" cy="110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000000"/>
                </a:solidFill>
                <a:latin typeface="Arial"/>
                <a:ea typeface="Arial"/>
                <a:cs typeface="Arial"/>
                <a:sym typeface="Arial"/>
              </a:rPr>
              <a:t>This dataset looks at several points of both </a:t>
            </a:r>
            <a:r>
              <a:rPr lang="en" sz="2000">
                <a:solidFill>
                  <a:srgbClr val="000000"/>
                </a:solidFill>
                <a:latin typeface="Arial"/>
                <a:ea typeface="Arial"/>
                <a:cs typeface="Arial"/>
                <a:sym typeface="Arial"/>
              </a:rPr>
              <a:t>numeric and categorical data collected on </a:t>
            </a:r>
            <a:r>
              <a:rPr lang="en" sz="2000">
                <a:solidFill>
                  <a:srgbClr val="000000"/>
                </a:solidFill>
                <a:latin typeface="Arial"/>
                <a:ea typeface="Arial"/>
                <a:cs typeface="Arial"/>
                <a:sym typeface="Arial"/>
              </a:rPr>
              <a:t>over 5,000 movies listed on IMDB.</a:t>
            </a:r>
            <a:endParaRPr sz="2000">
              <a:solidFill>
                <a:srgbClr val="000000"/>
              </a:solidFill>
              <a:latin typeface="Arial"/>
              <a:ea typeface="Arial"/>
              <a:cs typeface="Arial"/>
              <a:sym typeface="Arial"/>
            </a:endParaRPr>
          </a:p>
          <a:p>
            <a:pPr indent="0" lvl="0" marL="0" rtl="0" algn="l">
              <a:spcBef>
                <a:spcPts val="1600"/>
              </a:spcBef>
              <a:spcAft>
                <a:spcPts val="1600"/>
              </a:spcAft>
              <a:buNone/>
            </a:pPr>
            <a:r>
              <a:rPr lang="en" sz="2000">
                <a:solidFill>
                  <a:srgbClr val="000000"/>
                </a:solidFill>
                <a:latin typeface="Arial"/>
                <a:ea typeface="Arial"/>
                <a:cs typeface="Arial"/>
                <a:sym typeface="Arial"/>
              </a:rPr>
              <a:t>Here are a few examples of variables collected on each movie:</a:t>
            </a:r>
            <a:endParaRPr sz="2000">
              <a:solidFill>
                <a:srgbClr val="000000"/>
              </a:solidFill>
              <a:latin typeface="Arial"/>
              <a:ea typeface="Arial"/>
              <a:cs typeface="Arial"/>
              <a:sym typeface="Arial"/>
            </a:endParaRPr>
          </a:p>
        </p:txBody>
      </p:sp>
      <p:sp>
        <p:nvSpPr>
          <p:cNvPr id="94" name="Google Shape;94;p14"/>
          <p:cNvSpPr txBox="1"/>
          <p:nvPr/>
        </p:nvSpPr>
        <p:spPr>
          <a:xfrm>
            <a:off x="663675" y="2627400"/>
            <a:ext cx="3648300" cy="25161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2"/>
              </a:buClr>
              <a:buSzPts val="2000"/>
              <a:buChar char="●"/>
            </a:pPr>
            <a:r>
              <a:rPr lang="en" sz="2000">
                <a:solidFill>
                  <a:schemeClr val="dk2"/>
                </a:solidFill>
              </a:rPr>
              <a:t>Director Name</a:t>
            </a:r>
            <a:endParaRPr sz="2000">
              <a:solidFill>
                <a:schemeClr val="dk2"/>
              </a:solidFill>
            </a:endParaRPr>
          </a:p>
          <a:p>
            <a:pPr indent="-355600" lvl="0" marL="457200" rtl="0" algn="l">
              <a:lnSpc>
                <a:spcPct val="115000"/>
              </a:lnSpc>
              <a:spcBef>
                <a:spcPts val="0"/>
              </a:spcBef>
              <a:spcAft>
                <a:spcPts val="0"/>
              </a:spcAft>
              <a:buClr>
                <a:schemeClr val="dk2"/>
              </a:buClr>
              <a:buSzPts val="2000"/>
              <a:buChar char="●"/>
            </a:pPr>
            <a:r>
              <a:rPr lang="en" sz="2000">
                <a:solidFill>
                  <a:schemeClr val="dk2"/>
                </a:solidFill>
              </a:rPr>
              <a:t>Movie Title</a:t>
            </a:r>
            <a:endParaRPr sz="2000">
              <a:solidFill>
                <a:schemeClr val="dk2"/>
              </a:solidFill>
            </a:endParaRPr>
          </a:p>
          <a:p>
            <a:pPr indent="-355600" lvl="0" marL="457200" rtl="0" algn="l">
              <a:lnSpc>
                <a:spcPct val="115000"/>
              </a:lnSpc>
              <a:spcBef>
                <a:spcPts val="0"/>
              </a:spcBef>
              <a:spcAft>
                <a:spcPts val="0"/>
              </a:spcAft>
              <a:buClr>
                <a:schemeClr val="dk2"/>
              </a:buClr>
              <a:buSzPts val="2000"/>
              <a:buChar char="●"/>
            </a:pPr>
            <a:r>
              <a:rPr lang="en" sz="2000">
                <a:solidFill>
                  <a:schemeClr val="dk2"/>
                </a:solidFill>
              </a:rPr>
              <a:t>Facebook likes of leading actors/actresses</a:t>
            </a:r>
            <a:endParaRPr sz="2000">
              <a:solidFill>
                <a:schemeClr val="dk2"/>
              </a:solidFill>
            </a:endParaRPr>
          </a:p>
          <a:p>
            <a:pPr indent="-355600" lvl="0" marL="457200" rtl="0" algn="l">
              <a:lnSpc>
                <a:spcPct val="115000"/>
              </a:lnSpc>
              <a:spcBef>
                <a:spcPts val="0"/>
              </a:spcBef>
              <a:spcAft>
                <a:spcPts val="0"/>
              </a:spcAft>
              <a:buClr>
                <a:schemeClr val="dk2"/>
              </a:buClr>
              <a:buSzPts val="2000"/>
              <a:buChar char="●"/>
            </a:pPr>
            <a:r>
              <a:rPr lang="en" sz="2000">
                <a:solidFill>
                  <a:schemeClr val="dk2"/>
                </a:solidFill>
              </a:rPr>
              <a:t>Number of critic reviews</a:t>
            </a:r>
            <a:endParaRPr sz="2000">
              <a:solidFill>
                <a:schemeClr val="dk2"/>
              </a:solidFill>
            </a:endParaRPr>
          </a:p>
          <a:p>
            <a:pPr indent="0" lvl="0" marL="0" rtl="0" algn="l">
              <a:lnSpc>
                <a:spcPct val="115000"/>
              </a:lnSpc>
              <a:spcBef>
                <a:spcPts val="1600"/>
              </a:spcBef>
              <a:spcAft>
                <a:spcPts val="1600"/>
              </a:spcAft>
              <a:buNone/>
            </a:pPr>
            <a:r>
              <a:t/>
            </a:r>
            <a:endParaRPr sz="2000"/>
          </a:p>
        </p:txBody>
      </p:sp>
      <p:sp>
        <p:nvSpPr>
          <p:cNvPr id="95" name="Google Shape;95;p14"/>
          <p:cNvSpPr txBox="1"/>
          <p:nvPr/>
        </p:nvSpPr>
        <p:spPr>
          <a:xfrm>
            <a:off x="4798025" y="2571750"/>
            <a:ext cx="4017600" cy="23754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2"/>
              </a:buClr>
              <a:buSzPts val="2000"/>
              <a:buChar char="●"/>
            </a:pPr>
            <a:r>
              <a:rPr lang="en" sz="2000">
                <a:solidFill>
                  <a:schemeClr val="dk2"/>
                </a:solidFill>
              </a:rPr>
              <a:t>Y</a:t>
            </a:r>
            <a:r>
              <a:rPr lang="en" sz="2000">
                <a:solidFill>
                  <a:schemeClr val="dk2"/>
                </a:solidFill>
              </a:rPr>
              <a:t>ear of release </a:t>
            </a:r>
            <a:endParaRPr sz="2000">
              <a:solidFill>
                <a:schemeClr val="dk2"/>
              </a:solidFill>
            </a:endParaRPr>
          </a:p>
          <a:p>
            <a:pPr indent="-355600" lvl="0" marL="457200" rtl="0" algn="l">
              <a:lnSpc>
                <a:spcPct val="115000"/>
              </a:lnSpc>
              <a:spcBef>
                <a:spcPts val="0"/>
              </a:spcBef>
              <a:spcAft>
                <a:spcPts val="0"/>
              </a:spcAft>
              <a:buClr>
                <a:schemeClr val="dk2"/>
              </a:buClr>
              <a:buSzPts val="2000"/>
              <a:buChar char="●"/>
            </a:pPr>
            <a:r>
              <a:rPr lang="en" sz="2000">
                <a:solidFill>
                  <a:schemeClr val="dk2"/>
                </a:solidFill>
              </a:rPr>
              <a:t>Aspect Ratio</a:t>
            </a:r>
            <a:endParaRPr sz="2000">
              <a:solidFill>
                <a:schemeClr val="dk2"/>
              </a:solidFill>
            </a:endParaRPr>
          </a:p>
          <a:p>
            <a:pPr indent="-355600" lvl="0" marL="457200" rtl="0" algn="l">
              <a:lnSpc>
                <a:spcPct val="115000"/>
              </a:lnSpc>
              <a:spcBef>
                <a:spcPts val="0"/>
              </a:spcBef>
              <a:spcAft>
                <a:spcPts val="0"/>
              </a:spcAft>
              <a:buClr>
                <a:schemeClr val="dk2"/>
              </a:buClr>
              <a:buSzPts val="2000"/>
              <a:buChar char="●"/>
            </a:pPr>
            <a:r>
              <a:rPr lang="en" sz="2000">
                <a:solidFill>
                  <a:schemeClr val="dk2"/>
                </a:solidFill>
              </a:rPr>
              <a:t>IMDB Score </a:t>
            </a:r>
            <a:endParaRPr sz="2000">
              <a:solidFill>
                <a:schemeClr val="dk2"/>
              </a:solidFill>
            </a:endParaRPr>
          </a:p>
          <a:p>
            <a:pPr indent="-355600" lvl="0" marL="457200" rtl="0" algn="l">
              <a:lnSpc>
                <a:spcPct val="115000"/>
              </a:lnSpc>
              <a:spcBef>
                <a:spcPts val="0"/>
              </a:spcBef>
              <a:spcAft>
                <a:spcPts val="0"/>
              </a:spcAft>
              <a:buClr>
                <a:schemeClr val="dk2"/>
              </a:buClr>
              <a:buSzPts val="2000"/>
              <a:buChar char="●"/>
            </a:pPr>
            <a:r>
              <a:rPr lang="en" sz="2000">
                <a:solidFill>
                  <a:schemeClr val="dk2"/>
                </a:solidFill>
              </a:rPr>
              <a:t>Budget</a:t>
            </a:r>
            <a:endParaRPr sz="2000"/>
          </a:p>
          <a:p>
            <a:pPr indent="0" lvl="0" marL="0" rtl="0" algn="l">
              <a:spcBef>
                <a:spcPts val="1600"/>
              </a:spcBef>
              <a:spcAft>
                <a:spcPts val="0"/>
              </a:spcAft>
              <a:buNone/>
            </a:pPr>
            <a:r>
              <a:t/>
            </a:r>
            <a:endParaRPr>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2"/>
          <p:cNvSpPr txBox="1"/>
          <p:nvPr>
            <p:ph type="title"/>
          </p:nvPr>
        </p:nvSpPr>
        <p:spPr>
          <a:xfrm>
            <a:off x="729450" y="7045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Handling Missing Data</a:t>
            </a:r>
            <a:endParaRPr/>
          </a:p>
        </p:txBody>
      </p:sp>
      <p:sp>
        <p:nvSpPr>
          <p:cNvPr id="234" name="Google Shape;234;p32"/>
          <p:cNvSpPr txBox="1"/>
          <p:nvPr>
            <p:ph idx="1" type="body"/>
          </p:nvPr>
        </p:nvSpPr>
        <p:spPr>
          <a:xfrm>
            <a:off x="729450" y="1534000"/>
            <a:ext cx="78942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00"/>
                </a:solidFill>
                <a:latin typeface="Arial"/>
                <a:ea typeface="Arial"/>
                <a:cs typeface="Arial"/>
                <a:sym typeface="Arial"/>
              </a:rPr>
              <a:t>For each of the variables that were missing less than 100 data, the following function was used to remove them:</a:t>
            </a:r>
            <a:endParaRPr sz="1800">
              <a:solidFill>
                <a:srgbClr val="000000"/>
              </a:solidFill>
              <a:latin typeface="Arial"/>
              <a:ea typeface="Arial"/>
              <a:cs typeface="Arial"/>
              <a:sym typeface="Arial"/>
            </a:endParaRPr>
          </a:p>
          <a:p>
            <a:pPr indent="0" lvl="0" marL="0" rtl="0" algn="l">
              <a:spcBef>
                <a:spcPts val="0"/>
              </a:spcBef>
              <a:spcAft>
                <a:spcPts val="0"/>
              </a:spcAft>
              <a:buNone/>
            </a:pPr>
            <a:r>
              <a:t/>
            </a:r>
            <a:endParaRPr sz="1800">
              <a:solidFill>
                <a:srgbClr val="000000"/>
              </a:solidFill>
              <a:latin typeface="Arial"/>
              <a:ea typeface="Arial"/>
              <a:cs typeface="Arial"/>
              <a:sym typeface="Arial"/>
            </a:endParaRPr>
          </a:p>
          <a:p>
            <a:pPr indent="0" lvl="0" marL="4572000" rtl="0" algn="l">
              <a:spcBef>
                <a:spcPts val="0"/>
              </a:spcBef>
              <a:spcAft>
                <a:spcPts val="0"/>
              </a:spcAft>
              <a:buNone/>
            </a:pPr>
            <a:r>
              <a:rPr lang="en">
                <a:solidFill>
                  <a:srgbClr val="000000"/>
                </a:solidFill>
                <a:latin typeface="Arial"/>
                <a:ea typeface="Arial"/>
                <a:cs typeface="Arial"/>
                <a:sym typeface="Arial"/>
              </a:rPr>
              <a:t>(Note: change the variable as needed)</a:t>
            </a:r>
            <a:endParaRPr>
              <a:solidFill>
                <a:srgbClr val="000000"/>
              </a:solidFill>
              <a:latin typeface="Arial"/>
              <a:ea typeface="Arial"/>
              <a:cs typeface="Arial"/>
              <a:sym typeface="Arial"/>
            </a:endParaRPr>
          </a:p>
          <a:p>
            <a:pPr indent="0" lvl="0" marL="0" rtl="0" algn="l">
              <a:spcBef>
                <a:spcPts val="0"/>
              </a:spcBef>
              <a:spcAft>
                <a:spcPts val="0"/>
              </a:spcAft>
              <a:buNone/>
            </a:pPr>
            <a:r>
              <a:rPr lang="en" sz="1800">
                <a:solidFill>
                  <a:srgbClr val="000000"/>
                </a:solidFill>
                <a:latin typeface="Arial"/>
                <a:ea typeface="Arial"/>
                <a:cs typeface="Arial"/>
                <a:sym typeface="Arial"/>
              </a:rPr>
              <a:t>For each of the variables that were missing more than 100, the following function was used to replace it with the median value of the data set:</a:t>
            </a:r>
            <a:endParaRPr sz="1800">
              <a:solidFill>
                <a:srgbClr val="000000"/>
              </a:solidFill>
              <a:latin typeface="Arial"/>
              <a:ea typeface="Arial"/>
              <a:cs typeface="Arial"/>
              <a:sym typeface="Arial"/>
            </a:endParaRPr>
          </a:p>
          <a:p>
            <a:pPr indent="0" lvl="0" marL="0" rtl="0" algn="l">
              <a:spcBef>
                <a:spcPts val="0"/>
              </a:spcBef>
              <a:spcAft>
                <a:spcPts val="0"/>
              </a:spcAft>
              <a:buNone/>
            </a:pPr>
            <a:r>
              <a:t/>
            </a:r>
            <a:endParaRPr>
              <a:solidFill>
                <a:srgbClr val="000000"/>
              </a:solidFill>
              <a:latin typeface="Arial"/>
              <a:ea typeface="Arial"/>
              <a:cs typeface="Arial"/>
              <a:sym typeface="Arial"/>
            </a:endParaRPr>
          </a:p>
          <a:p>
            <a:pPr indent="0" lvl="0" marL="0" rtl="0" algn="l">
              <a:spcBef>
                <a:spcPts val="0"/>
              </a:spcBef>
              <a:spcAft>
                <a:spcPts val="0"/>
              </a:spcAft>
              <a:buNone/>
            </a:pPr>
            <a:r>
              <a:t/>
            </a:r>
            <a:endParaRPr>
              <a:solidFill>
                <a:srgbClr val="000000"/>
              </a:solidFill>
              <a:latin typeface="Arial"/>
              <a:ea typeface="Arial"/>
              <a:cs typeface="Arial"/>
              <a:sym typeface="Arial"/>
            </a:endParaRPr>
          </a:p>
          <a:p>
            <a:pPr indent="0" lvl="0" marL="4572000" rtl="0" algn="l">
              <a:spcBef>
                <a:spcPts val="0"/>
              </a:spcBef>
              <a:spcAft>
                <a:spcPts val="0"/>
              </a:spcAft>
              <a:buNone/>
            </a:pPr>
            <a:r>
              <a:rPr lang="en">
                <a:solidFill>
                  <a:srgbClr val="000000"/>
                </a:solidFill>
                <a:latin typeface="Arial"/>
                <a:ea typeface="Arial"/>
                <a:cs typeface="Arial"/>
                <a:sym typeface="Arial"/>
              </a:rPr>
              <a:t>(Note: change the variable as needed)	</a:t>
            </a:r>
            <a:endParaRPr sz="1800">
              <a:solidFill>
                <a:srgbClr val="000000"/>
              </a:solidFill>
              <a:latin typeface="Arial"/>
              <a:ea typeface="Arial"/>
              <a:cs typeface="Arial"/>
              <a:sym typeface="Arial"/>
            </a:endParaRPr>
          </a:p>
          <a:p>
            <a:pPr indent="0" lvl="0" marL="0" rtl="0" algn="l">
              <a:spcBef>
                <a:spcPts val="0"/>
              </a:spcBef>
              <a:spcAft>
                <a:spcPts val="0"/>
              </a:spcAft>
              <a:buNone/>
            </a:pPr>
            <a:r>
              <a:t/>
            </a:r>
            <a:endParaRPr sz="1800">
              <a:solidFill>
                <a:srgbClr val="000000"/>
              </a:solidFill>
              <a:latin typeface="Arial"/>
              <a:ea typeface="Arial"/>
              <a:cs typeface="Arial"/>
              <a:sym typeface="Arial"/>
            </a:endParaRPr>
          </a:p>
          <a:p>
            <a:pPr indent="0" lvl="0" marL="0" rtl="0" algn="l">
              <a:spcBef>
                <a:spcPts val="0"/>
              </a:spcBef>
              <a:spcAft>
                <a:spcPts val="0"/>
              </a:spcAft>
              <a:buNone/>
            </a:pPr>
            <a:r>
              <a:t/>
            </a:r>
            <a:endParaRPr sz="1800">
              <a:solidFill>
                <a:srgbClr val="000000"/>
              </a:solidFill>
              <a:latin typeface="Arial"/>
              <a:ea typeface="Arial"/>
              <a:cs typeface="Arial"/>
              <a:sym typeface="Arial"/>
            </a:endParaRPr>
          </a:p>
          <a:p>
            <a:pPr indent="0" lvl="0" marL="0" rtl="0" algn="l">
              <a:spcBef>
                <a:spcPts val="0"/>
              </a:spcBef>
              <a:spcAft>
                <a:spcPts val="0"/>
              </a:spcAft>
              <a:buNone/>
            </a:pPr>
            <a:r>
              <a:t/>
            </a:r>
            <a:endParaRPr sz="1800">
              <a:solidFill>
                <a:srgbClr val="000000"/>
              </a:solidFill>
              <a:latin typeface="Arial"/>
              <a:ea typeface="Arial"/>
              <a:cs typeface="Arial"/>
              <a:sym typeface="Arial"/>
            </a:endParaRPr>
          </a:p>
        </p:txBody>
      </p:sp>
      <p:pic>
        <p:nvPicPr>
          <p:cNvPr id="235" name="Google Shape;235;p32"/>
          <p:cNvPicPr preferRelativeResize="0"/>
          <p:nvPr/>
        </p:nvPicPr>
        <p:blipFill>
          <a:blip r:embed="rId3">
            <a:alphaModFix/>
          </a:blip>
          <a:stretch>
            <a:fillRect/>
          </a:stretch>
        </p:blipFill>
        <p:spPr>
          <a:xfrm>
            <a:off x="2301475" y="2345100"/>
            <a:ext cx="4541050" cy="226650"/>
          </a:xfrm>
          <a:prstGeom prst="rect">
            <a:avLst/>
          </a:prstGeom>
          <a:noFill/>
          <a:ln>
            <a:noFill/>
          </a:ln>
        </p:spPr>
      </p:pic>
      <p:pic>
        <p:nvPicPr>
          <p:cNvPr id="236" name="Google Shape;236;p32"/>
          <p:cNvPicPr preferRelativeResize="0"/>
          <p:nvPr/>
        </p:nvPicPr>
        <p:blipFill>
          <a:blip r:embed="rId4">
            <a:alphaModFix/>
          </a:blip>
          <a:stretch>
            <a:fillRect/>
          </a:stretch>
        </p:blipFill>
        <p:spPr>
          <a:xfrm>
            <a:off x="372189" y="3585350"/>
            <a:ext cx="8399611" cy="2266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3"/>
          <p:cNvSpPr txBox="1"/>
          <p:nvPr>
            <p:ph type="title"/>
          </p:nvPr>
        </p:nvSpPr>
        <p:spPr>
          <a:xfrm>
            <a:off x="729450" y="7045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Converting Categorical Variables</a:t>
            </a:r>
            <a:endParaRPr/>
          </a:p>
        </p:txBody>
      </p:sp>
      <p:sp>
        <p:nvSpPr>
          <p:cNvPr id="242" name="Google Shape;242;p33"/>
          <p:cNvSpPr txBox="1"/>
          <p:nvPr>
            <p:ph idx="1" type="body"/>
          </p:nvPr>
        </p:nvSpPr>
        <p:spPr>
          <a:xfrm>
            <a:off x="729450" y="1534000"/>
            <a:ext cx="7894200" cy="326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00"/>
                </a:solidFill>
                <a:latin typeface="Arial"/>
                <a:ea typeface="Arial"/>
                <a:cs typeface="Arial"/>
                <a:sym typeface="Arial"/>
              </a:rPr>
              <a:t>In order to convert one of the categorical variables into dummy variables the following code was used. The categorical variable that was converted was “color” which indicates whether the film was in color or black and white.</a:t>
            </a:r>
            <a:endParaRPr sz="1800">
              <a:solidFill>
                <a:srgbClr val="000000"/>
              </a:solidFill>
              <a:latin typeface="Arial"/>
              <a:ea typeface="Arial"/>
              <a:cs typeface="Arial"/>
              <a:sym typeface="Arial"/>
            </a:endParaRPr>
          </a:p>
          <a:p>
            <a:pPr indent="0" lvl="0" marL="0" rtl="0" algn="l">
              <a:spcBef>
                <a:spcPts val="0"/>
              </a:spcBef>
              <a:spcAft>
                <a:spcPts val="0"/>
              </a:spcAft>
              <a:buNone/>
            </a:pPr>
            <a:r>
              <a:t/>
            </a:r>
            <a:endParaRPr sz="1800">
              <a:solidFill>
                <a:srgbClr val="000000"/>
              </a:solidFill>
              <a:latin typeface="Arial"/>
              <a:ea typeface="Arial"/>
              <a:cs typeface="Arial"/>
              <a:sym typeface="Arial"/>
            </a:endParaRPr>
          </a:p>
          <a:p>
            <a:pPr indent="0" lvl="0" marL="0" rtl="0" algn="l">
              <a:spcBef>
                <a:spcPts val="0"/>
              </a:spcBef>
              <a:spcAft>
                <a:spcPts val="0"/>
              </a:spcAft>
              <a:buNone/>
            </a:pPr>
            <a:r>
              <a:t/>
            </a:r>
            <a:endParaRPr sz="1800">
              <a:solidFill>
                <a:srgbClr val="000000"/>
              </a:solidFill>
              <a:latin typeface="Arial"/>
              <a:ea typeface="Arial"/>
              <a:cs typeface="Arial"/>
              <a:sym typeface="Arial"/>
            </a:endParaRPr>
          </a:p>
          <a:p>
            <a:pPr indent="0" lvl="0" marL="0" rtl="0" algn="l">
              <a:spcBef>
                <a:spcPts val="0"/>
              </a:spcBef>
              <a:spcAft>
                <a:spcPts val="0"/>
              </a:spcAft>
              <a:buNone/>
            </a:pPr>
            <a:r>
              <a:t/>
            </a:r>
            <a:endParaRPr sz="1800">
              <a:solidFill>
                <a:srgbClr val="000000"/>
              </a:solidFill>
              <a:latin typeface="Arial"/>
              <a:ea typeface="Arial"/>
              <a:cs typeface="Arial"/>
              <a:sym typeface="Arial"/>
            </a:endParaRPr>
          </a:p>
          <a:p>
            <a:pPr indent="0" lvl="0" marL="0" rtl="0" algn="l">
              <a:spcBef>
                <a:spcPts val="0"/>
              </a:spcBef>
              <a:spcAft>
                <a:spcPts val="0"/>
              </a:spcAft>
              <a:buNone/>
            </a:pPr>
            <a:r>
              <a:rPr lang="en" sz="1800">
                <a:solidFill>
                  <a:srgbClr val="000000"/>
                </a:solidFill>
                <a:latin typeface="Arial"/>
                <a:ea typeface="Arial"/>
                <a:cs typeface="Arial"/>
                <a:sym typeface="Arial"/>
              </a:rPr>
              <a:t>Because there are some missing</a:t>
            </a:r>
            <a:endParaRPr sz="1800">
              <a:solidFill>
                <a:srgbClr val="000000"/>
              </a:solidFill>
              <a:latin typeface="Arial"/>
              <a:ea typeface="Arial"/>
              <a:cs typeface="Arial"/>
              <a:sym typeface="Arial"/>
            </a:endParaRPr>
          </a:p>
          <a:p>
            <a:pPr indent="0" lvl="0" marL="0" rtl="0" algn="l">
              <a:spcBef>
                <a:spcPts val="0"/>
              </a:spcBef>
              <a:spcAft>
                <a:spcPts val="0"/>
              </a:spcAft>
              <a:buNone/>
            </a:pPr>
            <a:r>
              <a:rPr lang="en" sz="1800">
                <a:solidFill>
                  <a:srgbClr val="000000"/>
                </a:solidFill>
                <a:latin typeface="Arial"/>
                <a:ea typeface="Arial"/>
                <a:cs typeface="Arial"/>
                <a:sym typeface="Arial"/>
              </a:rPr>
              <a:t>variables, we must drop the dummy</a:t>
            </a:r>
            <a:endParaRPr sz="1800">
              <a:solidFill>
                <a:srgbClr val="000000"/>
              </a:solidFill>
              <a:latin typeface="Arial"/>
              <a:ea typeface="Arial"/>
              <a:cs typeface="Arial"/>
              <a:sym typeface="Arial"/>
            </a:endParaRPr>
          </a:p>
          <a:p>
            <a:pPr indent="0" lvl="0" marL="0" rtl="0" algn="l">
              <a:spcBef>
                <a:spcPts val="0"/>
              </a:spcBef>
              <a:spcAft>
                <a:spcPts val="0"/>
              </a:spcAft>
              <a:buNone/>
            </a:pPr>
            <a:r>
              <a:rPr lang="en" sz="1800">
                <a:solidFill>
                  <a:srgbClr val="000000"/>
                </a:solidFill>
                <a:latin typeface="Arial"/>
                <a:ea typeface="Arial"/>
                <a:cs typeface="Arial"/>
                <a:sym typeface="Arial"/>
              </a:rPr>
              <a:t>variable “color.”</a:t>
            </a:r>
            <a:endParaRPr sz="1800">
              <a:solidFill>
                <a:srgbClr val="000000"/>
              </a:solidFill>
              <a:latin typeface="Arial"/>
              <a:ea typeface="Arial"/>
              <a:cs typeface="Arial"/>
              <a:sym typeface="Arial"/>
            </a:endParaRPr>
          </a:p>
        </p:txBody>
      </p:sp>
      <p:pic>
        <p:nvPicPr>
          <p:cNvPr id="243" name="Google Shape;243;p33"/>
          <p:cNvPicPr preferRelativeResize="0"/>
          <p:nvPr/>
        </p:nvPicPr>
        <p:blipFill>
          <a:blip r:embed="rId3">
            <a:alphaModFix/>
          </a:blip>
          <a:stretch>
            <a:fillRect/>
          </a:stretch>
        </p:blipFill>
        <p:spPr>
          <a:xfrm>
            <a:off x="2208375" y="2615274"/>
            <a:ext cx="4936325" cy="871350"/>
          </a:xfrm>
          <a:prstGeom prst="rect">
            <a:avLst/>
          </a:prstGeom>
          <a:noFill/>
          <a:ln>
            <a:noFill/>
          </a:ln>
        </p:spPr>
      </p:pic>
      <p:pic>
        <p:nvPicPr>
          <p:cNvPr id="244" name="Google Shape;244;p33"/>
          <p:cNvPicPr preferRelativeResize="0"/>
          <p:nvPr/>
        </p:nvPicPr>
        <p:blipFill>
          <a:blip r:embed="rId4">
            <a:alphaModFix/>
          </a:blip>
          <a:stretch>
            <a:fillRect/>
          </a:stretch>
        </p:blipFill>
        <p:spPr>
          <a:xfrm>
            <a:off x="4739173" y="3521375"/>
            <a:ext cx="3946850" cy="12748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4"/>
          <p:cNvSpPr txBox="1"/>
          <p:nvPr>
            <p:ph type="title"/>
          </p:nvPr>
        </p:nvSpPr>
        <p:spPr>
          <a:xfrm>
            <a:off x="729450" y="7045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Converting Categorical Variables</a:t>
            </a:r>
            <a:endParaRPr/>
          </a:p>
        </p:txBody>
      </p:sp>
      <p:sp>
        <p:nvSpPr>
          <p:cNvPr id="250" name="Google Shape;250;p34"/>
          <p:cNvSpPr txBox="1"/>
          <p:nvPr>
            <p:ph idx="1" type="body"/>
          </p:nvPr>
        </p:nvSpPr>
        <p:spPr>
          <a:xfrm>
            <a:off x="729450" y="1534000"/>
            <a:ext cx="7894200" cy="326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00"/>
                </a:solidFill>
                <a:latin typeface="Arial"/>
                <a:ea typeface="Arial"/>
                <a:cs typeface="Arial"/>
                <a:sym typeface="Arial"/>
              </a:rPr>
              <a:t>The following function was used to drop the “color” variable as it counted for missing values.</a:t>
            </a:r>
            <a:endParaRPr sz="1800">
              <a:solidFill>
                <a:srgbClr val="000000"/>
              </a:solidFill>
              <a:latin typeface="Arial"/>
              <a:ea typeface="Arial"/>
              <a:cs typeface="Arial"/>
              <a:sym typeface="Arial"/>
            </a:endParaRPr>
          </a:p>
          <a:p>
            <a:pPr indent="0" lvl="0" marL="0" rtl="0" algn="l">
              <a:spcBef>
                <a:spcPts val="0"/>
              </a:spcBef>
              <a:spcAft>
                <a:spcPts val="0"/>
              </a:spcAft>
              <a:buNone/>
            </a:pPr>
            <a:r>
              <a:t/>
            </a:r>
            <a:endParaRPr sz="1800">
              <a:solidFill>
                <a:srgbClr val="000000"/>
              </a:solidFill>
              <a:latin typeface="Arial"/>
              <a:ea typeface="Arial"/>
              <a:cs typeface="Arial"/>
              <a:sym typeface="Arial"/>
            </a:endParaRPr>
          </a:p>
          <a:p>
            <a:pPr indent="0" lvl="0" marL="0" rtl="0" algn="l">
              <a:spcBef>
                <a:spcPts val="0"/>
              </a:spcBef>
              <a:spcAft>
                <a:spcPts val="0"/>
              </a:spcAft>
              <a:buNone/>
            </a:pPr>
            <a:r>
              <a:rPr lang="en" sz="1800">
                <a:solidFill>
                  <a:srgbClr val="000000"/>
                </a:solidFill>
                <a:latin typeface="Arial"/>
                <a:ea typeface="Arial"/>
                <a:cs typeface="Arial"/>
                <a:sym typeface="Arial"/>
              </a:rPr>
              <a:t>After removing the variable, the</a:t>
            </a:r>
            <a:endParaRPr sz="1800">
              <a:solidFill>
                <a:srgbClr val="000000"/>
              </a:solidFill>
              <a:latin typeface="Arial"/>
              <a:ea typeface="Arial"/>
              <a:cs typeface="Arial"/>
              <a:sym typeface="Arial"/>
            </a:endParaRPr>
          </a:p>
          <a:p>
            <a:pPr indent="0" lvl="0" marL="0" rtl="0" algn="l">
              <a:spcBef>
                <a:spcPts val="0"/>
              </a:spcBef>
              <a:spcAft>
                <a:spcPts val="0"/>
              </a:spcAft>
              <a:buNone/>
            </a:pPr>
            <a:r>
              <a:rPr lang="en" sz="1800">
                <a:solidFill>
                  <a:srgbClr val="000000"/>
                </a:solidFill>
                <a:latin typeface="Arial"/>
                <a:ea typeface="Arial"/>
                <a:cs typeface="Arial"/>
                <a:sym typeface="Arial"/>
              </a:rPr>
              <a:t>dummies must be included back into</a:t>
            </a:r>
            <a:endParaRPr sz="1800">
              <a:solidFill>
                <a:srgbClr val="000000"/>
              </a:solidFill>
              <a:latin typeface="Arial"/>
              <a:ea typeface="Arial"/>
              <a:cs typeface="Arial"/>
              <a:sym typeface="Arial"/>
            </a:endParaRPr>
          </a:p>
          <a:p>
            <a:pPr indent="0" lvl="0" marL="0" rtl="0" algn="l">
              <a:spcBef>
                <a:spcPts val="0"/>
              </a:spcBef>
              <a:spcAft>
                <a:spcPts val="0"/>
              </a:spcAft>
              <a:buNone/>
            </a:pPr>
            <a:r>
              <a:rPr lang="en" sz="1800">
                <a:solidFill>
                  <a:srgbClr val="000000"/>
                </a:solidFill>
                <a:latin typeface="Arial"/>
                <a:ea typeface="Arial"/>
                <a:cs typeface="Arial"/>
                <a:sym typeface="Arial"/>
              </a:rPr>
              <a:t>the data set by using the following </a:t>
            </a:r>
            <a:endParaRPr sz="1800">
              <a:solidFill>
                <a:srgbClr val="000000"/>
              </a:solidFill>
              <a:latin typeface="Arial"/>
              <a:ea typeface="Arial"/>
              <a:cs typeface="Arial"/>
              <a:sym typeface="Arial"/>
            </a:endParaRPr>
          </a:p>
          <a:p>
            <a:pPr indent="0" lvl="0" marL="0" rtl="0" algn="l">
              <a:spcBef>
                <a:spcPts val="0"/>
              </a:spcBef>
              <a:spcAft>
                <a:spcPts val="0"/>
              </a:spcAft>
              <a:buNone/>
            </a:pPr>
            <a:r>
              <a:rPr lang="en" sz="1800">
                <a:solidFill>
                  <a:srgbClr val="000000"/>
                </a:solidFill>
                <a:latin typeface="Arial"/>
                <a:ea typeface="Arial"/>
                <a:cs typeface="Arial"/>
                <a:sym typeface="Arial"/>
              </a:rPr>
              <a:t>code. This code also removes the </a:t>
            </a:r>
            <a:endParaRPr sz="1800">
              <a:solidFill>
                <a:srgbClr val="000000"/>
              </a:solidFill>
              <a:latin typeface="Arial"/>
              <a:ea typeface="Arial"/>
              <a:cs typeface="Arial"/>
              <a:sym typeface="Arial"/>
            </a:endParaRPr>
          </a:p>
          <a:p>
            <a:pPr indent="0" lvl="0" marL="0" rtl="0" algn="l">
              <a:spcBef>
                <a:spcPts val="0"/>
              </a:spcBef>
              <a:spcAft>
                <a:spcPts val="0"/>
              </a:spcAft>
              <a:buNone/>
            </a:pPr>
            <a:r>
              <a:rPr lang="en" sz="1800">
                <a:solidFill>
                  <a:srgbClr val="000000"/>
                </a:solidFill>
                <a:latin typeface="Arial"/>
                <a:ea typeface="Arial"/>
                <a:cs typeface="Arial"/>
                <a:sym typeface="Arial"/>
              </a:rPr>
              <a:t>variable that was missing earlier.</a:t>
            </a:r>
            <a:endParaRPr sz="1800">
              <a:solidFill>
                <a:srgbClr val="000000"/>
              </a:solidFill>
              <a:latin typeface="Arial"/>
              <a:ea typeface="Arial"/>
              <a:cs typeface="Arial"/>
              <a:sym typeface="Arial"/>
            </a:endParaRPr>
          </a:p>
          <a:p>
            <a:pPr indent="0" lvl="0" marL="0" rtl="0" algn="l">
              <a:spcBef>
                <a:spcPts val="0"/>
              </a:spcBef>
              <a:spcAft>
                <a:spcPts val="0"/>
              </a:spcAft>
              <a:buNone/>
            </a:pPr>
            <a:r>
              <a:t/>
            </a:r>
            <a:endParaRPr sz="1800">
              <a:solidFill>
                <a:srgbClr val="000000"/>
              </a:solidFill>
              <a:latin typeface="Arial"/>
              <a:ea typeface="Arial"/>
              <a:cs typeface="Arial"/>
              <a:sym typeface="Arial"/>
            </a:endParaRPr>
          </a:p>
        </p:txBody>
      </p:sp>
      <p:pic>
        <p:nvPicPr>
          <p:cNvPr id="251" name="Google Shape;251;p34"/>
          <p:cNvPicPr preferRelativeResize="0"/>
          <p:nvPr/>
        </p:nvPicPr>
        <p:blipFill>
          <a:blip r:embed="rId3">
            <a:alphaModFix/>
          </a:blip>
          <a:stretch>
            <a:fillRect/>
          </a:stretch>
        </p:blipFill>
        <p:spPr>
          <a:xfrm>
            <a:off x="3215400" y="2074025"/>
            <a:ext cx="2560800" cy="243250"/>
          </a:xfrm>
          <a:prstGeom prst="rect">
            <a:avLst/>
          </a:prstGeom>
          <a:noFill/>
          <a:ln>
            <a:noFill/>
          </a:ln>
        </p:spPr>
      </p:pic>
      <p:pic>
        <p:nvPicPr>
          <p:cNvPr id="252" name="Google Shape;252;p34"/>
          <p:cNvPicPr preferRelativeResize="0"/>
          <p:nvPr/>
        </p:nvPicPr>
        <p:blipFill>
          <a:blip r:embed="rId4">
            <a:alphaModFix/>
          </a:blip>
          <a:stretch>
            <a:fillRect/>
          </a:stretch>
        </p:blipFill>
        <p:spPr>
          <a:xfrm>
            <a:off x="4974147" y="2495550"/>
            <a:ext cx="3444002" cy="1340913"/>
          </a:xfrm>
          <a:prstGeom prst="rect">
            <a:avLst/>
          </a:prstGeom>
          <a:noFill/>
          <a:ln>
            <a:noFill/>
          </a:ln>
        </p:spPr>
      </p:pic>
      <p:pic>
        <p:nvPicPr>
          <p:cNvPr id="253" name="Google Shape;253;p34"/>
          <p:cNvPicPr preferRelativeResize="0"/>
          <p:nvPr/>
        </p:nvPicPr>
        <p:blipFill>
          <a:blip r:embed="rId5">
            <a:alphaModFix/>
          </a:blip>
          <a:stretch>
            <a:fillRect/>
          </a:stretch>
        </p:blipFill>
        <p:spPr>
          <a:xfrm>
            <a:off x="833900" y="4279250"/>
            <a:ext cx="4687233" cy="2432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5"/>
          <p:cNvSpPr txBox="1"/>
          <p:nvPr>
            <p:ph type="title"/>
          </p:nvPr>
        </p:nvSpPr>
        <p:spPr>
          <a:xfrm>
            <a:off x="729450" y="7045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a:t>
            </a:r>
            <a:endParaRPr/>
          </a:p>
        </p:txBody>
      </p:sp>
      <p:sp>
        <p:nvSpPr>
          <p:cNvPr id="259" name="Google Shape;259;p35"/>
          <p:cNvSpPr txBox="1"/>
          <p:nvPr>
            <p:ph idx="1" type="body"/>
          </p:nvPr>
        </p:nvSpPr>
        <p:spPr>
          <a:xfrm>
            <a:off x="729450" y="130515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00"/>
                </a:solidFill>
                <a:latin typeface="Arial"/>
                <a:ea typeface="Arial"/>
                <a:cs typeface="Arial"/>
                <a:sym typeface="Arial"/>
              </a:rPr>
              <a:t>Some points to consider while exploring the dataset to use the dataset to predict IMDB Score:</a:t>
            </a:r>
            <a:endParaRPr sz="1800">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Around 70% of movies score above 6.</a:t>
            </a:r>
            <a:endParaRPr sz="1800">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There are irrelevant variables as we predict IMDB Scores, therefore, should be removed (e.g., language - English takes up around 95% of records, number of faces in poster - weak correlation with IMDB score).</a:t>
            </a:r>
            <a:endParaRPr sz="1800">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IMDB score is not strongly correlated with any numeric variable (slightly correlated with number of voted users).</a:t>
            </a:r>
            <a:endParaRPr sz="1800">
              <a:solidFill>
                <a:srgbClr val="000000"/>
              </a:solidFill>
              <a:latin typeface="Arial"/>
              <a:ea typeface="Arial"/>
              <a:cs typeface="Arial"/>
              <a:sym typeface="Arial"/>
            </a:endParaRPr>
          </a:p>
          <a:p>
            <a:pPr indent="0" lvl="0" marL="0" rtl="0" algn="l">
              <a:spcBef>
                <a:spcPts val="0"/>
              </a:spcBef>
              <a:spcAft>
                <a:spcPts val="0"/>
              </a:spcAft>
              <a:buNone/>
            </a:pPr>
            <a:r>
              <a:t/>
            </a:r>
            <a:endParaRPr sz="180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7650" y="7045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 Statistics </a:t>
            </a:r>
            <a:endParaRPr/>
          </a:p>
        </p:txBody>
      </p:sp>
      <p:sp>
        <p:nvSpPr>
          <p:cNvPr id="101" name="Google Shape;101;p15"/>
          <p:cNvSpPr txBox="1"/>
          <p:nvPr>
            <p:ph idx="1" type="body"/>
          </p:nvPr>
        </p:nvSpPr>
        <p:spPr>
          <a:xfrm>
            <a:off x="420550" y="1441200"/>
            <a:ext cx="21000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solidFill>
                  <a:srgbClr val="000000"/>
                </a:solidFill>
              </a:rPr>
              <a:t># of critic reviews</a:t>
            </a:r>
            <a:r>
              <a:rPr lang="en">
                <a:solidFill>
                  <a:srgbClr val="000000"/>
                </a:solidFill>
              </a:rPr>
              <a:t>      </a:t>
            </a:r>
            <a:endParaRPr>
              <a:solidFill>
                <a:srgbClr val="000000"/>
              </a:solidFill>
            </a:endParaRPr>
          </a:p>
          <a:p>
            <a:pPr indent="0" lvl="0" marL="0" rtl="0" algn="l">
              <a:lnSpc>
                <a:spcPct val="100000"/>
              </a:lnSpc>
              <a:spcBef>
                <a:spcPts val="1000"/>
              </a:spcBef>
              <a:spcAft>
                <a:spcPts val="0"/>
              </a:spcAft>
              <a:buNone/>
            </a:pPr>
            <a:r>
              <a:rPr lang="en">
                <a:solidFill>
                  <a:srgbClr val="000000"/>
                </a:solidFill>
              </a:rPr>
              <a:t> Min.   		:1.0        </a:t>
            </a:r>
            <a:r>
              <a:rPr lang="en">
                <a:solidFill>
                  <a:srgbClr val="000000"/>
                </a:solidFill>
              </a:rPr>
              <a:t>  </a:t>
            </a:r>
            <a:endParaRPr>
              <a:solidFill>
                <a:srgbClr val="000000"/>
              </a:solidFill>
            </a:endParaRPr>
          </a:p>
          <a:p>
            <a:pPr indent="0" lvl="0" marL="0" rtl="0" algn="l">
              <a:lnSpc>
                <a:spcPct val="100000"/>
              </a:lnSpc>
              <a:spcBef>
                <a:spcPts val="1000"/>
              </a:spcBef>
              <a:spcAft>
                <a:spcPts val="0"/>
              </a:spcAft>
              <a:buNone/>
            </a:pPr>
            <a:r>
              <a:rPr lang="en">
                <a:solidFill>
                  <a:srgbClr val="000000"/>
                </a:solidFill>
              </a:rPr>
              <a:t> 1st Qu.	:50.0          </a:t>
            </a:r>
            <a:endParaRPr>
              <a:solidFill>
                <a:srgbClr val="000000"/>
              </a:solidFill>
            </a:endParaRPr>
          </a:p>
          <a:p>
            <a:pPr indent="0" lvl="0" marL="0" rtl="0" algn="l">
              <a:lnSpc>
                <a:spcPct val="100000"/>
              </a:lnSpc>
              <a:spcBef>
                <a:spcPts val="1000"/>
              </a:spcBef>
              <a:spcAft>
                <a:spcPts val="0"/>
              </a:spcAft>
              <a:buNone/>
            </a:pPr>
            <a:r>
              <a:rPr lang="en">
                <a:solidFill>
                  <a:srgbClr val="000000"/>
                </a:solidFill>
              </a:rPr>
              <a:t> Median 	:110.0           </a:t>
            </a:r>
            <a:endParaRPr>
              <a:solidFill>
                <a:srgbClr val="000000"/>
              </a:solidFill>
            </a:endParaRPr>
          </a:p>
          <a:p>
            <a:pPr indent="0" lvl="0" marL="0" rtl="0" algn="l">
              <a:lnSpc>
                <a:spcPct val="100000"/>
              </a:lnSpc>
              <a:spcBef>
                <a:spcPts val="1000"/>
              </a:spcBef>
              <a:spcAft>
                <a:spcPts val="0"/>
              </a:spcAft>
              <a:buNone/>
            </a:pPr>
            <a:r>
              <a:rPr lang="en">
                <a:solidFill>
                  <a:srgbClr val="000000"/>
                </a:solidFill>
              </a:rPr>
              <a:t> Mean   	:140.2            </a:t>
            </a:r>
            <a:endParaRPr>
              <a:solidFill>
                <a:srgbClr val="000000"/>
              </a:solidFill>
            </a:endParaRPr>
          </a:p>
          <a:p>
            <a:pPr indent="0" lvl="0" marL="0" rtl="0" algn="l">
              <a:lnSpc>
                <a:spcPct val="100000"/>
              </a:lnSpc>
              <a:spcBef>
                <a:spcPts val="1000"/>
              </a:spcBef>
              <a:spcAft>
                <a:spcPts val="0"/>
              </a:spcAft>
              <a:buNone/>
            </a:pPr>
            <a:r>
              <a:rPr lang="en">
                <a:solidFill>
                  <a:srgbClr val="000000"/>
                </a:solidFill>
              </a:rPr>
              <a:t> 3rd Qu.	:195.0          </a:t>
            </a:r>
            <a:endParaRPr>
              <a:solidFill>
                <a:srgbClr val="000000"/>
              </a:solidFill>
            </a:endParaRPr>
          </a:p>
          <a:p>
            <a:pPr indent="0" lvl="0" marL="0" rtl="0" algn="l">
              <a:lnSpc>
                <a:spcPct val="100000"/>
              </a:lnSpc>
              <a:spcBef>
                <a:spcPts val="1000"/>
              </a:spcBef>
              <a:spcAft>
                <a:spcPts val="0"/>
              </a:spcAft>
              <a:buNone/>
            </a:pPr>
            <a:r>
              <a:rPr lang="en">
                <a:solidFill>
                  <a:srgbClr val="000000"/>
                </a:solidFill>
              </a:rPr>
              <a:t> Max.   	:813.0          </a:t>
            </a:r>
            <a:endParaRPr>
              <a:solidFill>
                <a:srgbClr val="000000"/>
              </a:solidFill>
            </a:endParaRPr>
          </a:p>
          <a:p>
            <a:pPr indent="0" lvl="0" marL="0" rtl="0" algn="l">
              <a:lnSpc>
                <a:spcPct val="100000"/>
              </a:lnSpc>
              <a:spcBef>
                <a:spcPts val="1000"/>
              </a:spcBef>
              <a:spcAft>
                <a:spcPts val="1000"/>
              </a:spcAft>
              <a:buNone/>
            </a:pPr>
            <a:r>
              <a:rPr lang="en">
                <a:solidFill>
                  <a:srgbClr val="000000"/>
                </a:solidFill>
              </a:rPr>
              <a:t> NA's   	:50            </a:t>
            </a:r>
            <a:endParaRPr>
              <a:solidFill>
                <a:srgbClr val="000000"/>
              </a:solidFill>
            </a:endParaRPr>
          </a:p>
        </p:txBody>
      </p:sp>
      <p:sp>
        <p:nvSpPr>
          <p:cNvPr id="102" name="Google Shape;102;p15"/>
          <p:cNvSpPr txBox="1"/>
          <p:nvPr>
            <p:ph idx="1" type="body"/>
          </p:nvPr>
        </p:nvSpPr>
        <p:spPr>
          <a:xfrm>
            <a:off x="2620150" y="1441200"/>
            <a:ext cx="21000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solidFill>
                  <a:srgbClr val="000000"/>
                </a:solidFill>
              </a:rPr>
              <a:t>Duration</a:t>
            </a:r>
            <a:r>
              <a:rPr lang="en">
                <a:solidFill>
                  <a:srgbClr val="000000"/>
                </a:solidFill>
              </a:rPr>
              <a:t>      </a:t>
            </a:r>
            <a:endParaRPr>
              <a:solidFill>
                <a:srgbClr val="000000"/>
              </a:solidFill>
            </a:endParaRPr>
          </a:p>
          <a:p>
            <a:pPr indent="0" lvl="0" marL="0" rtl="0" algn="l">
              <a:lnSpc>
                <a:spcPct val="100000"/>
              </a:lnSpc>
              <a:spcBef>
                <a:spcPts val="1000"/>
              </a:spcBef>
              <a:spcAft>
                <a:spcPts val="0"/>
              </a:spcAft>
              <a:buNone/>
            </a:pPr>
            <a:r>
              <a:rPr lang="en">
                <a:solidFill>
                  <a:srgbClr val="000000"/>
                </a:solidFill>
              </a:rPr>
              <a:t> Min.  		 :7.0          </a:t>
            </a:r>
            <a:endParaRPr>
              <a:solidFill>
                <a:srgbClr val="000000"/>
              </a:solidFill>
            </a:endParaRPr>
          </a:p>
          <a:p>
            <a:pPr indent="0" lvl="0" marL="0" rtl="0" algn="l">
              <a:lnSpc>
                <a:spcPct val="100000"/>
              </a:lnSpc>
              <a:spcBef>
                <a:spcPts val="1000"/>
              </a:spcBef>
              <a:spcAft>
                <a:spcPts val="0"/>
              </a:spcAft>
              <a:buNone/>
            </a:pPr>
            <a:r>
              <a:rPr lang="en">
                <a:solidFill>
                  <a:srgbClr val="000000"/>
                </a:solidFill>
              </a:rPr>
              <a:t> 1st Qu.	 :93.0          </a:t>
            </a:r>
            <a:endParaRPr>
              <a:solidFill>
                <a:srgbClr val="000000"/>
              </a:solidFill>
            </a:endParaRPr>
          </a:p>
          <a:p>
            <a:pPr indent="0" lvl="0" marL="0" rtl="0" algn="l">
              <a:lnSpc>
                <a:spcPct val="100000"/>
              </a:lnSpc>
              <a:spcBef>
                <a:spcPts val="1000"/>
              </a:spcBef>
              <a:spcAft>
                <a:spcPts val="0"/>
              </a:spcAft>
              <a:buNone/>
            </a:pPr>
            <a:r>
              <a:rPr lang="en">
                <a:solidFill>
                  <a:srgbClr val="000000"/>
                </a:solidFill>
              </a:rPr>
              <a:t> Median 	 :103.0           </a:t>
            </a:r>
            <a:endParaRPr>
              <a:solidFill>
                <a:srgbClr val="000000"/>
              </a:solidFill>
            </a:endParaRPr>
          </a:p>
          <a:p>
            <a:pPr indent="0" lvl="0" marL="0" rtl="0" algn="l">
              <a:lnSpc>
                <a:spcPct val="100000"/>
              </a:lnSpc>
              <a:spcBef>
                <a:spcPts val="1000"/>
              </a:spcBef>
              <a:spcAft>
                <a:spcPts val="0"/>
              </a:spcAft>
              <a:buNone/>
            </a:pPr>
            <a:r>
              <a:rPr lang="en">
                <a:solidFill>
                  <a:srgbClr val="000000"/>
                </a:solidFill>
              </a:rPr>
              <a:t> Mean   	 :107.2            </a:t>
            </a:r>
            <a:endParaRPr>
              <a:solidFill>
                <a:srgbClr val="000000"/>
              </a:solidFill>
            </a:endParaRPr>
          </a:p>
          <a:p>
            <a:pPr indent="0" lvl="0" marL="0" rtl="0" algn="l">
              <a:lnSpc>
                <a:spcPct val="100000"/>
              </a:lnSpc>
              <a:spcBef>
                <a:spcPts val="1000"/>
              </a:spcBef>
              <a:spcAft>
                <a:spcPts val="0"/>
              </a:spcAft>
              <a:buNone/>
            </a:pPr>
            <a:r>
              <a:rPr lang="en">
                <a:solidFill>
                  <a:srgbClr val="000000"/>
                </a:solidFill>
              </a:rPr>
              <a:t> 3rd Qu.	 :118.0          </a:t>
            </a:r>
            <a:endParaRPr>
              <a:solidFill>
                <a:srgbClr val="000000"/>
              </a:solidFill>
            </a:endParaRPr>
          </a:p>
          <a:p>
            <a:pPr indent="0" lvl="0" marL="0" rtl="0" algn="l">
              <a:lnSpc>
                <a:spcPct val="100000"/>
              </a:lnSpc>
              <a:spcBef>
                <a:spcPts val="1000"/>
              </a:spcBef>
              <a:spcAft>
                <a:spcPts val="0"/>
              </a:spcAft>
              <a:buNone/>
            </a:pPr>
            <a:r>
              <a:rPr lang="en">
                <a:solidFill>
                  <a:srgbClr val="000000"/>
                </a:solidFill>
              </a:rPr>
              <a:t> Max.   	 :511.0          </a:t>
            </a:r>
            <a:endParaRPr>
              <a:solidFill>
                <a:srgbClr val="000000"/>
              </a:solidFill>
            </a:endParaRPr>
          </a:p>
          <a:p>
            <a:pPr indent="0" lvl="0" marL="0" rtl="0" algn="l">
              <a:lnSpc>
                <a:spcPct val="100000"/>
              </a:lnSpc>
              <a:spcBef>
                <a:spcPts val="1000"/>
              </a:spcBef>
              <a:spcAft>
                <a:spcPts val="1000"/>
              </a:spcAft>
              <a:buNone/>
            </a:pPr>
            <a:r>
              <a:rPr lang="en">
                <a:solidFill>
                  <a:srgbClr val="000000"/>
                </a:solidFill>
              </a:rPr>
              <a:t> NA's   	 :15            </a:t>
            </a:r>
            <a:endParaRPr>
              <a:solidFill>
                <a:srgbClr val="000000"/>
              </a:solidFill>
            </a:endParaRPr>
          </a:p>
        </p:txBody>
      </p:sp>
      <p:sp>
        <p:nvSpPr>
          <p:cNvPr id="103" name="Google Shape;103;p15"/>
          <p:cNvSpPr txBox="1"/>
          <p:nvPr>
            <p:ph idx="1" type="body"/>
          </p:nvPr>
        </p:nvSpPr>
        <p:spPr>
          <a:xfrm>
            <a:off x="4512650" y="1441200"/>
            <a:ext cx="21000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solidFill>
                  <a:srgbClr val="000000"/>
                </a:solidFill>
              </a:rPr>
              <a:t>Director Facebook Likes</a:t>
            </a:r>
            <a:r>
              <a:rPr lang="en">
                <a:solidFill>
                  <a:srgbClr val="000000"/>
                </a:solidFill>
              </a:rPr>
              <a:t>     </a:t>
            </a:r>
            <a:endParaRPr>
              <a:solidFill>
                <a:srgbClr val="000000"/>
              </a:solidFill>
            </a:endParaRPr>
          </a:p>
          <a:p>
            <a:pPr indent="0" lvl="0" marL="0" rtl="0" algn="l">
              <a:lnSpc>
                <a:spcPct val="100000"/>
              </a:lnSpc>
              <a:spcBef>
                <a:spcPts val="1000"/>
              </a:spcBef>
              <a:spcAft>
                <a:spcPts val="0"/>
              </a:spcAft>
              <a:buNone/>
            </a:pPr>
            <a:r>
              <a:rPr lang="en">
                <a:solidFill>
                  <a:srgbClr val="000000"/>
                </a:solidFill>
              </a:rPr>
              <a:t> Min.  		 :0.0          </a:t>
            </a:r>
            <a:endParaRPr>
              <a:solidFill>
                <a:srgbClr val="000000"/>
              </a:solidFill>
            </a:endParaRPr>
          </a:p>
          <a:p>
            <a:pPr indent="0" lvl="0" marL="0" rtl="0" algn="l">
              <a:lnSpc>
                <a:spcPct val="100000"/>
              </a:lnSpc>
              <a:spcBef>
                <a:spcPts val="1000"/>
              </a:spcBef>
              <a:spcAft>
                <a:spcPts val="0"/>
              </a:spcAft>
              <a:buNone/>
            </a:pPr>
            <a:r>
              <a:rPr lang="en">
                <a:solidFill>
                  <a:srgbClr val="000000"/>
                </a:solidFill>
              </a:rPr>
              <a:t> 1st Qu.	 </a:t>
            </a:r>
            <a:r>
              <a:rPr lang="en">
                <a:solidFill>
                  <a:srgbClr val="000000"/>
                </a:solidFill>
              </a:rPr>
              <a:t>:</a:t>
            </a:r>
            <a:r>
              <a:rPr lang="en">
                <a:solidFill>
                  <a:srgbClr val="000000"/>
                </a:solidFill>
              </a:rPr>
              <a:t>7.0          </a:t>
            </a:r>
            <a:endParaRPr>
              <a:solidFill>
                <a:srgbClr val="000000"/>
              </a:solidFill>
            </a:endParaRPr>
          </a:p>
          <a:p>
            <a:pPr indent="0" lvl="0" marL="0" rtl="0" algn="l">
              <a:lnSpc>
                <a:spcPct val="100000"/>
              </a:lnSpc>
              <a:spcBef>
                <a:spcPts val="1000"/>
              </a:spcBef>
              <a:spcAft>
                <a:spcPts val="0"/>
              </a:spcAft>
              <a:buNone/>
            </a:pPr>
            <a:r>
              <a:rPr lang="en">
                <a:solidFill>
                  <a:srgbClr val="000000"/>
                </a:solidFill>
              </a:rPr>
              <a:t> Median 	 :49.0           </a:t>
            </a:r>
            <a:endParaRPr>
              <a:solidFill>
                <a:srgbClr val="000000"/>
              </a:solidFill>
            </a:endParaRPr>
          </a:p>
          <a:p>
            <a:pPr indent="0" lvl="0" marL="0" rtl="0" algn="l">
              <a:lnSpc>
                <a:spcPct val="100000"/>
              </a:lnSpc>
              <a:spcBef>
                <a:spcPts val="1000"/>
              </a:spcBef>
              <a:spcAft>
                <a:spcPts val="0"/>
              </a:spcAft>
              <a:buNone/>
            </a:pPr>
            <a:r>
              <a:rPr lang="en">
                <a:solidFill>
                  <a:srgbClr val="000000"/>
                </a:solidFill>
              </a:rPr>
              <a:t> Mean   	 :686.5            </a:t>
            </a:r>
            <a:endParaRPr>
              <a:solidFill>
                <a:srgbClr val="000000"/>
              </a:solidFill>
            </a:endParaRPr>
          </a:p>
          <a:p>
            <a:pPr indent="0" lvl="0" marL="0" rtl="0" algn="l">
              <a:lnSpc>
                <a:spcPct val="100000"/>
              </a:lnSpc>
              <a:spcBef>
                <a:spcPts val="1000"/>
              </a:spcBef>
              <a:spcAft>
                <a:spcPts val="0"/>
              </a:spcAft>
              <a:buNone/>
            </a:pPr>
            <a:r>
              <a:rPr lang="en">
                <a:solidFill>
                  <a:srgbClr val="000000"/>
                </a:solidFill>
              </a:rPr>
              <a:t> 3rd Qu.	 :194.5          </a:t>
            </a:r>
            <a:endParaRPr>
              <a:solidFill>
                <a:srgbClr val="000000"/>
              </a:solidFill>
            </a:endParaRPr>
          </a:p>
          <a:p>
            <a:pPr indent="0" lvl="0" marL="0" rtl="0" algn="l">
              <a:lnSpc>
                <a:spcPct val="100000"/>
              </a:lnSpc>
              <a:spcBef>
                <a:spcPts val="1000"/>
              </a:spcBef>
              <a:spcAft>
                <a:spcPts val="0"/>
              </a:spcAft>
              <a:buNone/>
            </a:pPr>
            <a:r>
              <a:rPr lang="en">
                <a:solidFill>
                  <a:srgbClr val="000000"/>
                </a:solidFill>
              </a:rPr>
              <a:t> Max.   	 :23000.0          </a:t>
            </a:r>
            <a:endParaRPr>
              <a:solidFill>
                <a:srgbClr val="000000"/>
              </a:solidFill>
            </a:endParaRPr>
          </a:p>
          <a:p>
            <a:pPr indent="0" lvl="0" marL="0" rtl="0" algn="l">
              <a:lnSpc>
                <a:spcPct val="100000"/>
              </a:lnSpc>
              <a:spcBef>
                <a:spcPts val="1000"/>
              </a:spcBef>
              <a:spcAft>
                <a:spcPts val="1000"/>
              </a:spcAft>
              <a:buNone/>
            </a:pPr>
            <a:r>
              <a:rPr lang="en">
                <a:solidFill>
                  <a:srgbClr val="000000"/>
                </a:solidFill>
              </a:rPr>
              <a:t> NA's   	 :104            </a:t>
            </a:r>
            <a:endParaRPr>
              <a:solidFill>
                <a:srgbClr val="000000"/>
              </a:solidFill>
            </a:endParaRPr>
          </a:p>
        </p:txBody>
      </p:sp>
      <p:sp>
        <p:nvSpPr>
          <p:cNvPr id="104" name="Google Shape;104;p15"/>
          <p:cNvSpPr txBox="1"/>
          <p:nvPr>
            <p:ph idx="1" type="body"/>
          </p:nvPr>
        </p:nvSpPr>
        <p:spPr>
          <a:xfrm>
            <a:off x="6804550" y="1441200"/>
            <a:ext cx="21000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solidFill>
                  <a:srgbClr val="000000"/>
                </a:solidFill>
              </a:rPr>
              <a:t>Actor_3 </a:t>
            </a:r>
            <a:r>
              <a:rPr b="1" lang="en">
                <a:solidFill>
                  <a:srgbClr val="000000"/>
                </a:solidFill>
              </a:rPr>
              <a:t>Facebook Likes</a:t>
            </a:r>
            <a:r>
              <a:rPr lang="en">
                <a:solidFill>
                  <a:srgbClr val="000000"/>
                </a:solidFill>
              </a:rPr>
              <a:t>     </a:t>
            </a:r>
            <a:endParaRPr>
              <a:solidFill>
                <a:srgbClr val="000000"/>
              </a:solidFill>
            </a:endParaRPr>
          </a:p>
          <a:p>
            <a:pPr indent="0" lvl="0" marL="0" rtl="0" algn="l">
              <a:lnSpc>
                <a:spcPct val="100000"/>
              </a:lnSpc>
              <a:spcBef>
                <a:spcPts val="1000"/>
              </a:spcBef>
              <a:spcAft>
                <a:spcPts val="0"/>
              </a:spcAft>
              <a:buNone/>
            </a:pPr>
            <a:r>
              <a:rPr lang="en">
                <a:solidFill>
                  <a:srgbClr val="000000"/>
                </a:solidFill>
              </a:rPr>
              <a:t> Min.  		 :0.0          </a:t>
            </a:r>
            <a:endParaRPr>
              <a:solidFill>
                <a:srgbClr val="000000"/>
              </a:solidFill>
            </a:endParaRPr>
          </a:p>
          <a:p>
            <a:pPr indent="0" lvl="0" marL="0" rtl="0" algn="l">
              <a:lnSpc>
                <a:spcPct val="100000"/>
              </a:lnSpc>
              <a:spcBef>
                <a:spcPts val="1000"/>
              </a:spcBef>
              <a:spcAft>
                <a:spcPts val="0"/>
              </a:spcAft>
              <a:buNone/>
            </a:pPr>
            <a:r>
              <a:rPr lang="en">
                <a:solidFill>
                  <a:srgbClr val="000000"/>
                </a:solidFill>
              </a:rPr>
              <a:t> 1st Qu.	 :133.0          </a:t>
            </a:r>
            <a:endParaRPr>
              <a:solidFill>
                <a:srgbClr val="000000"/>
              </a:solidFill>
            </a:endParaRPr>
          </a:p>
          <a:p>
            <a:pPr indent="0" lvl="0" marL="0" rtl="0" algn="l">
              <a:lnSpc>
                <a:spcPct val="100000"/>
              </a:lnSpc>
              <a:spcBef>
                <a:spcPts val="1000"/>
              </a:spcBef>
              <a:spcAft>
                <a:spcPts val="0"/>
              </a:spcAft>
              <a:buNone/>
            </a:pPr>
            <a:r>
              <a:rPr lang="en">
                <a:solidFill>
                  <a:srgbClr val="000000"/>
                </a:solidFill>
              </a:rPr>
              <a:t> Median 	 :371.5           </a:t>
            </a:r>
            <a:endParaRPr>
              <a:solidFill>
                <a:srgbClr val="000000"/>
              </a:solidFill>
            </a:endParaRPr>
          </a:p>
          <a:p>
            <a:pPr indent="0" lvl="0" marL="0" rtl="0" algn="l">
              <a:lnSpc>
                <a:spcPct val="100000"/>
              </a:lnSpc>
              <a:spcBef>
                <a:spcPts val="1000"/>
              </a:spcBef>
              <a:spcAft>
                <a:spcPts val="0"/>
              </a:spcAft>
              <a:buNone/>
            </a:pPr>
            <a:r>
              <a:rPr lang="en">
                <a:solidFill>
                  <a:srgbClr val="000000"/>
                </a:solidFill>
              </a:rPr>
              <a:t> Mean   	 :645.0            </a:t>
            </a:r>
            <a:endParaRPr>
              <a:solidFill>
                <a:srgbClr val="000000"/>
              </a:solidFill>
            </a:endParaRPr>
          </a:p>
          <a:p>
            <a:pPr indent="0" lvl="0" marL="0" rtl="0" algn="l">
              <a:lnSpc>
                <a:spcPct val="100000"/>
              </a:lnSpc>
              <a:spcBef>
                <a:spcPts val="1000"/>
              </a:spcBef>
              <a:spcAft>
                <a:spcPts val="0"/>
              </a:spcAft>
              <a:buNone/>
            </a:pPr>
            <a:r>
              <a:rPr lang="en">
                <a:solidFill>
                  <a:srgbClr val="000000"/>
                </a:solidFill>
              </a:rPr>
              <a:t> 3rd Qu.	 :636.0          </a:t>
            </a:r>
            <a:endParaRPr>
              <a:solidFill>
                <a:srgbClr val="000000"/>
              </a:solidFill>
            </a:endParaRPr>
          </a:p>
          <a:p>
            <a:pPr indent="0" lvl="0" marL="0" rtl="0" algn="l">
              <a:lnSpc>
                <a:spcPct val="100000"/>
              </a:lnSpc>
              <a:spcBef>
                <a:spcPts val="1000"/>
              </a:spcBef>
              <a:spcAft>
                <a:spcPts val="0"/>
              </a:spcAft>
              <a:buNone/>
            </a:pPr>
            <a:r>
              <a:rPr lang="en">
                <a:solidFill>
                  <a:srgbClr val="000000"/>
                </a:solidFill>
              </a:rPr>
              <a:t> Max.   	 :23000.0          </a:t>
            </a:r>
            <a:endParaRPr>
              <a:solidFill>
                <a:srgbClr val="000000"/>
              </a:solidFill>
            </a:endParaRPr>
          </a:p>
          <a:p>
            <a:pPr indent="0" lvl="0" marL="0" rtl="0" algn="l">
              <a:lnSpc>
                <a:spcPct val="100000"/>
              </a:lnSpc>
              <a:spcBef>
                <a:spcPts val="1000"/>
              </a:spcBef>
              <a:spcAft>
                <a:spcPts val="1000"/>
              </a:spcAft>
              <a:buNone/>
            </a:pPr>
            <a:r>
              <a:rPr lang="en">
                <a:solidFill>
                  <a:srgbClr val="000000"/>
                </a:solidFill>
              </a:rPr>
              <a:t> NA's   	 :23           </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727650" y="7045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 Statistics </a:t>
            </a:r>
            <a:endParaRPr/>
          </a:p>
        </p:txBody>
      </p:sp>
      <p:sp>
        <p:nvSpPr>
          <p:cNvPr id="110" name="Google Shape;110;p16"/>
          <p:cNvSpPr txBox="1"/>
          <p:nvPr>
            <p:ph idx="1" type="body"/>
          </p:nvPr>
        </p:nvSpPr>
        <p:spPr>
          <a:xfrm>
            <a:off x="420550" y="1441200"/>
            <a:ext cx="21000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solidFill>
                  <a:srgbClr val="000000"/>
                </a:solidFill>
              </a:rPr>
              <a:t>Actor_1 Facebook Likes</a:t>
            </a:r>
            <a:r>
              <a:rPr lang="en">
                <a:solidFill>
                  <a:srgbClr val="000000"/>
                </a:solidFill>
              </a:rPr>
              <a:t>      </a:t>
            </a:r>
            <a:endParaRPr>
              <a:solidFill>
                <a:srgbClr val="000000"/>
              </a:solidFill>
            </a:endParaRPr>
          </a:p>
          <a:p>
            <a:pPr indent="0" lvl="0" marL="0" rtl="0" algn="l">
              <a:lnSpc>
                <a:spcPct val="100000"/>
              </a:lnSpc>
              <a:spcBef>
                <a:spcPts val="1000"/>
              </a:spcBef>
              <a:spcAft>
                <a:spcPts val="0"/>
              </a:spcAft>
              <a:buNone/>
            </a:pPr>
            <a:r>
              <a:rPr lang="en">
                <a:solidFill>
                  <a:srgbClr val="000000"/>
                </a:solidFill>
              </a:rPr>
              <a:t> Min.   		:0          </a:t>
            </a:r>
            <a:endParaRPr>
              <a:solidFill>
                <a:srgbClr val="000000"/>
              </a:solidFill>
            </a:endParaRPr>
          </a:p>
          <a:p>
            <a:pPr indent="0" lvl="0" marL="0" rtl="0" algn="l">
              <a:lnSpc>
                <a:spcPct val="100000"/>
              </a:lnSpc>
              <a:spcBef>
                <a:spcPts val="1000"/>
              </a:spcBef>
              <a:spcAft>
                <a:spcPts val="0"/>
              </a:spcAft>
              <a:buNone/>
            </a:pPr>
            <a:r>
              <a:rPr lang="en">
                <a:solidFill>
                  <a:srgbClr val="000000"/>
                </a:solidFill>
              </a:rPr>
              <a:t> 1st Qu.	:614          </a:t>
            </a:r>
            <a:endParaRPr>
              <a:solidFill>
                <a:srgbClr val="000000"/>
              </a:solidFill>
            </a:endParaRPr>
          </a:p>
          <a:p>
            <a:pPr indent="0" lvl="0" marL="0" rtl="0" algn="l">
              <a:lnSpc>
                <a:spcPct val="100000"/>
              </a:lnSpc>
              <a:spcBef>
                <a:spcPts val="1000"/>
              </a:spcBef>
              <a:spcAft>
                <a:spcPts val="0"/>
              </a:spcAft>
              <a:buNone/>
            </a:pPr>
            <a:r>
              <a:rPr lang="en">
                <a:solidFill>
                  <a:srgbClr val="000000"/>
                </a:solidFill>
              </a:rPr>
              <a:t> Median 	:988           </a:t>
            </a:r>
            <a:endParaRPr>
              <a:solidFill>
                <a:srgbClr val="000000"/>
              </a:solidFill>
            </a:endParaRPr>
          </a:p>
          <a:p>
            <a:pPr indent="0" lvl="0" marL="0" rtl="0" algn="l">
              <a:lnSpc>
                <a:spcPct val="100000"/>
              </a:lnSpc>
              <a:spcBef>
                <a:spcPts val="1000"/>
              </a:spcBef>
              <a:spcAft>
                <a:spcPts val="0"/>
              </a:spcAft>
              <a:buNone/>
            </a:pPr>
            <a:r>
              <a:rPr lang="en">
                <a:solidFill>
                  <a:srgbClr val="000000"/>
                </a:solidFill>
              </a:rPr>
              <a:t> Mean   	:6560            </a:t>
            </a:r>
            <a:endParaRPr>
              <a:solidFill>
                <a:srgbClr val="000000"/>
              </a:solidFill>
            </a:endParaRPr>
          </a:p>
          <a:p>
            <a:pPr indent="0" lvl="0" marL="0" rtl="0" algn="l">
              <a:lnSpc>
                <a:spcPct val="100000"/>
              </a:lnSpc>
              <a:spcBef>
                <a:spcPts val="1000"/>
              </a:spcBef>
              <a:spcAft>
                <a:spcPts val="0"/>
              </a:spcAft>
              <a:buNone/>
            </a:pPr>
            <a:r>
              <a:rPr lang="en">
                <a:solidFill>
                  <a:srgbClr val="000000"/>
                </a:solidFill>
              </a:rPr>
              <a:t> 3rd Qu.	:11000         </a:t>
            </a:r>
            <a:endParaRPr>
              <a:solidFill>
                <a:srgbClr val="000000"/>
              </a:solidFill>
            </a:endParaRPr>
          </a:p>
          <a:p>
            <a:pPr indent="0" lvl="0" marL="0" rtl="0" algn="l">
              <a:lnSpc>
                <a:spcPct val="100000"/>
              </a:lnSpc>
              <a:spcBef>
                <a:spcPts val="1000"/>
              </a:spcBef>
              <a:spcAft>
                <a:spcPts val="0"/>
              </a:spcAft>
              <a:buNone/>
            </a:pPr>
            <a:r>
              <a:rPr lang="en">
                <a:solidFill>
                  <a:srgbClr val="000000"/>
                </a:solidFill>
              </a:rPr>
              <a:t> Max.   	:640000        </a:t>
            </a:r>
            <a:endParaRPr>
              <a:solidFill>
                <a:srgbClr val="000000"/>
              </a:solidFill>
            </a:endParaRPr>
          </a:p>
          <a:p>
            <a:pPr indent="0" lvl="0" marL="0" rtl="0" algn="l">
              <a:lnSpc>
                <a:spcPct val="100000"/>
              </a:lnSpc>
              <a:spcBef>
                <a:spcPts val="1000"/>
              </a:spcBef>
              <a:spcAft>
                <a:spcPts val="1000"/>
              </a:spcAft>
              <a:buNone/>
            </a:pPr>
            <a:r>
              <a:rPr lang="en">
                <a:solidFill>
                  <a:srgbClr val="000000"/>
                </a:solidFill>
              </a:rPr>
              <a:t> NA's   	:7           </a:t>
            </a:r>
            <a:endParaRPr>
              <a:solidFill>
                <a:srgbClr val="000000"/>
              </a:solidFill>
            </a:endParaRPr>
          </a:p>
        </p:txBody>
      </p:sp>
      <p:sp>
        <p:nvSpPr>
          <p:cNvPr id="111" name="Google Shape;111;p16"/>
          <p:cNvSpPr txBox="1"/>
          <p:nvPr>
            <p:ph idx="1" type="body"/>
          </p:nvPr>
        </p:nvSpPr>
        <p:spPr>
          <a:xfrm>
            <a:off x="2315850" y="1441200"/>
            <a:ext cx="24042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solidFill>
                  <a:srgbClr val="000000"/>
                </a:solidFill>
              </a:rPr>
              <a:t>Gross</a:t>
            </a:r>
            <a:r>
              <a:rPr lang="en">
                <a:solidFill>
                  <a:srgbClr val="000000"/>
                </a:solidFill>
              </a:rPr>
              <a:t>      </a:t>
            </a:r>
            <a:endParaRPr>
              <a:solidFill>
                <a:srgbClr val="000000"/>
              </a:solidFill>
            </a:endParaRPr>
          </a:p>
          <a:p>
            <a:pPr indent="0" lvl="0" marL="0" rtl="0" algn="l">
              <a:lnSpc>
                <a:spcPct val="100000"/>
              </a:lnSpc>
              <a:spcBef>
                <a:spcPts val="1000"/>
              </a:spcBef>
              <a:spcAft>
                <a:spcPts val="0"/>
              </a:spcAft>
              <a:buNone/>
            </a:pPr>
            <a:r>
              <a:rPr lang="en">
                <a:solidFill>
                  <a:srgbClr val="000000"/>
                </a:solidFill>
              </a:rPr>
              <a:t> Min.  		 :162       </a:t>
            </a:r>
            <a:endParaRPr>
              <a:solidFill>
                <a:srgbClr val="000000"/>
              </a:solidFill>
            </a:endParaRPr>
          </a:p>
          <a:p>
            <a:pPr indent="0" lvl="0" marL="0" rtl="0" algn="l">
              <a:lnSpc>
                <a:spcPct val="100000"/>
              </a:lnSpc>
              <a:spcBef>
                <a:spcPts val="1000"/>
              </a:spcBef>
              <a:spcAft>
                <a:spcPts val="0"/>
              </a:spcAft>
              <a:buNone/>
            </a:pPr>
            <a:r>
              <a:rPr lang="en">
                <a:solidFill>
                  <a:srgbClr val="000000"/>
                </a:solidFill>
              </a:rPr>
              <a:t> 1st Qu.	 :5340988          </a:t>
            </a:r>
            <a:endParaRPr>
              <a:solidFill>
                <a:srgbClr val="000000"/>
              </a:solidFill>
            </a:endParaRPr>
          </a:p>
          <a:p>
            <a:pPr indent="0" lvl="0" marL="0" rtl="0" algn="l">
              <a:lnSpc>
                <a:spcPct val="100000"/>
              </a:lnSpc>
              <a:spcBef>
                <a:spcPts val="1000"/>
              </a:spcBef>
              <a:spcAft>
                <a:spcPts val="0"/>
              </a:spcAft>
              <a:buNone/>
            </a:pPr>
            <a:r>
              <a:rPr lang="en">
                <a:solidFill>
                  <a:srgbClr val="000000"/>
                </a:solidFill>
              </a:rPr>
              <a:t> Median 	 :25517500          </a:t>
            </a:r>
            <a:endParaRPr>
              <a:solidFill>
                <a:srgbClr val="000000"/>
              </a:solidFill>
            </a:endParaRPr>
          </a:p>
          <a:p>
            <a:pPr indent="0" lvl="0" marL="0" rtl="0" algn="l">
              <a:lnSpc>
                <a:spcPct val="100000"/>
              </a:lnSpc>
              <a:spcBef>
                <a:spcPts val="1000"/>
              </a:spcBef>
              <a:spcAft>
                <a:spcPts val="0"/>
              </a:spcAft>
              <a:buNone/>
            </a:pPr>
            <a:r>
              <a:rPr lang="en">
                <a:solidFill>
                  <a:srgbClr val="000000"/>
                </a:solidFill>
              </a:rPr>
              <a:t> Mean   	 :48468408            </a:t>
            </a:r>
            <a:endParaRPr>
              <a:solidFill>
                <a:srgbClr val="000000"/>
              </a:solidFill>
            </a:endParaRPr>
          </a:p>
          <a:p>
            <a:pPr indent="0" lvl="0" marL="0" rtl="0" algn="l">
              <a:lnSpc>
                <a:spcPct val="100000"/>
              </a:lnSpc>
              <a:spcBef>
                <a:spcPts val="1000"/>
              </a:spcBef>
              <a:spcAft>
                <a:spcPts val="0"/>
              </a:spcAft>
              <a:buNone/>
            </a:pPr>
            <a:r>
              <a:rPr lang="en">
                <a:solidFill>
                  <a:srgbClr val="000000"/>
                </a:solidFill>
              </a:rPr>
              <a:t> 3rd Qu.	 :62309438        </a:t>
            </a:r>
            <a:endParaRPr>
              <a:solidFill>
                <a:srgbClr val="000000"/>
              </a:solidFill>
            </a:endParaRPr>
          </a:p>
          <a:p>
            <a:pPr indent="0" lvl="0" marL="0" rtl="0" algn="l">
              <a:lnSpc>
                <a:spcPct val="100000"/>
              </a:lnSpc>
              <a:spcBef>
                <a:spcPts val="1000"/>
              </a:spcBef>
              <a:spcAft>
                <a:spcPts val="0"/>
              </a:spcAft>
              <a:buNone/>
            </a:pPr>
            <a:r>
              <a:rPr lang="en">
                <a:solidFill>
                  <a:srgbClr val="000000"/>
                </a:solidFill>
              </a:rPr>
              <a:t> Max.   	 :760505847         </a:t>
            </a:r>
            <a:endParaRPr>
              <a:solidFill>
                <a:srgbClr val="000000"/>
              </a:solidFill>
            </a:endParaRPr>
          </a:p>
          <a:p>
            <a:pPr indent="0" lvl="0" marL="0" rtl="0" algn="l">
              <a:lnSpc>
                <a:spcPct val="100000"/>
              </a:lnSpc>
              <a:spcBef>
                <a:spcPts val="1000"/>
              </a:spcBef>
              <a:spcAft>
                <a:spcPts val="1000"/>
              </a:spcAft>
              <a:buNone/>
            </a:pPr>
            <a:r>
              <a:rPr lang="en">
                <a:solidFill>
                  <a:srgbClr val="000000"/>
                </a:solidFill>
              </a:rPr>
              <a:t> NA's   	 :884</a:t>
            </a:r>
            <a:endParaRPr>
              <a:solidFill>
                <a:srgbClr val="000000"/>
              </a:solidFill>
            </a:endParaRPr>
          </a:p>
        </p:txBody>
      </p:sp>
      <p:sp>
        <p:nvSpPr>
          <p:cNvPr id="112" name="Google Shape;112;p16"/>
          <p:cNvSpPr txBox="1"/>
          <p:nvPr>
            <p:ph idx="1" type="body"/>
          </p:nvPr>
        </p:nvSpPr>
        <p:spPr>
          <a:xfrm>
            <a:off x="4512650" y="1441200"/>
            <a:ext cx="21000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solidFill>
                  <a:srgbClr val="000000"/>
                </a:solidFill>
              </a:rPr>
              <a:t># of Voted Users</a:t>
            </a:r>
            <a:r>
              <a:rPr lang="en">
                <a:solidFill>
                  <a:srgbClr val="000000"/>
                </a:solidFill>
              </a:rPr>
              <a:t>     </a:t>
            </a:r>
            <a:endParaRPr>
              <a:solidFill>
                <a:srgbClr val="000000"/>
              </a:solidFill>
            </a:endParaRPr>
          </a:p>
          <a:p>
            <a:pPr indent="0" lvl="0" marL="0" rtl="0" algn="l">
              <a:lnSpc>
                <a:spcPct val="100000"/>
              </a:lnSpc>
              <a:spcBef>
                <a:spcPts val="1000"/>
              </a:spcBef>
              <a:spcAft>
                <a:spcPts val="0"/>
              </a:spcAft>
              <a:buNone/>
            </a:pPr>
            <a:r>
              <a:rPr lang="en">
                <a:solidFill>
                  <a:srgbClr val="000000"/>
                </a:solidFill>
              </a:rPr>
              <a:t> Min.  		 :5          </a:t>
            </a:r>
            <a:endParaRPr>
              <a:solidFill>
                <a:srgbClr val="000000"/>
              </a:solidFill>
            </a:endParaRPr>
          </a:p>
          <a:p>
            <a:pPr indent="0" lvl="0" marL="0" rtl="0" algn="l">
              <a:lnSpc>
                <a:spcPct val="100000"/>
              </a:lnSpc>
              <a:spcBef>
                <a:spcPts val="1000"/>
              </a:spcBef>
              <a:spcAft>
                <a:spcPts val="0"/>
              </a:spcAft>
              <a:buNone/>
            </a:pPr>
            <a:r>
              <a:rPr lang="en">
                <a:solidFill>
                  <a:srgbClr val="000000"/>
                </a:solidFill>
              </a:rPr>
              <a:t> 1st Qu.	 :8594          </a:t>
            </a:r>
            <a:endParaRPr>
              <a:solidFill>
                <a:srgbClr val="000000"/>
              </a:solidFill>
            </a:endParaRPr>
          </a:p>
          <a:p>
            <a:pPr indent="0" lvl="0" marL="0" rtl="0" algn="l">
              <a:lnSpc>
                <a:spcPct val="100000"/>
              </a:lnSpc>
              <a:spcBef>
                <a:spcPts val="1000"/>
              </a:spcBef>
              <a:spcAft>
                <a:spcPts val="0"/>
              </a:spcAft>
              <a:buNone/>
            </a:pPr>
            <a:r>
              <a:rPr lang="en">
                <a:solidFill>
                  <a:srgbClr val="000000"/>
                </a:solidFill>
              </a:rPr>
              <a:t> Median 	 :34359          </a:t>
            </a:r>
            <a:endParaRPr>
              <a:solidFill>
                <a:srgbClr val="000000"/>
              </a:solidFill>
            </a:endParaRPr>
          </a:p>
          <a:p>
            <a:pPr indent="0" lvl="0" marL="0" rtl="0" algn="l">
              <a:lnSpc>
                <a:spcPct val="100000"/>
              </a:lnSpc>
              <a:spcBef>
                <a:spcPts val="1000"/>
              </a:spcBef>
              <a:spcAft>
                <a:spcPts val="0"/>
              </a:spcAft>
              <a:buNone/>
            </a:pPr>
            <a:r>
              <a:rPr lang="en">
                <a:solidFill>
                  <a:srgbClr val="000000"/>
                </a:solidFill>
              </a:rPr>
              <a:t> Mean   	 :83668           </a:t>
            </a:r>
            <a:endParaRPr>
              <a:solidFill>
                <a:srgbClr val="000000"/>
              </a:solidFill>
            </a:endParaRPr>
          </a:p>
          <a:p>
            <a:pPr indent="0" lvl="0" marL="0" rtl="0" algn="l">
              <a:lnSpc>
                <a:spcPct val="100000"/>
              </a:lnSpc>
              <a:spcBef>
                <a:spcPts val="1000"/>
              </a:spcBef>
              <a:spcAft>
                <a:spcPts val="0"/>
              </a:spcAft>
              <a:buNone/>
            </a:pPr>
            <a:r>
              <a:rPr lang="en">
                <a:solidFill>
                  <a:srgbClr val="000000"/>
                </a:solidFill>
              </a:rPr>
              <a:t> 3rd Qu.	 :96309         </a:t>
            </a:r>
            <a:endParaRPr>
              <a:solidFill>
                <a:srgbClr val="000000"/>
              </a:solidFill>
            </a:endParaRPr>
          </a:p>
          <a:p>
            <a:pPr indent="0" lvl="0" marL="0" rtl="0" algn="l">
              <a:lnSpc>
                <a:spcPct val="100000"/>
              </a:lnSpc>
              <a:spcBef>
                <a:spcPts val="1000"/>
              </a:spcBef>
              <a:spcAft>
                <a:spcPts val="1000"/>
              </a:spcAft>
              <a:buNone/>
            </a:pPr>
            <a:r>
              <a:rPr lang="en">
                <a:solidFill>
                  <a:srgbClr val="000000"/>
                </a:solidFill>
              </a:rPr>
              <a:t> Max.   	 :1689764                    </a:t>
            </a:r>
            <a:endParaRPr>
              <a:solidFill>
                <a:srgbClr val="000000"/>
              </a:solidFill>
            </a:endParaRPr>
          </a:p>
        </p:txBody>
      </p:sp>
      <p:sp>
        <p:nvSpPr>
          <p:cNvPr id="113" name="Google Shape;113;p16"/>
          <p:cNvSpPr txBox="1"/>
          <p:nvPr>
            <p:ph idx="1" type="body"/>
          </p:nvPr>
        </p:nvSpPr>
        <p:spPr>
          <a:xfrm>
            <a:off x="6666075" y="1441200"/>
            <a:ext cx="22386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solidFill>
                  <a:srgbClr val="000000"/>
                </a:solidFill>
              </a:rPr>
              <a:t>Cast Total </a:t>
            </a:r>
            <a:r>
              <a:rPr b="1" lang="en">
                <a:solidFill>
                  <a:srgbClr val="000000"/>
                </a:solidFill>
              </a:rPr>
              <a:t> Facebook Likes</a:t>
            </a:r>
            <a:r>
              <a:rPr lang="en">
                <a:solidFill>
                  <a:srgbClr val="000000"/>
                </a:solidFill>
              </a:rPr>
              <a:t>     </a:t>
            </a:r>
            <a:endParaRPr>
              <a:solidFill>
                <a:srgbClr val="000000"/>
              </a:solidFill>
            </a:endParaRPr>
          </a:p>
          <a:p>
            <a:pPr indent="0" lvl="0" marL="0" rtl="0" algn="l">
              <a:lnSpc>
                <a:spcPct val="100000"/>
              </a:lnSpc>
              <a:spcBef>
                <a:spcPts val="1000"/>
              </a:spcBef>
              <a:spcAft>
                <a:spcPts val="0"/>
              </a:spcAft>
              <a:buNone/>
            </a:pPr>
            <a:r>
              <a:rPr lang="en">
                <a:solidFill>
                  <a:srgbClr val="000000"/>
                </a:solidFill>
              </a:rPr>
              <a:t> Min.  		 :0          </a:t>
            </a:r>
            <a:endParaRPr>
              <a:solidFill>
                <a:srgbClr val="000000"/>
              </a:solidFill>
            </a:endParaRPr>
          </a:p>
          <a:p>
            <a:pPr indent="0" lvl="0" marL="0" rtl="0" algn="l">
              <a:lnSpc>
                <a:spcPct val="100000"/>
              </a:lnSpc>
              <a:spcBef>
                <a:spcPts val="1000"/>
              </a:spcBef>
              <a:spcAft>
                <a:spcPts val="0"/>
              </a:spcAft>
              <a:buNone/>
            </a:pPr>
            <a:r>
              <a:rPr lang="en">
                <a:solidFill>
                  <a:srgbClr val="000000"/>
                </a:solidFill>
              </a:rPr>
              <a:t> 1st Qu.	 :1411          </a:t>
            </a:r>
            <a:endParaRPr>
              <a:solidFill>
                <a:srgbClr val="000000"/>
              </a:solidFill>
            </a:endParaRPr>
          </a:p>
          <a:p>
            <a:pPr indent="0" lvl="0" marL="0" rtl="0" algn="l">
              <a:lnSpc>
                <a:spcPct val="100000"/>
              </a:lnSpc>
              <a:spcBef>
                <a:spcPts val="1000"/>
              </a:spcBef>
              <a:spcAft>
                <a:spcPts val="0"/>
              </a:spcAft>
              <a:buNone/>
            </a:pPr>
            <a:r>
              <a:rPr lang="en">
                <a:solidFill>
                  <a:srgbClr val="000000"/>
                </a:solidFill>
              </a:rPr>
              <a:t> Median 	 :3090           </a:t>
            </a:r>
            <a:endParaRPr>
              <a:solidFill>
                <a:srgbClr val="000000"/>
              </a:solidFill>
            </a:endParaRPr>
          </a:p>
          <a:p>
            <a:pPr indent="0" lvl="0" marL="0" rtl="0" algn="l">
              <a:lnSpc>
                <a:spcPct val="100000"/>
              </a:lnSpc>
              <a:spcBef>
                <a:spcPts val="1000"/>
              </a:spcBef>
              <a:spcAft>
                <a:spcPts val="0"/>
              </a:spcAft>
              <a:buNone/>
            </a:pPr>
            <a:r>
              <a:rPr lang="en">
                <a:solidFill>
                  <a:srgbClr val="000000"/>
                </a:solidFill>
              </a:rPr>
              <a:t> Mean   	 :9699            </a:t>
            </a:r>
            <a:endParaRPr>
              <a:solidFill>
                <a:srgbClr val="000000"/>
              </a:solidFill>
            </a:endParaRPr>
          </a:p>
          <a:p>
            <a:pPr indent="0" lvl="0" marL="0" rtl="0" algn="l">
              <a:lnSpc>
                <a:spcPct val="100000"/>
              </a:lnSpc>
              <a:spcBef>
                <a:spcPts val="1000"/>
              </a:spcBef>
              <a:spcAft>
                <a:spcPts val="0"/>
              </a:spcAft>
              <a:buNone/>
            </a:pPr>
            <a:r>
              <a:rPr lang="en">
                <a:solidFill>
                  <a:srgbClr val="000000"/>
                </a:solidFill>
              </a:rPr>
              <a:t> 3rd Qu.	 :13756          </a:t>
            </a:r>
            <a:endParaRPr>
              <a:solidFill>
                <a:srgbClr val="000000"/>
              </a:solidFill>
            </a:endParaRPr>
          </a:p>
          <a:p>
            <a:pPr indent="0" lvl="0" marL="0" rtl="0" algn="l">
              <a:lnSpc>
                <a:spcPct val="100000"/>
              </a:lnSpc>
              <a:spcBef>
                <a:spcPts val="1000"/>
              </a:spcBef>
              <a:spcAft>
                <a:spcPts val="0"/>
              </a:spcAft>
              <a:buNone/>
            </a:pPr>
            <a:r>
              <a:rPr lang="en">
                <a:solidFill>
                  <a:srgbClr val="000000"/>
                </a:solidFill>
              </a:rPr>
              <a:t> Max.   	 :656730          </a:t>
            </a:r>
            <a:endParaRPr>
              <a:solidFill>
                <a:srgbClr val="000000"/>
              </a:solidFill>
            </a:endParaRPr>
          </a:p>
          <a:p>
            <a:pPr indent="0" lvl="0" marL="0" rtl="0" algn="l">
              <a:lnSpc>
                <a:spcPct val="100000"/>
              </a:lnSpc>
              <a:spcBef>
                <a:spcPts val="1000"/>
              </a:spcBef>
              <a:spcAft>
                <a:spcPts val="1000"/>
              </a:spcAft>
              <a:buNone/>
            </a:pPr>
            <a:r>
              <a:rPr lang="en">
                <a:solidFill>
                  <a:srgbClr val="000000"/>
                </a:solidFill>
              </a:rPr>
              <a:t> </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7"/>
          <p:cNvSpPr txBox="1"/>
          <p:nvPr>
            <p:ph type="title"/>
          </p:nvPr>
        </p:nvSpPr>
        <p:spPr>
          <a:xfrm>
            <a:off x="727650" y="7045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 Statistics </a:t>
            </a:r>
            <a:endParaRPr/>
          </a:p>
        </p:txBody>
      </p:sp>
      <p:sp>
        <p:nvSpPr>
          <p:cNvPr id="119" name="Google Shape;119;p17"/>
          <p:cNvSpPr txBox="1"/>
          <p:nvPr>
            <p:ph idx="1" type="body"/>
          </p:nvPr>
        </p:nvSpPr>
        <p:spPr>
          <a:xfrm>
            <a:off x="420550" y="1441200"/>
            <a:ext cx="21000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solidFill>
                  <a:srgbClr val="000000"/>
                </a:solidFill>
              </a:rPr>
              <a:t>Faces in Poster</a:t>
            </a:r>
            <a:r>
              <a:rPr lang="en">
                <a:solidFill>
                  <a:srgbClr val="000000"/>
                </a:solidFill>
              </a:rPr>
              <a:t>     </a:t>
            </a:r>
            <a:endParaRPr>
              <a:solidFill>
                <a:srgbClr val="000000"/>
              </a:solidFill>
            </a:endParaRPr>
          </a:p>
          <a:p>
            <a:pPr indent="0" lvl="0" marL="0" rtl="0" algn="l">
              <a:lnSpc>
                <a:spcPct val="100000"/>
              </a:lnSpc>
              <a:spcBef>
                <a:spcPts val="1000"/>
              </a:spcBef>
              <a:spcAft>
                <a:spcPts val="0"/>
              </a:spcAft>
              <a:buNone/>
            </a:pPr>
            <a:r>
              <a:rPr lang="en">
                <a:solidFill>
                  <a:srgbClr val="000000"/>
                </a:solidFill>
              </a:rPr>
              <a:t> Min.   		:0         </a:t>
            </a:r>
            <a:endParaRPr>
              <a:solidFill>
                <a:srgbClr val="000000"/>
              </a:solidFill>
            </a:endParaRPr>
          </a:p>
          <a:p>
            <a:pPr indent="0" lvl="0" marL="0" rtl="0" algn="l">
              <a:lnSpc>
                <a:spcPct val="100000"/>
              </a:lnSpc>
              <a:spcBef>
                <a:spcPts val="1000"/>
              </a:spcBef>
              <a:spcAft>
                <a:spcPts val="0"/>
              </a:spcAft>
              <a:buNone/>
            </a:pPr>
            <a:r>
              <a:rPr lang="en">
                <a:solidFill>
                  <a:srgbClr val="000000"/>
                </a:solidFill>
              </a:rPr>
              <a:t> 1st Qu.	:0          </a:t>
            </a:r>
            <a:endParaRPr>
              <a:solidFill>
                <a:srgbClr val="000000"/>
              </a:solidFill>
            </a:endParaRPr>
          </a:p>
          <a:p>
            <a:pPr indent="0" lvl="0" marL="0" rtl="0" algn="l">
              <a:lnSpc>
                <a:spcPct val="100000"/>
              </a:lnSpc>
              <a:spcBef>
                <a:spcPts val="1000"/>
              </a:spcBef>
              <a:spcAft>
                <a:spcPts val="0"/>
              </a:spcAft>
              <a:buNone/>
            </a:pPr>
            <a:r>
              <a:rPr lang="en">
                <a:solidFill>
                  <a:srgbClr val="000000"/>
                </a:solidFill>
              </a:rPr>
              <a:t> Median 	:1           </a:t>
            </a:r>
            <a:endParaRPr>
              <a:solidFill>
                <a:srgbClr val="000000"/>
              </a:solidFill>
            </a:endParaRPr>
          </a:p>
          <a:p>
            <a:pPr indent="0" lvl="0" marL="0" rtl="0" algn="l">
              <a:lnSpc>
                <a:spcPct val="100000"/>
              </a:lnSpc>
              <a:spcBef>
                <a:spcPts val="1000"/>
              </a:spcBef>
              <a:spcAft>
                <a:spcPts val="0"/>
              </a:spcAft>
              <a:buNone/>
            </a:pPr>
            <a:r>
              <a:rPr lang="en">
                <a:solidFill>
                  <a:srgbClr val="000000"/>
                </a:solidFill>
              </a:rPr>
              <a:t> Mean   	:1.371            </a:t>
            </a:r>
            <a:endParaRPr>
              <a:solidFill>
                <a:srgbClr val="000000"/>
              </a:solidFill>
            </a:endParaRPr>
          </a:p>
          <a:p>
            <a:pPr indent="0" lvl="0" marL="0" rtl="0" algn="l">
              <a:lnSpc>
                <a:spcPct val="100000"/>
              </a:lnSpc>
              <a:spcBef>
                <a:spcPts val="1000"/>
              </a:spcBef>
              <a:spcAft>
                <a:spcPts val="0"/>
              </a:spcAft>
              <a:buNone/>
            </a:pPr>
            <a:r>
              <a:rPr lang="en">
                <a:solidFill>
                  <a:srgbClr val="000000"/>
                </a:solidFill>
              </a:rPr>
              <a:t> 3rd Qu.	:2          </a:t>
            </a:r>
            <a:endParaRPr>
              <a:solidFill>
                <a:srgbClr val="000000"/>
              </a:solidFill>
            </a:endParaRPr>
          </a:p>
          <a:p>
            <a:pPr indent="0" lvl="0" marL="0" rtl="0" algn="l">
              <a:lnSpc>
                <a:spcPct val="100000"/>
              </a:lnSpc>
              <a:spcBef>
                <a:spcPts val="1000"/>
              </a:spcBef>
              <a:spcAft>
                <a:spcPts val="0"/>
              </a:spcAft>
              <a:buNone/>
            </a:pPr>
            <a:r>
              <a:rPr lang="en">
                <a:solidFill>
                  <a:srgbClr val="000000"/>
                </a:solidFill>
              </a:rPr>
              <a:t> Max.   	:43          </a:t>
            </a:r>
            <a:endParaRPr>
              <a:solidFill>
                <a:srgbClr val="000000"/>
              </a:solidFill>
            </a:endParaRPr>
          </a:p>
          <a:p>
            <a:pPr indent="0" lvl="0" marL="0" rtl="0" algn="l">
              <a:lnSpc>
                <a:spcPct val="100000"/>
              </a:lnSpc>
              <a:spcBef>
                <a:spcPts val="1000"/>
              </a:spcBef>
              <a:spcAft>
                <a:spcPts val="1000"/>
              </a:spcAft>
              <a:buNone/>
            </a:pPr>
            <a:r>
              <a:rPr lang="en">
                <a:solidFill>
                  <a:srgbClr val="000000"/>
                </a:solidFill>
              </a:rPr>
              <a:t> NA's   	:13            </a:t>
            </a:r>
            <a:endParaRPr>
              <a:solidFill>
                <a:srgbClr val="000000"/>
              </a:solidFill>
            </a:endParaRPr>
          </a:p>
        </p:txBody>
      </p:sp>
      <p:sp>
        <p:nvSpPr>
          <p:cNvPr id="120" name="Google Shape;120;p17"/>
          <p:cNvSpPr txBox="1"/>
          <p:nvPr>
            <p:ph idx="1" type="body"/>
          </p:nvPr>
        </p:nvSpPr>
        <p:spPr>
          <a:xfrm>
            <a:off x="2143975" y="1441200"/>
            <a:ext cx="21000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solidFill>
                  <a:srgbClr val="000000"/>
                </a:solidFill>
              </a:rPr>
              <a:t># of Users for Reviews</a:t>
            </a:r>
            <a:r>
              <a:rPr b="1" lang="en">
                <a:solidFill>
                  <a:srgbClr val="000000"/>
                </a:solidFill>
              </a:rPr>
              <a:t> </a:t>
            </a:r>
            <a:r>
              <a:rPr lang="en">
                <a:solidFill>
                  <a:srgbClr val="000000"/>
                </a:solidFill>
              </a:rPr>
              <a:t>     </a:t>
            </a:r>
            <a:endParaRPr>
              <a:solidFill>
                <a:srgbClr val="000000"/>
              </a:solidFill>
            </a:endParaRPr>
          </a:p>
          <a:p>
            <a:pPr indent="0" lvl="0" marL="0" rtl="0" algn="l">
              <a:lnSpc>
                <a:spcPct val="100000"/>
              </a:lnSpc>
              <a:spcBef>
                <a:spcPts val="1000"/>
              </a:spcBef>
              <a:spcAft>
                <a:spcPts val="0"/>
              </a:spcAft>
              <a:buNone/>
            </a:pPr>
            <a:r>
              <a:rPr lang="en">
                <a:solidFill>
                  <a:srgbClr val="000000"/>
                </a:solidFill>
              </a:rPr>
              <a:t> Min.  		 :1.0          </a:t>
            </a:r>
            <a:endParaRPr>
              <a:solidFill>
                <a:srgbClr val="000000"/>
              </a:solidFill>
            </a:endParaRPr>
          </a:p>
          <a:p>
            <a:pPr indent="0" lvl="0" marL="0" rtl="0" algn="l">
              <a:lnSpc>
                <a:spcPct val="100000"/>
              </a:lnSpc>
              <a:spcBef>
                <a:spcPts val="1000"/>
              </a:spcBef>
              <a:spcAft>
                <a:spcPts val="0"/>
              </a:spcAft>
              <a:buNone/>
            </a:pPr>
            <a:r>
              <a:rPr lang="en">
                <a:solidFill>
                  <a:srgbClr val="000000"/>
                </a:solidFill>
              </a:rPr>
              <a:t> 1st Qu.	 :65.0          </a:t>
            </a:r>
            <a:endParaRPr>
              <a:solidFill>
                <a:srgbClr val="000000"/>
              </a:solidFill>
            </a:endParaRPr>
          </a:p>
          <a:p>
            <a:pPr indent="0" lvl="0" marL="0" rtl="0" algn="l">
              <a:lnSpc>
                <a:spcPct val="100000"/>
              </a:lnSpc>
              <a:spcBef>
                <a:spcPts val="1000"/>
              </a:spcBef>
              <a:spcAft>
                <a:spcPts val="0"/>
              </a:spcAft>
              <a:buNone/>
            </a:pPr>
            <a:r>
              <a:rPr lang="en">
                <a:solidFill>
                  <a:srgbClr val="000000"/>
                </a:solidFill>
              </a:rPr>
              <a:t> Median 	 :156.0           </a:t>
            </a:r>
            <a:endParaRPr>
              <a:solidFill>
                <a:srgbClr val="000000"/>
              </a:solidFill>
            </a:endParaRPr>
          </a:p>
          <a:p>
            <a:pPr indent="0" lvl="0" marL="0" rtl="0" algn="l">
              <a:lnSpc>
                <a:spcPct val="100000"/>
              </a:lnSpc>
              <a:spcBef>
                <a:spcPts val="1000"/>
              </a:spcBef>
              <a:spcAft>
                <a:spcPts val="0"/>
              </a:spcAft>
              <a:buNone/>
            </a:pPr>
            <a:r>
              <a:rPr lang="en">
                <a:solidFill>
                  <a:srgbClr val="000000"/>
                </a:solidFill>
              </a:rPr>
              <a:t> Mean   	 :272.8            </a:t>
            </a:r>
            <a:endParaRPr>
              <a:solidFill>
                <a:srgbClr val="000000"/>
              </a:solidFill>
            </a:endParaRPr>
          </a:p>
          <a:p>
            <a:pPr indent="0" lvl="0" marL="0" rtl="0" algn="l">
              <a:lnSpc>
                <a:spcPct val="100000"/>
              </a:lnSpc>
              <a:spcBef>
                <a:spcPts val="1000"/>
              </a:spcBef>
              <a:spcAft>
                <a:spcPts val="0"/>
              </a:spcAft>
              <a:buNone/>
            </a:pPr>
            <a:r>
              <a:rPr lang="en">
                <a:solidFill>
                  <a:srgbClr val="000000"/>
                </a:solidFill>
              </a:rPr>
              <a:t> 3rd Qu.	 :326.0          </a:t>
            </a:r>
            <a:endParaRPr>
              <a:solidFill>
                <a:srgbClr val="000000"/>
              </a:solidFill>
            </a:endParaRPr>
          </a:p>
          <a:p>
            <a:pPr indent="0" lvl="0" marL="0" rtl="0" algn="l">
              <a:lnSpc>
                <a:spcPct val="100000"/>
              </a:lnSpc>
              <a:spcBef>
                <a:spcPts val="1000"/>
              </a:spcBef>
              <a:spcAft>
                <a:spcPts val="0"/>
              </a:spcAft>
              <a:buNone/>
            </a:pPr>
            <a:r>
              <a:rPr lang="en">
                <a:solidFill>
                  <a:srgbClr val="000000"/>
                </a:solidFill>
              </a:rPr>
              <a:t> Max.   	 :5060.0          </a:t>
            </a:r>
            <a:endParaRPr>
              <a:solidFill>
                <a:srgbClr val="000000"/>
              </a:solidFill>
            </a:endParaRPr>
          </a:p>
          <a:p>
            <a:pPr indent="0" lvl="0" marL="0" rtl="0" algn="l">
              <a:lnSpc>
                <a:spcPct val="100000"/>
              </a:lnSpc>
              <a:spcBef>
                <a:spcPts val="1000"/>
              </a:spcBef>
              <a:spcAft>
                <a:spcPts val="1000"/>
              </a:spcAft>
              <a:buNone/>
            </a:pPr>
            <a:r>
              <a:rPr lang="en">
                <a:solidFill>
                  <a:srgbClr val="000000"/>
                </a:solidFill>
              </a:rPr>
              <a:t> NA's   	 :21            </a:t>
            </a:r>
            <a:endParaRPr>
              <a:solidFill>
                <a:srgbClr val="000000"/>
              </a:solidFill>
            </a:endParaRPr>
          </a:p>
        </p:txBody>
      </p:sp>
      <p:sp>
        <p:nvSpPr>
          <p:cNvPr id="121" name="Google Shape;121;p17"/>
          <p:cNvSpPr txBox="1"/>
          <p:nvPr>
            <p:ph idx="1" type="body"/>
          </p:nvPr>
        </p:nvSpPr>
        <p:spPr>
          <a:xfrm>
            <a:off x="4243975" y="1441200"/>
            <a:ext cx="21000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solidFill>
                  <a:srgbClr val="000000"/>
                </a:solidFill>
              </a:rPr>
              <a:t>Budget</a:t>
            </a:r>
            <a:r>
              <a:rPr lang="en">
                <a:solidFill>
                  <a:srgbClr val="000000"/>
                </a:solidFill>
              </a:rPr>
              <a:t>     </a:t>
            </a:r>
            <a:endParaRPr>
              <a:solidFill>
                <a:srgbClr val="000000"/>
              </a:solidFill>
            </a:endParaRPr>
          </a:p>
          <a:p>
            <a:pPr indent="0" lvl="0" marL="0" rtl="0" algn="l">
              <a:lnSpc>
                <a:spcPct val="100000"/>
              </a:lnSpc>
              <a:spcBef>
                <a:spcPts val="1000"/>
              </a:spcBef>
              <a:spcAft>
                <a:spcPts val="0"/>
              </a:spcAft>
              <a:buNone/>
            </a:pPr>
            <a:r>
              <a:rPr lang="en">
                <a:solidFill>
                  <a:srgbClr val="000000"/>
                </a:solidFill>
              </a:rPr>
              <a:t> Min.  		 :2.180e+02          </a:t>
            </a:r>
            <a:endParaRPr>
              <a:solidFill>
                <a:srgbClr val="000000"/>
              </a:solidFill>
            </a:endParaRPr>
          </a:p>
          <a:p>
            <a:pPr indent="0" lvl="0" marL="0" rtl="0" algn="l">
              <a:lnSpc>
                <a:spcPct val="100000"/>
              </a:lnSpc>
              <a:spcBef>
                <a:spcPts val="1000"/>
              </a:spcBef>
              <a:spcAft>
                <a:spcPts val="0"/>
              </a:spcAft>
              <a:buNone/>
            </a:pPr>
            <a:r>
              <a:rPr lang="en">
                <a:solidFill>
                  <a:srgbClr val="000000"/>
                </a:solidFill>
              </a:rPr>
              <a:t> 1st Qu.	 :6.000e+06         </a:t>
            </a:r>
            <a:endParaRPr>
              <a:solidFill>
                <a:srgbClr val="000000"/>
              </a:solidFill>
            </a:endParaRPr>
          </a:p>
          <a:p>
            <a:pPr indent="0" lvl="0" marL="0" rtl="0" algn="l">
              <a:lnSpc>
                <a:spcPct val="100000"/>
              </a:lnSpc>
              <a:spcBef>
                <a:spcPts val="1000"/>
              </a:spcBef>
              <a:spcAft>
                <a:spcPts val="0"/>
              </a:spcAft>
              <a:buNone/>
            </a:pPr>
            <a:r>
              <a:rPr lang="en">
                <a:solidFill>
                  <a:srgbClr val="000000"/>
                </a:solidFill>
              </a:rPr>
              <a:t> Median 	 :2.000e+07           </a:t>
            </a:r>
            <a:endParaRPr>
              <a:solidFill>
                <a:srgbClr val="000000"/>
              </a:solidFill>
            </a:endParaRPr>
          </a:p>
          <a:p>
            <a:pPr indent="0" lvl="0" marL="0" rtl="0" algn="l">
              <a:lnSpc>
                <a:spcPct val="100000"/>
              </a:lnSpc>
              <a:spcBef>
                <a:spcPts val="1000"/>
              </a:spcBef>
              <a:spcAft>
                <a:spcPts val="0"/>
              </a:spcAft>
              <a:buNone/>
            </a:pPr>
            <a:r>
              <a:rPr lang="en">
                <a:solidFill>
                  <a:srgbClr val="000000"/>
                </a:solidFill>
              </a:rPr>
              <a:t> Mean   	 :3.975e+07            </a:t>
            </a:r>
            <a:endParaRPr>
              <a:solidFill>
                <a:srgbClr val="000000"/>
              </a:solidFill>
            </a:endParaRPr>
          </a:p>
          <a:p>
            <a:pPr indent="0" lvl="0" marL="0" rtl="0" algn="l">
              <a:lnSpc>
                <a:spcPct val="100000"/>
              </a:lnSpc>
              <a:spcBef>
                <a:spcPts val="1000"/>
              </a:spcBef>
              <a:spcAft>
                <a:spcPts val="0"/>
              </a:spcAft>
              <a:buNone/>
            </a:pPr>
            <a:r>
              <a:rPr lang="en">
                <a:solidFill>
                  <a:srgbClr val="000000"/>
                </a:solidFill>
              </a:rPr>
              <a:t> 3rd Qu.	 :4.500e+07          </a:t>
            </a:r>
            <a:endParaRPr>
              <a:solidFill>
                <a:srgbClr val="000000"/>
              </a:solidFill>
            </a:endParaRPr>
          </a:p>
          <a:p>
            <a:pPr indent="0" lvl="0" marL="0" rtl="0" algn="l">
              <a:lnSpc>
                <a:spcPct val="100000"/>
              </a:lnSpc>
              <a:spcBef>
                <a:spcPts val="1000"/>
              </a:spcBef>
              <a:spcAft>
                <a:spcPts val="0"/>
              </a:spcAft>
              <a:buNone/>
            </a:pPr>
            <a:r>
              <a:rPr lang="en">
                <a:solidFill>
                  <a:srgbClr val="000000"/>
                </a:solidFill>
              </a:rPr>
              <a:t> Max.   	 :1.222e+10          </a:t>
            </a:r>
            <a:endParaRPr>
              <a:solidFill>
                <a:srgbClr val="000000"/>
              </a:solidFill>
            </a:endParaRPr>
          </a:p>
          <a:p>
            <a:pPr indent="0" lvl="0" marL="0" rtl="0" algn="l">
              <a:lnSpc>
                <a:spcPct val="100000"/>
              </a:lnSpc>
              <a:spcBef>
                <a:spcPts val="1000"/>
              </a:spcBef>
              <a:spcAft>
                <a:spcPts val="1000"/>
              </a:spcAft>
              <a:buNone/>
            </a:pPr>
            <a:r>
              <a:rPr lang="en">
                <a:solidFill>
                  <a:srgbClr val="000000"/>
                </a:solidFill>
              </a:rPr>
              <a:t> NA's   	 :492           </a:t>
            </a:r>
            <a:endParaRPr>
              <a:solidFill>
                <a:srgbClr val="000000"/>
              </a:solidFill>
            </a:endParaRPr>
          </a:p>
        </p:txBody>
      </p:sp>
      <p:sp>
        <p:nvSpPr>
          <p:cNvPr id="122" name="Google Shape;122;p17"/>
          <p:cNvSpPr txBox="1"/>
          <p:nvPr>
            <p:ph idx="1" type="body"/>
          </p:nvPr>
        </p:nvSpPr>
        <p:spPr>
          <a:xfrm>
            <a:off x="6804550" y="1441200"/>
            <a:ext cx="21000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solidFill>
                  <a:srgbClr val="000000"/>
                </a:solidFill>
              </a:rPr>
              <a:t>Title Year</a:t>
            </a:r>
            <a:r>
              <a:rPr lang="en">
                <a:solidFill>
                  <a:srgbClr val="000000"/>
                </a:solidFill>
              </a:rPr>
              <a:t>     </a:t>
            </a:r>
            <a:endParaRPr>
              <a:solidFill>
                <a:srgbClr val="000000"/>
              </a:solidFill>
            </a:endParaRPr>
          </a:p>
          <a:p>
            <a:pPr indent="0" lvl="0" marL="0" rtl="0" algn="l">
              <a:lnSpc>
                <a:spcPct val="100000"/>
              </a:lnSpc>
              <a:spcBef>
                <a:spcPts val="1000"/>
              </a:spcBef>
              <a:spcAft>
                <a:spcPts val="0"/>
              </a:spcAft>
              <a:buNone/>
            </a:pPr>
            <a:r>
              <a:rPr lang="en">
                <a:solidFill>
                  <a:srgbClr val="000000"/>
                </a:solidFill>
              </a:rPr>
              <a:t> Min.  		 :1916         </a:t>
            </a:r>
            <a:endParaRPr>
              <a:solidFill>
                <a:srgbClr val="000000"/>
              </a:solidFill>
            </a:endParaRPr>
          </a:p>
          <a:p>
            <a:pPr indent="0" lvl="0" marL="0" rtl="0" algn="l">
              <a:lnSpc>
                <a:spcPct val="100000"/>
              </a:lnSpc>
              <a:spcBef>
                <a:spcPts val="1000"/>
              </a:spcBef>
              <a:spcAft>
                <a:spcPts val="0"/>
              </a:spcAft>
              <a:buNone/>
            </a:pPr>
            <a:r>
              <a:rPr lang="en">
                <a:solidFill>
                  <a:srgbClr val="000000"/>
                </a:solidFill>
              </a:rPr>
              <a:t> 1st Qu.	 :1999          </a:t>
            </a:r>
            <a:endParaRPr>
              <a:solidFill>
                <a:srgbClr val="000000"/>
              </a:solidFill>
            </a:endParaRPr>
          </a:p>
          <a:p>
            <a:pPr indent="0" lvl="0" marL="0" rtl="0" algn="l">
              <a:lnSpc>
                <a:spcPct val="100000"/>
              </a:lnSpc>
              <a:spcBef>
                <a:spcPts val="1000"/>
              </a:spcBef>
              <a:spcAft>
                <a:spcPts val="0"/>
              </a:spcAft>
              <a:buNone/>
            </a:pPr>
            <a:r>
              <a:rPr lang="en">
                <a:solidFill>
                  <a:srgbClr val="000000"/>
                </a:solidFill>
              </a:rPr>
              <a:t> Median 	 :2005           </a:t>
            </a:r>
            <a:endParaRPr>
              <a:solidFill>
                <a:srgbClr val="000000"/>
              </a:solidFill>
            </a:endParaRPr>
          </a:p>
          <a:p>
            <a:pPr indent="0" lvl="0" marL="0" rtl="0" algn="l">
              <a:lnSpc>
                <a:spcPct val="100000"/>
              </a:lnSpc>
              <a:spcBef>
                <a:spcPts val="1000"/>
              </a:spcBef>
              <a:spcAft>
                <a:spcPts val="0"/>
              </a:spcAft>
              <a:buNone/>
            </a:pPr>
            <a:r>
              <a:rPr lang="en">
                <a:solidFill>
                  <a:srgbClr val="000000"/>
                </a:solidFill>
              </a:rPr>
              <a:t> Mean   	 :2002            </a:t>
            </a:r>
            <a:endParaRPr>
              <a:solidFill>
                <a:srgbClr val="000000"/>
              </a:solidFill>
            </a:endParaRPr>
          </a:p>
          <a:p>
            <a:pPr indent="0" lvl="0" marL="0" rtl="0" algn="l">
              <a:lnSpc>
                <a:spcPct val="100000"/>
              </a:lnSpc>
              <a:spcBef>
                <a:spcPts val="1000"/>
              </a:spcBef>
              <a:spcAft>
                <a:spcPts val="0"/>
              </a:spcAft>
              <a:buNone/>
            </a:pPr>
            <a:r>
              <a:rPr lang="en">
                <a:solidFill>
                  <a:srgbClr val="000000"/>
                </a:solidFill>
              </a:rPr>
              <a:t> 3rd Qu.	 :2011          </a:t>
            </a:r>
            <a:endParaRPr>
              <a:solidFill>
                <a:srgbClr val="000000"/>
              </a:solidFill>
            </a:endParaRPr>
          </a:p>
          <a:p>
            <a:pPr indent="0" lvl="0" marL="0" rtl="0" algn="l">
              <a:lnSpc>
                <a:spcPct val="100000"/>
              </a:lnSpc>
              <a:spcBef>
                <a:spcPts val="1000"/>
              </a:spcBef>
              <a:spcAft>
                <a:spcPts val="0"/>
              </a:spcAft>
              <a:buNone/>
            </a:pPr>
            <a:r>
              <a:rPr lang="en">
                <a:solidFill>
                  <a:srgbClr val="000000"/>
                </a:solidFill>
              </a:rPr>
              <a:t> Max.   	 :2016          </a:t>
            </a:r>
            <a:endParaRPr>
              <a:solidFill>
                <a:srgbClr val="000000"/>
              </a:solidFill>
            </a:endParaRPr>
          </a:p>
          <a:p>
            <a:pPr indent="0" lvl="0" marL="0" rtl="0" algn="l">
              <a:lnSpc>
                <a:spcPct val="100000"/>
              </a:lnSpc>
              <a:spcBef>
                <a:spcPts val="1000"/>
              </a:spcBef>
              <a:spcAft>
                <a:spcPts val="1000"/>
              </a:spcAft>
              <a:buNone/>
            </a:pPr>
            <a:r>
              <a:rPr lang="en">
                <a:solidFill>
                  <a:srgbClr val="000000"/>
                </a:solidFill>
              </a:rPr>
              <a:t> NA's   	 :108     </a:t>
            </a:r>
            <a:endParaRPr>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8"/>
          <p:cNvSpPr txBox="1"/>
          <p:nvPr>
            <p:ph type="title"/>
          </p:nvPr>
        </p:nvSpPr>
        <p:spPr>
          <a:xfrm>
            <a:off x="727650" y="7045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 Statistics </a:t>
            </a:r>
            <a:endParaRPr/>
          </a:p>
        </p:txBody>
      </p:sp>
      <p:sp>
        <p:nvSpPr>
          <p:cNvPr id="128" name="Google Shape;128;p18"/>
          <p:cNvSpPr txBox="1"/>
          <p:nvPr>
            <p:ph idx="1" type="body"/>
          </p:nvPr>
        </p:nvSpPr>
        <p:spPr>
          <a:xfrm>
            <a:off x="420550" y="1441200"/>
            <a:ext cx="21000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solidFill>
                  <a:srgbClr val="000000"/>
                </a:solidFill>
              </a:rPr>
              <a:t>Actor_2 Facebook Likes</a:t>
            </a:r>
            <a:r>
              <a:rPr lang="en">
                <a:solidFill>
                  <a:srgbClr val="000000"/>
                </a:solidFill>
              </a:rPr>
              <a:t>      </a:t>
            </a:r>
            <a:endParaRPr>
              <a:solidFill>
                <a:srgbClr val="000000"/>
              </a:solidFill>
            </a:endParaRPr>
          </a:p>
          <a:p>
            <a:pPr indent="0" lvl="0" marL="0" rtl="0" algn="l">
              <a:lnSpc>
                <a:spcPct val="100000"/>
              </a:lnSpc>
              <a:spcBef>
                <a:spcPts val="1000"/>
              </a:spcBef>
              <a:spcAft>
                <a:spcPts val="0"/>
              </a:spcAft>
              <a:buNone/>
            </a:pPr>
            <a:r>
              <a:rPr lang="en">
                <a:solidFill>
                  <a:srgbClr val="000000"/>
                </a:solidFill>
              </a:rPr>
              <a:t> Min.   		:0          </a:t>
            </a:r>
            <a:endParaRPr>
              <a:solidFill>
                <a:srgbClr val="000000"/>
              </a:solidFill>
            </a:endParaRPr>
          </a:p>
          <a:p>
            <a:pPr indent="0" lvl="0" marL="0" rtl="0" algn="l">
              <a:lnSpc>
                <a:spcPct val="100000"/>
              </a:lnSpc>
              <a:spcBef>
                <a:spcPts val="1000"/>
              </a:spcBef>
              <a:spcAft>
                <a:spcPts val="0"/>
              </a:spcAft>
              <a:buNone/>
            </a:pPr>
            <a:r>
              <a:rPr lang="en">
                <a:solidFill>
                  <a:srgbClr val="000000"/>
                </a:solidFill>
              </a:rPr>
              <a:t> 1st Qu.	:281          </a:t>
            </a:r>
            <a:endParaRPr>
              <a:solidFill>
                <a:srgbClr val="000000"/>
              </a:solidFill>
            </a:endParaRPr>
          </a:p>
          <a:p>
            <a:pPr indent="0" lvl="0" marL="0" rtl="0" algn="l">
              <a:lnSpc>
                <a:spcPct val="100000"/>
              </a:lnSpc>
              <a:spcBef>
                <a:spcPts val="1000"/>
              </a:spcBef>
              <a:spcAft>
                <a:spcPts val="0"/>
              </a:spcAft>
              <a:buNone/>
            </a:pPr>
            <a:r>
              <a:rPr lang="en">
                <a:solidFill>
                  <a:srgbClr val="000000"/>
                </a:solidFill>
              </a:rPr>
              <a:t> Median 	:595           </a:t>
            </a:r>
            <a:endParaRPr>
              <a:solidFill>
                <a:srgbClr val="000000"/>
              </a:solidFill>
            </a:endParaRPr>
          </a:p>
          <a:p>
            <a:pPr indent="0" lvl="0" marL="0" rtl="0" algn="l">
              <a:lnSpc>
                <a:spcPct val="100000"/>
              </a:lnSpc>
              <a:spcBef>
                <a:spcPts val="1000"/>
              </a:spcBef>
              <a:spcAft>
                <a:spcPts val="0"/>
              </a:spcAft>
              <a:buNone/>
            </a:pPr>
            <a:r>
              <a:rPr lang="en">
                <a:solidFill>
                  <a:srgbClr val="000000"/>
                </a:solidFill>
              </a:rPr>
              <a:t> Mean   	:1652            </a:t>
            </a:r>
            <a:endParaRPr>
              <a:solidFill>
                <a:srgbClr val="000000"/>
              </a:solidFill>
            </a:endParaRPr>
          </a:p>
          <a:p>
            <a:pPr indent="0" lvl="0" marL="0" rtl="0" algn="l">
              <a:lnSpc>
                <a:spcPct val="100000"/>
              </a:lnSpc>
              <a:spcBef>
                <a:spcPts val="1000"/>
              </a:spcBef>
              <a:spcAft>
                <a:spcPts val="0"/>
              </a:spcAft>
              <a:buNone/>
            </a:pPr>
            <a:r>
              <a:rPr lang="en">
                <a:solidFill>
                  <a:srgbClr val="000000"/>
                </a:solidFill>
              </a:rPr>
              <a:t> 3rd Qu.	:918          </a:t>
            </a:r>
            <a:endParaRPr>
              <a:solidFill>
                <a:srgbClr val="000000"/>
              </a:solidFill>
            </a:endParaRPr>
          </a:p>
          <a:p>
            <a:pPr indent="0" lvl="0" marL="0" rtl="0" algn="l">
              <a:lnSpc>
                <a:spcPct val="100000"/>
              </a:lnSpc>
              <a:spcBef>
                <a:spcPts val="1000"/>
              </a:spcBef>
              <a:spcAft>
                <a:spcPts val="0"/>
              </a:spcAft>
              <a:buNone/>
            </a:pPr>
            <a:r>
              <a:rPr lang="en">
                <a:solidFill>
                  <a:srgbClr val="000000"/>
                </a:solidFill>
              </a:rPr>
              <a:t> Max.   	:137000          </a:t>
            </a:r>
            <a:endParaRPr>
              <a:solidFill>
                <a:srgbClr val="000000"/>
              </a:solidFill>
            </a:endParaRPr>
          </a:p>
          <a:p>
            <a:pPr indent="0" lvl="0" marL="0" rtl="0" algn="l">
              <a:lnSpc>
                <a:spcPct val="100000"/>
              </a:lnSpc>
              <a:spcBef>
                <a:spcPts val="1000"/>
              </a:spcBef>
              <a:spcAft>
                <a:spcPts val="1000"/>
              </a:spcAft>
              <a:buNone/>
            </a:pPr>
            <a:r>
              <a:rPr lang="en">
                <a:solidFill>
                  <a:srgbClr val="000000"/>
                </a:solidFill>
              </a:rPr>
              <a:t> NA's   	:13</a:t>
            </a:r>
            <a:endParaRPr>
              <a:solidFill>
                <a:srgbClr val="000000"/>
              </a:solidFill>
            </a:endParaRPr>
          </a:p>
        </p:txBody>
      </p:sp>
      <p:sp>
        <p:nvSpPr>
          <p:cNvPr id="129" name="Google Shape;129;p18"/>
          <p:cNvSpPr txBox="1"/>
          <p:nvPr>
            <p:ph idx="1" type="body"/>
          </p:nvPr>
        </p:nvSpPr>
        <p:spPr>
          <a:xfrm>
            <a:off x="2620150" y="1441200"/>
            <a:ext cx="21000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solidFill>
                  <a:srgbClr val="000000"/>
                </a:solidFill>
              </a:rPr>
              <a:t>Movie Facebook Likes</a:t>
            </a:r>
            <a:r>
              <a:rPr lang="en">
                <a:solidFill>
                  <a:srgbClr val="000000"/>
                </a:solidFill>
              </a:rPr>
              <a:t>      </a:t>
            </a:r>
            <a:endParaRPr>
              <a:solidFill>
                <a:srgbClr val="000000"/>
              </a:solidFill>
            </a:endParaRPr>
          </a:p>
          <a:p>
            <a:pPr indent="0" lvl="0" marL="0" rtl="0" algn="l">
              <a:lnSpc>
                <a:spcPct val="100000"/>
              </a:lnSpc>
              <a:spcBef>
                <a:spcPts val="1000"/>
              </a:spcBef>
              <a:spcAft>
                <a:spcPts val="0"/>
              </a:spcAft>
              <a:buNone/>
            </a:pPr>
            <a:r>
              <a:rPr lang="en">
                <a:solidFill>
                  <a:srgbClr val="000000"/>
                </a:solidFill>
              </a:rPr>
              <a:t> Min.  		 :0          </a:t>
            </a:r>
            <a:endParaRPr>
              <a:solidFill>
                <a:srgbClr val="000000"/>
              </a:solidFill>
            </a:endParaRPr>
          </a:p>
          <a:p>
            <a:pPr indent="0" lvl="0" marL="0" rtl="0" algn="l">
              <a:lnSpc>
                <a:spcPct val="100000"/>
              </a:lnSpc>
              <a:spcBef>
                <a:spcPts val="1000"/>
              </a:spcBef>
              <a:spcAft>
                <a:spcPts val="0"/>
              </a:spcAft>
              <a:buNone/>
            </a:pPr>
            <a:r>
              <a:rPr lang="en">
                <a:solidFill>
                  <a:srgbClr val="000000"/>
                </a:solidFill>
              </a:rPr>
              <a:t> 1st Qu.	 :0          </a:t>
            </a:r>
            <a:endParaRPr>
              <a:solidFill>
                <a:srgbClr val="000000"/>
              </a:solidFill>
            </a:endParaRPr>
          </a:p>
          <a:p>
            <a:pPr indent="0" lvl="0" marL="0" rtl="0" algn="l">
              <a:lnSpc>
                <a:spcPct val="100000"/>
              </a:lnSpc>
              <a:spcBef>
                <a:spcPts val="1000"/>
              </a:spcBef>
              <a:spcAft>
                <a:spcPts val="0"/>
              </a:spcAft>
              <a:buNone/>
            </a:pPr>
            <a:r>
              <a:rPr lang="en">
                <a:solidFill>
                  <a:srgbClr val="000000"/>
                </a:solidFill>
              </a:rPr>
              <a:t> Median 	 :166          </a:t>
            </a:r>
            <a:endParaRPr>
              <a:solidFill>
                <a:srgbClr val="000000"/>
              </a:solidFill>
            </a:endParaRPr>
          </a:p>
          <a:p>
            <a:pPr indent="0" lvl="0" marL="0" rtl="0" algn="l">
              <a:lnSpc>
                <a:spcPct val="100000"/>
              </a:lnSpc>
              <a:spcBef>
                <a:spcPts val="1000"/>
              </a:spcBef>
              <a:spcAft>
                <a:spcPts val="0"/>
              </a:spcAft>
              <a:buNone/>
            </a:pPr>
            <a:r>
              <a:rPr lang="en">
                <a:solidFill>
                  <a:srgbClr val="000000"/>
                </a:solidFill>
              </a:rPr>
              <a:t> Mean   	 :7526            </a:t>
            </a:r>
            <a:endParaRPr>
              <a:solidFill>
                <a:srgbClr val="000000"/>
              </a:solidFill>
            </a:endParaRPr>
          </a:p>
          <a:p>
            <a:pPr indent="0" lvl="0" marL="0" rtl="0" algn="l">
              <a:lnSpc>
                <a:spcPct val="100000"/>
              </a:lnSpc>
              <a:spcBef>
                <a:spcPts val="1000"/>
              </a:spcBef>
              <a:spcAft>
                <a:spcPts val="0"/>
              </a:spcAft>
              <a:buNone/>
            </a:pPr>
            <a:r>
              <a:rPr lang="en">
                <a:solidFill>
                  <a:srgbClr val="000000"/>
                </a:solidFill>
              </a:rPr>
              <a:t> 3rd Qu.	 :3000          </a:t>
            </a:r>
            <a:endParaRPr>
              <a:solidFill>
                <a:srgbClr val="000000"/>
              </a:solidFill>
            </a:endParaRPr>
          </a:p>
          <a:p>
            <a:pPr indent="0" lvl="0" marL="0" rtl="0" algn="l">
              <a:lnSpc>
                <a:spcPct val="100000"/>
              </a:lnSpc>
              <a:spcBef>
                <a:spcPts val="1000"/>
              </a:spcBef>
              <a:spcAft>
                <a:spcPts val="0"/>
              </a:spcAft>
              <a:buNone/>
            </a:pPr>
            <a:r>
              <a:rPr lang="en">
                <a:solidFill>
                  <a:srgbClr val="000000"/>
                </a:solidFill>
              </a:rPr>
              <a:t> Max.   	 :349000          </a:t>
            </a:r>
            <a:endParaRPr>
              <a:solidFill>
                <a:srgbClr val="000000"/>
              </a:solidFill>
            </a:endParaRPr>
          </a:p>
          <a:p>
            <a:pPr indent="0" lvl="0" marL="0" rtl="0" algn="l">
              <a:lnSpc>
                <a:spcPct val="100000"/>
              </a:lnSpc>
              <a:spcBef>
                <a:spcPts val="1000"/>
              </a:spcBef>
              <a:spcAft>
                <a:spcPts val="1000"/>
              </a:spcAft>
              <a:buNone/>
            </a:pPr>
            <a:r>
              <a:rPr lang="en">
                <a:solidFill>
                  <a:srgbClr val="000000"/>
                </a:solidFill>
              </a:rPr>
              <a:t> NA's   	 :15            </a:t>
            </a:r>
            <a:endParaRPr>
              <a:solidFill>
                <a:srgbClr val="000000"/>
              </a:solidFill>
            </a:endParaRPr>
          </a:p>
        </p:txBody>
      </p:sp>
      <p:sp>
        <p:nvSpPr>
          <p:cNvPr id="130" name="Google Shape;130;p18"/>
          <p:cNvSpPr txBox="1"/>
          <p:nvPr>
            <p:ph idx="1" type="body"/>
          </p:nvPr>
        </p:nvSpPr>
        <p:spPr>
          <a:xfrm>
            <a:off x="4572000" y="1441200"/>
            <a:ext cx="21000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solidFill>
                  <a:srgbClr val="000000"/>
                </a:solidFill>
              </a:rPr>
              <a:t>IMDB Scores</a:t>
            </a:r>
            <a:r>
              <a:rPr lang="en">
                <a:solidFill>
                  <a:srgbClr val="000000"/>
                </a:solidFill>
              </a:rPr>
              <a:t>   </a:t>
            </a:r>
            <a:endParaRPr>
              <a:solidFill>
                <a:srgbClr val="000000"/>
              </a:solidFill>
            </a:endParaRPr>
          </a:p>
          <a:p>
            <a:pPr indent="0" lvl="0" marL="0" rtl="0" algn="l">
              <a:lnSpc>
                <a:spcPct val="100000"/>
              </a:lnSpc>
              <a:spcBef>
                <a:spcPts val="1000"/>
              </a:spcBef>
              <a:spcAft>
                <a:spcPts val="0"/>
              </a:spcAft>
              <a:buNone/>
            </a:pPr>
            <a:r>
              <a:rPr lang="en">
                <a:solidFill>
                  <a:srgbClr val="000000"/>
                </a:solidFill>
              </a:rPr>
              <a:t> Min.  		 :1.600          </a:t>
            </a:r>
            <a:endParaRPr>
              <a:solidFill>
                <a:srgbClr val="000000"/>
              </a:solidFill>
            </a:endParaRPr>
          </a:p>
          <a:p>
            <a:pPr indent="0" lvl="0" marL="0" rtl="0" algn="l">
              <a:lnSpc>
                <a:spcPct val="100000"/>
              </a:lnSpc>
              <a:spcBef>
                <a:spcPts val="1000"/>
              </a:spcBef>
              <a:spcAft>
                <a:spcPts val="0"/>
              </a:spcAft>
              <a:buNone/>
            </a:pPr>
            <a:r>
              <a:rPr lang="en">
                <a:solidFill>
                  <a:srgbClr val="000000"/>
                </a:solidFill>
              </a:rPr>
              <a:t> 1st Qu.	 :5.800    </a:t>
            </a:r>
            <a:endParaRPr>
              <a:solidFill>
                <a:srgbClr val="000000"/>
              </a:solidFill>
            </a:endParaRPr>
          </a:p>
          <a:p>
            <a:pPr indent="0" lvl="0" marL="0" rtl="0" algn="l">
              <a:lnSpc>
                <a:spcPct val="100000"/>
              </a:lnSpc>
              <a:spcBef>
                <a:spcPts val="1000"/>
              </a:spcBef>
              <a:spcAft>
                <a:spcPts val="0"/>
              </a:spcAft>
              <a:buNone/>
            </a:pPr>
            <a:r>
              <a:rPr lang="en">
                <a:solidFill>
                  <a:srgbClr val="000000"/>
                </a:solidFill>
              </a:rPr>
              <a:t> Median 	 :6.600        </a:t>
            </a:r>
            <a:endParaRPr>
              <a:solidFill>
                <a:srgbClr val="000000"/>
              </a:solidFill>
            </a:endParaRPr>
          </a:p>
          <a:p>
            <a:pPr indent="0" lvl="0" marL="0" rtl="0" algn="l">
              <a:lnSpc>
                <a:spcPct val="100000"/>
              </a:lnSpc>
              <a:spcBef>
                <a:spcPts val="1000"/>
              </a:spcBef>
              <a:spcAft>
                <a:spcPts val="0"/>
              </a:spcAft>
              <a:buNone/>
            </a:pPr>
            <a:r>
              <a:rPr lang="en">
                <a:solidFill>
                  <a:srgbClr val="000000"/>
                </a:solidFill>
              </a:rPr>
              <a:t> Mean   	 :6.442            </a:t>
            </a:r>
            <a:endParaRPr>
              <a:solidFill>
                <a:srgbClr val="000000"/>
              </a:solidFill>
            </a:endParaRPr>
          </a:p>
          <a:p>
            <a:pPr indent="0" lvl="0" marL="0" rtl="0" algn="l">
              <a:lnSpc>
                <a:spcPct val="100000"/>
              </a:lnSpc>
              <a:spcBef>
                <a:spcPts val="1000"/>
              </a:spcBef>
              <a:spcAft>
                <a:spcPts val="0"/>
              </a:spcAft>
              <a:buNone/>
            </a:pPr>
            <a:r>
              <a:rPr lang="en">
                <a:solidFill>
                  <a:srgbClr val="000000"/>
                </a:solidFill>
              </a:rPr>
              <a:t> 3rd Qu.	 :7.200          </a:t>
            </a:r>
            <a:endParaRPr>
              <a:solidFill>
                <a:srgbClr val="000000"/>
              </a:solidFill>
            </a:endParaRPr>
          </a:p>
          <a:p>
            <a:pPr indent="0" lvl="0" marL="0" rtl="0" algn="l">
              <a:lnSpc>
                <a:spcPct val="100000"/>
              </a:lnSpc>
              <a:spcBef>
                <a:spcPts val="1000"/>
              </a:spcBef>
              <a:spcAft>
                <a:spcPts val="0"/>
              </a:spcAft>
              <a:buNone/>
            </a:pPr>
            <a:r>
              <a:rPr lang="en">
                <a:solidFill>
                  <a:srgbClr val="000000"/>
                </a:solidFill>
              </a:rPr>
              <a:t> Max.   	 :9.500          </a:t>
            </a:r>
            <a:endParaRPr>
              <a:solidFill>
                <a:srgbClr val="000000"/>
              </a:solidFill>
            </a:endParaRPr>
          </a:p>
          <a:p>
            <a:pPr indent="0" lvl="0" marL="0" rtl="0" algn="l">
              <a:lnSpc>
                <a:spcPct val="100000"/>
              </a:lnSpc>
              <a:spcBef>
                <a:spcPts val="1000"/>
              </a:spcBef>
              <a:spcAft>
                <a:spcPts val="1000"/>
              </a:spcAft>
              <a:buNone/>
            </a:pPr>
            <a:r>
              <a:rPr lang="en">
                <a:solidFill>
                  <a:srgbClr val="000000"/>
                </a:solidFill>
              </a:rPr>
              <a:t>        </a:t>
            </a:r>
            <a:endParaRPr>
              <a:solidFill>
                <a:srgbClr val="000000"/>
              </a:solidFill>
            </a:endParaRPr>
          </a:p>
        </p:txBody>
      </p:sp>
      <p:sp>
        <p:nvSpPr>
          <p:cNvPr id="131" name="Google Shape;131;p18"/>
          <p:cNvSpPr txBox="1"/>
          <p:nvPr>
            <p:ph idx="1" type="body"/>
          </p:nvPr>
        </p:nvSpPr>
        <p:spPr>
          <a:xfrm>
            <a:off x="6804550" y="1441200"/>
            <a:ext cx="21000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solidFill>
                  <a:srgbClr val="000000"/>
                </a:solidFill>
              </a:rPr>
              <a:t>Aspect Ratio</a:t>
            </a:r>
            <a:r>
              <a:rPr lang="en">
                <a:solidFill>
                  <a:srgbClr val="000000"/>
                </a:solidFill>
              </a:rPr>
              <a:t>     </a:t>
            </a:r>
            <a:endParaRPr>
              <a:solidFill>
                <a:srgbClr val="000000"/>
              </a:solidFill>
            </a:endParaRPr>
          </a:p>
          <a:p>
            <a:pPr indent="0" lvl="0" marL="0" rtl="0" algn="l">
              <a:lnSpc>
                <a:spcPct val="100000"/>
              </a:lnSpc>
              <a:spcBef>
                <a:spcPts val="1000"/>
              </a:spcBef>
              <a:spcAft>
                <a:spcPts val="0"/>
              </a:spcAft>
              <a:buNone/>
            </a:pPr>
            <a:r>
              <a:rPr lang="en">
                <a:solidFill>
                  <a:srgbClr val="000000"/>
                </a:solidFill>
              </a:rPr>
              <a:t> Min.  		 :1.18        </a:t>
            </a:r>
            <a:endParaRPr>
              <a:solidFill>
                <a:srgbClr val="000000"/>
              </a:solidFill>
            </a:endParaRPr>
          </a:p>
          <a:p>
            <a:pPr indent="0" lvl="0" marL="0" rtl="0" algn="l">
              <a:lnSpc>
                <a:spcPct val="100000"/>
              </a:lnSpc>
              <a:spcBef>
                <a:spcPts val="1000"/>
              </a:spcBef>
              <a:spcAft>
                <a:spcPts val="0"/>
              </a:spcAft>
              <a:buNone/>
            </a:pPr>
            <a:r>
              <a:rPr lang="en">
                <a:solidFill>
                  <a:srgbClr val="000000"/>
                </a:solidFill>
              </a:rPr>
              <a:t> 1st Qu.	 :1.85          </a:t>
            </a:r>
            <a:endParaRPr>
              <a:solidFill>
                <a:srgbClr val="000000"/>
              </a:solidFill>
            </a:endParaRPr>
          </a:p>
          <a:p>
            <a:pPr indent="0" lvl="0" marL="0" rtl="0" algn="l">
              <a:lnSpc>
                <a:spcPct val="100000"/>
              </a:lnSpc>
              <a:spcBef>
                <a:spcPts val="1000"/>
              </a:spcBef>
              <a:spcAft>
                <a:spcPts val="0"/>
              </a:spcAft>
              <a:buNone/>
            </a:pPr>
            <a:r>
              <a:rPr lang="en">
                <a:solidFill>
                  <a:srgbClr val="000000"/>
                </a:solidFill>
              </a:rPr>
              <a:t> Median 	 :2.35           </a:t>
            </a:r>
            <a:endParaRPr>
              <a:solidFill>
                <a:srgbClr val="000000"/>
              </a:solidFill>
            </a:endParaRPr>
          </a:p>
          <a:p>
            <a:pPr indent="0" lvl="0" marL="0" rtl="0" algn="l">
              <a:lnSpc>
                <a:spcPct val="100000"/>
              </a:lnSpc>
              <a:spcBef>
                <a:spcPts val="1000"/>
              </a:spcBef>
              <a:spcAft>
                <a:spcPts val="0"/>
              </a:spcAft>
              <a:buNone/>
            </a:pPr>
            <a:r>
              <a:rPr lang="en">
                <a:solidFill>
                  <a:srgbClr val="000000"/>
                </a:solidFill>
              </a:rPr>
              <a:t> Mean   	 :2.22            </a:t>
            </a:r>
            <a:endParaRPr>
              <a:solidFill>
                <a:srgbClr val="000000"/>
              </a:solidFill>
            </a:endParaRPr>
          </a:p>
          <a:p>
            <a:pPr indent="0" lvl="0" marL="0" rtl="0" algn="l">
              <a:lnSpc>
                <a:spcPct val="100000"/>
              </a:lnSpc>
              <a:spcBef>
                <a:spcPts val="1000"/>
              </a:spcBef>
              <a:spcAft>
                <a:spcPts val="0"/>
              </a:spcAft>
              <a:buNone/>
            </a:pPr>
            <a:r>
              <a:rPr lang="en">
                <a:solidFill>
                  <a:srgbClr val="000000"/>
                </a:solidFill>
              </a:rPr>
              <a:t> 3rd Qu.	 :2.35          </a:t>
            </a:r>
            <a:endParaRPr>
              <a:solidFill>
                <a:srgbClr val="000000"/>
              </a:solidFill>
            </a:endParaRPr>
          </a:p>
          <a:p>
            <a:pPr indent="0" lvl="0" marL="0" rtl="0" algn="l">
              <a:lnSpc>
                <a:spcPct val="100000"/>
              </a:lnSpc>
              <a:spcBef>
                <a:spcPts val="1000"/>
              </a:spcBef>
              <a:spcAft>
                <a:spcPts val="0"/>
              </a:spcAft>
              <a:buNone/>
            </a:pPr>
            <a:r>
              <a:rPr lang="en">
                <a:solidFill>
                  <a:srgbClr val="000000"/>
                </a:solidFill>
              </a:rPr>
              <a:t> Max.   	 :16.00          </a:t>
            </a:r>
            <a:endParaRPr>
              <a:solidFill>
                <a:srgbClr val="000000"/>
              </a:solidFill>
            </a:endParaRPr>
          </a:p>
          <a:p>
            <a:pPr indent="0" lvl="0" marL="0" rtl="0" algn="l">
              <a:lnSpc>
                <a:spcPct val="100000"/>
              </a:lnSpc>
              <a:spcBef>
                <a:spcPts val="1000"/>
              </a:spcBef>
              <a:spcAft>
                <a:spcPts val="1000"/>
              </a:spcAft>
              <a:buNone/>
            </a:pPr>
            <a:r>
              <a:rPr lang="en">
                <a:solidFill>
                  <a:srgbClr val="000000"/>
                </a:solidFill>
              </a:rPr>
              <a:t> NA's   	 :329           </a:t>
            </a:r>
            <a:endParaRPr>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9"/>
          <p:cNvSpPr txBox="1"/>
          <p:nvPr>
            <p:ph type="title"/>
          </p:nvPr>
        </p:nvSpPr>
        <p:spPr>
          <a:xfrm>
            <a:off x="727650" y="7045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 Statistics </a:t>
            </a:r>
            <a:endParaRPr/>
          </a:p>
        </p:txBody>
      </p:sp>
      <p:sp>
        <p:nvSpPr>
          <p:cNvPr id="137" name="Google Shape;137;p19"/>
          <p:cNvSpPr txBox="1"/>
          <p:nvPr>
            <p:ph idx="1" type="body"/>
          </p:nvPr>
        </p:nvSpPr>
        <p:spPr>
          <a:xfrm>
            <a:off x="792575" y="1441200"/>
            <a:ext cx="77799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Arial"/>
                <a:ea typeface="Arial"/>
                <a:cs typeface="Arial"/>
                <a:sym typeface="Arial"/>
              </a:rPr>
              <a:t>Summary</a:t>
            </a:r>
            <a:endParaRPr b="1" sz="1800">
              <a:solidFill>
                <a:schemeClr val="accent3"/>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Numeric variables that have missing data and should be handled by deleting records or imputing medians : # of critic reviews, duration, director Facebook likes, actors #3 Facebook likes, actor #1 Facebook likes, gross, budget, title year, faces in poster, # of users for reviews, aspect ratio, actor #2 Facebook likes, movie Facebook likes.</a:t>
            </a:r>
            <a:endParaRPr sz="1800">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These variables are likely to normally distributed (mean ~ median): duration, title year, IMDB scores.</a:t>
            </a:r>
            <a:endParaRPr sz="1800">
              <a:solidFill>
                <a:srgbClr val="000000"/>
              </a:solidFill>
              <a:latin typeface="Arial"/>
              <a:ea typeface="Arial"/>
              <a:cs typeface="Arial"/>
              <a:sym typeface="Arial"/>
            </a:endParaRPr>
          </a:p>
          <a:p>
            <a:pPr indent="0" lvl="0" marL="0" rtl="0" algn="l">
              <a:lnSpc>
                <a:spcPct val="100000"/>
              </a:lnSpc>
              <a:spcBef>
                <a:spcPts val="1000"/>
              </a:spcBef>
              <a:spcAft>
                <a:spcPts val="0"/>
              </a:spcAft>
              <a:buNone/>
            </a:pPr>
            <a:r>
              <a:t/>
            </a:r>
            <a:endParaRPr sz="1800">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0"/>
          <p:cNvSpPr txBox="1"/>
          <p:nvPr>
            <p:ph type="title"/>
          </p:nvPr>
        </p:nvSpPr>
        <p:spPr>
          <a:xfrm>
            <a:off x="729450" y="7045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Correlation with Heatmap</a:t>
            </a:r>
            <a:endParaRPr/>
          </a:p>
        </p:txBody>
      </p:sp>
      <p:sp>
        <p:nvSpPr>
          <p:cNvPr id="143" name="Google Shape;143;p20"/>
          <p:cNvSpPr txBox="1"/>
          <p:nvPr>
            <p:ph idx="1" type="body"/>
          </p:nvPr>
        </p:nvSpPr>
        <p:spPr>
          <a:xfrm>
            <a:off x="3948900" y="1239700"/>
            <a:ext cx="5195100" cy="370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accent3"/>
                </a:solidFill>
                <a:latin typeface="Arial"/>
                <a:ea typeface="Arial"/>
                <a:cs typeface="Arial"/>
                <a:sym typeface="Arial"/>
              </a:rPr>
              <a:t>Summary</a:t>
            </a:r>
            <a:endParaRPr b="1" sz="1600">
              <a:solidFill>
                <a:schemeClr val="accent3"/>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There are a number of correlated variables in this dataset:</a:t>
            </a:r>
            <a:endParaRPr sz="1600">
              <a:solidFill>
                <a:srgbClr val="000000"/>
              </a:solidFill>
              <a:latin typeface="Arial"/>
              <a:ea typeface="Arial"/>
              <a:cs typeface="Arial"/>
              <a:sym typeface="Arial"/>
            </a:endParaRPr>
          </a:p>
          <a:p>
            <a:pPr indent="-330200" lvl="1" marL="9144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Facebook likes and number are highly correlated, movies might be more likely to be reviewed if popular on Facebook.</a:t>
            </a:r>
            <a:endParaRPr sz="1600">
              <a:solidFill>
                <a:srgbClr val="000000"/>
              </a:solidFill>
              <a:latin typeface="Arial"/>
              <a:ea typeface="Arial"/>
              <a:cs typeface="Arial"/>
              <a:sym typeface="Arial"/>
            </a:endParaRPr>
          </a:p>
          <a:p>
            <a:pPr indent="-330200" lvl="1" marL="9144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The total cast facebook likes is correlated to the actor 1 facebook likes, this makes sense as actor likes are factored into the total likes.</a:t>
            </a:r>
            <a:endParaRPr sz="1600">
              <a:solidFill>
                <a:srgbClr val="000000"/>
              </a:solidFill>
              <a:latin typeface="Arial"/>
              <a:ea typeface="Arial"/>
              <a:cs typeface="Arial"/>
              <a:sym typeface="Arial"/>
            </a:endParaRPr>
          </a:p>
          <a:p>
            <a:pPr indent="-330200" lvl="1" marL="9144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One interesting feature is that budget is not correlated to any variable, so budget is not a well predictor for a “good” IMDB score or gross.</a:t>
            </a:r>
            <a:endParaRPr sz="1600">
              <a:solidFill>
                <a:srgbClr val="000000"/>
              </a:solidFill>
              <a:latin typeface="Arial"/>
              <a:ea typeface="Arial"/>
              <a:cs typeface="Arial"/>
              <a:sym typeface="Arial"/>
            </a:endParaRPr>
          </a:p>
          <a:p>
            <a:pPr indent="0" lvl="0" marL="0" rtl="0" algn="l">
              <a:lnSpc>
                <a:spcPct val="100000"/>
              </a:lnSpc>
              <a:spcBef>
                <a:spcPts val="1000"/>
              </a:spcBef>
              <a:spcAft>
                <a:spcPts val="0"/>
              </a:spcAft>
              <a:buNone/>
            </a:pPr>
            <a:r>
              <a:t/>
            </a:r>
            <a:endParaRPr sz="1600">
              <a:solidFill>
                <a:srgbClr val="000000"/>
              </a:solidFill>
              <a:latin typeface="Arial"/>
              <a:ea typeface="Arial"/>
              <a:cs typeface="Arial"/>
              <a:sym typeface="Arial"/>
            </a:endParaRPr>
          </a:p>
        </p:txBody>
      </p:sp>
      <p:pic>
        <p:nvPicPr>
          <p:cNvPr id="144" name="Google Shape;144;p20"/>
          <p:cNvPicPr preferRelativeResize="0"/>
          <p:nvPr/>
        </p:nvPicPr>
        <p:blipFill>
          <a:blip r:embed="rId3">
            <a:alphaModFix/>
          </a:blip>
          <a:stretch>
            <a:fillRect/>
          </a:stretch>
        </p:blipFill>
        <p:spPr>
          <a:xfrm>
            <a:off x="0" y="1239700"/>
            <a:ext cx="4026638" cy="3864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1"/>
          <p:cNvSpPr txBox="1"/>
          <p:nvPr>
            <p:ph type="title"/>
          </p:nvPr>
        </p:nvSpPr>
        <p:spPr>
          <a:xfrm>
            <a:off x="729450" y="7045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Histogram</a:t>
            </a:r>
            <a:endParaRPr/>
          </a:p>
        </p:txBody>
      </p:sp>
      <p:sp>
        <p:nvSpPr>
          <p:cNvPr id="150" name="Google Shape;150;p21"/>
          <p:cNvSpPr txBox="1"/>
          <p:nvPr>
            <p:ph idx="1" type="body"/>
          </p:nvPr>
        </p:nvSpPr>
        <p:spPr>
          <a:xfrm>
            <a:off x="5859900" y="1327150"/>
            <a:ext cx="3284100" cy="34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accent3"/>
                </a:solidFill>
                <a:latin typeface="Arial"/>
                <a:ea typeface="Arial"/>
                <a:cs typeface="Arial"/>
                <a:sym typeface="Arial"/>
              </a:rPr>
              <a:t>Summary</a:t>
            </a:r>
            <a:endParaRPr b="1" sz="1700">
              <a:solidFill>
                <a:schemeClr val="accent3"/>
              </a:solidFill>
              <a:latin typeface="Arial"/>
              <a:ea typeface="Arial"/>
              <a:cs typeface="Arial"/>
              <a:sym typeface="Arial"/>
            </a:endParaRPr>
          </a:p>
          <a:p>
            <a:pPr indent="-336550" lvl="0" marL="457200" rtl="0" algn="l">
              <a:spcBef>
                <a:spcPts val="0"/>
              </a:spcBef>
              <a:spcAft>
                <a:spcPts val="0"/>
              </a:spcAft>
              <a:buClr>
                <a:srgbClr val="000000"/>
              </a:buClr>
              <a:buSzPts val="1700"/>
              <a:buFont typeface="Arial"/>
              <a:buChar char="●"/>
            </a:pPr>
            <a:r>
              <a:rPr lang="en" sz="1700">
                <a:solidFill>
                  <a:srgbClr val="000000"/>
                </a:solidFill>
                <a:latin typeface="Arial"/>
                <a:ea typeface="Arial"/>
                <a:cs typeface="Arial"/>
                <a:sym typeface="Arial"/>
              </a:rPr>
              <a:t>Mean of IMDB scores is 6.4.</a:t>
            </a:r>
            <a:endParaRPr sz="1700">
              <a:solidFill>
                <a:srgbClr val="000000"/>
              </a:solidFill>
              <a:latin typeface="Arial"/>
              <a:ea typeface="Arial"/>
              <a:cs typeface="Arial"/>
              <a:sym typeface="Arial"/>
            </a:endParaRPr>
          </a:p>
          <a:p>
            <a:pPr indent="-336550" lvl="0" marL="457200" rtl="0" algn="l">
              <a:spcBef>
                <a:spcPts val="0"/>
              </a:spcBef>
              <a:spcAft>
                <a:spcPts val="0"/>
              </a:spcAft>
              <a:buClr>
                <a:srgbClr val="000000"/>
              </a:buClr>
              <a:buSzPts val="1700"/>
              <a:buFont typeface="Arial"/>
              <a:buChar char="●"/>
            </a:pPr>
            <a:r>
              <a:rPr lang="en" sz="1700">
                <a:solidFill>
                  <a:srgbClr val="000000"/>
                </a:solidFill>
                <a:latin typeface="Arial"/>
                <a:ea typeface="Arial"/>
                <a:cs typeface="Arial"/>
                <a:sym typeface="Arial"/>
              </a:rPr>
              <a:t>Quantiles: </a:t>
            </a:r>
            <a:endParaRPr sz="1700">
              <a:solidFill>
                <a:srgbClr val="000000"/>
              </a:solidFill>
              <a:latin typeface="Arial"/>
              <a:ea typeface="Arial"/>
              <a:cs typeface="Arial"/>
              <a:sym typeface="Arial"/>
            </a:endParaRPr>
          </a:p>
          <a:p>
            <a:pPr indent="0" lvl="0" marL="0" rtl="0" algn="l">
              <a:spcBef>
                <a:spcPts val="0"/>
              </a:spcBef>
              <a:spcAft>
                <a:spcPts val="0"/>
              </a:spcAft>
              <a:buNone/>
            </a:pPr>
            <a:r>
              <a:t/>
            </a:r>
            <a:endParaRPr sz="1700">
              <a:solidFill>
                <a:srgbClr val="000000"/>
              </a:solidFill>
              <a:latin typeface="Arial"/>
              <a:ea typeface="Arial"/>
              <a:cs typeface="Arial"/>
              <a:sym typeface="Arial"/>
            </a:endParaRPr>
          </a:p>
          <a:p>
            <a:pPr indent="0" lvl="0" marL="0" rtl="0" algn="l">
              <a:spcBef>
                <a:spcPts val="0"/>
              </a:spcBef>
              <a:spcAft>
                <a:spcPts val="0"/>
              </a:spcAft>
              <a:buNone/>
            </a:pPr>
            <a:r>
              <a:t/>
            </a:r>
            <a:endParaRPr sz="1700">
              <a:solidFill>
                <a:srgbClr val="000000"/>
              </a:solidFill>
              <a:latin typeface="Arial"/>
              <a:ea typeface="Arial"/>
              <a:cs typeface="Arial"/>
              <a:sym typeface="Arial"/>
            </a:endParaRPr>
          </a:p>
          <a:p>
            <a:pPr indent="0" lvl="0" marL="0" rtl="0" algn="l">
              <a:spcBef>
                <a:spcPts val="0"/>
              </a:spcBef>
              <a:spcAft>
                <a:spcPts val="0"/>
              </a:spcAft>
              <a:buNone/>
            </a:pPr>
            <a:r>
              <a:t/>
            </a:r>
            <a:endParaRPr sz="1700">
              <a:solidFill>
                <a:srgbClr val="000000"/>
              </a:solidFill>
              <a:latin typeface="Arial"/>
              <a:ea typeface="Arial"/>
              <a:cs typeface="Arial"/>
              <a:sym typeface="Arial"/>
            </a:endParaRPr>
          </a:p>
          <a:p>
            <a:pPr indent="-336550" lvl="0" marL="457200" rtl="0" algn="l">
              <a:spcBef>
                <a:spcPts val="0"/>
              </a:spcBef>
              <a:spcAft>
                <a:spcPts val="0"/>
              </a:spcAft>
              <a:buClr>
                <a:srgbClr val="000000"/>
              </a:buClr>
              <a:buSzPts val="1700"/>
              <a:buFont typeface="Arial"/>
              <a:buChar char="●"/>
            </a:pPr>
            <a:r>
              <a:rPr lang="en" sz="1700">
                <a:solidFill>
                  <a:srgbClr val="000000"/>
                </a:solidFill>
                <a:latin typeface="Arial"/>
                <a:ea typeface="Arial"/>
                <a:cs typeface="Arial"/>
                <a:sym typeface="Arial"/>
              </a:rPr>
              <a:t>This shows it is unlikely for a movie to score less than a 5.5 IMDB score. </a:t>
            </a:r>
            <a:endParaRPr sz="1700">
              <a:solidFill>
                <a:srgbClr val="000000"/>
              </a:solidFill>
              <a:latin typeface="Arial"/>
              <a:ea typeface="Arial"/>
              <a:cs typeface="Arial"/>
              <a:sym typeface="Arial"/>
            </a:endParaRPr>
          </a:p>
          <a:p>
            <a:pPr indent="0" lvl="0" marL="457200" rtl="0" algn="l">
              <a:spcBef>
                <a:spcPts val="0"/>
              </a:spcBef>
              <a:spcAft>
                <a:spcPts val="0"/>
              </a:spcAft>
              <a:buNone/>
            </a:pPr>
            <a:r>
              <a:t/>
            </a:r>
            <a:endParaRPr sz="1700">
              <a:solidFill>
                <a:srgbClr val="000000"/>
              </a:solidFill>
              <a:latin typeface="Arial"/>
              <a:ea typeface="Arial"/>
              <a:cs typeface="Arial"/>
              <a:sym typeface="Arial"/>
            </a:endParaRPr>
          </a:p>
          <a:p>
            <a:pPr indent="0" lvl="0" marL="457200" rtl="0" algn="l">
              <a:spcBef>
                <a:spcPts val="0"/>
              </a:spcBef>
              <a:spcAft>
                <a:spcPts val="0"/>
              </a:spcAft>
              <a:buNone/>
            </a:pPr>
            <a:r>
              <a:t/>
            </a:r>
            <a:endParaRPr sz="1700">
              <a:solidFill>
                <a:srgbClr val="000000"/>
              </a:solidFill>
              <a:latin typeface="Arial"/>
              <a:ea typeface="Arial"/>
              <a:cs typeface="Arial"/>
              <a:sym typeface="Arial"/>
            </a:endParaRPr>
          </a:p>
          <a:p>
            <a:pPr indent="0" lvl="0" marL="0" rtl="0" algn="l">
              <a:lnSpc>
                <a:spcPct val="100000"/>
              </a:lnSpc>
              <a:spcBef>
                <a:spcPts val="1000"/>
              </a:spcBef>
              <a:spcAft>
                <a:spcPts val="0"/>
              </a:spcAft>
              <a:buNone/>
            </a:pPr>
            <a:r>
              <a:t/>
            </a:r>
            <a:endParaRPr sz="1700">
              <a:solidFill>
                <a:srgbClr val="000000"/>
              </a:solidFill>
              <a:latin typeface="Arial"/>
              <a:ea typeface="Arial"/>
              <a:cs typeface="Arial"/>
              <a:sym typeface="Arial"/>
            </a:endParaRPr>
          </a:p>
        </p:txBody>
      </p:sp>
      <p:graphicFrame>
        <p:nvGraphicFramePr>
          <p:cNvPr id="151" name="Google Shape;151;p21"/>
          <p:cNvGraphicFramePr/>
          <p:nvPr/>
        </p:nvGraphicFramePr>
        <p:xfrm>
          <a:off x="6432525" y="2671150"/>
          <a:ext cx="3000000" cy="3000000"/>
        </p:xfrm>
        <a:graphic>
          <a:graphicData uri="http://schemas.openxmlformats.org/drawingml/2006/table">
            <a:tbl>
              <a:tblPr>
                <a:noFill/>
                <a:tableStyleId>{56DB8733-A3AE-432C-85C6-C32CF51C0C58}</a:tableStyleId>
              </a:tblPr>
              <a:tblGrid>
                <a:gridCol w="712950"/>
                <a:gridCol w="712950"/>
                <a:gridCol w="712950"/>
              </a:tblGrid>
              <a:tr h="267600">
                <a:tc>
                  <a:txBody>
                    <a:bodyPr/>
                    <a:lstStyle/>
                    <a:p>
                      <a:pPr indent="0" lvl="0" marL="0" rtl="0" algn="l">
                        <a:spcBef>
                          <a:spcPts val="0"/>
                        </a:spcBef>
                        <a:spcAft>
                          <a:spcPts val="0"/>
                        </a:spcAft>
                        <a:buNone/>
                      </a:pPr>
                      <a:r>
                        <a:rPr lang="en"/>
                        <a:t>25%</a:t>
                      </a:r>
                      <a:endParaRPr/>
                    </a:p>
                  </a:txBody>
                  <a:tcPr marT="91425" marB="91425" marR="91425" marL="91425"/>
                </a:tc>
                <a:tc>
                  <a:txBody>
                    <a:bodyPr/>
                    <a:lstStyle/>
                    <a:p>
                      <a:pPr indent="0" lvl="0" marL="0" rtl="0" algn="l">
                        <a:spcBef>
                          <a:spcPts val="0"/>
                        </a:spcBef>
                        <a:spcAft>
                          <a:spcPts val="0"/>
                        </a:spcAft>
                        <a:buNone/>
                      </a:pPr>
                      <a:r>
                        <a:rPr lang="en"/>
                        <a:t>50%</a:t>
                      </a:r>
                      <a:endParaRPr/>
                    </a:p>
                  </a:txBody>
                  <a:tcPr marT="91425" marB="91425" marR="91425" marL="91425"/>
                </a:tc>
                <a:tc>
                  <a:txBody>
                    <a:bodyPr/>
                    <a:lstStyle/>
                    <a:p>
                      <a:pPr indent="0" lvl="0" marL="0" rtl="0" algn="l">
                        <a:spcBef>
                          <a:spcPts val="0"/>
                        </a:spcBef>
                        <a:spcAft>
                          <a:spcPts val="0"/>
                        </a:spcAft>
                        <a:buNone/>
                      </a:pPr>
                      <a:r>
                        <a:rPr lang="en"/>
                        <a:t>75%</a:t>
                      </a:r>
                      <a:endParaRPr/>
                    </a:p>
                  </a:txBody>
                  <a:tcPr marT="91425" marB="91425" marR="91425" marL="91425"/>
                </a:tc>
              </a:tr>
              <a:tr h="267600">
                <a:tc>
                  <a:txBody>
                    <a:bodyPr/>
                    <a:lstStyle/>
                    <a:p>
                      <a:pPr indent="0" lvl="0" marL="0" rtl="0" algn="l">
                        <a:spcBef>
                          <a:spcPts val="0"/>
                        </a:spcBef>
                        <a:spcAft>
                          <a:spcPts val="0"/>
                        </a:spcAft>
                        <a:buNone/>
                      </a:pPr>
                      <a:r>
                        <a:rPr lang="en"/>
                        <a:t>5.8</a:t>
                      </a:r>
                      <a:endParaRPr/>
                    </a:p>
                  </a:txBody>
                  <a:tcPr marT="91425" marB="91425" marR="91425" marL="91425"/>
                </a:tc>
                <a:tc>
                  <a:txBody>
                    <a:bodyPr/>
                    <a:lstStyle/>
                    <a:p>
                      <a:pPr indent="0" lvl="0" marL="0" rtl="0" algn="l">
                        <a:spcBef>
                          <a:spcPts val="0"/>
                        </a:spcBef>
                        <a:spcAft>
                          <a:spcPts val="0"/>
                        </a:spcAft>
                        <a:buNone/>
                      </a:pPr>
                      <a:r>
                        <a:rPr lang="en"/>
                        <a:t>6.6</a:t>
                      </a:r>
                      <a:endParaRPr/>
                    </a:p>
                  </a:txBody>
                  <a:tcPr marT="91425" marB="91425" marR="91425" marL="91425"/>
                </a:tc>
                <a:tc>
                  <a:txBody>
                    <a:bodyPr/>
                    <a:lstStyle/>
                    <a:p>
                      <a:pPr indent="0" lvl="0" marL="0" rtl="0" algn="l">
                        <a:spcBef>
                          <a:spcPts val="0"/>
                        </a:spcBef>
                        <a:spcAft>
                          <a:spcPts val="0"/>
                        </a:spcAft>
                        <a:buNone/>
                      </a:pPr>
                      <a:r>
                        <a:rPr lang="en"/>
                        <a:t>7.2</a:t>
                      </a:r>
                      <a:endParaRPr/>
                    </a:p>
                  </a:txBody>
                  <a:tcPr marT="91425" marB="91425" marR="91425" marL="91425"/>
                </a:tc>
              </a:tr>
            </a:tbl>
          </a:graphicData>
        </a:graphic>
      </p:graphicFrame>
      <p:pic>
        <p:nvPicPr>
          <p:cNvPr id="152" name="Google Shape;152;p21"/>
          <p:cNvPicPr preferRelativeResize="0"/>
          <p:nvPr/>
        </p:nvPicPr>
        <p:blipFill>
          <a:blip r:embed="rId3">
            <a:alphaModFix/>
          </a:blip>
          <a:stretch>
            <a:fillRect/>
          </a:stretch>
        </p:blipFill>
        <p:spPr>
          <a:xfrm>
            <a:off x="152400" y="1392100"/>
            <a:ext cx="5555101" cy="291530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