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353569-2883-41FC-BD6F-B3A37F827569}">
  <a:tblStyle styleId="{69353569-2883-41FC-BD6F-B3A37F82756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slide" Target="slides/slide19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7b68727a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7b68727a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imdb.lm = lm(imdb_score ~ ., data=imdb)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summary(imdb.lm)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8da3eb9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8da3eb9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imdb.lm = lm(imdb_score ~ ., data=imdb)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summary(imdb.lm)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8cb9682cb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8cb9682cb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sum.imdb.lm &lt;- summary (imdb.lm)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(sum.imdb.lm$sigma)^2 #MSE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sum.imdb.lm$adj.r.squared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AIC(imdb.lm)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BIC(imdb.lm)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8da3eb97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8da3eb97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library(forecast)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pred.imdb.lm &lt;- predict(imdb.lm, newdata = valid.data)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accuracy(pred.imdb.lm, valid.data$imdb_score)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7b68727a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7b68727a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#variable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imdb.null &lt;- lm(imdb_score ~ 1, data = train.data)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imdb.full &lt;- lm(imdb_score ~ ., data = train.data)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#forward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imdb.fwd &lt;- step(imdb.null, scope = list(lower = imdb.null, upper = imdb.full),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direction = "forward")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summary(imdb.fwd)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84f29ebe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84f29ebe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#stepwise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imdb.step &lt;- step(imdb.null, scope = list(lower = imdb.null, upper = imdb.full),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direction = "both")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summary(imdb.step)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7b68727a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7b68727a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valid.data &lt;- valid.data[valid.data$content_rating != "TV-Y", 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 forward selection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pred.imdb.fwd &lt;- predict(imdb.fwd, newdata = valid.data)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accuracy(pred.imdb.fwd, valid.data$imdb_score)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#stepwise selection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pred.imdb.step &lt;- predict(imdb.step, newdata = valid.data)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accuracy(pred.imdb.step, valid.data$imdb_score)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7b68727a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7b68727a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7b68727a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7b68727a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7b68727a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7b68727a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7b68727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7b68727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7b68727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7b68727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imdb &lt;- read.csv ("IMDB Movie Dataset.csv")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imdb &lt;- imdb [-c(1:2,7,11:12,15,17:18,20:21)]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#parse out the pipe-delimited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parse_genre &lt;- data.frame(table(unlist(strsplit(as.character(imdb$genres), split = "|", fixed = TRUE))))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head(parse_genre[order(parse_genre$Freq, decreasing = TRUE),],20)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imdb$Drama &lt;- ifelse(grepl("Drama", imdb$genres),1,0)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imdb$Comedy &lt;- ifelse(grepl("Comedy", imdb$genres),1,0)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imdb$Thriller &lt;- ifelse(grepl("Thriller", imdb$genres),1,0)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imdb$Action &lt;- ifelse(grepl("Action", imdb$genres),1,0)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imdb$Romance &lt;- ifelse(grepl("Romance", imdb$genres),1,0)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imdb$Adventure &lt;- ifelse(grepl("Adventure", imdb$genres),1,0)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imdb$Crime &lt;- ifelse(grepl("Crime", imdb$genres),1,0)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imdb$Scifi &lt;- ifelse(grepl("Sci-Fi", imdb$genres),1,0)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imdb$Fantasy &lt;- ifelse(grepl("Fantasy", imdb$genres),1,0)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imdb$Horror &lt;- ifelse(grepl("Horror", imdb$genres),1,0)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imdb$Family &lt;- ifelse(grepl("Family", imdb$genres),1,0)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imdb$Mystery &lt;- ifelse(grepl("Mystery", imdb$genres),1,0)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imdb$Biography &lt;- ifelse(grepl("Biography", imdb$genres),1,0)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imdb$Animation &lt;- ifelse(grepl("Animation", imdb$genres),1,0)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imdb$Music &lt;- ifelse(grepl("Music", imdb$genres),1,0)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imdb$War &lt;- ifelse(grepl("War", imdb$genres),1,0)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imdb$History &lt;- ifelse(grepl("History", imdb$genres),1,0)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imdb$Sport &lt;- ifelse(grepl("Sport", imdb$genres),1,0)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imdb$Musical &lt;- ifelse(grepl("Musical", imdb$genres),1,0)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imdb$Documentary &lt;- ifelse(grepl("Documentary", imdb$genres),1,0)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imdb &lt;- imdb [-c(7)]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#handle missing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summary(imdb)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imdb &lt;- imdb[!(is.na(imdb$num_critic_for_reviews) 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is.na(imdb$duration) 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is.na(imdb$actor_3_facebook_likes) 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is.na(imdb$actor_1_facebook_likes) 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is.na(imdb$facenumber_in_poster) 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is.na(imdb$num_user_for_reviews) 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is.na(imdb$actor_2_facebook_likes)),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imdb$director_facebook_likes[is.na(imdb$director_facebook_likes)] &lt;- median(imdb$director_facebook_likes, na.rm = TRUE)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imdb$gross[is.na(imdb$gross)] &lt;- median(imdb$gross, na.rm = TRUE)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imdb$budget[is.na(imdb$budget)] &lt;- median(imdb$budget, na.rm = TRUE)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imdb$title_year[is.na(imdb$title_year)] &lt;- median(imdb$title_year, na.rm = TRUE)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imdb$aspect_ratio[is.na(imdb$aspect_ratio)] &lt;- median(imdb$aspect_ratio, na.rm = TRUE)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8cb9682c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8cb9682c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cb9682c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cb9682c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8cb9682c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8cb9682c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library(tidyverse)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library(corrplot)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library(caret)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imdb.numeric &lt;- imdb %&gt;%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select_if(is.numeric)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imdb.cat &lt;- imdb %&gt;%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select_if(is.character)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 &lt;- imdb.numeric %&gt;%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cor()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corrplot(m)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max.cor &lt;- .95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highlyCorDescr &lt;- findCorrelation(m, cutoff = max.cor)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imdb.numeric &lt;- imdb.numeric[,-highlyCorDescr]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descrCor2 &lt;- cor(imdb.numeric)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imdb &lt;- cbind(imdb.numeric,imdb.cat)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9f82a104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9f82a104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library(tidyverse)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imdb$title_year &lt;- as.factor(imdb$title_year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titleYears &lt;- model.matrix(~ 0 + title_year,data = imdb) %&gt;%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data.frame() %&gt;%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select(-1)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imdb &lt;- imdb %&gt;%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select(-title_year) %&gt;%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cbind(titleYears)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7b68727a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7b68727a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set.seed(1)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train.rows &lt;- sample(rownames(imdb), nrow(imdb)*0.6)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train.data &lt;- imdb[train.rows,]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valid.rows &lt;- setdiff(rownames(imdb),train.rows)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valid.data &lt;- imdb[valid.rows,]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head(train.data)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8cb9682cb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8cb9682cb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Data Mining Assignment 2</a:t>
            </a:r>
            <a:endParaRPr sz="37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27378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Team Data Miners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Emma Focht, Nhi Tran, Nicole Ihlenfield, Dylan Curran, Nicholas Kemper</a:t>
            </a:r>
            <a:endParaRPr i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41625" y="680200"/>
            <a:ext cx="6260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59804" l="6217" r="57468" t="26180"/>
          <a:stretch/>
        </p:blipFill>
        <p:spPr>
          <a:xfrm>
            <a:off x="1996613" y="1453625"/>
            <a:ext cx="5150774" cy="111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7625" y="666200"/>
            <a:ext cx="6260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</a:t>
            </a:r>
            <a:endParaRPr/>
          </a:p>
        </p:txBody>
      </p:sp>
      <p:sp>
        <p:nvSpPr>
          <p:cNvPr id="155" name="Google Shape;155;p23"/>
          <p:cNvSpPr txBox="1"/>
          <p:nvPr/>
        </p:nvSpPr>
        <p:spPr>
          <a:xfrm>
            <a:off x="727625" y="1297450"/>
            <a:ext cx="8606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running the linear regression model on the IMDB dataset, we found that the variables that were significant were: </a:t>
            </a:r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643775" y="1832650"/>
            <a:ext cx="2599200" cy="26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num_critic_for_reviews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duration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actor_1_facebook_likes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gross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num_voted_users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cast_total_facebook_likes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num_user_for_reviews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content_ratingApproved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content_ratingG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content_ratingNC-17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content_ratingNot Rated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content_ratingPassed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content_ratingPG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content_ratingPG-13</a:t>
            </a:r>
            <a:endParaRPr/>
          </a:p>
        </p:txBody>
      </p:sp>
      <p:sp>
        <p:nvSpPr>
          <p:cNvPr id="157" name="Google Shape;157;p23"/>
          <p:cNvSpPr txBox="1"/>
          <p:nvPr/>
        </p:nvSpPr>
        <p:spPr>
          <a:xfrm>
            <a:off x="4289300" y="2571750"/>
            <a:ext cx="4399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3508513" y="1832650"/>
            <a:ext cx="2672700" cy="3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content_ratingR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content_ratingTV-14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content_ratingTV-G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content_ratingTV-MA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content_ratingTV-PG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Actor_2_facebook_likes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Aspect_ratio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Movie_facebook_likes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Drama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Comedy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Thriller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Scifi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Horror</a:t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6125300" y="1832650"/>
            <a:ext cx="21126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Biography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Animation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Sport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Documentary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title_year1920 - title_year 2016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7650" y="620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Regression: Model Assessment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727650" y="3044075"/>
            <a:ext cx="7688700" cy="17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for the R-Squared  value and the significance of the model, the R Square is at roughly 50.04%. This means that the model is explaining about 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50.04%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data on the chart. This tells us that the model may not be the best fit for the data. This model, however, is very significant because the p-value is 2.2e-16, which is a lot less than the .05 needed to make the model significant.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705" y="1233800"/>
            <a:ext cx="3034795" cy="173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727650" y="620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Regression: Accuracy Metrics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727650" y="1520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Assess predictive performance of the full model using validation data set. The RMSE is relatively which shows the simplicity and accuracy of the model.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 rotWithShape="1">
          <a:blip r:embed="rId3">
            <a:alphaModFix/>
          </a:blip>
          <a:srcRect b="0" l="1775" r="682" t="16978"/>
          <a:stretch/>
        </p:blipFill>
        <p:spPr>
          <a:xfrm>
            <a:off x="372675" y="2465950"/>
            <a:ext cx="8398650" cy="9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727650" y="666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Selection: Forward Selection</a:t>
            </a:r>
            <a:endParaRPr/>
          </a:p>
        </p:txBody>
      </p:sp>
      <p:sp>
        <p:nvSpPr>
          <p:cNvPr id="179" name="Google Shape;179;p26"/>
          <p:cNvSpPr txBox="1"/>
          <p:nvPr/>
        </p:nvSpPr>
        <p:spPr>
          <a:xfrm>
            <a:off x="727650" y="1201400"/>
            <a:ext cx="8384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Forward selection found several significant variables to add to the model as seen below. The adjusted R-squared of this model is </a:t>
            </a:r>
            <a:r>
              <a:rPr lang="en" sz="1600"/>
              <a:t>relatively</a:t>
            </a:r>
            <a:r>
              <a:rPr lang="en" sz="1600"/>
              <a:t> low which means that it is not a great predictor of IMDB score. However, the p-value is also low which shows that there may be some significance.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351" y="2116050"/>
            <a:ext cx="3765800" cy="22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8950" y="4406550"/>
            <a:ext cx="4882600" cy="63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729450" y="575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Selection: Stepwise Selection</a:t>
            </a:r>
            <a:endParaRPr/>
          </a:p>
        </p:txBody>
      </p:sp>
      <p:sp>
        <p:nvSpPr>
          <p:cNvPr id="187" name="Google Shape;187;p27"/>
          <p:cNvSpPr txBox="1"/>
          <p:nvPr/>
        </p:nvSpPr>
        <p:spPr>
          <a:xfrm>
            <a:off x="729450" y="1269725"/>
            <a:ext cx="8414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Stepwise </a:t>
            </a:r>
            <a:r>
              <a:rPr lang="en" sz="1600"/>
              <a:t>selection also found several significant variables to add to the model as seen below. The adjusted R-squared of this model is also relatively low. However, it is slightly higher than the adjusted R-squared of the forward selection model, so this may be a slightly better predictor of IMDB score.</a:t>
            </a:r>
            <a:endParaRPr sz="1600"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475" y="2365950"/>
            <a:ext cx="3652899" cy="198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1000" y="4399100"/>
            <a:ext cx="4857626" cy="67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/>
        </p:nvSpPr>
        <p:spPr>
          <a:xfrm>
            <a:off x="2937375" y="3557075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727650" y="666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Selection: Accuracy Metrics</a:t>
            </a:r>
            <a:endParaRPr/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75" y="1641200"/>
            <a:ext cx="6389176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/>
          <p:nvPr/>
        </p:nvSpPr>
        <p:spPr>
          <a:xfrm>
            <a:off x="6965425" y="1350950"/>
            <a:ext cx="1772400" cy="3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Looking at the accuracy metrics for these two models, the forward selection has a higher RMSE. This means that it is a  more simple and accurate predictor of IMDB Score than the Stepwise function.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727650" y="666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and Reduced Model Performances</a:t>
            </a:r>
            <a:endParaRPr/>
          </a:p>
        </p:txBody>
      </p:sp>
      <p:graphicFrame>
        <p:nvGraphicFramePr>
          <p:cNvPr id="203" name="Google Shape;203;p29"/>
          <p:cNvGraphicFramePr/>
          <p:nvPr/>
        </p:nvGraphicFramePr>
        <p:xfrm>
          <a:off x="0" y="153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{69353569-2883-41FC-BD6F-B3A37F827569}</a:tableStyleId>
              </a:tblPr>
              <a:tblGrid>
                <a:gridCol w="1323275"/>
                <a:gridCol w="2691150"/>
                <a:gridCol w="1427350"/>
                <a:gridCol w="951575"/>
                <a:gridCol w="951575"/>
                <a:gridCol w="951575"/>
                <a:gridCol w="847500"/>
              </a:tblGrid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 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# of Predictors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Adj. R²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AIC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RMSE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imdb.lm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Full multiple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4CCCC"/>
                          </a:highlight>
                        </a:rPr>
                        <a:t>0.5004</a:t>
                      </a:r>
                      <a:endParaRPr>
                        <a:highlight>
                          <a:srgbClr val="F4CCCC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4CCCC"/>
                          </a:highlight>
                        </a:rPr>
                        <a:t>7188.099</a:t>
                      </a:r>
                      <a:endParaRPr>
                        <a:highlight>
                          <a:srgbClr val="F4CCCC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4CCCC"/>
                          </a:highlight>
                        </a:rPr>
                        <a:t>0.0116</a:t>
                      </a:r>
                      <a:endParaRPr>
                        <a:highlight>
                          <a:srgbClr val="F4CCCC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4CCCC"/>
                          </a:highlight>
                        </a:rPr>
                        <a:t>0.829</a:t>
                      </a:r>
                      <a:endParaRPr>
                        <a:highlight>
                          <a:srgbClr val="F4CCCC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imdb.fwd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Forward selection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7091.347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0.</a:t>
                      </a:r>
                      <a:r>
                        <a:rPr lang="en"/>
                        <a:t>0110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0.</a:t>
                      </a:r>
                      <a:r>
                        <a:rPr lang="en"/>
                        <a:t>829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imdb.step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Stepwise selection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D9EAD3"/>
                          </a:highlight>
                        </a:rPr>
                        <a:t>0.5064</a:t>
                      </a:r>
                      <a:endParaRPr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D9EAD3"/>
                          </a:highlight>
                        </a:rPr>
                        <a:t>7090.484</a:t>
                      </a:r>
                      <a:endParaRPr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D9EAD3"/>
                          </a:highlight>
                        </a:rPr>
                        <a:t> 0.</a:t>
                      </a:r>
                      <a:r>
                        <a:rPr lang="en">
                          <a:highlight>
                            <a:srgbClr val="D9EAD3"/>
                          </a:highlight>
                        </a:rPr>
                        <a:t>0106</a:t>
                      </a:r>
                      <a:endParaRPr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D9EAD3"/>
                          </a:highlight>
                        </a:rPr>
                        <a:t> 0.</a:t>
                      </a:r>
                      <a:r>
                        <a:rPr lang="en">
                          <a:highlight>
                            <a:srgbClr val="D9EAD3"/>
                          </a:highlight>
                        </a:rPr>
                        <a:t>828</a:t>
                      </a:r>
                      <a:endParaRPr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727650" y="666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Predictive Model</a:t>
            </a:r>
            <a:endParaRPr/>
          </a:p>
        </p:txBody>
      </p:sp>
      <p:sp>
        <p:nvSpPr>
          <p:cNvPr id="209" name="Google Shape;209;p30"/>
          <p:cNvSpPr txBox="1"/>
          <p:nvPr/>
        </p:nvSpPr>
        <p:spPr>
          <a:xfrm>
            <a:off x="5819725" y="1921000"/>
            <a:ext cx="2525700" cy="17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The best predictive model to use would be the Stepwise Selection Model. It has the largest R^2 and the smallest AIC.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0" name="Google Shape;210;p30"/>
          <p:cNvPicPr preferRelativeResize="0"/>
          <p:nvPr/>
        </p:nvPicPr>
        <p:blipFill rotWithShape="1">
          <a:blip r:embed="rId3">
            <a:alphaModFix/>
          </a:blip>
          <a:srcRect b="20382" l="0" r="0" t="0"/>
          <a:stretch/>
        </p:blipFill>
        <p:spPr>
          <a:xfrm>
            <a:off x="326250" y="1813275"/>
            <a:ext cx="4990751" cy="236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250" y="4355692"/>
            <a:ext cx="8263950" cy="308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727650" y="666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17" name="Google Shape;217;p31"/>
          <p:cNvSpPr txBox="1"/>
          <p:nvPr/>
        </p:nvSpPr>
        <p:spPr>
          <a:xfrm>
            <a:off x="848675" y="1440175"/>
            <a:ext cx="74838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Preprocessing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the data: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Dropped irrelevant variables (see slide 3)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Parsed out genres and created dummy variables for each (see slide 4)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Handled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missing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data (see slide 5) and removed highly correlated variables (see slide 6)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Transformed years to categorical data (slide 7)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Partitioned the data into 60% training 40% validation (slide 8)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Ran regression: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Multiple Linear regression (see slides 12-13)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Forward Selection (see slide 14 and 16)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Stepwise Selection (see slide 15-16)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Checked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accuracy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of each regression and compared them to each other (see slide 17)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 conclusion, all of our models were very similar in accuracy; however, the stepwise function slightly out performed the other two. Overall, the linear models we created has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relatively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low R^2 values and may not be a great predictor of IMDB Scores.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666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IMDB Score: Predictors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727650" y="1360450"/>
            <a:ext cx="5198700" cy="3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Numerical variables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movie_facebook_likes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num_voted_users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num_critic_for_review</a:t>
            </a:r>
            <a:r>
              <a:rPr lang="en" sz="1800"/>
              <a:t>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num_user_for_reviews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duration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director_facebook_likes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actor_3_facebook_likes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</a:t>
            </a:r>
            <a:r>
              <a:rPr lang="en" sz="1800"/>
              <a:t>ctor_1_facebook_likes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gross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cast_total_facebook_likes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facenumber_in_poster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budget</a:t>
            </a:r>
            <a:endParaRPr sz="1800"/>
          </a:p>
        </p:txBody>
      </p:sp>
      <p:sp>
        <p:nvSpPr>
          <p:cNvPr id="94" name="Google Shape;94;p14"/>
          <p:cNvSpPr txBox="1"/>
          <p:nvPr/>
        </p:nvSpPr>
        <p:spPr>
          <a:xfrm>
            <a:off x="4402225" y="1360450"/>
            <a:ext cx="4459200" cy="3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Actor_2_facebook_likes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Aspect_ratio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Categorical variables (converted into dummy variables)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Content_rating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Genres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Title_year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666200"/>
            <a:ext cx="8416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 Data 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73165" l="6364" r="54493" t="23416"/>
          <a:stretch/>
        </p:blipFill>
        <p:spPr>
          <a:xfrm>
            <a:off x="1252600" y="1499113"/>
            <a:ext cx="7366301" cy="36182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727650" y="1977700"/>
            <a:ext cx="7833000" cy="25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Dropping irrelevant variables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Some irrelevant predictors that should be dropped: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Color (most of the records in the dataset are color)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Directors and actors’ names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Keyword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IMDB link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Language and country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7650" y="679100"/>
            <a:ext cx="6716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 Data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655500" y="2986200"/>
            <a:ext cx="78330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Parsing out the genres from the pipe-delimited string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Determine genres frequency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binary dummy variables for each genre</a:t>
            </a:r>
            <a:endParaRPr sz="1800"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55013" l="6452" r="5643" t="24625"/>
          <a:stretch/>
        </p:blipFill>
        <p:spPr>
          <a:xfrm>
            <a:off x="792275" y="1576650"/>
            <a:ext cx="8038349" cy="104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7650" y="679100"/>
            <a:ext cx="6716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 Data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655500" y="3490200"/>
            <a:ext cx="84885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Handling missing data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variables that miss less than 100 records, missing data is deleted.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variables that miss more than 100 records, the median was imputed.</a:t>
            </a:r>
            <a:endParaRPr sz="1800"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25125" l="6336" r="19813" t="31299"/>
          <a:stretch/>
        </p:blipFill>
        <p:spPr>
          <a:xfrm>
            <a:off x="1405825" y="1376800"/>
            <a:ext cx="6332352" cy="22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47450" y="707050"/>
            <a:ext cx="7051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 Data 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4118125" y="2571750"/>
            <a:ext cx="4950900" cy="21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Removing highly correlated variables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Total cast Facebook likes and actor 1 Facebook likes are highly </a:t>
            </a:r>
            <a:r>
              <a:rPr lang="en" sz="1800"/>
              <a:t>correlated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&gt;.95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Total cast Facebook likes removed from variables</a:t>
            </a:r>
            <a:endParaRPr sz="1800"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15331" l="0" r="0" t="15359"/>
          <a:stretch/>
        </p:blipFill>
        <p:spPr>
          <a:xfrm>
            <a:off x="303275" y="1242249"/>
            <a:ext cx="3814849" cy="38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 Data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5040875" y="1548600"/>
            <a:ext cx="4028100" cy="3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Transforming Number to </a:t>
            </a:r>
            <a:r>
              <a:rPr b="1" lang="en" sz="1800">
                <a:solidFill>
                  <a:schemeClr val="dk2"/>
                </a:solidFill>
              </a:rPr>
              <a:t>Categorical</a:t>
            </a:r>
            <a:r>
              <a:rPr b="1" lang="en" sz="1800">
                <a:solidFill>
                  <a:schemeClr val="dk2"/>
                </a:solidFill>
              </a:rPr>
              <a:t>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column title_year was transformed to a dummy_variables as the year should be treated as a </a:t>
            </a:r>
            <a:r>
              <a:rPr lang="en" sz="1800"/>
              <a:t>categorical</a:t>
            </a:r>
            <a:r>
              <a:rPr lang="en" sz="1800"/>
              <a:t> variable, not a numeric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added an addition 90 variables to the model for what year the movie was released</a:t>
            </a:r>
            <a:endParaRPr sz="1800"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75" y="1966875"/>
            <a:ext cx="4736075" cy="2653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7650" y="666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Partitioning Data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213" y="2452125"/>
            <a:ext cx="6399925" cy="127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727650" y="1555400"/>
            <a:ext cx="80919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After </a:t>
            </a:r>
            <a:r>
              <a:rPr lang="en" sz="1800"/>
              <a:t>preprocessing</a:t>
            </a:r>
            <a:r>
              <a:rPr lang="en" sz="1800"/>
              <a:t> the data, it has been partitioned so that 60% of the data is training and 40% is validation. 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7650" y="666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Partitioning Data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925" y="2018350"/>
            <a:ext cx="6788675" cy="262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727650" y="1423875"/>
            <a:ext cx="73302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Sample of the partitioned data, more specifically the trained data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