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45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5332" autoAdjust="0"/>
  </p:normalViewPr>
  <p:slideViewPr>
    <p:cSldViewPr snapToGrid="0">
      <p:cViewPr varScale="1">
        <p:scale>
          <a:sx n="72" d="100"/>
          <a:sy n="72" d="100"/>
        </p:scale>
        <p:origin x="6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7D9E-A227-45FC-9A78-E54BB32BF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465A02-C573-4837-B565-099E21859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E08AEF-D710-443F-8B75-ADB4624ACFD0}"/>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5" name="Footer Placeholder 4">
            <a:extLst>
              <a:ext uri="{FF2B5EF4-FFF2-40B4-BE49-F238E27FC236}">
                <a16:creationId xmlns:a16="http://schemas.microsoft.com/office/drawing/2014/main" id="{D11E4CD7-5381-4282-9565-C8846882C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DE1B9-821B-413E-A9AA-4ECB37F75711}"/>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318348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ADA4-84D1-4A6E-B066-64AE4EEC4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B5C03-53EB-4D6F-AD40-599F3A800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7A611-C8C7-4DE8-8EA4-12A4F3E11103}"/>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5" name="Footer Placeholder 4">
            <a:extLst>
              <a:ext uri="{FF2B5EF4-FFF2-40B4-BE49-F238E27FC236}">
                <a16:creationId xmlns:a16="http://schemas.microsoft.com/office/drawing/2014/main" id="{C7805C79-CB2B-4CDA-9B33-A1B994FB7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70CE9-28DC-4CA2-9315-D36216801D1F}"/>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93609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E325D-73EB-44BA-8CD0-FAC15F5D97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221CC-EA44-4ACB-88E5-4731B4ACF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3E85D-D8AB-4A29-8E06-B25BE911E735}"/>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5" name="Footer Placeholder 4">
            <a:extLst>
              <a:ext uri="{FF2B5EF4-FFF2-40B4-BE49-F238E27FC236}">
                <a16:creationId xmlns:a16="http://schemas.microsoft.com/office/drawing/2014/main" id="{473738A7-F2B1-4CFD-A4F9-BB53D7017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851EF-4CC8-4DC1-87CD-BC532294EF68}"/>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343001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041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CF28-A09E-47E6-9300-73D985BDC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2DC52-3692-4653-BA3E-13B4C4DA1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07D9A-0327-44A3-BA93-7367969A25A3}"/>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5" name="Footer Placeholder 4">
            <a:extLst>
              <a:ext uri="{FF2B5EF4-FFF2-40B4-BE49-F238E27FC236}">
                <a16:creationId xmlns:a16="http://schemas.microsoft.com/office/drawing/2014/main" id="{8CB36637-AA1F-46AE-9837-DF17CA247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7C07F-A71A-4887-B19B-6BA738A4977A}"/>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174737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BBA3-4A02-4D7E-8E5E-D16015A0A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A7CE21-CEFA-44AC-90EB-B7941EBE9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4C36E8-FDE7-44C3-9828-A587042804A1}"/>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5" name="Footer Placeholder 4">
            <a:extLst>
              <a:ext uri="{FF2B5EF4-FFF2-40B4-BE49-F238E27FC236}">
                <a16:creationId xmlns:a16="http://schemas.microsoft.com/office/drawing/2014/main" id="{109D74C6-F7D9-4A98-9F9D-E52B3EF87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D7455-C5CE-4CC9-AB30-FE4E66360A78}"/>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102547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C79E-6D84-46FB-903A-01FA827FFF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FC5F7-E780-4AA1-824C-AC9728C7F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41923F-4A3F-4014-87FB-457918E56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3BF45-2001-4A00-BD3A-191EFE802390}"/>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6" name="Footer Placeholder 5">
            <a:extLst>
              <a:ext uri="{FF2B5EF4-FFF2-40B4-BE49-F238E27FC236}">
                <a16:creationId xmlns:a16="http://schemas.microsoft.com/office/drawing/2014/main" id="{6BAA0A3A-01A6-445A-88FD-FC1C57EA6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D9454-8D8C-412B-9466-D09ADA82E56F}"/>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254307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C136-1CD1-4B34-9BB4-9D7AD86FBA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B9EBFB-AB8B-4952-BFE1-7A064609E0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A007B7-739E-47B5-B99E-2229367EB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825DE8-28EC-4990-BB1D-0A70882C0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6518F8-F8D8-4A4B-B80E-A2E13E525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4E7EE1-503F-495D-AC2C-A84D401DB164}"/>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8" name="Footer Placeholder 7">
            <a:extLst>
              <a:ext uri="{FF2B5EF4-FFF2-40B4-BE49-F238E27FC236}">
                <a16:creationId xmlns:a16="http://schemas.microsoft.com/office/drawing/2014/main" id="{85D3C308-06AF-4C54-8915-173C6D2BE3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24C307-BEF9-4B1A-81F1-FF0DC6E1E3EB}"/>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276140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6310-AEFF-4BBC-BE24-2C05F0DB20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10EEE5-D394-433F-A2D2-5249DF06CF68}"/>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4" name="Footer Placeholder 3">
            <a:extLst>
              <a:ext uri="{FF2B5EF4-FFF2-40B4-BE49-F238E27FC236}">
                <a16:creationId xmlns:a16="http://schemas.microsoft.com/office/drawing/2014/main" id="{1B7127F5-57E0-48E8-9E7D-094B4C52F6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9B5A2C-F8E1-4AB8-A293-E48468496789}"/>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191527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B9E8AC-EAA9-4A77-AA70-E4BB7350EB21}"/>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3" name="Footer Placeholder 2">
            <a:extLst>
              <a:ext uri="{FF2B5EF4-FFF2-40B4-BE49-F238E27FC236}">
                <a16:creationId xmlns:a16="http://schemas.microsoft.com/office/drawing/2014/main" id="{141C1ACD-60E0-430A-A5DD-772A258F14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54562-3A0B-4BE7-848A-9A7FFA681DF5}"/>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417529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88EF-79FD-46BE-AF3B-B712D8814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9E826-FB11-48C6-A234-B913CD01F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CB00F1-5A5F-461C-A012-5A3EE5FCA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29744-1A48-413C-A3C2-54CE0173DF0A}"/>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6" name="Footer Placeholder 5">
            <a:extLst>
              <a:ext uri="{FF2B5EF4-FFF2-40B4-BE49-F238E27FC236}">
                <a16:creationId xmlns:a16="http://schemas.microsoft.com/office/drawing/2014/main" id="{738F76C4-549D-4B1E-B634-9A1980E64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B76EE-1F9C-4758-B86F-D8C15C4F202F}"/>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45887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DE8-AC5F-4F38-976A-0AD33C931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FB7CC5-72ED-49C3-9A58-97EFA8A320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98959-1261-486B-AE87-6893EB0E2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615C3-13B4-4CFD-8588-EA15A2090C78}"/>
              </a:ext>
            </a:extLst>
          </p:cNvPr>
          <p:cNvSpPr>
            <a:spLocks noGrp="1"/>
          </p:cNvSpPr>
          <p:nvPr>
            <p:ph type="dt" sz="half" idx="10"/>
          </p:nvPr>
        </p:nvSpPr>
        <p:spPr/>
        <p:txBody>
          <a:bodyPr/>
          <a:lstStyle/>
          <a:p>
            <a:fld id="{84F6CBB9-4197-41CC-A16C-D72D8F980D9B}" type="datetimeFigureOut">
              <a:rPr lang="en-US" smtClean="0"/>
              <a:t>1/6/2023</a:t>
            </a:fld>
            <a:endParaRPr lang="en-US"/>
          </a:p>
        </p:txBody>
      </p:sp>
      <p:sp>
        <p:nvSpPr>
          <p:cNvPr id="6" name="Footer Placeholder 5">
            <a:extLst>
              <a:ext uri="{FF2B5EF4-FFF2-40B4-BE49-F238E27FC236}">
                <a16:creationId xmlns:a16="http://schemas.microsoft.com/office/drawing/2014/main" id="{DF3DE146-92C1-48F2-85A6-15CD8EF3C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2DDFB-4929-46E9-9FB7-E23B7D5EE6E0}"/>
              </a:ext>
            </a:extLst>
          </p:cNvPr>
          <p:cNvSpPr>
            <a:spLocks noGrp="1"/>
          </p:cNvSpPr>
          <p:nvPr>
            <p:ph type="sldNum" sz="quarter" idx="12"/>
          </p:nvPr>
        </p:nvSpPr>
        <p:spPr/>
        <p:txBody>
          <a:bodyPr/>
          <a:lstStyle/>
          <a:p>
            <a:fld id="{1E24FD1A-627D-4A9A-B841-E4BA8DD932F9}" type="slidenum">
              <a:rPr lang="en-US" smtClean="0"/>
              <a:t>‹#›</a:t>
            </a:fld>
            <a:endParaRPr lang="en-US"/>
          </a:p>
        </p:txBody>
      </p:sp>
    </p:spTree>
    <p:extLst>
      <p:ext uri="{BB962C8B-B14F-4D97-AF65-F5344CB8AC3E}">
        <p14:creationId xmlns:p14="http://schemas.microsoft.com/office/powerpoint/2010/main" val="406701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1D0372-D92B-4B1F-9E83-9B926703B7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5AFDE-8CDC-4592-AB0C-F32765B3B9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2F011-07EC-4F6A-9550-D84A3E842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6CBB9-4197-41CC-A16C-D72D8F980D9B}" type="datetimeFigureOut">
              <a:rPr lang="en-US" smtClean="0"/>
              <a:t>1/6/2023</a:t>
            </a:fld>
            <a:endParaRPr lang="en-US"/>
          </a:p>
        </p:txBody>
      </p:sp>
      <p:sp>
        <p:nvSpPr>
          <p:cNvPr id="5" name="Footer Placeholder 4">
            <a:extLst>
              <a:ext uri="{FF2B5EF4-FFF2-40B4-BE49-F238E27FC236}">
                <a16:creationId xmlns:a16="http://schemas.microsoft.com/office/drawing/2014/main" id="{6AE8E475-CE3F-42DB-81C6-41210CC1F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83E049-4502-4C3E-98ED-7C778792E4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4FD1A-627D-4A9A-B841-E4BA8DD932F9}" type="slidenum">
              <a:rPr lang="en-US" smtClean="0"/>
              <a:t>‹#›</a:t>
            </a:fld>
            <a:endParaRPr lang="en-US"/>
          </a:p>
        </p:txBody>
      </p:sp>
    </p:spTree>
    <p:extLst>
      <p:ext uri="{BB962C8B-B14F-4D97-AF65-F5344CB8AC3E}">
        <p14:creationId xmlns:p14="http://schemas.microsoft.com/office/powerpoint/2010/main" val="256840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6" Type="http://schemas.openxmlformats.org/officeDocument/2006/relationships/image" Target="../media/image15.jpe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Placeholder 7">
            <a:extLst>
              <a:ext uri="{FF2B5EF4-FFF2-40B4-BE49-F238E27FC236}">
                <a16:creationId xmlns:a16="http://schemas.microsoft.com/office/drawing/2014/main" id="{BDCE3333-9960-4924-8D0E-D36928380F18}"/>
              </a:ext>
            </a:extLst>
          </p:cNvPr>
          <p:cNvPicPr>
            <a:picLocks noGrp="1" noChangeAspect="1"/>
          </p:cNvPicPr>
          <p:nvPr>
            <p:ph type="pic" sz="quarter" idx="15"/>
          </p:nvPr>
        </p:nvPicPr>
        <p:blipFill>
          <a:blip r:embed="rId2"/>
          <a:srcRect t="168" b="168"/>
          <a:stretch>
            <a:fillRect/>
          </a:stretch>
        </p:blipFill>
        <p:spPr/>
      </p:pic>
      <p:sp>
        <p:nvSpPr>
          <p:cNvPr id="17" name="Rectangle 16">
            <a:extLst>
              <a:ext uri="{FF2B5EF4-FFF2-40B4-BE49-F238E27FC236}">
                <a16:creationId xmlns:a16="http://schemas.microsoft.com/office/drawing/2014/main" id="{167B9F89-10B5-4887-BB6C-04E8910E6553}"/>
              </a:ext>
            </a:extLst>
          </p:cNvPr>
          <p:cNvSpPr/>
          <p:nvPr/>
        </p:nvSpPr>
        <p:spPr>
          <a:xfrm>
            <a:off x="-78326" y="0"/>
            <a:ext cx="12263014"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DC1F1A3-9BDE-410B-801B-FF417F921A99}"/>
              </a:ext>
              <a:ext uri="{C183D7F6-B498-43B3-948B-1728B52AA6E4}">
                <adec:decorative xmlns:adec="http://schemas.microsoft.com/office/drawing/2017/decorative" val="1"/>
              </a:ext>
            </a:extLst>
          </p:cNvPr>
          <p:cNvGrpSpPr/>
          <p:nvPr/>
        </p:nvGrpSpPr>
        <p:grpSpPr>
          <a:xfrm flipH="1">
            <a:off x="3065122" y="108336"/>
            <a:ext cx="6195670" cy="997920"/>
            <a:chOff x="540862" y="-352797"/>
            <a:chExt cx="7075714" cy="8410379"/>
          </a:xfrm>
        </p:grpSpPr>
        <p:sp>
          <p:nvSpPr>
            <p:cNvPr id="14" name="Rectangle 13">
              <a:extLst>
                <a:ext uri="{FF2B5EF4-FFF2-40B4-BE49-F238E27FC236}">
                  <a16:creationId xmlns:a16="http://schemas.microsoft.com/office/drawing/2014/main" id="{27B2E4CF-D7B6-4023-AE76-D2F3B54334AC}"/>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E4B5F1D-EB88-4394-88AA-3F6972C96ED7}"/>
                </a:ext>
                <a:ext uri="{C183D7F6-B498-43B3-948B-1728B52AA6E4}">
                  <adec:decorative xmlns:adec="http://schemas.microsoft.com/office/drawing/2017/decorative" val="1"/>
                </a:ext>
              </a:extLst>
            </p:cNvPr>
            <p:cNvSpPr/>
            <p:nvPr userDrawn="1"/>
          </p:nvSpPr>
          <p:spPr>
            <a:xfrm>
              <a:off x="540862" y="-352797"/>
              <a:ext cx="7075714" cy="5878281"/>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139A91A-A72A-4FA4-85A5-DC7F1706C97A}"/>
                </a:ext>
                <a:ext uri="{C183D7F6-B498-43B3-948B-1728B52AA6E4}">
                  <adec:decorative xmlns:adec="http://schemas.microsoft.com/office/drawing/2017/decorative" val="1"/>
                </a:ext>
              </a:extLst>
            </p:cNvPr>
            <p:cNvSpPr/>
            <p:nvPr userDrawn="1"/>
          </p:nvSpPr>
          <p:spPr>
            <a:xfrm>
              <a:off x="702657" y="551191"/>
              <a:ext cx="6752124" cy="7506391"/>
            </a:xfrm>
            <a:prstGeom prst="rect">
              <a:avLst/>
            </a:prstGeom>
            <a:solidFill>
              <a:schemeClr val="tx2">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Electroencephalogram System</a:t>
              </a:r>
              <a:endParaRPr lang="en-US" sz="1600" b="1" dirty="0">
                <a:solidFill>
                  <a:schemeClr val="bg1"/>
                </a:solidFill>
              </a:endParaRPr>
            </a:p>
          </p:txBody>
        </p:sp>
      </p:grpSp>
      <p:sp>
        <p:nvSpPr>
          <p:cNvPr id="20" name="Rectangle 19">
            <a:extLst>
              <a:ext uri="{FF2B5EF4-FFF2-40B4-BE49-F238E27FC236}">
                <a16:creationId xmlns:a16="http://schemas.microsoft.com/office/drawing/2014/main" id="{4DE33708-D84E-4D91-9724-3B253320C8E8}"/>
              </a:ext>
            </a:extLst>
          </p:cNvPr>
          <p:cNvSpPr/>
          <p:nvPr/>
        </p:nvSpPr>
        <p:spPr>
          <a:xfrm>
            <a:off x="1392734" y="1206304"/>
            <a:ext cx="982192" cy="369332"/>
          </a:xfrm>
          <a:prstGeom prst="rect">
            <a:avLst/>
          </a:prstGeom>
          <a:solidFill>
            <a:srgbClr val="002060"/>
          </a:solidFill>
          <a:ln w="38100">
            <a:solidFill>
              <a:schemeClr val="bg1"/>
            </a:solidFill>
          </a:ln>
          <a:effectLst/>
          <a:scene3d>
            <a:camera prst="orthographicFront">
              <a:rot lat="0" lon="0" rev="0"/>
            </a:camera>
            <a:lightRig rig="chilly" dir="t">
              <a:rot lat="0" lon="0" rev="18480000"/>
            </a:lightRig>
          </a:scene3d>
          <a:sp3d prstMaterial="clear">
            <a:bevelT h="63500"/>
          </a:sp3d>
        </p:spPr>
        <p:txBody>
          <a:bodyPr wrap="none">
            <a:spAutoFit/>
          </a:bodyPr>
          <a:lstStyle/>
          <a:p>
            <a:pPr algn="ctr"/>
            <a:r>
              <a:rPr lang="en-GB" b="1" dirty="0">
                <a:solidFill>
                  <a:schemeClr val="bg1"/>
                </a:solidFill>
                <a:effectLst>
                  <a:outerShdw blurRad="38100" dist="38100" dir="2700000" algn="tl">
                    <a:srgbClr val="000000">
                      <a:alpha val="43137"/>
                    </a:srgbClr>
                  </a:outerShdw>
                </a:effectLst>
              </a:rPr>
              <a:t>Abstract</a:t>
            </a:r>
            <a:endParaRPr lang="en-US" b="1" dirty="0">
              <a:solidFill>
                <a:schemeClr val="bg1"/>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4DE33708-D84E-4D91-9724-3B253320C8E8}"/>
              </a:ext>
            </a:extLst>
          </p:cNvPr>
          <p:cNvSpPr/>
          <p:nvPr/>
        </p:nvSpPr>
        <p:spPr>
          <a:xfrm>
            <a:off x="1224" y="1602834"/>
            <a:ext cx="3765213" cy="2970044"/>
          </a:xfrm>
          <a:prstGeom prst="rect">
            <a:avLst/>
          </a:prstGeom>
          <a:solidFill>
            <a:srgbClr val="002060"/>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r>
              <a:rPr lang="en-GB" sz="1100" b="1" dirty="0">
                <a:solidFill>
                  <a:schemeClr val="bg1"/>
                </a:solidFill>
                <a:effectLst>
                  <a:outerShdw blurRad="38100" dist="38100" dir="2700000" algn="tl">
                    <a:srgbClr val="000000">
                      <a:alpha val="43137"/>
                    </a:srgbClr>
                  </a:outerShdw>
                </a:effectLst>
              </a:rPr>
              <a:t>During the technological progress that we have now, we used the technique of brain pulses and converted them to electrical signals and then we made a portable application to receive and store these pulses to apply to them the application on artificial intelligence which is neural networks, applied the project to an unoccupied vehicle, the field of Internet of things, the field of leadership The project was first tested on the unmanned vehicle, which we have provided with many capabilities to keep pace with contemporary technological progress, and then we have applied it to smart homes, and given the negatives that exist in the cerebral pulsation helmet, we have supplied He was appalled by the database associated with the EEG application, and therefore to avoid signal scattering through neural networks (Supervised / Un supervised). The application also provided us with a chart to represent the four brain signals  ( Alpha - Beta - gamma – Theta</a:t>
            </a:r>
            <a:r>
              <a:rPr lang="ar-EG" sz="1100" b="1" dirty="0">
                <a:solidFill>
                  <a:schemeClr val="bg1"/>
                </a:solidFill>
                <a:effectLst>
                  <a:outerShdw blurRad="38100" dist="38100" dir="2700000" algn="tl">
                    <a:srgbClr val="000000">
                      <a:alpha val="43137"/>
                    </a:srgbClr>
                  </a:outerShdw>
                </a:effectLst>
              </a:rPr>
              <a:t>(</a:t>
            </a:r>
            <a:endParaRPr lang="en-US" sz="1100" b="1" dirty="0">
              <a:solidFill>
                <a:schemeClr val="bg1"/>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4DE33708-D84E-4D91-9724-3B253320C8E8}"/>
              </a:ext>
            </a:extLst>
          </p:cNvPr>
          <p:cNvSpPr/>
          <p:nvPr/>
        </p:nvSpPr>
        <p:spPr>
          <a:xfrm>
            <a:off x="278279" y="4704838"/>
            <a:ext cx="2647008" cy="369332"/>
          </a:xfrm>
          <a:prstGeom prst="rect">
            <a:avLst/>
          </a:prstGeom>
          <a:solidFill>
            <a:srgbClr val="002060"/>
          </a:solidFill>
          <a:ln w="28575">
            <a:solidFill>
              <a:schemeClr val="bg1"/>
            </a:solidFill>
          </a:ln>
          <a:effectLst/>
          <a:scene3d>
            <a:camera prst="orthographicFront">
              <a:rot lat="0" lon="0" rev="0"/>
            </a:camera>
            <a:lightRig rig="chilly" dir="t">
              <a:rot lat="0" lon="0" rev="18480000"/>
            </a:lightRig>
          </a:scene3d>
          <a:sp3d prstMaterial="clear">
            <a:bevelT h="63500"/>
          </a:sp3d>
        </p:spPr>
        <p:txBody>
          <a:bodyPr wrap="none">
            <a:spAutoFit/>
          </a:bodyPr>
          <a:lstStyle/>
          <a:p>
            <a:pPr algn="ctr"/>
            <a:r>
              <a:rPr lang="en-GB" b="1" dirty="0">
                <a:solidFill>
                  <a:schemeClr val="bg1"/>
                </a:solidFill>
                <a:effectLst>
                  <a:outerShdw blurRad="38100" dist="38100" dir="2700000" algn="tl">
                    <a:srgbClr val="000000">
                      <a:alpha val="43137"/>
                    </a:srgbClr>
                  </a:outerShdw>
                </a:effectLst>
              </a:rPr>
              <a:t>Project Team / Supervisor</a:t>
            </a:r>
            <a:endParaRPr lang="en-US" b="1" dirty="0">
              <a:solidFill>
                <a:schemeClr val="bg1"/>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4DE33708-D84E-4D91-9724-3B253320C8E8}"/>
              </a:ext>
            </a:extLst>
          </p:cNvPr>
          <p:cNvSpPr/>
          <p:nvPr/>
        </p:nvSpPr>
        <p:spPr>
          <a:xfrm>
            <a:off x="0" y="5206130"/>
            <a:ext cx="3696534" cy="1384995"/>
          </a:xfrm>
          <a:prstGeom prst="rect">
            <a:avLst/>
          </a:prstGeom>
          <a:solidFill>
            <a:srgbClr val="002060"/>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171450" indent="-171450" algn="just">
              <a:buFontTx/>
              <a:buChar char="-"/>
            </a:pPr>
            <a:r>
              <a:rPr lang="en-GB" sz="1400" b="1" dirty="0">
                <a:solidFill>
                  <a:schemeClr val="bg1"/>
                </a:solidFill>
                <a:effectLst>
                  <a:outerShdw blurRad="38100" dist="38100" dir="2700000" algn="tl">
                    <a:srgbClr val="000000">
                      <a:alpha val="43137"/>
                    </a:srgbClr>
                  </a:outerShdw>
                </a:effectLst>
              </a:rPr>
              <a:t>Kamel hassan kamel Soliman</a:t>
            </a:r>
          </a:p>
          <a:p>
            <a:pPr marL="171450" indent="-171450" algn="just">
              <a:buFontTx/>
              <a:buChar char="-"/>
            </a:pPr>
            <a:r>
              <a:rPr lang="en-GB" sz="1400" b="1" dirty="0">
                <a:solidFill>
                  <a:schemeClr val="bg1"/>
                </a:solidFill>
                <a:effectLst>
                  <a:outerShdw blurRad="38100" dist="38100" dir="2700000" algn="tl">
                    <a:srgbClr val="000000">
                      <a:alpha val="43137"/>
                    </a:srgbClr>
                  </a:outerShdw>
                </a:effectLst>
              </a:rPr>
              <a:t>Fares Ahmed Hassan </a:t>
            </a:r>
          </a:p>
          <a:p>
            <a:pPr marL="171450" indent="-171450" algn="just">
              <a:buFontTx/>
              <a:buChar char="-"/>
            </a:pPr>
            <a:r>
              <a:rPr lang="en-GB" sz="1400" b="1" dirty="0">
                <a:solidFill>
                  <a:schemeClr val="bg1"/>
                </a:solidFill>
                <a:effectLst>
                  <a:outerShdw blurRad="38100" dist="38100" dir="2700000" algn="tl">
                    <a:srgbClr val="000000">
                      <a:alpha val="43137"/>
                    </a:srgbClr>
                  </a:outerShdw>
                </a:effectLst>
              </a:rPr>
              <a:t>Abdelrahman El araby</a:t>
            </a:r>
          </a:p>
          <a:p>
            <a:pPr algn="just"/>
            <a:r>
              <a:rPr lang="en-GB" b="1" dirty="0">
                <a:solidFill>
                  <a:schemeClr val="bg1"/>
                </a:solidFill>
                <a:effectLst>
                  <a:outerShdw blurRad="38100" dist="38100" dir="2700000" algn="tl">
                    <a:srgbClr val="000000">
                      <a:alpha val="43137"/>
                    </a:srgbClr>
                  </a:outerShdw>
                </a:effectLst>
              </a:rPr>
              <a:t>Supervisor:</a:t>
            </a:r>
          </a:p>
          <a:p>
            <a:pPr marL="171450" indent="-171450" algn="just">
              <a:buFontTx/>
              <a:buChar char="-"/>
            </a:pPr>
            <a:r>
              <a:rPr lang="en-GB" sz="1200" b="1" dirty="0">
                <a:solidFill>
                  <a:schemeClr val="bg1"/>
                </a:solidFill>
                <a:effectLst>
                  <a:outerShdw blurRad="38100" dist="38100" dir="2700000" algn="tl">
                    <a:srgbClr val="000000">
                      <a:alpha val="43137"/>
                    </a:srgbClr>
                  </a:outerShdw>
                </a:effectLst>
              </a:rPr>
              <a:t>Dr ghada Eltaweel</a:t>
            </a:r>
          </a:p>
          <a:p>
            <a:pPr marL="171450" indent="-171450" algn="just">
              <a:buFontTx/>
              <a:buChar char="-"/>
            </a:pPr>
            <a:r>
              <a:rPr lang="en-GB" sz="1200" b="1" dirty="0">
                <a:solidFill>
                  <a:schemeClr val="bg1"/>
                </a:solidFill>
                <a:effectLst>
                  <a:outerShdw blurRad="38100" dist="38100" dir="2700000" algn="tl">
                    <a:srgbClr val="000000">
                      <a:alpha val="43137"/>
                    </a:srgbClr>
                  </a:outerShdw>
                </a:effectLst>
              </a:rPr>
              <a:t>Dr Basem Elhady</a:t>
            </a:r>
            <a:endParaRPr lang="en-US" sz="1200" b="1" dirty="0">
              <a:solidFill>
                <a:schemeClr val="bg1"/>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4DE33708-D84E-4D91-9724-3B253320C8E8}"/>
              </a:ext>
            </a:extLst>
          </p:cNvPr>
          <p:cNvSpPr/>
          <p:nvPr/>
        </p:nvSpPr>
        <p:spPr>
          <a:xfrm>
            <a:off x="5161399" y="1233236"/>
            <a:ext cx="1798185" cy="369332"/>
          </a:xfrm>
          <a:prstGeom prst="rect">
            <a:avLst/>
          </a:prstGeom>
          <a:solidFill>
            <a:srgbClr val="002060"/>
          </a:solidFill>
          <a:ln w="28575">
            <a:solidFill>
              <a:schemeClr val="bg1"/>
            </a:solidFill>
          </a:ln>
          <a:effectLst/>
          <a:scene3d>
            <a:camera prst="orthographicFront">
              <a:rot lat="0" lon="0" rev="0"/>
            </a:camera>
            <a:lightRig rig="chilly" dir="t">
              <a:rot lat="0" lon="0" rev="18480000"/>
            </a:lightRig>
          </a:scene3d>
          <a:sp3d prstMaterial="clear">
            <a:bevelT h="63500"/>
          </a:sp3d>
        </p:spPr>
        <p:txBody>
          <a:bodyPr wrap="none">
            <a:spAutoFit/>
          </a:bodyPr>
          <a:lstStyle/>
          <a:p>
            <a:pPr algn="ctr"/>
            <a:r>
              <a:rPr lang="en-GB" b="1" dirty="0">
                <a:solidFill>
                  <a:schemeClr val="bg1"/>
                </a:solidFill>
                <a:effectLst>
                  <a:outerShdw blurRad="38100" dist="38100" dir="2700000" algn="tl">
                    <a:srgbClr val="000000">
                      <a:alpha val="43137"/>
                    </a:srgbClr>
                  </a:outerShdw>
                </a:effectLst>
              </a:rPr>
              <a:t>Methods &amp; Tools</a:t>
            </a:r>
            <a:endParaRPr lang="en-US" b="1" dirty="0">
              <a:solidFill>
                <a:schemeClr val="bg1"/>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4DE33708-D84E-4D91-9724-3B253320C8E8}"/>
              </a:ext>
            </a:extLst>
          </p:cNvPr>
          <p:cNvSpPr/>
          <p:nvPr/>
        </p:nvSpPr>
        <p:spPr>
          <a:xfrm>
            <a:off x="3860334" y="1685922"/>
            <a:ext cx="4099300" cy="3139321"/>
          </a:xfrm>
          <a:prstGeom prst="rect">
            <a:avLst/>
          </a:prstGeom>
          <a:solidFill>
            <a:srgbClr val="002060"/>
          </a:solidFill>
          <a:ln w="28575">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p:txBody>
      </p:sp>
      <p:pic>
        <p:nvPicPr>
          <p:cNvPr id="26" name="Picture 25">
            <a:extLst>
              <a:ext uri="{FF2B5EF4-FFF2-40B4-BE49-F238E27FC236}">
                <a16:creationId xmlns:a16="http://schemas.microsoft.com/office/drawing/2014/main" id="{087F925F-54DB-40B0-AF4A-2081E6226F9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935446" y="3428999"/>
            <a:ext cx="1967227" cy="1340953"/>
          </a:xfrm>
          <a:prstGeom prst="rect">
            <a:avLst/>
          </a:prstGeom>
        </p:spPr>
      </p:pic>
      <p:pic>
        <p:nvPicPr>
          <p:cNvPr id="27" name="Picture 26">
            <a:extLst>
              <a:ext uri="{FF2B5EF4-FFF2-40B4-BE49-F238E27FC236}">
                <a16:creationId xmlns:a16="http://schemas.microsoft.com/office/drawing/2014/main" id="{EE0DD97F-98D3-44F0-BF7C-B532C2211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105" y="3492137"/>
            <a:ext cx="1863634" cy="1243323"/>
          </a:xfrm>
          <a:prstGeom prst="rect">
            <a:avLst/>
          </a:prstGeom>
          <a:ln w="38100">
            <a:solidFill>
              <a:schemeClr val="bg1"/>
            </a:solidFill>
          </a:ln>
        </p:spPr>
      </p:pic>
      <p:pic>
        <p:nvPicPr>
          <p:cNvPr id="4" name="Picture 3"/>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935446" y="1764885"/>
            <a:ext cx="1967227" cy="1642224"/>
          </a:xfrm>
          <a:prstGeom prst="rect">
            <a:avLst/>
          </a:prstGeom>
        </p:spPr>
      </p:pic>
      <p:pic>
        <p:nvPicPr>
          <p:cNvPr id="5" name="Picture 4"/>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969608" y="2658941"/>
            <a:ext cx="576126" cy="428159"/>
          </a:xfrm>
          <a:prstGeom prst="rect">
            <a:avLst/>
          </a:prstGeom>
        </p:spPr>
      </p:pic>
      <p:pic>
        <p:nvPicPr>
          <p:cNvPr id="6" name="Picture 5"/>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4118910" y="1668509"/>
            <a:ext cx="577767" cy="594605"/>
          </a:xfrm>
          <a:prstGeom prst="rect">
            <a:avLst/>
          </a:prstGeom>
        </p:spPr>
      </p:pic>
      <p:pic>
        <p:nvPicPr>
          <p:cNvPr id="7" name="Picture 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993003" y="1729549"/>
            <a:ext cx="617746" cy="617746"/>
          </a:xfrm>
          <a:prstGeom prst="rect">
            <a:avLst/>
          </a:prstGeom>
        </p:spPr>
      </p:pic>
      <p:sp>
        <p:nvSpPr>
          <p:cNvPr id="9" name="TextBox 8"/>
          <p:cNvSpPr txBox="1"/>
          <p:nvPr/>
        </p:nvSpPr>
        <p:spPr>
          <a:xfrm>
            <a:off x="4964345" y="3087099"/>
            <a:ext cx="1055976" cy="276999"/>
          </a:xfrm>
          <a:prstGeom prst="rect">
            <a:avLst/>
          </a:prstGeom>
          <a:noFill/>
        </p:spPr>
        <p:txBody>
          <a:bodyPr wrap="square" rtlCol="0">
            <a:spAutoFit/>
          </a:bodyPr>
          <a:lstStyle/>
          <a:p>
            <a:r>
              <a:rPr lang="en-GB" sz="1200" b="1" dirty="0">
                <a:solidFill>
                  <a:schemeClr val="bg1"/>
                </a:solidFill>
              </a:rPr>
              <a:t>proteus</a:t>
            </a:r>
          </a:p>
        </p:txBody>
      </p:sp>
      <p:sp>
        <p:nvSpPr>
          <p:cNvPr id="29" name="TextBox 28"/>
          <p:cNvSpPr txBox="1"/>
          <p:nvPr/>
        </p:nvSpPr>
        <p:spPr>
          <a:xfrm>
            <a:off x="4022829" y="2201931"/>
            <a:ext cx="808111" cy="461665"/>
          </a:xfrm>
          <a:prstGeom prst="rect">
            <a:avLst/>
          </a:prstGeom>
          <a:noFill/>
        </p:spPr>
        <p:txBody>
          <a:bodyPr wrap="square" rtlCol="0">
            <a:spAutoFit/>
          </a:bodyPr>
          <a:lstStyle/>
          <a:p>
            <a:pPr algn="ctr"/>
            <a:r>
              <a:rPr lang="en-GB" sz="1200" b="1" dirty="0">
                <a:solidFill>
                  <a:schemeClr val="bg1"/>
                </a:solidFill>
              </a:rPr>
              <a:t>Android</a:t>
            </a:r>
          </a:p>
          <a:p>
            <a:pPr algn="ctr"/>
            <a:r>
              <a:rPr lang="en-GB" sz="1200" b="1" dirty="0">
                <a:solidFill>
                  <a:schemeClr val="bg1"/>
                </a:solidFill>
              </a:rPr>
              <a:t>Studio</a:t>
            </a:r>
          </a:p>
        </p:txBody>
      </p:sp>
      <p:sp>
        <p:nvSpPr>
          <p:cNvPr id="30" name="TextBox 29"/>
          <p:cNvSpPr txBox="1"/>
          <p:nvPr/>
        </p:nvSpPr>
        <p:spPr>
          <a:xfrm>
            <a:off x="4916920" y="2274094"/>
            <a:ext cx="808111" cy="276999"/>
          </a:xfrm>
          <a:prstGeom prst="rect">
            <a:avLst/>
          </a:prstGeom>
          <a:noFill/>
        </p:spPr>
        <p:txBody>
          <a:bodyPr wrap="square" rtlCol="0">
            <a:spAutoFit/>
          </a:bodyPr>
          <a:lstStyle/>
          <a:p>
            <a:pPr algn="ctr"/>
            <a:r>
              <a:rPr lang="en-GB" sz="1200" b="1" dirty="0">
                <a:solidFill>
                  <a:schemeClr val="bg1"/>
                </a:solidFill>
              </a:rPr>
              <a:t>Firebase</a:t>
            </a:r>
          </a:p>
        </p:txBody>
      </p:sp>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l="12125" t="8290" r="15476" b="19136"/>
          <a:stretch/>
        </p:blipFill>
        <p:spPr>
          <a:xfrm>
            <a:off x="4118910" y="2604781"/>
            <a:ext cx="615718" cy="589688"/>
          </a:xfrm>
          <a:prstGeom prst="ellipse">
            <a:avLst/>
          </a:prstGeom>
        </p:spPr>
      </p:pic>
      <p:sp>
        <p:nvSpPr>
          <p:cNvPr id="33" name="TextBox 32"/>
          <p:cNvSpPr txBox="1"/>
          <p:nvPr/>
        </p:nvSpPr>
        <p:spPr>
          <a:xfrm>
            <a:off x="4044646" y="3158460"/>
            <a:ext cx="808111" cy="276999"/>
          </a:xfrm>
          <a:prstGeom prst="rect">
            <a:avLst/>
          </a:prstGeom>
          <a:noFill/>
        </p:spPr>
        <p:txBody>
          <a:bodyPr wrap="square" rtlCol="0">
            <a:spAutoFit/>
          </a:bodyPr>
          <a:lstStyle/>
          <a:p>
            <a:pPr algn="ctr"/>
            <a:r>
              <a:rPr lang="en-GB" sz="1200" b="1" dirty="0">
                <a:solidFill>
                  <a:schemeClr val="bg1"/>
                </a:solidFill>
              </a:rPr>
              <a:t>Arduino</a:t>
            </a:r>
          </a:p>
        </p:txBody>
      </p:sp>
      <p:sp>
        <p:nvSpPr>
          <p:cNvPr id="36" name="Rectangle 35">
            <a:extLst>
              <a:ext uri="{FF2B5EF4-FFF2-40B4-BE49-F238E27FC236}">
                <a16:creationId xmlns:a16="http://schemas.microsoft.com/office/drawing/2014/main" id="{4DE33708-D84E-4D91-9724-3B253320C8E8}"/>
              </a:ext>
            </a:extLst>
          </p:cNvPr>
          <p:cNvSpPr/>
          <p:nvPr/>
        </p:nvSpPr>
        <p:spPr>
          <a:xfrm>
            <a:off x="5317770" y="4875899"/>
            <a:ext cx="1184428" cy="369332"/>
          </a:xfrm>
          <a:prstGeom prst="rect">
            <a:avLst/>
          </a:prstGeom>
          <a:solidFill>
            <a:srgbClr val="002060"/>
          </a:solidFill>
          <a:ln w="28575">
            <a:solidFill>
              <a:schemeClr val="bg1"/>
            </a:solidFill>
          </a:ln>
          <a:effectLst/>
          <a:scene3d>
            <a:camera prst="orthographicFront">
              <a:rot lat="0" lon="0" rev="0"/>
            </a:camera>
            <a:lightRig rig="chilly" dir="t">
              <a:rot lat="0" lon="0" rev="18480000"/>
            </a:lightRig>
          </a:scene3d>
          <a:sp3d prstMaterial="clear">
            <a:bevelT h="63500"/>
          </a:sp3d>
        </p:spPr>
        <p:txBody>
          <a:bodyPr wrap="none">
            <a:spAutoFit/>
          </a:bodyPr>
          <a:lstStyle/>
          <a:p>
            <a:pPr algn="ctr"/>
            <a:r>
              <a:rPr lang="en-GB" b="1" dirty="0">
                <a:solidFill>
                  <a:schemeClr val="bg1"/>
                </a:solidFill>
                <a:effectLst>
                  <a:outerShdw blurRad="38100" dist="38100" dir="2700000" algn="tl">
                    <a:srgbClr val="000000">
                      <a:alpha val="43137"/>
                    </a:srgbClr>
                  </a:outerShdw>
                </a:effectLst>
              </a:rPr>
              <a:t>Objectives</a:t>
            </a:r>
            <a:endParaRPr lang="en-US" b="1" dirty="0">
              <a:solidFill>
                <a:schemeClr val="bg1"/>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DE33708-D84E-4D91-9724-3B253320C8E8}"/>
              </a:ext>
            </a:extLst>
          </p:cNvPr>
          <p:cNvSpPr/>
          <p:nvPr/>
        </p:nvSpPr>
        <p:spPr>
          <a:xfrm>
            <a:off x="3789521" y="5309411"/>
            <a:ext cx="4099300" cy="1384995"/>
          </a:xfrm>
          <a:prstGeom prst="rect">
            <a:avLst/>
          </a:prstGeom>
          <a:solidFill>
            <a:srgbClr val="002060"/>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171450" indent="-171450" algn="just">
              <a:buFontTx/>
              <a:buChar char="-"/>
            </a:pPr>
            <a:r>
              <a:rPr lang="en-GB" sz="1200" b="1" dirty="0">
                <a:solidFill>
                  <a:schemeClr val="bg1"/>
                </a:solidFill>
                <a:effectLst>
                  <a:outerShdw blurRad="38100" dist="38100" dir="2700000" algn="tl">
                    <a:srgbClr val="000000">
                      <a:alpha val="43137"/>
                    </a:srgbClr>
                  </a:outerShdw>
                </a:effectLst>
              </a:rPr>
              <a:t>Facilitating the transfer of military supplies in a technological manner other than those presently available.</a:t>
            </a:r>
          </a:p>
          <a:p>
            <a:pPr marL="171450" indent="-171450" algn="just">
              <a:buFontTx/>
              <a:buChar char="-"/>
            </a:pPr>
            <a:r>
              <a:rPr lang="en-GB" sz="1200" b="1" dirty="0">
                <a:solidFill>
                  <a:schemeClr val="bg1"/>
                </a:solidFill>
                <a:effectLst>
                  <a:outerShdw blurRad="38100" dist="38100" dir="2700000" algn="tl">
                    <a:srgbClr val="000000">
                      <a:alpha val="43137"/>
                    </a:srgbClr>
                  </a:outerShdw>
                </a:effectLst>
              </a:rPr>
              <a:t>Assist the soldiers in surveying the suspected mines.</a:t>
            </a:r>
          </a:p>
          <a:p>
            <a:pPr marL="171450" indent="-171450" algn="just">
              <a:buFontTx/>
              <a:buChar char="-"/>
            </a:pPr>
            <a:r>
              <a:rPr lang="en-GB" sz="1200" b="1" dirty="0">
                <a:solidFill>
                  <a:schemeClr val="bg1"/>
                </a:solidFill>
                <a:effectLst>
                  <a:outerShdw blurRad="38100" dist="38100" dir="2700000" algn="tl">
                    <a:srgbClr val="000000">
                      <a:alpha val="43137"/>
                    </a:srgbClr>
                  </a:outerShdw>
                </a:effectLst>
              </a:rPr>
              <a:t>- Reducing the number of traffic accidents, which are caused by sleeping while driving.</a:t>
            </a:r>
          </a:p>
          <a:p>
            <a:pPr marL="171450" indent="-171450" algn="just">
              <a:buFontTx/>
              <a:buChar char="-"/>
            </a:pPr>
            <a:r>
              <a:rPr lang="en-GB" sz="1200" b="1" dirty="0">
                <a:solidFill>
                  <a:schemeClr val="bg1"/>
                </a:solidFill>
                <a:effectLst>
                  <a:outerShdw blurRad="38100" dist="38100" dir="2700000" algn="tl">
                    <a:srgbClr val="000000">
                      <a:alpha val="43137"/>
                    </a:srgbClr>
                  </a:outerShdw>
                </a:effectLst>
              </a:rPr>
              <a:t>- Helping people with special needs in dealing with matters of their lives.</a:t>
            </a:r>
            <a:endParaRPr lang="en-US" sz="1100" b="1" dirty="0">
              <a:solidFill>
                <a:schemeClr val="bg1"/>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4DE33708-D84E-4D91-9724-3B253320C8E8}"/>
              </a:ext>
            </a:extLst>
          </p:cNvPr>
          <p:cNvSpPr/>
          <p:nvPr/>
        </p:nvSpPr>
        <p:spPr>
          <a:xfrm>
            <a:off x="9463694" y="1233236"/>
            <a:ext cx="1314784" cy="369332"/>
          </a:xfrm>
          <a:prstGeom prst="rect">
            <a:avLst/>
          </a:prstGeom>
          <a:solidFill>
            <a:srgbClr val="002060"/>
          </a:solidFill>
          <a:ln w="28575">
            <a:solidFill>
              <a:schemeClr val="bg1"/>
            </a:solidFill>
          </a:ln>
          <a:effectLst/>
          <a:scene3d>
            <a:camera prst="orthographicFront">
              <a:rot lat="0" lon="0" rev="0"/>
            </a:camera>
            <a:lightRig rig="chilly" dir="t">
              <a:rot lat="0" lon="0" rev="18480000"/>
            </a:lightRig>
          </a:scene3d>
          <a:sp3d prstMaterial="clear">
            <a:bevelT h="63500"/>
          </a:sp3d>
        </p:spPr>
        <p:txBody>
          <a:bodyPr wrap="none">
            <a:spAutoFit/>
          </a:bodyPr>
          <a:lstStyle/>
          <a:p>
            <a:pPr algn="ctr"/>
            <a:r>
              <a:rPr lang="en-GB" b="1" dirty="0">
                <a:solidFill>
                  <a:schemeClr val="bg1"/>
                </a:solidFill>
                <a:effectLst>
                  <a:outerShdw blurRad="38100" dist="38100" dir="2700000" algn="tl">
                    <a:srgbClr val="000000">
                      <a:alpha val="43137"/>
                    </a:srgbClr>
                  </a:outerShdw>
                </a:effectLst>
              </a:rPr>
              <a:t>Conclusions</a:t>
            </a:r>
            <a:endParaRPr lang="en-US" b="1" dirty="0">
              <a:solidFill>
                <a:schemeClr val="bg1"/>
              </a:solidFill>
              <a:effectLst>
                <a:outerShdw blurRad="38100" dist="38100" dir="2700000" algn="tl">
                  <a:srgbClr val="000000">
                    <a:alpha val="43137"/>
                  </a:srgbClr>
                </a:outerShdw>
              </a:effectLst>
            </a:endParaRPr>
          </a:p>
        </p:txBody>
      </p:sp>
      <p:sp>
        <p:nvSpPr>
          <p:cNvPr id="39" name="Rectangle 38">
            <a:extLst>
              <a:ext uri="{FF2B5EF4-FFF2-40B4-BE49-F238E27FC236}">
                <a16:creationId xmlns:a16="http://schemas.microsoft.com/office/drawing/2014/main" id="{4DE33708-D84E-4D91-9724-3B253320C8E8}"/>
              </a:ext>
            </a:extLst>
          </p:cNvPr>
          <p:cNvSpPr/>
          <p:nvPr/>
        </p:nvSpPr>
        <p:spPr>
          <a:xfrm>
            <a:off x="8090938" y="1653452"/>
            <a:ext cx="3991771" cy="2859181"/>
          </a:xfrm>
          <a:prstGeom prst="rect">
            <a:avLst/>
          </a:prstGeom>
          <a:solidFill>
            <a:srgbClr val="002060"/>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lnSpc>
                <a:spcPct val="150000"/>
              </a:lnSpc>
            </a:pPr>
            <a:r>
              <a:rPr lang="en-GB" sz="1100" b="1" dirty="0">
                <a:solidFill>
                  <a:schemeClr val="bg1"/>
                </a:solidFill>
                <a:effectLst>
                  <a:outerShdw blurRad="38100" dist="38100" dir="2700000" algn="tl">
                    <a:srgbClr val="000000">
                      <a:alpha val="43137"/>
                    </a:srgbClr>
                  </a:outerShdw>
                </a:effectLst>
              </a:rPr>
              <a:t>We designed an integrated system of brain pulses through an organized life cycle, and we initially used a brain signal helmet and we linked it to an Android application and then linked it to a database to accommodate and store the readings and provide the project with the neural network technology, which is an application on artificial intelligence to learn new signals and store and identify and save them until they are used once Others, the application was in the military field to assist soldiers and the Internet of Things field for special needs and self-driving in in order to protect drivers from accidents involving sleep while driving</a:t>
            </a:r>
            <a:endParaRPr lang="en-US" sz="1100" b="1" dirty="0">
              <a:solidFill>
                <a:schemeClr val="bg1"/>
              </a:solidFill>
              <a:effectLst>
                <a:outerShdw blurRad="38100" dist="38100" dir="2700000" algn="tl">
                  <a:srgbClr val="000000">
                    <a:alpha val="43137"/>
                  </a:srgbClr>
                </a:outerShdw>
              </a:effectLst>
            </a:endParaRPr>
          </a:p>
        </p:txBody>
      </p:sp>
      <p:sp>
        <p:nvSpPr>
          <p:cNvPr id="44" name="Rectangle 43">
            <a:extLst>
              <a:ext uri="{FF2B5EF4-FFF2-40B4-BE49-F238E27FC236}">
                <a16:creationId xmlns:a16="http://schemas.microsoft.com/office/drawing/2014/main" id="{4DE33708-D84E-4D91-9724-3B253320C8E8}"/>
              </a:ext>
            </a:extLst>
          </p:cNvPr>
          <p:cNvSpPr/>
          <p:nvPr/>
        </p:nvSpPr>
        <p:spPr>
          <a:xfrm>
            <a:off x="9508849" y="4572878"/>
            <a:ext cx="1350691" cy="369332"/>
          </a:xfrm>
          <a:prstGeom prst="rect">
            <a:avLst/>
          </a:prstGeom>
          <a:solidFill>
            <a:srgbClr val="002060"/>
          </a:solidFill>
          <a:ln w="28575">
            <a:solidFill>
              <a:schemeClr val="bg1"/>
            </a:solidFill>
          </a:ln>
          <a:effectLst/>
          <a:scene3d>
            <a:camera prst="orthographicFront">
              <a:rot lat="0" lon="0" rev="0"/>
            </a:camera>
            <a:lightRig rig="chilly" dir="t">
              <a:rot lat="0" lon="0" rev="18480000"/>
            </a:lightRig>
          </a:scene3d>
          <a:sp3d prstMaterial="clear">
            <a:bevelT h="63500"/>
          </a:sp3d>
        </p:spPr>
        <p:txBody>
          <a:bodyPr wrap="none">
            <a:spAutoFit/>
          </a:bodyPr>
          <a:lstStyle/>
          <a:p>
            <a:pPr algn="ctr"/>
            <a:r>
              <a:rPr lang="en-GB" b="1" dirty="0">
                <a:solidFill>
                  <a:schemeClr val="bg1"/>
                </a:solidFill>
                <a:effectLst>
                  <a:outerShdw blurRad="38100" dist="38100" dir="2700000" algn="tl">
                    <a:srgbClr val="000000">
                      <a:alpha val="43137"/>
                    </a:srgbClr>
                  </a:outerShdw>
                </a:effectLst>
              </a:rPr>
              <a:t>Screenshots</a:t>
            </a:r>
            <a:endParaRPr lang="en-US" b="1" dirty="0">
              <a:solidFill>
                <a:schemeClr val="bg1"/>
              </a:solidFill>
              <a:effectLst>
                <a:outerShdw blurRad="38100" dist="38100" dir="2700000" algn="tl">
                  <a:srgbClr val="000000">
                    <a:alpha val="43137"/>
                  </a:srgbClr>
                </a:outerShdw>
              </a:effectLst>
            </a:endParaRPr>
          </a:p>
        </p:txBody>
      </p:sp>
      <p:sp>
        <p:nvSpPr>
          <p:cNvPr id="45" name="Rectangle 44">
            <a:extLst>
              <a:ext uri="{FF2B5EF4-FFF2-40B4-BE49-F238E27FC236}">
                <a16:creationId xmlns:a16="http://schemas.microsoft.com/office/drawing/2014/main" id="{4DE33708-D84E-4D91-9724-3B253320C8E8}"/>
              </a:ext>
            </a:extLst>
          </p:cNvPr>
          <p:cNvSpPr/>
          <p:nvPr/>
        </p:nvSpPr>
        <p:spPr>
          <a:xfrm>
            <a:off x="7959634" y="5025273"/>
            <a:ext cx="4099300" cy="1785104"/>
          </a:xfrm>
          <a:prstGeom prst="rect">
            <a:avLst/>
          </a:prstGeom>
          <a:solidFill>
            <a:srgbClr val="002060"/>
          </a:solidFill>
          <a:ln w="28575">
            <a:noFill/>
          </a:ln>
          <a:effectLst/>
          <a:scene3d>
            <a:camera prst="orthographicFront">
              <a:rot lat="0" lon="0" rev="0"/>
            </a:camera>
            <a:lightRig rig="chilly" dir="t">
              <a:rot lat="0" lon="0" rev="18480000"/>
            </a:lightRig>
          </a:scene3d>
          <a:sp3d prstMaterial="clear">
            <a:bevelT h="63500"/>
          </a:sp3d>
        </p:spPr>
        <p:txBody>
          <a:bodyPr wrap="square">
            <a:spAutoFit/>
          </a:bodyPr>
          <a:lstStyle/>
          <a:p>
            <a:pPr marL="171450" indent="-171450" algn="just">
              <a:buFontTx/>
              <a:buChar char="-"/>
            </a:pPr>
            <a:endParaRPr lang="en-US" sz="1100" b="1" dirty="0">
              <a:solidFill>
                <a:schemeClr val="bg1"/>
              </a:solidFill>
              <a:effectLst>
                <a:outerShdw blurRad="38100" dist="38100" dir="2700000" algn="tl">
                  <a:srgbClr val="000000">
                    <a:alpha val="43137"/>
                  </a:srgbClr>
                </a:outerShdw>
              </a:effectLst>
            </a:endParaRPr>
          </a:p>
          <a:p>
            <a:pPr marL="171450" indent="-171450" algn="just">
              <a:buFontTx/>
              <a:buChar char="-"/>
            </a:pPr>
            <a:endParaRPr lang="en-US" sz="1100" b="1" dirty="0">
              <a:solidFill>
                <a:schemeClr val="bg1"/>
              </a:solidFill>
              <a:effectLst>
                <a:outerShdw blurRad="38100" dist="38100" dir="2700000" algn="tl">
                  <a:srgbClr val="000000">
                    <a:alpha val="43137"/>
                  </a:srgbClr>
                </a:outerShdw>
              </a:effectLst>
            </a:endParaRPr>
          </a:p>
          <a:p>
            <a:pPr marL="171450" indent="-171450" algn="just">
              <a:buFontTx/>
              <a:buChar char="-"/>
            </a:pPr>
            <a:endParaRPr lang="en-US" sz="1100" b="1" dirty="0">
              <a:solidFill>
                <a:schemeClr val="bg1"/>
              </a:solidFill>
              <a:effectLst>
                <a:outerShdw blurRad="38100" dist="38100" dir="2700000" algn="tl">
                  <a:srgbClr val="000000">
                    <a:alpha val="43137"/>
                  </a:srgbClr>
                </a:outerShdw>
              </a:effectLst>
            </a:endParaRPr>
          </a:p>
          <a:p>
            <a:pPr marL="171450" indent="-171450" algn="just">
              <a:buFontTx/>
              <a:buChar char="-"/>
            </a:pPr>
            <a:endParaRPr lang="en-US" sz="1100" b="1" dirty="0">
              <a:solidFill>
                <a:schemeClr val="bg1"/>
              </a:solidFill>
              <a:effectLst>
                <a:outerShdw blurRad="38100" dist="38100" dir="2700000" algn="tl">
                  <a:srgbClr val="000000">
                    <a:alpha val="43137"/>
                  </a:srgbClr>
                </a:outerShdw>
              </a:effectLst>
            </a:endParaRPr>
          </a:p>
          <a:p>
            <a:pPr marL="171450" indent="-171450" algn="just">
              <a:buFontTx/>
              <a:buChar char="-"/>
            </a:pPr>
            <a:endParaRPr lang="en-US" sz="1100" b="1" dirty="0">
              <a:solidFill>
                <a:schemeClr val="bg1"/>
              </a:solidFill>
              <a:effectLst>
                <a:outerShdw blurRad="38100" dist="38100" dir="2700000" algn="tl">
                  <a:srgbClr val="000000">
                    <a:alpha val="43137"/>
                  </a:srgbClr>
                </a:outerShdw>
              </a:effectLst>
            </a:endParaRPr>
          </a:p>
          <a:p>
            <a:pPr marL="171450" indent="-171450" algn="just">
              <a:buFontTx/>
              <a:buChar char="-"/>
            </a:pPr>
            <a:endParaRPr lang="en-US" sz="1100" b="1" dirty="0">
              <a:solidFill>
                <a:schemeClr val="bg1"/>
              </a:solidFill>
              <a:effectLst>
                <a:outerShdw blurRad="38100" dist="38100" dir="2700000" algn="tl">
                  <a:srgbClr val="000000">
                    <a:alpha val="43137"/>
                  </a:srgbClr>
                </a:outerShdw>
              </a:effectLst>
            </a:endParaRPr>
          </a:p>
          <a:p>
            <a:pPr marL="171450" indent="-171450" algn="just">
              <a:buFontTx/>
              <a:buChar char="-"/>
            </a:pPr>
            <a:endParaRPr lang="en-US" sz="1100" b="1" dirty="0">
              <a:solidFill>
                <a:schemeClr val="bg1"/>
              </a:solidFill>
              <a:effectLst>
                <a:outerShdw blurRad="38100" dist="38100" dir="2700000" algn="tl">
                  <a:srgbClr val="000000">
                    <a:alpha val="43137"/>
                  </a:srgbClr>
                </a:outerShdw>
              </a:effectLst>
            </a:endParaRPr>
          </a:p>
          <a:p>
            <a:pPr algn="just"/>
            <a:endParaRPr lang="en-US" sz="1100" b="1" dirty="0">
              <a:solidFill>
                <a:schemeClr val="bg1"/>
              </a:solidFill>
              <a:effectLst>
                <a:outerShdw blurRad="38100" dist="38100" dir="2700000" algn="tl">
                  <a:srgbClr val="000000">
                    <a:alpha val="43137"/>
                  </a:srgbClr>
                </a:outerShdw>
              </a:effectLst>
            </a:endParaRPr>
          </a:p>
          <a:p>
            <a:pPr algn="just"/>
            <a:endParaRPr lang="en-US" sz="1100" b="1" dirty="0">
              <a:solidFill>
                <a:schemeClr val="bg1"/>
              </a:solidFill>
              <a:effectLst>
                <a:outerShdw blurRad="38100" dist="38100" dir="2700000" algn="tl">
                  <a:srgbClr val="000000">
                    <a:alpha val="43137"/>
                  </a:srgbClr>
                </a:outerShdw>
              </a:effectLst>
            </a:endParaRPr>
          </a:p>
          <a:p>
            <a:pPr algn="just"/>
            <a:endParaRPr lang="en-US" sz="1100" b="1" dirty="0">
              <a:solidFill>
                <a:schemeClr val="bg1"/>
              </a:solidFill>
              <a:effectLst>
                <a:outerShdw blurRad="38100" dist="38100" dir="2700000" algn="tl">
                  <a:srgbClr val="000000">
                    <a:alpha val="43137"/>
                  </a:srgbClr>
                </a:outerShdw>
              </a:effectLst>
            </a:endParaRPr>
          </a:p>
        </p:txBody>
      </p:sp>
      <p:pic>
        <p:nvPicPr>
          <p:cNvPr id="28" name="Picture 27"/>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1458650" y="5084084"/>
            <a:ext cx="502615" cy="867541"/>
          </a:xfrm>
          <a:prstGeom prst="rect">
            <a:avLst/>
          </a:prstGeom>
        </p:spPr>
      </p:pic>
      <p:pic>
        <p:nvPicPr>
          <p:cNvPr id="31" name="Picture 30"/>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767298" y="5084084"/>
            <a:ext cx="565598" cy="867541"/>
          </a:xfrm>
          <a:prstGeom prst="rect">
            <a:avLst/>
          </a:prstGeom>
        </p:spPr>
      </p:pic>
      <p:pic>
        <p:nvPicPr>
          <p:cNvPr id="32" name="Picture 31"/>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0109372" y="5074170"/>
            <a:ext cx="579833" cy="877455"/>
          </a:xfrm>
          <a:prstGeom prst="rect">
            <a:avLst/>
          </a:prstGeom>
        </p:spPr>
      </p:pic>
      <p:pic>
        <p:nvPicPr>
          <p:cNvPr id="34" name="Picture 33"/>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1432308" y="5951625"/>
            <a:ext cx="530074" cy="858752"/>
          </a:xfrm>
          <a:prstGeom prst="rect">
            <a:avLst/>
          </a:prstGeom>
        </p:spPr>
      </p:pic>
      <p:pic>
        <p:nvPicPr>
          <p:cNvPr id="46" name="Picture 45"/>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10767299" y="6010435"/>
            <a:ext cx="593682" cy="799941"/>
          </a:xfrm>
          <a:prstGeom prst="rect">
            <a:avLst/>
          </a:prstGeom>
        </p:spPr>
      </p:pic>
      <p:pic>
        <p:nvPicPr>
          <p:cNvPr id="47" name="Picture 46"/>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10137812" y="6010434"/>
            <a:ext cx="530074" cy="799941"/>
          </a:xfrm>
          <a:prstGeom prst="rect">
            <a:avLst/>
          </a:prstGeom>
        </p:spPr>
      </p:pic>
      <p:pic>
        <p:nvPicPr>
          <p:cNvPr id="48" name="Picture 47">
            <a:extLst>
              <a:ext uri="{FF2B5EF4-FFF2-40B4-BE49-F238E27FC236}">
                <a16:creationId xmlns:a16="http://schemas.microsoft.com/office/drawing/2014/main" id="{B9F681F8-BC5B-4797-B900-BEB68F9EC0DD}"/>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a:off x="7980971" y="5053999"/>
            <a:ext cx="2085514" cy="1756376"/>
          </a:xfrm>
          <a:prstGeom prst="rect">
            <a:avLst/>
          </a:prstGeom>
        </p:spPr>
      </p:pic>
    </p:spTree>
    <p:extLst>
      <p:ext uri="{BB962C8B-B14F-4D97-AF65-F5344CB8AC3E}">
        <p14:creationId xmlns:p14="http://schemas.microsoft.com/office/powerpoint/2010/main" val="38967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370</Words>
  <Application>Microsoft Office PowerPoint</Application>
  <PresentationFormat>Widescreen</PresentationFormat>
  <Paragraphs>41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laptop shop</dc:creator>
  <cp:lastModifiedBy>Kemy</cp:lastModifiedBy>
  <cp:revision>28</cp:revision>
  <dcterms:created xsi:type="dcterms:W3CDTF">2020-02-03T11:04:58Z</dcterms:created>
  <dcterms:modified xsi:type="dcterms:W3CDTF">2023-01-06T16:06:52Z</dcterms:modified>
</cp:coreProperties>
</file>