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24"/>
  </p:notesMasterIdLst>
  <p:sldIdLst>
    <p:sldId id="320" r:id="rId2"/>
    <p:sldId id="573" r:id="rId3"/>
    <p:sldId id="589" r:id="rId4"/>
    <p:sldId id="546" r:id="rId5"/>
    <p:sldId id="580" r:id="rId6"/>
    <p:sldId id="576" r:id="rId7"/>
    <p:sldId id="578" r:id="rId8"/>
    <p:sldId id="581" r:id="rId9"/>
    <p:sldId id="582" r:id="rId10"/>
    <p:sldId id="556" r:id="rId11"/>
    <p:sldId id="557" r:id="rId12"/>
    <p:sldId id="559" r:id="rId13"/>
    <p:sldId id="560" r:id="rId14"/>
    <p:sldId id="563" r:id="rId15"/>
    <p:sldId id="567" r:id="rId16"/>
    <p:sldId id="571" r:id="rId17"/>
    <p:sldId id="583" r:id="rId18"/>
    <p:sldId id="584" r:id="rId19"/>
    <p:sldId id="585" r:id="rId20"/>
    <p:sldId id="586" r:id="rId21"/>
    <p:sldId id="587" r:id="rId22"/>
    <p:sldId id="588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A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88530" autoAdjust="0"/>
  </p:normalViewPr>
  <p:slideViewPr>
    <p:cSldViewPr>
      <p:cViewPr varScale="1">
        <p:scale>
          <a:sx n="65" d="100"/>
          <a:sy n="65" d="100"/>
        </p:scale>
        <p:origin x="684" y="6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5E4E7-3C5D-4979-BDAA-BA19FB033EC5}" type="datetimeFigureOut">
              <a:rPr lang="en-US" smtClean="0"/>
              <a:pPr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A0F97-CD07-43AB-90A3-8266D2250A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9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0F97-CD07-43AB-90A3-8266D2250A5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5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6FC0B08-8F53-4ACC-927F-7EFFCBB5822C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AF594BE-7EF0-41C8-B194-3A2608F876D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349455-3F9A-426A-B33D-D8700210D5C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7A73CA-1033-45C5-B97A-4ED28890D78F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14D60F-FD11-4EDB-AC20-A9FC4E2876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7FAAB1-3541-4FD7-8ECB-A38D23E14E4A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9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0317D8-E52C-48E8-A816-E1A5FC01198B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32276E-4244-403B-87D1-8FB3F63408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5C0F36-F598-4A93-BA0D-8FF69A875551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1EDF12-82B4-4B62-9024-86A31AD1BE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08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C4D213-3574-403A-9AF9-D37FA23E3F6D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95028E-1E23-4055-96B0-9F2F1446DB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B8AAF-D2FD-476F-930F-65A1222F6ABE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D2CF1-DFBD-4EC7-863E-8D9913A2BB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660CC0-E8AA-474F-AA30-83D960D6214D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4BD1A-6034-445E-91A1-CD65F41DBC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7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B4E0E2-10C8-4C8D-B72E-1B9D0E8D7A71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F02A-D40E-4668-8C5E-1AE704F72B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8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670267-5208-45A3-8B8F-BA293B37113F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9C8C1-4D4D-4256-B4E0-3C2553F981F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8E68B8A-672B-4E0B-86AE-1C12EB3D623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D663039-4CDA-45BC-AB21-C3918EF103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2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effectLst/>
                <a:latin typeface="Garamond" panose="02020404030301010803" pitchFamily="18" charset="0"/>
                <a:cs typeface="Times New Roman" pitchFamily="18" charset="0"/>
              </a:rPr>
              <a:t>Lesson 2</a:t>
            </a:r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8000" i="1" dirty="0" err="1" smtClean="0"/>
              <a:t>Laravel</a:t>
            </a:r>
            <a:r>
              <a:rPr lang="en-GB" sz="8000" b="1" dirty="0" smtClean="0">
                <a:solidFill>
                  <a:srgbClr val="0070C0"/>
                </a:solidFill>
              </a:rPr>
              <a:t>  Routes, Views and </a:t>
            </a:r>
          </a:p>
          <a:p>
            <a:r>
              <a:rPr lang="en-GB" sz="8000" b="1" dirty="0" smtClean="0">
                <a:solidFill>
                  <a:srgbClr val="0070C0"/>
                </a:solidFill>
              </a:rPr>
              <a:t> Controllers</a:t>
            </a:r>
            <a:endParaRPr lang="en-US" sz="8000" b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Named routes allow the convenient generation of URLs or redirects for specific routes.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You </a:t>
            </a:r>
            <a:r>
              <a:rPr lang="en-US" sz="2400" dirty="0">
                <a:latin typeface="+mj-lt"/>
                <a:cs typeface="Times New Roman" pitchFamily="18" charset="0"/>
              </a:rPr>
              <a:t>may specify a name for a route by chaining the name method onto the route definition: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Route::get('/user/profile', function () {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//</a:t>
            </a:r>
          </a:p>
          <a:p>
            <a:pPr algn="just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})-&gt;name('profile');</a:t>
            </a:r>
            <a:endParaRPr lang="en-US" sz="20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Named Routes</a:t>
            </a:r>
          </a:p>
        </p:txBody>
      </p:sp>
    </p:spTree>
    <p:extLst>
      <p:ext uri="{BB962C8B-B14F-4D97-AF65-F5344CB8AC3E}">
        <p14:creationId xmlns:p14="http://schemas.microsoft.com/office/powerpoint/2010/main" val="1148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811714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You may also specify route names for controller actions: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Route::get(</a:t>
            </a: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    '/user/profile',</a:t>
            </a:r>
          </a:p>
          <a:p>
            <a:pPr algn="just"/>
            <a:r>
              <a:rPr lang="en-US" sz="2000" dirty="0">
                <a:latin typeface="+mj-lt"/>
                <a:cs typeface="Times New Roman" pitchFamily="18" charset="0"/>
              </a:rPr>
              <a:t>    [UserProfileController::class, 'show</a:t>
            </a:r>
            <a:r>
              <a:rPr lang="en-US" sz="2000" dirty="0" smtClean="0">
                <a:latin typeface="+mj-lt"/>
                <a:cs typeface="Times New Roman" pitchFamily="18" charset="0"/>
              </a:rPr>
              <a:t>'])-&gt;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name('profile');</a:t>
            </a:r>
            <a:endParaRPr lang="en-US" sz="20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Named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Routes(cont.)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43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531" y="882649"/>
            <a:ext cx="8153400" cy="1219200"/>
          </a:xfrm>
        </p:spPr>
        <p:txBody>
          <a:bodyPr>
            <a:normAutofit/>
          </a:bodyPr>
          <a:lstStyle/>
          <a:p>
            <a:pPr algn="ctr"/>
            <a:endParaRPr lang="en-US" sz="4000" b="1" dirty="0">
              <a:effectLst/>
              <a:latin typeface="Garamond" panose="020204040303010108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886" y="1981200"/>
            <a:ext cx="8001000" cy="3886200"/>
          </a:xfrm>
        </p:spPr>
        <p:txBody>
          <a:bodyPr>
            <a:noAutofit/>
          </a:bodyPr>
          <a:lstStyle/>
          <a:p>
            <a:r>
              <a:rPr lang="en-GB" sz="8800" b="1" i="1" dirty="0" smtClean="0">
                <a:solidFill>
                  <a:srgbClr val="0070C0"/>
                </a:solidFill>
              </a:rPr>
              <a:t>Laravel  Controllers</a:t>
            </a:r>
            <a:endParaRPr lang="en-US" sz="8800" b="1" i="1" dirty="0" smtClean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E1A3B7-B948-45C9-8699-11320A9E5761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Instead of defining all of your request handling logic as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closures</a:t>
            </a:r>
            <a:r>
              <a:rPr lang="en-US" sz="2400" dirty="0">
                <a:latin typeface="+mj-lt"/>
                <a:cs typeface="Times New Roman" pitchFamily="18" charset="0"/>
              </a:rPr>
              <a:t> in your route files, you may wish to organize this behavior using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"controller" classes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Controllers can group related request handling logic into a single class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or </a:t>
            </a:r>
            <a:r>
              <a:rPr lang="en-US" sz="2400" dirty="0">
                <a:latin typeface="+mj-lt"/>
                <a:cs typeface="Times New Roman" pitchFamily="18" charset="0"/>
              </a:rPr>
              <a:t>example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a UserController </a:t>
            </a:r>
            <a:r>
              <a:rPr lang="en-US" sz="2400" dirty="0">
                <a:latin typeface="+mj-lt"/>
                <a:cs typeface="Times New Roman" pitchFamily="18" charset="0"/>
              </a:rPr>
              <a:t>class might handle all incoming requests related to users, including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showing, creating, updating, and deleting users. </a:t>
            </a:r>
            <a:endParaRPr lang="en-US" sz="2400" b="1" i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b="1" i="1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By </a:t>
            </a:r>
            <a:r>
              <a:rPr lang="en-US" sz="2400" dirty="0">
                <a:latin typeface="+mj-lt"/>
                <a:cs typeface="Times New Roman" pitchFamily="18" charset="0"/>
              </a:rPr>
              <a:t>default, controllers are stored in the app/Http/Controllers directory.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Introduction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656303" y="2261691"/>
            <a:ext cx="7983794" cy="3795713"/>
          </a:xfrm>
        </p:spPr>
        <p:txBody>
          <a:bodyPr>
            <a:normAutofit/>
          </a:bodyPr>
          <a:lstStyle/>
          <a:p>
            <a:pPr algn="just"/>
            <a:endParaRPr lang="en-US" sz="2400" b="1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Registration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in </a:t>
            </a:r>
            <a:r>
              <a:rPr lang="en-US" sz="2400" b="1" dirty="0" smtClean="0">
                <a:latin typeface="+mj-lt"/>
                <a:cs typeface="Times New Roman" pitchFamily="18" charset="0"/>
              </a:rPr>
              <a:t>Route File:</a:t>
            </a:r>
            <a:endParaRPr lang="en-US" sz="2400" b="1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use App\Http\Controllers\</a:t>
            </a:r>
            <a:r>
              <a:rPr lang="en-US" sz="2400" b="1" dirty="0" err="1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UsersController</a:t>
            </a:r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;</a:t>
            </a:r>
          </a:p>
          <a:p>
            <a:pPr algn="just"/>
            <a:r>
              <a:rPr lang="en-US" sz="2400" b="1" dirty="0" smtClean="0">
                <a:cs typeface="Times New Roman" pitchFamily="18" charset="0"/>
              </a:rPr>
              <a:t>Definition  </a:t>
            </a:r>
            <a:r>
              <a:rPr lang="en-US" sz="2400" b="1" dirty="0" smtClean="0">
                <a:cs typeface="Times New Roman" pitchFamily="18" charset="0"/>
              </a:rPr>
              <a:t>in Route File</a:t>
            </a:r>
            <a:endParaRPr lang="en-US" sz="2400" b="1" dirty="0">
              <a:cs typeface="Times New Roman" pitchFamily="18" charset="0"/>
            </a:endParaRPr>
          </a:p>
          <a:p>
            <a:pPr algn="just"/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Route::get('/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user', 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[</a:t>
            </a:r>
            <a:r>
              <a:rPr lang="en-US" sz="2400" b="1" dirty="0" err="1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UsersController</a:t>
            </a:r>
            <a:r>
              <a:rPr lang="en-US" sz="2400" b="1" dirty="0">
                <a:solidFill>
                  <a:srgbClr val="00B050"/>
                </a:solidFill>
                <a:latin typeface="+mj-lt"/>
                <a:cs typeface="Times New Roman" pitchFamily="18" charset="0"/>
              </a:rPr>
              <a:t>::class, 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‘index</a:t>
            </a:r>
            <a:r>
              <a:rPr lang="en-US" sz="2400" b="1" dirty="0" smtClean="0">
                <a:solidFill>
                  <a:srgbClr val="00B050"/>
                </a:solidFill>
                <a:latin typeface="+mj-lt"/>
                <a:cs typeface="Times New Roman" pitchFamily="18" charset="0"/>
              </a:rPr>
              <a:t>']);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 smtClean="0">
                <a:cs typeface="Times New Roman" pitchFamily="18" charset="0"/>
              </a:rPr>
              <a:t>To create a new Controller, open </a:t>
            </a:r>
            <a:r>
              <a:rPr lang="en-US" sz="2400" dirty="0">
                <a:cs typeface="Times New Roman" pitchFamily="18" charset="0"/>
              </a:rPr>
              <a:t>the PHP artisan command terminal and type the following 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algn="just"/>
            <a:r>
              <a:rPr lang="en-US" sz="2400" b="1" i="1" dirty="0" err="1">
                <a:solidFill>
                  <a:srgbClr val="00B050"/>
                </a:solidFill>
                <a:cs typeface="Times New Roman" pitchFamily="18" charset="0"/>
              </a:rPr>
              <a:t>php</a:t>
            </a:r>
            <a:r>
              <a:rPr lang="en-US" sz="2400" b="1" i="1" dirty="0">
                <a:solidFill>
                  <a:srgbClr val="00B050"/>
                </a:solidFill>
                <a:cs typeface="Times New Roman" pitchFamily="18" charset="0"/>
              </a:rPr>
              <a:t> artisan </a:t>
            </a:r>
            <a:r>
              <a:rPr lang="en-US" sz="2400" b="1" i="1" dirty="0" err="1">
                <a:solidFill>
                  <a:srgbClr val="00B050"/>
                </a:solidFill>
                <a:cs typeface="Times New Roman" pitchFamily="18" charset="0"/>
              </a:rPr>
              <a:t>make:controller</a:t>
            </a:r>
            <a:r>
              <a:rPr lang="en-US" sz="2400" b="1" i="1" dirty="0">
                <a:solidFill>
                  <a:srgbClr val="00B050"/>
                </a:solidFill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B050"/>
                </a:solidFill>
                <a:cs typeface="Times New Roman" pitchFamily="18" charset="0"/>
              </a:rPr>
              <a:t>ControllerName</a:t>
            </a:r>
            <a:endParaRPr lang="en-US" sz="2400" b="1" i="1" dirty="0">
              <a:solidFill>
                <a:srgbClr val="00B050"/>
              </a:solidFill>
              <a:cs typeface="Times New Roman" pitchFamily="18" charset="0"/>
            </a:endParaRPr>
          </a:p>
          <a:p>
            <a:pPr algn="just"/>
            <a:endParaRPr lang="en-US" sz="2400" b="1" dirty="0">
              <a:solidFill>
                <a:srgbClr val="00B050"/>
              </a:solidFill>
              <a:cs typeface="Times New Roman" pitchFamily="18" charset="0"/>
            </a:endParaRPr>
          </a:p>
          <a:p>
            <a:pPr algn="just"/>
            <a:endParaRPr lang="en-US" sz="2400" b="1" dirty="0" smtClean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Controller Definition &amp; Registration in Route File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4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371600"/>
            <a:ext cx="8288594" cy="516731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400" dirty="0" smtClean="0">
                <a:cs typeface="Times New Roman" pitchFamily="18" charset="0"/>
              </a:rPr>
              <a:t>Because </a:t>
            </a:r>
            <a:r>
              <a:rPr lang="en-US" sz="2400" dirty="0">
                <a:cs typeface="Times New Roman" pitchFamily="18" charset="0"/>
              </a:rPr>
              <a:t>of this common use case, Laravel resource routing assigns the typical create, read, update, and delete ("CRUD") routes to a controller with a single line of code</a:t>
            </a:r>
            <a:r>
              <a:rPr lang="en-US" sz="2400" dirty="0" smtClean="0"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cs typeface="Times New Roman" pitchFamily="18" charset="0"/>
              </a:rPr>
              <a:t> A Resource controller may be created using the Artisan </a:t>
            </a:r>
            <a:r>
              <a:rPr lang="en-US" sz="2400" dirty="0">
                <a:cs typeface="Times New Roman" pitchFamily="18" charset="0"/>
              </a:rPr>
              <a:t>command's </a:t>
            </a:r>
            <a:r>
              <a:rPr lang="en-US" sz="2400" dirty="0" smtClean="0">
                <a:cs typeface="Times New Roman" pitchFamily="18" charset="0"/>
              </a:rPr>
              <a:t>- -</a:t>
            </a:r>
            <a:r>
              <a:rPr lang="en-US" sz="2400" dirty="0">
                <a:cs typeface="Times New Roman" pitchFamily="18" charset="0"/>
              </a:rPr>
              <a:t>resource option to quickly create a controller to handle these actions</a:t>
            </a:r>
            <a:r>
              <a:rPr lang="en-US" sz="2400" dirty="0" smtClean="0">
                <a:cs typeface="Times New Roman" pitchFamily="18" charset="0"/>
              </a:rPr>
              <a:t>:</a:t>
            </a:r>
          </a:p>
          <a:p>
            <a:pPr algn="just"/>
            <a:endParaRPr lang="en-US" sz="2400" dirty="0" smtClean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php artisan make:controller </a:t>
            </a:r>
            <a:r>
              <a:rPr lang="en-US" sz="2400" b="1" dirty="0" smtClean="0">
                <a:cs typeface="Times New Roman" pitchFamily="18" charset="0"/>
              </a:rPr>
              <a:t>PhotosController</a:t>
            </a: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b="1" dirty="0" smtClean="0">
                <a:cs typeface="Times New Roman" pitchFamily="18" charset="0"/>
              </a:rPr>
              <a:t>- -resource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This command will generate a controller at </a:t>
            </a:r>
            <a:r>
              <a:rPr lang="en-US" sz="2400" b="1" dirty="0">
                <a:cs typeface="Times New Roman" pitchFamily="18" charset="0"/>
              </a:rPr>
              <a:t>app/Http/Controllers/</a:t>
            </a:r>
            <a:r>
              <a:rPr lang="en-US" sz="2400" b="1" dirty="0" err="1">
                <a:cs typeface="Times New Roman" pitchFamily="18" charset="0"/>
              </a:rPr>
              <a:t>PhotosController.php</a:t>
            </a:r>
            <a:r>
              <a:rPr lang="en-US" sz="2400" b="1" dirty="0"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The controller will contain a method for each of the available resource operations.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 Next, you may register a resource route that points to the controller:</a:t>
            </a:r>
          </a:p>
          <a:p>
            <a:pPr algn="just"/>
            <a:endParaRPr lang="en-US" sz="2400" dirty="0">
              <a:cs typeface="Times New Roman" pitchFamily="18" charset="0"/>
            </a:endParaRPr>
          </a:p>
          <a:p>
            <a:pPr algn="just"/>
            <a:r>
              <a:rPr lang="en-US" sz="2400" dirty="0">
                <a:cs typeface="Times New Roman" pitchFamily="18" charset="0"/>
              </a:rPr>
              <a:t>use App\Http\Controllers\</a:t>
            </a:r>
            <a:r>
              <a:rPr lang="en-US" sz="2400" dirty="0" err="1">
                <a:cs typeface="Times New Roman" pitchFamily="18" charset="0"/>
              </a:rPr>
              <a:t>PhotosController</a:t>
            </a:r>
            <a:r>
              <a:rPr lang="en-US" sz="2400" dirty="0">
                <a:cs typeface="Times New Roman" pitchFamily="18" charset="0"/>
              </a:rPr>
              <a:t>;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Route::resource('photos', PhotosController::class</a:t>
            </a:r>
            <a:r>
              <a:rPr lang="en-US" sz="2400" dirty="0" smtClean="0">
                <a:cs typeface="Times New Roman" pitchFamily="18" charset="0"/>
              </a:rPr>
              <a:t>);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To get a quick overview of your application's routes, run the :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cs typeface="Times New Roman" pitchFamily="18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cs typeface="Times New Roman" pitchFamily="18" charset="0"/>
              </a:rPr>
              <a:t>php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 artisan </a:t>
            </a:r>
            <a:r>
              <a:rPr lang="en-US" sz="2400" dirty="0" err="1">
                <a:solidFill>
                  <a:srgbClr val="0070C0"/>
                </a:solidFill>
                <a:cs typeface="Times New Roman" pitchFamily="18" charset="0"/>
              </a:rPr>
              <a:t>route:list</a:t>
            </a:r>
            <a:endParaRPr lang="en-US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&gt; </a:t>
            </a:r>
            <a:r>
              <a:rPr lang="en-US" sz="2400" dirty="0" err="1">
                <a:solidFill>
                  <a:srgbClr val="0070C0"/>
                </a:solidFill>
                <a:cs typeface="Times New Roman" pitchFamily="18" charset="0"/>
              </a:rPr>
              <a:t>php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 artisan </a:t>
            </a:r>
            <a:r>
              <a:rPr lang="en-US" sz="2400" dirty="0" err="1" smtClean="0">
                <a:solidFill>
                  <a:srgbClr val="0070C0"/>
                </a:solidFill>
                <a:cs typeface="Times New Roman" pitchFamily="18" charset="0"/>
              </a:rPr>
              <a:t>optimise:clear</a:t>
            </a:r>
            <a:endParaRPr lang="en-US" sz="2400" dirty="0">
              <a:solidFill>
                <a:srgbClr val="0070C0"/>
              </a:solidFill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endParaRPr lang="en-US" sz="2400" b="1" dirty="0" smtClean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Normal and Resource Controllers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590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Actions Handled By Resource Controller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139308"/>
              </p:ext>
            </p:extLst>
          </p:nvPr>
        </p:nvGraphicFramePr>
        <p:xfrm>
          <a:off x="990598" y="2313464"/>
          <a:ext cx="7086604" cy="3718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66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Verb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URI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Action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B050"/>
                          </a:solidFill>
                          <a:effectLst/>
                        </a:rPr>
                        <a:t>Route Name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/photos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index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photos.index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/photos/create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create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photos.create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POST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store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photos.store</a:t>
                      </a: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show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photos.show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GET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/photos/{photo}/edit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edit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photos.edit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PUT/PATCH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update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photos.update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>
                          <a:solidFill>
                            <a:srgbClr val="0070C0"/>
                          </a:solidFill>
                          <a:effectLst/>
                        </a:rPr>
                        <a:t>DELETE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/photos/{photo}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destroy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effectLst/>
                        </a:rPr>
                        <a:t>photos.destroy</a:t>
                      </a:r>
                      <a:endParaRPr lang="en-US" sz="1600" dirty="0"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Controllers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are classes used to define all the applications request  </a:t>
            </a:r>
            <a:r>
              <a:rPr lang="en-US" sz="2400" dirty="0">
                <a:latin typeface="+mj-lt"/>
                <a:cs typeface="Times New Roman" pitchFamily="18" charset="0"/>
              </a:rPr>
              <a:t>handling logic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instead of  </a:t>
            </a:r>
            <a:r>
              <a:rPr lang="en-US" sz="2400" dirty="0">
                <a:latin typeface="+mj-lt"/>
                <a:cs typeface="Times New Roman" pitchFamily="18" charset="0"/>
              </a:rPr>
              <a:t>closures in 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the  </a:t>
            </a:r>
            <a:r>
              <a:rPr lang="en-US" sz="2400" dirty="0">
                <a:latin typeface="+mj-lt"/>
                <a:cs typeface="Times New Roman" pitchFamily="18" charset="0"/>
              </a:rPr>
              <a:t>route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files.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Controllers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can group related request handling logic into a single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class, for  </a:t>
            </a:r>
            <a:r>
              <a:rPr lang="en-US" sz="2400" dirty="0">
                <a:latin typeface="+mj-lt"/>
                <a:cs typeface="Times New Roman" pitchFamily="18" charset="0"/>
              </a:rPr>
              <a:t>example,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UserController </a:t>
            </a:r>
            <a:r>
              <a:rPr lang="en-US" sz="2400" dirty="0">
                <a:latin typeface="+mj-lt"/>
                <a:cs typeface="Times New Roman" pitchFamily="18" charset="0"/>
              </a:rPr>
              <a:t>class might handle all incoming requests related to users, including showing, creating, updating, and deleting users</a:t>
            </a:r>
            <a:r>
              <a:rPr lang="en-US" sz="2400" dirty="0" smtClean="0">
                <a:latin typeface="+mj-lt"/>
                <a:cs typeface="Times New Roman" pitchFamily="18" charset="0"/>
              </a:rPr>
              <a:t>.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 </a:t>
            </a:r>
            <a:r>
              <a:rPr lang="en-US" sz="2400" dirty="0">
                <a:latin typeface="+mj-lt"/>
                <a:cs typeface="Times New Roman" pitchFamily="18" charset="0"/>
              </a:rPr>
              <a:t>By default, controllers are stored in the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app/Http/Controllers directory.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Controllers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574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81000" y="1447929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740272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Routing Via a Controller</a:t>
            </a:r>
            <a:endParaRPr lang="en-US" sz="4400" b="1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0444" y="3803680"/>
            <a:ext cx="82849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i="1" dirty="0">
                <a:latin typeface="+mn-lt"/>
              </a:rPr>
              <a:t>When an incoming request matches the specified route URI, the </a:t>
            </a:r>
            <a:r>
              <a:rPr lang="en-US" sz="2400" i="1" dirty="0" smtClean="0">
                <a:latin typeface="+mn-lt"/>
              </a:rPr>
              <a:t>index </a:t>
            </a:r>
            <a:r>
              <a:rPr lang="en-US" sz="2400" i="1" dirty="0">
                <a:latin typeface="+mn-lt"/>
              </a:rPr>
              <a:t>method </a:t>
            </a:r>
            <a:r>
              <a:rPr lang="en-US" sz="2400" i="1" dirty="0" smtClean="0">
                <a:latin typeface="+mn-lt"/>
              </a:rPr>
              <a:t>(homepage) or the about method(about page) on </a:t>
            </a:r>
            <a:r>
              <a:rPr lang="en-US" sz="2400" i="1" dirty="0">
                <a:latin typeface="+mn-lt"/>
              </a:rPr>
              <a:t>the App\Http\Controllers\UserController class will be invoked and the route parameters will be passed to the method.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1911205"/>
            <a:ext cx="6705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solidFill>
                  <a:srgbClr val="00B050"/>
                </a:solidFill>
                <a:cs typeface="Times New Roman" pitchFamily="18" charset="0"/>
              </a:rPr>
              <a:t>use App\Http\Controllers\</a:t>
            </a:r>
            <a:r>
              <a:rPr lang="en-US" sz="2000" b="1" dirty="0" err="1">
                <a:solidFill>
                  <a:srgbClr val="00B050"/>
                </a:solidFill>
                <a:cs typeface="Times New Roman" pitchFamily="18" charset="0"/>
              </a:rPr>
              <a:t>PagesController</a:t>
            </a:r>
            <a:r>
              <a:rPr lang="en-US" dirty="0">
                <a:solidFill>
                  <a:srgbClr val="00B050"/>
                </a:solidFill>
                <a:cs typeface="Times New Roman" pitchFamily="18" charset="0"/>
              </a:rPr>
              <a:t>;</a:t>
            </a:r>
          </a:p>
          <a:p>
            <a:pPr algn="just"/>
            <a:endParaRPr lang="en-US" dirty="0">
              <a:cs typeface="Times New Roman" pitchFamily="18" charset="0"/>
            </a:endParaRPr>
          </a:p>
          <a:p>
            <a:r>
              <a:rPr lang="en-US" dirty="0">
                <a:solidFill>
                  <a:srgbClr val="0070C0"/>
                </a:solidFill>
              </a:rPr>
              <a:t>Route::get('/', [</a:t>
            </a:r>
            <a:r>
              <a:rPr lang="en-US" dirty="0" err="1">
                <a:solidFill>
                  <a:srgbClr val="0070C0"/>
                </a:solidFill>
              </a:rPr>
              <a:t>PagesController</a:t>
            </a:r>
            <a:r>
              <a:rPr lang="en-US" dirty="0">
                <a:solidFill>
                  <a:srgbClr val="0070C0"/>
                </a:solidFill>
              </a:rPr>
              <a:t>::class, 'index']);</a:t>
            </a:r>
          </a:p>
          <a:p>
            <a:r>
              <a:rPr lang="en-US" dirty="0">
                <a:solidFill>
                  <a:srgbClr val="0070C0"/>
                </a:solidFill>
              </a:rPr>
              <a:t>Route::get('about', [</a:t>
            </a:r>
            <a:r>
              <a:rPr lang="en-US" dirty="0" err="1">
                <a:solidFill>
                  <a:srgbClr val="0070C0"/>
                </a:solidFill>
              </a:rPr>
              <a:t>PagesController</a:t>
            </a:r>
            <a:r>
              <a:rPr lang="en-US" dirty="0">
                <a:solidFill>
                  <a:srgbClr val="0070C0"/>
                </a:solidFill>
              </a:rPr>
              <a:t>::class, 'about']);</a:t>
            </a:r>
          </a:p>
        </p:txBody>
      </p:sp>
    </p:spTree>
    <p:extLst>
      <p:ext uri="{BB962C8B-B14F-4D97-AF65-F5344CB8AC3E}">
        <p14:creationId xmlns:p14="http://schemas.microsoft.com/office/powerpoint/2010/main" val="336053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Route</a:t>
            </a:r>
            <a:r>
              <a:rPr lang="en-US" sz="2800" dirty="0">
                <a:solidFill>
                  <a:srgbClr val="0070C0"/>
                </a:solidFill>
              </a:rPr>
              <a:t>::get('/', [App\Http\Controllers\PagesController::class, 'index']);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Route</a:t>
            </a:r>
            <a:r>
              <a:rPr lang="en-US" sz="2800" dirty="0">
                <a:solidFill>
                  <a:srgbClr val="0070C0"/>
                </a:solidFill>
              </a:rPr>
              <a:t>::get('about', [App\Http\Controllers\PagesController::class, 'about']);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52898" y="1124992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n-lt"/>
              </a:rPr>
              <a:t>Routing Via a </a:t>
            </a:r>
            <a:r>
              <a:rPr lang="en-US" sz="4400" b="1" dirty="0" smtClean="0">
                <a:latin typeface="+mn-lt"/>
              </a:rPr>
              <a:t>Controller(cont.)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382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b="1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A </a:t>
            </a:r>
            <a:r>
              <a:rPr lang="en-US" sz="2400" b="1" dirty="0">
                <a:latin typeface="+mj-lt"/>
                <a:cs typeface="Times New Roman" pitchFamily="18" charset="0"/>
              </a:rPr>
              <a:t>Route in Laravel </a:t>
            </a:r>
            <a:r>
              <a:rPr lang="en-US" sz="2400" dirty="0">
                <a:latin typeface="+mj-lt"/>
                <a:cs typeface="Times New Roman" pitchFamily="18" charset="0"/>
              </a:rPr>
              <a:t>is the first point of interaction with your application from the web (or API) end.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At </a:t>
            </a:r>
            <a:r>
              <a:rPr lang="en-US" sz="2400" dirty="0">
                <a:latin typeface="+mj-lt"/>
                <a:cs typeface="Times New Roman" pitchFamily="18" charset="0"/>
              </a:rPr>
              <a:t>the most basic level, the Route connects requests sent to your application to the relevant section of your application as determined by your rules as the application developer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3644164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143000" y="1509713"/>
            <a:ext cx="7239000" cy="5029200"/>
          </a:xfrm>
        </p:spPr>
        <p:txBody>
          <a:bodyPr>
            <a:normAutofit fontScale="40000" lnSpcReduction="20000"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&lt;?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php</a:t>
            </a: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namespace App\Http\Controllers;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C00000"/>
                </a:solidFill>
                <a:latin typeface="+mj-lt"/>
                <a:cs typeface="Times New Roman" pitchFamily="18" charset="0"/>
              </a:rPr>
              <a:t>use Illuminate\Http\Request;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class PagesController extends Controller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public function index() 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return view("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pages.index</a:t>
            </a: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public function about() {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    return view("</a:t>
            </a:r>
            <a:r>
              <a:rPr lang="en-US" sz="4500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pages.about</a:t>
            </a: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");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      }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45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}</a:t>
            </a:r>
            <a:endParaRPr lang="en-US" sz="45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PagesController Class 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639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solidFill>
                <a:srgbClr val="00B050"/>
              </a:solidFill>
              <a:latin typeface="+mj-lt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A View is a folder  that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 contain </a:t>
            </a:r>
            <a:r>
              <a:rPr lang="en-US" sz="2400" dirty="0">
                <a:latin typeface="+mj-lt"/>
                <a:cs typeface="Times New Roman" pitchFamily="18" charset="0"/>
              </a:rPr>
              <a:t>the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html, CSS and JavaScript code for displaying the front end.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2400" dirty="0" smtClean="0">
                <a:latin typeface="+mj-lt"/>
                <a:cs typeface="Times New Roman" pitchFamily="18" charset="0"/>
              </a:rPr>
              <a:t>Laravel </a:t>
            </a:r>
            <a:r>
              <a:rPr lang="en-US" sz="2400" dirty="0">
                <a:latin typeface="+mj-lt"/>
                <a:cs typeface="Times New Roman" pitchFamily="18" charset="0"/>
              </a:rPr>
              <a:t>views are composed of Blade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templates, a simple  but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powerful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templating engine </a:t>
            </a:r>
            <a:r>
              <a:rPr lang="en-US" sz="2400" i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  </a:t>
            </a:r>
            <a:r>
              <a:rPr lang="en-US" sz="2400" dirty="0">
                <a:latin typeface="+mj-lt"/>
                <a:cs typeface="Times New Roman" pitchFamily="18" charset="0"/>
              </a:rPr>
              <a:t>included with Laravel.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 smtClean="0">
                <a:latin typeface="+mj-lt"/>
                <a:cs typeface="Times New Roman" pitchFamily="18" charset="0"/>
              </a:rPr>
              <a:t>Blade </a:t>
            </a:r>
            <a:r>
              <a:rPr lang="en-US" sz="2100" dirty="0">
                <a:latin typeface="+mj-lt"/>
                <a:cs typeface="Times New Roman" pitchFamily="18" charset="0"/>
              </a:rPr>
              <a:t>does not restrict you from using </a:t>
            </a:r>
            <a:r>
              <a:rPr lang="en-US" sz="21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plain PHP </a:t>
            </a:r>
            <a:r>
              <a:rPr lang="en-US" sz="2100" dirty="0">
                <a:latin typeface="+mj-lt"/>
                <a:cs typeface="Times New Roman" pitchFamily="18" charset="0"/>
              </a:rPr>
              <a:t>code in your templates. </a:t>
            </a:r>
            <a:endParaRPr lang="en-US" sz="2400" dirty="0">
              <a:latin typeface="+mj-lt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2100" dirty="0">
                <a:latin typeface="+mj-lt"/>
                <a:cs typeface="Times New Roman" pitchFamily="18" charset="0"/>
              </a:rPr>
              <a:t>Blade template files use the </a:t>
            </a:r>
            <a:r>
              <a:rPr lang="en-US" sz="21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.blade.php </a:t>
            </a:r>
            <a:r>
              <a:rPr lang="en-US" sz="2100" dirty="0">
                <a:latin typeface="+mj-lt"/>
                <a:cs typeface="Times New Roman" pitchFamily="18" charset="0"/>
              </a:rPr>
              <a:t>file extension and are </a:t>
            </a:r>
            <a:r>
              <a:rPr lang="en-US" sz="2100" dirty="0" smtClean="0">
                <a:latin typeface="+mj-lt"/>
                <a:cs typeface="Times New Roman" pitchFamily="18" charset="0"/>
              </a:rPr>
              <a:t> </a:t>
            </a:r>
            <a:r>
              <a:rPr lang="en-US" sz="2100" dirty="0">
                <a:latin typeface="+mj-lt"/>
                <a:cs typeface="Times New Roman" pitchFamily="18" charset="0"/>
              </a:rPr>
              <a:t>stored in the resources/views directory.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endParaRPr lang="en-US" sz="45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5189" y="94242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Views and Blade 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437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6962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002060"/>
                </a:solidFill>
                <a:effectLst/>
              </a:rPr>
              <a:t>The end</a:t>
            </a:r>
            <a:br>
              <a:rPr lang="en-US" sz="8800" b="1" dirty="0" smtClean="0">
                <a:solidFill>
                  <a:srgbClr val="002060"/>
                </a:solidFill>
                <a:effectLst/>
              </a:rPr>
            </a:br>
            <a:r>
              <a:rPr lang="en-US" sz="8800" b="1" dirty="0" smtClean="0">
                <a:solidFill>
                  <a:srgbClr val="002060"/>
                </a:solidFill>
                <a:effectLst/>
              </a:rPr>
              <a:t>Thank you</a:t>
            </a:r>
            <a:endParaRPr lang="en-US" sz="8800" b="1" dirty="0">
              <a:solidFill>
                <a:srgbClr val="00206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7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You can think of it as the “doorman” that also doubles up as an usher. </a:t>
            </a:r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solidFill>
                  <a:srgbClr val="0070C0"/>
                </a:solidFill>
                <a:latin typeface="+mj-lt"/>
                <a:cs typeface="Times New Roman" pitchFamily="18" charset="0"/>
              </a:rPr>
              <a:t>However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, our doorman is much more powerful than just opening doors and showing the way. </a:t>
            </a:r>
          </a:p>
          <a:p>
            <a:pPr algn="just"/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Analogy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163392"/>
            <a:ext cx="5768506" cy="290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58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152400" y="1509713"/>
            <a:ext cx="8534400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+mj-lt"/>
                <a:cs typeface="Times New Roman" pitchFamily="18" charset="0"/>
              </a:rPr>
              <a:t> The </a:t>
            </a:r>
            <a:r>
              <a:rPr lang="en-US" sz="2400" i="1" dirty="0">
                <a:latin typeface="+mj-lt"/>
                <a:cs typeface="Times New Roman" pitchFamily="18" charset="0"/>
              </a:rPr>
              <a:t>basic form </a:t>
            </a:r>
            <a:r>
              <a:rPr lang="en-US" sz="2400" dirty="0">
                <a:latin typeface="+mj-lt"/>
                <a:cs typeface="Times New Roman" pitchFamily="18" charset="0"/>
              </a:rPr>
              <a:t>of a Route is a function in a class that takes two parameters</a:t>
            </a: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lvl="1" algn="just"/>
            <a:r>
              <a:rPr lang="en-US" sz="2400" dirty="0">
                <a:latin typeface="+mj-lt"/>
                <a:cs typeface="Times New Roman" pitchFamily="18" charset="0"/>
              </a:rPr>
              <a:t>an intended destination</a:t>
            </a:r>
          </a:p>
          <a:p>
            <a:pPr lvl="1" algn="just"/>
            <a:r>
              <a:rPr lang="en-US" sz="2400" dirty="0">
                <a:latin typeface="+mj-lt"/>
                <a:cs typeface="Times New Roman" pitchFamily="18" charset="0"/>
              </a:rPr>
              <a:t>and a closure/callback or an array containing a class and a function name that resides within the </a:t>
            </a:r>
            <a:r>
              <a:rPr lang="en-US" sz="2400" dirty="0" smtClean="0">
                <a:latin typeface="+mj-lt"/>
                <a:cs typeface="Times New Roman" pitchFamily="18" charset="0"/>
              </a:rPr>
              <a:t>class.</a:t>
            </a:r>
          </a:p>
          <a:p>
            <a:pPr lvl="1" algn="just"/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The route effectively checks the request, confirm its method (POST, GET, DELETE, PATCH, etc.) and decides if the request can be sent to its intended destination or not.</a:t>
            </a:r>
          </a:p>
          <a:p>
            <a:pPr lvl="1" algn="just"/>
            <a:endParaRPr lang="en-US" sz="2400" dirty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lvl="1" algn="just"/>
            <a:r>
              <a:rPr lang="en-US" sz="2400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 If there is no route defined matching the incoming request, that request is denied and an appropriate error is thrown.</a:t>
            </a:r>
          </a:p>
          <a:p>
            <a:pPr lvl="1" algn="just"/>
            <a:endParaRPr lang="en-US" sz="2400" b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+mn-lt"/>
              </a:rPr>
              <a:t>Basic </a:t>
            </a:r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Routing(cont.)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49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Routing </a:t>
            </a:r>
            <a:r>
              <a:rPr lang="en-US" sz="2400" dirty="0">
                <a:cs typeface="Times New Roman" pitchFamily="18" charset="0"/>
              </a:rPr>
              <a:t>in Laravel allows you to route all your application requests to its appropriate controller. </a:t>
            </a:r>
            <a:endParaRPr lang="en-US" sz="2400" dirty="0" smtClean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All </a:t>
            </a:r>
            <a:r>
              <a:rPr lang="en-US" sz="2400" dirty="0">
                <a:cs typeface="Times New Roman" pitchFamily="18" charset="0"/>
              </a:rPr>
              <a:t>routes in Laravel acknowledge and accept a URI (Uniform Resource Identifier) along with a </a:t>
            </a:r>
            <a:r>
              <a:rPr lang="en-US" sz="2400" dirty="0" smtClean="0">
                <a:cs typeface="Times New Roman" pitchFamily="18" charset="0"/>
              </a:rPr>
              <a:t>closure.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Routing(cont.)</a:t>
            </a:r>
            <a:endParaRPr lang="en-US" sz="4400" b="1" dirty="0"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3581400"/>
            <a:ext cx="4410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Routes can either use  closures or Controllers.</a:t>
            </a:r>
          </a:p>
          <a:p>
            <a:pPr algn="just"/>
            <a:r>
              <a:rPr lang="en-US" sz="2400" b="1" dirty="0" smtClean="0">
                <a:latin typeface="+mj-lt"/>
                <a:cs typeface="Times New Roman" pitchFamily="18" charset="0"/>
              </a:rPr>
              <a:t>Route with Closure Example</a:t>
            </a:r>
            <a:endParaRPr lang="en-US" sz="2400" b="1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8653" y="705859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Closures vs Controllers</a:t>
            </a:r>
            <a:endParaRPr lang="en-US" sz="4400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5950" y="34290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Route::get('/', function()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return View::make('</a:t>
            </a:r>
            <a:r>
              <a:rPr lang="en-US" dirty="0" err="1"/>
              <a:t>home.index</a:t>
            </a:r>
            <a:r>
              <a:rPr lang="en-US" dirty="0"/>
              <a:t>');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9114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One </a:t>
            </a:r>
            <a:r>
              <a:rPr lang="en-US" sz="2400" dirty="0">
                <a:latin typeface="+mj-lt"/>
                <a:cs typeface="Times New Roman" pitchFamily="18" charset="0"/>
              </a:rPr>
              <a:t>of the most important </a:t>
            </a:r>
            <a:r>
              <a:rPr lang="en-US" sz="2400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service providers</a:t>
            </a:r>
            <a:r>
              <a:rPr lang="en-US" sz="2400" dirty="0">
                <a:latin typeface="+mj-lt"/>
                <a:cs typeface="Times New Roman" pitchFamily="18" charset="0"/>
              </a:rPr>
              <a:t> in your application is the 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App\Providers\</a:t>
            </a:r>
            <a:r>
              <a:rPr lang="en-US" sz="2400" b="1" i="1" dirty="0" err="1">
                <a:solidFill>
                  <a:srgbClr val="0070C0"/>
                </a:solidFill>
                <a:latin typeface="+mj-lt"/>
                <a:cs typeface="Times New Roman" pitchFamily="18" charset="0"/>
              </a:rPr>
              <a:t>RouteServiceProvider</a:t>
            </a:r>
            <a:r>
              <a:rPr lang="en-US" sz="2400" b="1" i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. </a:t>
            </a:r>
            <a:endParaRPr lang="en-US" sz="2400" b="1" i="1" dirty="0" smtClean="0">
              <a:solidFill>
                <a:srgbClr val="0070C0"/>
              </a:solidFill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+mj-lt"/>
                <a:cs typeface="Times New Roman" pitchFamily="18" charset="0"/>
              </a:rPr>
              <a:t>This </a:t>
            </a:r>
            <a:r>
              <a:rPr lang="en-US" sz="2400" dirty="0">
                <a:latin typeface="+mj-lt"/>
                <a:cs typeface="Times New Roman" pitchFamily="18" charset="0"/>
              </a:rPr>
              <a:t>service provider loads the route files contained within your application's routes directory.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+mj-lt"/>
                <a:cs typeface="Times New Roman" pitchFamily="18" charset="0"/>
              </a:rPr>
              <a:t>Once the application has been </a:t>
            </a:r>
            <a:r>
              <a:rPr lang="en-US" sz="2400" b="1" dirty="0">
                <a:solidFill>
                  <a:srgbClr val="0070C0"/>
                </a:solidFill>
                <a:latin typeface="+mj-lt"/>
                <a:cs typeface="Times New Roman" pitchFamily="18" charset="0"/>
              </a:rPr>
              <a:t>bootstrapped </a:t>
            </a:r>
            <a:r>
              <a:rPr lang="en-US" sz="2400" dirty="0">
                <a:latin typeface="+mj-lt"/>
                <a:cs typeface="Times New Roman" pitchFamily="18" charset="0"/>
              </a:rPr>
              <a:t>and all service providers have been registered, the Request will be handed off to the router for dispatching. </a:t>
            </a:r>
            <a:endParaRPr lang="en-US" sz="2400" dirty="0" smtClean="0">
              <a:latin typeface="+mj-lt"/>
              <a:cs typeface="Times New Roman" pitchFamily="18" charset="0"/>
            </a:endParaRPr>
          </a:p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457200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solidFill>
                  <a:srgbClr val="002060"/>
                </a:solidFill>
                <a:latin typeface="+mn-lt"/>
              </a:rPr>
              <a:t>The RouteServiceProvider</a:t>
            </a:r>
            <a:r>
              <a:rPr lang="en-US" sz="4400" b="1" dirty="0">
                <a:solidFill>
                  <a:srgbClr val="002060"/>
                </a:solidFill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03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itchFamily="18" charset="0"/>
              </a:rPr>
              <a:t>All the routes in Laravel are defined within the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route files </a:t>
            </a:r>
            <a:r>
              <a:rPr lang="en-US" sz="2400" dirty="0">
                <a:cs typeface="Times New Roman" pitchFamily="18" charset="0"/>
              </a:rPr>
              <a:t>that you can find in the </a:t>
            </a:r>
            <a:r>
              <a:rPr lang="en-US" sz="2400" dirty="0">
                <a:solidFill>
                  <a:srgbClr val="0070C0"/>
                </a:solidFill>
                <a:cs typeface="Times New Roman" pitchFamily="18" charset="0"/>
              </a:rPr>
              <a:t>routes sub-directory</a:t>
            </a: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70C0"/>
                </a:solidFill>
                <a:cs typeface="Times New Roman" pitchFamily="18" charset="0"/>
              </a:rPr>
              <a:t>Web.php is our root sub directory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These route files get loaded and generated automatically by the Laravel framework.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The </a:t>
            </a:r>
            <a:r>
              <a:rPr lang="en-US" sz="4400" b="1" i="1" dirty="0">
                <a:solidFill>
                  <a:srgbClr val="0070C0"/>
                </a:solidFill>
                <a:latin typeface="+mn-lt"/>
              </a:rPr>
              <a:t>w</a:t>
            </a:r>
            <a:r>
              <a:rPr lang="en-US" sz="4400" b="1" i="1" dirty="0" smtClean="0">
                <a:solidFill>
                  <a:srgbClr val="0070C0"/>
                </a:solidFill>
                <a:latin typeface="+mn-lt"/>
              </a:rPr>
              <a:t>eb.php</a:t>
            </a:r>
            <a:r>
              <a:rPr lang="en-US" sz="4400" b="1" dirty="0" smtClean="0">
                <a:latin typeface="+mn-lt"/>
              </a:rPr>
              <a:t> Directory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680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>
          <a:xfrm>
            <a:off x="398206" y="1509713"/>
            <a:ext cx="7983794" cy="502920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+mj-lt"/>
              <a:cs typeface="Times New Roman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i="1" dirty="0">
                <a:solidFill>
                  <a:srgbClr val="0070C0"/>
                </a:solidFill>
                <a:cs typeface="Times New Roman" pitchFamily="18" charset="0"/>
              </a:rPr>
              <a:t>The routing mechanism takes place in three different steps: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i="1" dirty="0">
              <a:solidFill>
                <a:srgbClr val="0070C0"/>
              </a:solidFill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>
                <a:cs typeface="Times New Roman" pitchFamily="18" charset="0"/>
              </a:rPr>
              <a:t>First of all, you have to create and run the root URL of your project.</a:t>
            </a:r>
          </a:p>
          <a:p>
            <a:pPr marL="857250" lvl="1" indent="-514350" algn="just">
              <a:buFont typeface="+mj-lt"/>
              <a:buAutoNum type="romanLcPeriod"/>
            </a:pPr>
            <a:endParaRPr lang="en-US" sz="24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URL you run needs to be matched exactly with your method defined in the root.php </a:t>
            </a:r>
            <a:r>
              <a:rPr lang="en-US" sz="2400" dirty="0" smtClean="0">
                <a:cs typeface="Times New Roman" pitchFamily="18" charset="0"/>
              </a:rPr>
              <a:t>file(</a:t>
            </a:r>
            <a:r>
              <a:rPr lang="en-US" sz="2400" i="1" dirty="0" smtClean="0">
                <a:solidFill>
                  <a:srgbClr val="0070C0"/>
                </a:solidFill>
                <a:cs typeface="Times New Roman" pitchFamily="18" charset="0"/>
              </a:rPr>
              <a:t>the controller</a:t>
            </a:r>
            <a:r>
              <a:rPr lang="en-US" sz="2400" dirty="0" smtClean="0">
                <a:cs typeface="Times New Roman" pitchFamily="18" charset="0"/>
              </a:rPr>
              <a:t>), </a:t>
            </a:r>
            <a:r>
              <a:rPr lang="en-US" sz="2400" dirty="0">
                <a:cs typeface="Times New Roman" pitchFamily="18" charset="0"/>
              </a:rPr>
              <a:t>and it will execute all related functions.</a:t>
            </a:r>
          </a:p>
          <a:p>
            <a:pPr marL="857250" lvl="1" indent="-514350" algn="just">
              <a:buFont typeface="+mj-lt"/>
              <a:buAutoNum type="romanLcPeriod"/>
            </a:pPr>
            <a:endParaRPr lang="en-US" sz="2400" dirty="0" smtClean="0">
              <a:cs typeface="Times New Roman" pitchFamily="18" charset="0"/>
            </a:endParaRPr>
          </a:p>
          <a:p>
            <a:pPr marL="857250" lvl="1" indent="-514350" algn="just">
              <a:buFont typeface="+mj-lt"/>
              <a:buAutoNum type="romanLcPeriod"/>
            </a:pPr>
            <a:r>
              <a:rPr lang="en-US" sz="2400" dirty="0" smtClean="0">
                <a:cs typeface="Times New Roman" pitchFamily="18" charset="0"/>
              </a:rPr>
              <a:t>The </a:t>
            </a:r>
            <a:r>
              <a:rPr lang="en-US" sz="2400" dirty="0">
                <a:cs typeface="Times New Roman" pitchFamily="18" charset="0"/>
              </a:rPr>
              <a:t>function invokes the template files. It then calls the view() function with the file name located in </a:t>
            </a:r>
            <a:r>
              <a:rPr lang="en-US" sz="2400" dirty="0" smtClean="0">
                <a:cs typeface="Times New Roman" pitchFamily="18" charset="0"/>
              </a:rPr>
              <a:t>resources/views.</a:t>
            </a:r>
            <a:endParaRPr lang="en-US" sz="2400" dirty="0"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05455A-286B-415E-BE1B-F7B249F5491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09600" y="586738"/>
            <a:ext cx="80772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 smtClean="0">
                <a:latin typeface="+mn-lt"/>
              </a:rPr>
              <a:t>Laravel Routing Mechanism</a:t>
            </a:r>
            <a:endParaRPr lang="en-US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111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1167</Words>
  <Application>Microsoft Office PowerPoint</Application>
  <PresentationFormat>On-screen Show (4:3)</PresentationFormat>
  <Paragraphs>199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Lesson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 Thank you</vt:lpstr>
    </vt:vector>
  </TitlesOfParts>
  <Company>CREATIVE COMPUTER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Role and Importance of  Human Computer Interaction (HCI) in Pervasive Computing</dc:title>
  <dc:creator>SHOP 40</dc:creator>
  <cp:lastModifiedBy>HP</cp:lastModifiedBy>
  <cp:revision>1197</cp:revision>
  <dcterms:created xsi:type="dcterms:W3CDTF">2014-04-19T14:31:03Z</dcterms:created>
  <dcterms:modified xsi:type="dcterms:W3CDTF">2023-11-11T13:31:48Z</dcterms:modified>
</cp:coreProperties>
</file>