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0233600" cy="31089600"/>
  <p:notesSz cx="44472225" cy="32100838"/>
  <p:kinsoku lang="ja-JP" invalStChars="、。，．・：；？！゛゜ヽヾゝゞ々ー’”）〕］｝〉》」』】°‰′″℃￠％ぁぃぅぇぉっゃゅょゎァィゥェォッャュョヮヵヶ!%),.:;?]}｡｣､･ｧｨｩｪｫｬｭｮｯｰﾞﾟ" invalEndChars="‘“（〔［｛〈《「『【￥＄$([\{｢￡"/>
  <p:defaultTextStyle>
    <a:defPPr>
      <a:defRPr lang="en-US"/>
    </a:defPPr>
    <a:lvl1pPr algn="just" rtl="0" eaLnBrk="0" fontAlgn="base" hangingPunct="0">
      <a:spcBef>
        <a:spcPct val="50000"/>
      </a:spcBef>
      <a:spcAft>
        <a:spcPct val="0"/>
      </a:spcAft>
      <a:defRPr sz="2800" kern="1200">
        <a:solidFill>
          <a:schemeClr val="tx1"/>
        </a:solidFill>
        <a:latin typeface="Helvetica" charset="0"/>
        <a:ea typeface="+mn-ea"/>
        <a:cs typeface="+mn-cs"/>
      </a:defRPr>
    </a:lvl1pPr>
    <a:lvl2pPr marL="457200" algn="just" rtl="0" eaLnBrk="0" fontAlgn="base" hangingPunct="0">
      <a:spcBef>
        <a:spcPct val="50000"/>
      </a:spcBef>
      <a:spcAft>
        <a:spcPct val="0"/>
      </a:spcAft>
      <a:defRPr sz="2800" kern="1200">
        <a:solidFill>
          <a:schemeClr val="tx1"/>
        </a:solidFill>
        <a:latin typeface="Helvetica" charset="0"/>
        <a:ea typeface="+mn-ea"/>
        <a:cs typeface="+mn-cs"/>
      </a:defRPr>
    </a:lvl2pPr>
    <a:lvl3pPr marL="914400" algn="just" rtl="0" eaLnBrk="0" fontAlgn="base" hangingPunct="0">
      <a:spcBef>
        <a:spcPct val="50000"/>
      </a:spcBef>
      <a:spcAft>
        <a:spcPct val="0"/>
      </a:spcAft>
      <a:defRPr sz="2800" kern="1200">
        <a:solidFill>
          <a:schemeClr val="tx1"/>
        </a:solidFill>
        <a:latin typeface="Helvetica" charset="0"/>
        <a:ea typeface="+mn-ea"/>
        <a:cs typeface="+mn-cs"/>
      </a:defRPr>
    </a:lvl3pPr>
    <a:lvl4pPr marL="1371600" algn="just" rtl="0" eaLnBrk="0" fontAlgn="base" hangingPunct="0">
      <a:spcBef>
        <a:spcPct val="50000"/>
      </a:spcBef>
      <a:spcAft>
        <a:spcPct val="0"/>
      </a:spcAft>
      <a:defRPr sz="2800" kern="1200">
        <a:solidFill>
          <a:schemeClr val="tx1"/>
        </a:solidFill>
        <a:latin typeface="Helvetica" charset="0"/>
        <a:ea typeface="+mn-ea"/>
        <a:cs typeface="+mn-cs"/>
      </a:defRPr>
    </a:lvl4pPr>
    <a:lvl5pPr marL="1828800" algn="just" rtl="0" eaLnBrk="0" fontAlgn="base" hangingPunct="0">
      <a:spcBef>
        <a:spcPct val="50000"/>
      </a:spcBef>
      <a:spcAft>
        <a:spcPct val="0"/>
      </a:spcAft>
      <a:defRPr sz="2800" kern="1200">
        <a:solidFill>
          <a:schemeClr val="tx1"/>
        </a:solidFill>
        <a:latin typeface="Helvetica" charset="0"/>
        <a:ea typeface="+mn-ea"/>
        <a:cs typeface="+mn-cs"/>
      </a:defRPr>
    </a:lvl5pPr>
    <a:lvl6pPr marL="2286000" algn="l" defTabSz="914400" rtl="0" eaLnBrk="1" latinLnBrk="0" hangingPunct="1">
      <a:defRPr sz="2800" kern="1200">
        <a:solidFill>
          <a:schemeClr val="tx1"/>
        </a:solidFill>
        <a:latin typeface="Helvetica" charset="0"/>
        <a:ea typeface="+mn-ea"/>
        <a:cs typeface="+mn-cs"/>
      </a:defRPr>
    </a:lvl6pPr>
    <a:lvl7pPr marL="2743200" algn="l" defTabSz="914400" rtl="0" eaLnBrk="1" latinLnBrk="0" hangingPunct="1">
      <a:defRPr sz="2800" kern="1200">
        <a:solidFill>
          <a:schemeClr val="tx1"/>
        </a:solidFill>
        <a:latin typeface="Helvetica" charset="0"/>
        <a:ea typeface="+mn-ea"/>
        <a:cs typeface="+mn-cs"/>
      </a:defRPr>
    </a:lvl7pPr>
    <a:lvl8pPr marL="3200400" algn="l" defTabSz="914400" rtl="0" eaLnBrk="1" latinLnBrk="0" hangingPunct="1">
      <a:defRPr sz="2800" kern="1200">
        <a:solidFill>
          <a:schemeClr val="tx1"/>
        </a:solidFill>
        <a:latin typeface="Helvetica" charset="0"/>
        <a:ea typeface="+mn-ea"/>
        <a:cs typeface="+mn-cs"/>
      </a:defRPr>
    </a:lvl8pPr>
    <a:lvl9pPr marL="3657600" algn="l" defTabSz="914400" rtl="0" eaLnBrk="1" latinLnBrk="0" hangingPunct="1">
      <a:defRPr sz="2800"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9792" userDrawn="1">
          <p15:clr>
            <a:srgbClr val="A4A3A4"/>
          </p15:clr>
        </p15:guide>
        <p15:guide id="2" pos="12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B298"/>
    <a:srgbClr val="D6A300"/>
    <a:srgbClr val="FAFD00"/>
    <a:srgbClr val="1500FE"/>
    <a:srgbClr val="FFFFFF"/>
    <a:srgbClr val="1F0AFE"/>
    <a:srgbClr val="1607BD"/>
    <a:srgbClr val="FEEED4"/>
    <a:srgbClr val="FDE3BA"/>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830" autoAdjust="0"/>
    <p:restoredTop sz="96768" autoAdjust="0"/>
  </p:normalViewPr>
  <p:slideViewPr>
    <p:cSldViewPr>
      <p:cViewPr varScale="1">
        <p:scale>
          <a:sx n="25" d="100"/>
          <a:sy n="25" d="100"/>
        </p:scale>
        <p:origin x="816" y="18"/>
      </p:cViewPr>
      <p:guideLst>
        <p:guide orient="horz" pos="9792"/>
        <p:guide pos="1267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7609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5929447" y="15247408"/>
            <a:ext cx="32613334" cy="14446358"/>
          </a:xfrm>
          <a:prstGeom prst="rect">
            <a:avLst/>
          </a:prstGeom>
          <a:noFill/>
          <a:ln w="12700">
            <a:noFill/>
            <a:miter lim="800000"/>
            <a:headEnd/>
            <a:tailEnd/>
          </a:ln>
          <a:effectLst/>
        </p:spPr>
        <p:txBody>
          <a:bodyPr vert="horz" wrap="square" lIns="405003" tIns="201152" rIns="405003" bIns="2011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3"/>
          <p:cNvSpPr>
            <a:spLocks noGrp="1" noRot="1" noChangeAspect="1" noChangeArrowheads="1" noTextEdit="1"/>
          </p:cNvSpPr>
          <p:nvPr>
            <p:ph type="sldImg" idx="2"/>
          </p:nvPr>
        </p:nvSpPr>
        <p:spPr bwMode="auto">
          <a:xfrm>
            <a:off x="13458825" y="1651000"/>
            <a:ext cx="17556163" cy="135683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80833897"/>
      </p:ext>
    </p:extLst>
  </p:cSld>
  <p:clrMap bg1="lt1" tx1="dk1" bg2="lt2" tx2="dk2" accent1="accent1" accent2="accent2" accent3="accent3" accent4="accent4" accent5="accent5" accent6="accent6" hlink="hlink" folHlink="folHlink"/>
  <p:notesStyle>
    <a:lvl1pPr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1pPr>
    <a:lvl2pPr marL="2339975"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2pPr>
    <a:lvl3pPr marL="4675188"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3pPr>
    <a:lvl4pPr marL="7015163"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4pPr>
    <a:lvl5pPr marL="9353550"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noFill/>
          <a:ln w="9525"/>
        </p:spPr>
        <p:txBody>
          <a:bodyPr/>
          <a:lstStyle/>
          <a:p>
            <a:pPr defTabSz="3986580"/>
            <a:endParaRPr lang="en-US" dirty="0" smtClean="0"/>
          </a:p>
        </p:txBody>
      </p:sp>
      <p:sp>
        <p:nvSpPr>
          <p:cNvPr id="4099" name="Rectangle 3"/>
          <p:cNvSpPr>
            <a:spLocks noGrp="1" noRot="1" noChangeAspect="1" noChangeArrowheads="1" noTextEdit="1"/>
          </p:cNvSpPr>
          <p:nvPr>
            <p:ph type="sldImg"/>
          </p:nvPr>
        </p:nvSpPr>
        <p:spPr>
          <a:xfrm>
            <a:off x="13458825" y="1651000"/>
            <a:ext cx="17556163" cy="13568363"/>
          </a:xfrm>
          <a:ln cap="flat"/>
        </p:spPr>
      </p:sp>
    </p:spTree>
    <p:extLst>
      <p:ext uri="{BB962C8B-B14F-4D97-AF65-F5344CB8AC3E}">
        <p14:creationId xmlns:p14="http://schemas.microsoft.com/office/powerpoint/2010/main" val="3268656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8103" y="9658353"/>
            <a:ext cx="34197396" cy="66643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034750" y="17618075"/>
            <a:ext cx="28164102" cy="7943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667606" y="2763838"/>
            <a:ext cx="8549349" cy="2487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16648" y="2763838"/>
            <a:ext cx="25511257" cy="2487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5" y="19978691"/>
            <a:ext cx="34198852" cy="61737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178175" y="13177838"/>
            <a:ext cx="34198852" cy="68008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6648" y="8980488"/>
            <a:ext cx="17030303"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186650" y="8980488"/>
            <a:ext cx="17030304"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1099" y="1244600"/>
            <a:ext cx="36211404" cy="518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1099" y="6959603"/>
            <a:ext cx="17776825"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011099" y="9859963"/>
            <a:ext cx="17776825"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8403" y="6959603"/>
            <a:ext cx="17784101"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0438403" y="9859963"/>
            <a:ext cx="17784101"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099" y="1238253"/>
            <a:ext cx="13236575" cy="52673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730802" y="1238253"/>
            <a:ext cx="22491701" cy="26533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1099" y="6505575"/>
            <a:ext cx="13236575" cy="21266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5775" y="21763041"/>
            <a:ext cx="24140451" cy="25685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885775" y="2778128"/>
            <a:ext cx="24140451" cy="186531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885775" y="24331613"/>
            <a:ext cx="24140451" cy="3649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16648" y="2763838"/>
            <a:ext cx="34200306" cy="5181600"/>
          </a:xfrm>
          <a:prstGeom prst="rect">
            <a:avLst/>
          </a:prstGeom>
          <a:noFill/>
          <a:ln w="12700">
            <a:noFill/>
            <a:miter lim="800000"/>
            <a:headEnd/>
            <a:tailEnd/>
          </a:ln>
        </p:spPr>
        <p:txBody>
          <a:bodyPr vert="horz" wrap="square" lIns="441325" tIns="220662" rIns="441325" bIns="220662"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016648" y="8980488"/>
            <a:ext cx="34200306" cy="18654712"/>
          </a:xfrm>
          <a:prstGeom prst="rect">
            <a:avLst/>
          </a:prstGeom>
          <a:noFill/>
          <a:ln w="12700">
            <a:noFill/>
            <a:miter lim="800000"/>
            <a:headEnd/>
            <a:tailEnd/>
          </a:ln>
        </p:spPr>
        <p:txBody>
          <a:bodyPr vert="horz" wrap="square" lIns="441325" tIns="220662" rIns="441325" bIns="220662" numCol="1" anchor="t" anchorCtr="0" compatLnSpc="1">
            <a:prstTxWarp prst="textNoShape">
              <a:avLst/>
            </a:prstTxWarp>
          </a:bodyPr>
          <a:lstStyle/>
          <a:p>
            <a:pPr lvl="0"/>
            <a:r>
              <a:rPr lang="en-US" smtClean="0"/>
              <a:t>Click to edit Master text styles		the next one		</a:t>
            </a:r>
          </a:p>
          <a:p>
            <a:pPr lvl="0"/>
            <a:r>
              <a:rPr lang="en-US" smtClean="0"/>
              <a:t>		m		m		m		m									</a:t>
            </a:r>
          </a:p>
          <a:p>
            <a:pPr lvl="0"/>
            <a:r>
              <a:rPr lang="en-US" smtClean="0"/>
              <a:t>									</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Times New Roman" pitchFamily="18" charset="0"/>
        </a:defRPr>
      </a:lvl2pPr>
      <a:lvl3pPr algn="ctr" defTabSz="4389438" rtl="0" eaLnBrk="0" fontAlgn="base" hangingPunct="0">
        <a:spcBef>
          <a:spcPct val="0"/>
        </a:spcBef>
        <a:spcAft>
          <a:spcPct val="0"/>
        </a:spcAft>
        <a:defRPr sz="21100">
          <a:solidFill>
            <a:schemeClr val="tx2"/>
          </a:solidFill>
          <a:latin typeface="Times New Roman" pitchFamily="18" charset="0"/>
        </a:defRPr>
      </a:lvl3pPr>
      <a:lvl4pPr algn="ctr" defTabSz="4389438" rtl="0" eaLnBrk="0" fontAlgn="base" hangingPunct="0">
        <a:spcBef>
          <a:spcPct val="0"/>
        </a:spcBef>
        <a:spcAft>
          <a:spcPct val="0"/>
        </a:spcAft>
        <a:defRPr sz="21100">
          <a:solidFill>
            <a:schemeClr val="tx2"/>
          </a:solidFill>
          <a:latin typeface="Times New Roman" pitchFamily="18" charset="0"/>
        </a:defRPr>
      </a:lvl4pPr>
      <a:lvl5pPr algn="ctr" defTabSz="4389438" rtl="0" eaLnBrk="0" fontAlgn="base" hangingPunct="0">
        <a:spcBef>
          <a:spcPct val="0"/>
        </a:spcBef>
        <a:spcAft>
          <a:spcPct val="0"/>
        </a:spcAft>
        <a:defRPr sz="21100">
          <a:solidFill>
            <a:schemeClr val="tx2"/>
          </a:solidFill>
          <a:latin typeface="Times New Roman" pitchFamily="18" charset="0"/>
        </a:defRPr>
      </a:lvl5pPr>
      <a:lvl6pPr marL="457200" algn="ctr" defTabSz="4389438" rtl="0" eaLnBrk="0" fontAlgn="base" hangingPunct="0">
        <a:spcBef>
          <a:spcPct val="0"/>
        </a:spcBef>
        <a:spcAft>
          <a:spcPct val="0"/>
        </a:spcAft>
        <a:defRPr sz="21100">
          <a:solidFill>
            <a:schemeClr val="tx2"/>
          </a:solidFill>
          <a:latin typeface="Times New Roman" pitchFamily="18" charset="0"/>
        </a:defRPr>
      </a:lvl6pPr>
      <a:lvl7pPr marL="914400" algn="ctr" defTabSz="4389438" rtl="0" eaLnBrk="0" fontAlgn="base" hangingPunct="0">
        <a:spcBef>
          <a:spcPct val="0"/>
        </a:spcBef>
        <a:spcAft>
          <a:spcPct val="0"/>
        </a:spcAft>
        <a:defRPr sz="21100">
          <a:solidFill>
            <a:schemeClr val="tx2"/>
          </a:solidFill>
          <a:latin typeface="Times New Roman" pitchFamily="18" charset="0"/>
        </a:defRPr>
      </a:lvl7pPr>
      <a:lvl8pPr marL="1371600" algn="ctr" defTabSz="4389438" rtl="0" eaLnBrk="0" fontAlgn="base" hangingPunct="0">
        <a:spcBef>
          <a:spcPct val="0"/>
        </a:spcBef>
        <a:spcAft>
          <a:spcPct val="0"/>
        </a:spcAft>
        <a:defRPr sz="21100">
          <a:solidFill>
            <a:schemeClr val="tx2"/>
          </a:solidFill>
          <a:latin typeface="Times New Roman" pitchFamily="18" charset="0"/>
        </a:defRPr>
      </a:lvl8pPr>
      <a:lvl9pPr marL="1828800" algn="ctr" defTabSz="4389438" rtl="0" eaLnBrk="0" fontAlgn="base" hangingPunct="0">
        <a:spcBef>
          <a:spcPct val="0"/>
        </a:spcBef>
        <a:spcAft>
          <a:spcPct val="0"/>
        </a:spcAft>
        <a:defRPr sz="21100">
          <a:solidFill>
            <a:schemeClr val="tx2"/>
          </a:solidFill>
          <a:latin typeface="Times New Roman" pitchFamily="18" charset="0"/>
        </a:defRPr>
      </a:lvl9pPr>
    </p:titleStyle>
    <p:bodyStyle>
      <a:lvl1pPr marL="1646238" indent="-1646238" algn="l" defTabSz="4389438" rtl="0" eaLnBrk="0" fontAlgn="base" hangingPunct="0">
        <a:spcBef>
          <a:spcPct val="20000"/>
        </a:spcBef>
        <a:spcAft>
          <a:spcPct val="0"/>
        </a:spcAft>
        <a:defRPr sz="5400">
          <a:solidFill>
            <a:schemeClr val="tx1"/>
          </a:solidFill>
          <a:latin typeface="+mn-lt"/>
          <a:ea typeface="+mn-ea"/>
          <a:cs typeface="+mn-cs"/>
        </a:defRPr>
      </a:lvl1pPr>
      <a:lvl2pPr marL="3565525" indent="-1371600" algn="l" defTabSz="4389438" rtl="0" eaLnBrk="0" fontAlgn="base" hangingPunct="0">
        <a:spcBef>
          <a:spcPct val="20000"/>
        </a:spcBef>
        <a:spcAft>
          <a:spcPct val="0"/>
        </a:spcAft>
        <a:buSzPct val="100000"/>
        <a:buChar char="–"/>
        <a:defRPr sz="13400">
          <a:solidFill>
            <a:schemeClr val="tx1"/>
          </a:solidFill>
          <a:latin typeface="+mn-lt"/>
        </a:defRPr>
      </a:lvl2pPr>
      <a:lvl3pPr marL="5486400" indent="-1096963" algn="l" defTabSz="4389438" rtl="0" eaLnBrk="0" fontAlgn="base" hangingPunct="0">
        <a:spcBef>
          <a:spcPct val="20000"/>
        </a:spcBef>
        <a:spcAft>
          <a:spcPct val="0"/>
        </a:spcAft>
        <a:buSzPct val="100000"/>
        <a:buChar char="•"/>
        <a:defRPr sz="11500">
          <a:solidFill>
            <a:schemeClr val="tx1"/>
          </a:solidFill>
          <a:latin typeface="+mn-lt"/>
        </a:defRPr>
      </a:lvl3pPr>
      <a:lvl4pPr marL="7680325" indent="-1096963" algn="l" defTabSz="4389438" rtl="0" eaLnBrk="0" fontAlgn="base" hangingPunct="0">
        <a:spcBef>
          <a:spcPct val="20000"/>
        </a:spcBef>
        <a:spcAft>
          <a:spcPct val="0"/>
        </a:spcAft>
        <a:buSzPct val="100000"/>
        <a:buChar char="–"/>
        <a:defRPr sz="9600">
          <a:solidFill>
            <a:schemeClr val="tx1"/>
          </a:solidFill>
          <a:latin typeface="+mn-lt"/>
        </a:defRPr>
      </a:lvl4pPr>
      <a:lvl5pPr marL="9875838" indent="-1096963" algn="l" defTabSz="4389438" rtl="0" eaLnBrk="0" fontAlgn="base" hangingPunct="0">
        <a:spcBef>
          <a:spcPct val="20000"/>
        </a:spcBef>
        <a:spcAft>
          <a:spcPct val="0"/>
        </a:spcAft>
        <a:buSzPct val="100000"/>
        <a:buChar char="•"/>
        <a:defRPr sz="9600">
          <a:solidFill>
            <a:schemeClr val="tx1"/>
          </a:solidFill>
          <a:latin typeface="+mn-lt"/>
        </a:defRPr>
      </a:lvl5pPr>
      <a:lvl6pPr marL="10333038" indent="-1096963" algn="l" defTabSz="4389438" rtl="0" eaLnBrk="0" fontAlgn="base" hangingPunct="0">
        <a:spcBef>
          <a:spcPct val="20000"/>
        </a:spcBef>
        <a:spcAft>
          <a:spcPct val="0"/>
        </a:spcAft>
        <a:buSzPct val="100000"/>
        <a:buChar char="•"/>
        <a:defRPr sz="9600">
          <a:solidFill>
            <a:schemeClr val="tx1"/>
          </a:solidFill>
          <a:latin typeface="+mn-lt"/>
        </a:defRPr>
      </a:lvl6pPr>
      <a:lvl7pPr marL="10790238" indent="-1096963" algn="l" defTabSz="4389438" rtl="0" eaLnBrk="0" fontAlgn="base" hangingPunct="0">
        <a:spcBef>
          <a:spcPct val="20000"/>
        </a:spcBef>
        <a:spcAft>
          <a:spcPct val="0"/>
        </a:spcAft>
        <a:buSzPct val="100000"/>
        <a:buChar char="•"/>
        <a:defRPr sz="9600">
          <a:solidFill>
            <a:schemeClr val="tx1"/>
          </a:solidFill>
          <a:latin typeface="+mn-lt"/>
        </a:defRPr>
      </a:lvl7pPr>
      <a:lvl8pPr marL="11247438" indent="-1096963" algn="l" defTabSz="4389438" rtl="0" eaLnBrk="0" fontAlgn="base" hangingPunct="0">
        <a:spcBef>
          <a:spcPct val="20000"/>
        </a:spcBef>
        <a:spcAft>
          <a:spcPct val="0"/>
        </a:spcAft>
        <a:buSzPct val="100000"/>
        <a:buChar char="•"/>
        <a:defRPr sz="9600">
          <a:solidFill>
            <a:schemeClr val="tx1"/>
          </a:solidFill>
          <a:latin typeface="+mn-lt"/>
        </a:defRPr>
      </a:lvl8pPr>
      <a:lvl9pPr marL="11704638" indent="-1096963" algn="l" defTabSz="4389438" rtl="0" eaLnBrk="0" fontAlgn="base" hangingPunct="0">
        <a:spcBef>
          <a:spcPct val="20000"/>
        </a:spcBef>
        <a:spcAft>
          <a:spcPct val="0"/>
        </a:spcAft>
        <a:buSzPct val="100000"/>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2.jpe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emf"/><Relationship Id="rId11" Type="http://schemas.openxmlformats.org/officeDocument/2006/relationships/image" Target="../media/image5.png"/><Relationship Id="rId5" Type="http://schemas.openxmlformats.org/officeDocument/2006/relationships/oleObject" Target="../embeddings/Microsoft_Excel_97-2003_Worksheet1.xls"/><Relationship Id="rId10" Type="http://schemas.openxmlformats.org/officeDocument/2006/relationships/hyperlink" Target="http://nau.edu/Provost/VPAA/Undergraduate-Research/Undergraduate-Symposium-Poster-Preparation/" TargetMode="External"/><Relationship Id="rId4" Type="http://schemas.openxmlformats.org/officeDocument/2006/relationships/oleObject" Target="../embeddings/oleObject1.bin"/><Relationship Id="rId9"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a:xfrm>
            <a:off x="6705600" y="450813"/>
            <a:ext cx="32737882" cy="2446338"/>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hlink"/>
            </a:solidFill>
          </a:ln>
        </p:spPr>
        <p:txBody>
          <a:bodyPr/>
          <a:lstStyle/>
          <a:p>
            <a:r>
              <a:rPr lang="en-US" sz="500" dirty="0">
                <a:solidFill>
                  <a:schemeClr val="tx1"/>
                </a:solidFill>
                <a:latin typeface="Helvetica" charset="0"/>
              </a:rPr>
              <a:t/>
            </a:r>
            <a:br>
              <a:rPr lang="en-US" sz="500" dirty="0">
                <a:solidFill>
                  <a:schemeClr val="tx1"/>
                </a:solidFill>
                <a:latin typeface="Helvetica" charset="0"/>
              </a:rPr>
            </a:br>
            <a:r>
              <a:rPr lang="en-US" sz="12000" b="1" dirty="0">
                <a:solidFill>
                  <a:schemeClr val="hlink"/>
                </a:solidFill>
                <a:latin typeface="Helvetica" charset="0"/>
              </a:rPr>
              <a:t>Basic Poster Creation</a:t>
            </a:r>
            <a:endParaRPr lang="en-US" sz="12000" b="1" dirty="0">
              <a:solidFill>
                <a:schemeClr val="tx1"/>
              </a:solidFill>
              <a:latin typeface="Helvetica" charset="0"/>
            </a:endParaRPr>
          </a:p>
        </p:txBody>
      </p:sp>
      <p:sp>
        <p:nvSpPr>
          <p:cNvPr id="1029" name="Rectangle 4"/>
          <p:cNvSpPr>
            <a:spLocks noChangeArrowheads="1"/>
          </p:cNvSpPr>
          <p:nvPr/>
        </p:nvSpPr>
        <p:spPr bwMode="auto">
          <a:xfrm>
            <a:off x="6705600" y="3165478"/>
            <a:ext cx="32737882" cy="1265238"/>
          </a:xfrm>
          <a:prstGeom prst="rect">
            <a:avLst/>
          </a:prstGeom>
          <a:noFill/>
          <a:ln w="12700">
            <a:solidFill>
              <a:schemeClr val="bg2"/>
            </a:solidFill>
            <a:miter lim="800000"/>
            <a:headEnd/>
            <a:tailEnd/>
          </a:ln>
        </p:spPr>
        <p:txBody>
          <a:bodyPr lIns="441325" tIns="220662" rIns="441325" bIns="220662" anchor="ctr"/>
          <a:lstStyle/>
          <a:p>
            <a:pPr algn="ctr" defTabSz="4389438">
              <a:spcBef>
                <a:spcPct val="0"/>
              </a:spcBef>
              <a:tabLst>
                <a:tab pos="13487400" algn="l"/>
              </a:tabLst>
            </a:pPr>
            <a:r>
              <a:rPr lang="en-US" sz="9600" b="1" dirty="0"/>
              <a:t>Marge Innovera</a:t>
            </a:r>
            <a:r>
              <a:rPr lang="en-US" sz="9600" b="1" baseline="30000" dirty="0"/>
              <a:t>1</a:t>
            </a:r>
            <a:r>
              <a:rPr lang="en-US" sz="9600" b="1" dirty="0"/>
              <a:t>, Paul Murky</a:t>
            </a:r>
            <a:r>
              <a:rPr lang="en-US" sz="9600" b="1" baseline="30000" dirty="0"/>
              <a:t>2</a:t>
            </a:r>
            <a:endParaRPr lang="en-US" sz="9000" b="1" baseline="28000" dirty="0">
              <a:solidFill>
                <a:schemeClr val="bg2"/>
              </a:solidFill>
            </a:endParaRPr>
          </a:p>
        </p:txBody>
      </p:sp>
      <p:sp>
        <p:nvSpPr>
          <p:cNvPr id="1030" name="Rectangle 6"/>
          <p:cNvSpPr>
            <a:spLocks noChangeArrowheads="1"/>
          </p:cNvSpPr>
          <p:nvPr/>
        </p:nvSpPr>
        <p:spPr bwMode="auto">
          <a:xfrm>
            <a:off x="22294949" y="7297738"/>
            <a:ext cx="14277380" cy="7670800"/>
          </a:xfrm>
          <a:prstGeom prst="rect">
            <a:avLst/>
          </a:prstGeom>
          <a:noFill/>
          <a:ln w="12700">
            <a:noFill/>
            <a:miter lim="800000"/>
            <a:headEnd/>
            <a:tailEnd/>
          </a:ln>
        </p:spPr>
        <p:txBody>
          <a:bodyPr wrap="none" anchor="ctr"/>
          <a:lstStyle/>
          <a:p>
            <a:endParaRPr lang="en-US"/>
          </a:p>
        </p:txBody>
      </p:sp>
      <p:sp>
        <p:nvSpPr>
          <p:cNvPr id="1032" name="Rectangle 8"/>
          <p:cNvSpPr>
            <a:spLocks noChangeArrowheads="1"/>
          </p:cNvSpPr>
          <p:nvPr/>
        </p:nvSpPr>
        <p:spPr bwMode="auto">
          <a:xfrm>
            <a:off x="6705600" y="4662867"/>
            <a:ext cx="32741195" cy="1295400"/>
          </a:xfrm>
          <a:prstGeom prst="rect">
            <a:avLst/>
          </a:prstGeom>
          <a:noFill/>
          <a:ln w="12700">
            <a:solidFill>
              <a:srgbClr val="1F0AFE"/>
            </a:solidFill>
            <a:miter lim="800000"/>
            <a:headEnd/>
            <a:tailEnd/>
          </a:ln>
        </p:spPr>
        <p:txBody>
          <a:bodyPr lIns="441325" tIns="220662" rIns="441325" bIns="220662" anchor="ctr"/>
          <a:lstStyle/>
          <a:p>
            <a:pPr algn="ctr" defTabSz="4389438">
              <a:spcBef>
                <a:spcPct val="0"/>
              </a:spcBef>
            </a:pPr>
            <a:r>
              <a:rPr lang="en-US" sz="5400" b="1" dirty="0">
                <a:solidFill>
                  <a:schemeClr val="bg2"/>
                </a:solidFill>
              </a:rPr>
              <a:t>Department of XX, Northern </a:t>
            </a:r>
            <a:r>
              <a:rPr lang="en-US" sz="5400" b="1">
                <a:solidFill>
                  <a:schemeClr val="bg2"/>
                </a:solidFill>
              </a:rPr>
              <a:t>Arizona University</a:t>
            </a:r>
            <a:r>
              <a:rPr lang="en-US" sz="5400" b="1" baseline="30000">
                <a:solidFill>
                  <a:schemeClr val="bg2"/>
                </a:solidFill>
              </a:rPr>
              <a:t>1</a:t>
            </a:r>
            <a:r>
              <a:rPr lang="en-US" sz="5400" b="1">
                <a:solidFill>
                  <a:schemeClr val="bg2"/>
                </a:solidFill>
              </a:rPr>
              <a:t>; </a:t>
            </a:r>
            <a:r>
              <a:rPr lang="en-US" sz="5400" b="1" dirty="0">
                <a:solidFill>
                  <a:schemeClr val="bg2"/>
                </a:solidFill>
              </a:rPr>
              <a:t>Murky Research Inc., Cambridge, MA</a:t>
            </a:r>
            <a:r>
              <a:rPr lang="en-US" sz="5400" b="1" baseline="30000" dirty="0">
                <a:solidFill>
                  <a:schemeClr val="bg2"/>
                </a:solidFill>
              </a:rPr>
              <a:t>2;</a:t>
            </a:r>
            <a:r>
              <a:rPr lang="en-US" sz="5400" b="1" dirty="0">
                <a:solidFill>
                  <a:schemeClr val="bg2"/>
                </a:solidFill>
              </a:rPr>
              <a:t> </a:t>
            </a:r>
            <a:endParaRPr lang="en-US" sz="5400" b="1" baseline="28000" dirty="0">
              <a:solidFill>
                <a:schemeClr val="hlink"/>
              </a:solidFill>
            </a:endParaRPr>
          </a:p>
        </p:txBody>
      </p:sp>
      <p:sp>
        <p:nvSpPr>
          <p:cNvPr id="1033" name="Rectangle 18"/>
          <p:cNvSpPr>
            <a:spLocks noChangeArrowheads="1"/>
          </p:cNvSpPr>
          <p:nvPr/>
        </p:nvSpPr>
        <p:spPr bwMode="auto">
          <a:xfrm>
            <a:off x="4838105" y="6910388"/>
            <a:ext cx="3972174" cy="1308100"/>
          </a:xfrm>
          <a:prstGeom prst="rect">
            <a:avLst/>
          </a:prstGeom>
          <a:noFill/>
          <a:ln w="12700">
            <a:noFill/>
            <a:miter lim="800000"/>
            <a:headEnd/>
            <a:tailEnd/>
          </a:ln>
        </p:spPr>
        <p:txBody>
          <a:bodyPr lIns="90488" tIns="44450" rIns="90488" bIns="44450">
            <a:spAutoFit/>
          </a:bodyPr>
          <a:lstStyle/>
          <a:p>
            <a:pPr algn="l"/>
            <a:r>
              <a:rPr lang="en-US" sz="8000" b="1">
                <a:solidFill>
                  <a:srgbClr val="FAFD00"/>
                </a:solidFill>
              </a:rPr>
              <a:t>	</a:t>
            </a:r>
          </a:p>
        </p:txBody>
      </p:sp>
      <p:sp>
        <p:nvSpPr>
          <p:cNvPr id="1034" name="Rectangle 19"/>
          <p:cNvSpPr>
            <a:spLocks noChangeArrowheads="1"/>
          </p:cNvSpPr>
          <p:nvPr/>
        </p:nvSpPr>
        <p:spPr bwMode="auto">
          <a:xfrm>
            <a:off x="4990451" y="8171665"/>
            <a:ext cx="4862711" cy="2389187"/>
          </a:xfrm>
          <a:prstGeom prst="rect">
            <a:avLst/>
          </a:prstGeom>
          <a:noFill/>
          <a:ln w="12700">
            <a:noFill/>
            <a:miter lim="800000"/>
            <a:headEnd/>
            <a:tailEnd/>
          </a:ln>
        </p:spPr>
        <p:txBody>
          <a:bodyPr wrap="none" anchor="ctr"/>
          <a:lstStyle/>
          <a:p>
            <a:endParaRPr lang="en-US"/>
          </a:p>
        </p:txBody>
      </p:sp>
      <p:sp>
        <p:nvSpPr>
          <p:cNvPr id="1035" name="Rectangle 20"/>
          <p:cNvSpPr>
            <a:spLocks noChangeArrowheads="1"/>
          </p:cNvSpPr>
          <p:nvPr/>
        </p:nvSpPr>
        <p:spPr bwMode="auto">
          <a:xfrm>
            <a:off x="584461" y="19028419"/>
            <a:ext cx="9164340" cy="781050"/>
          </a:xfrm>
          <a:prstGeom prst="rect">
            <a:avLst/>
          </a:prstGeom>
          <a:solidFill>
            <a:srgbClr val="1500FE"/>
          </a:solidFill>
          <a:ln w="12700">
            <a:solidFill>
              <a:srgbClr val="1500FE"/>
            </a:solidFill>
            <a:miter lim="800000"/>
            <a:headEnd/>
            <a:tailEnd/>
          </a:ln>
        </p:spPr>
        <p:txBody>
          <a:bodyPr wrap="none" lIns="90488" tIns="44450" rIns="90488" bIns="44450" anchor="ctr"/>
          <a:lstStyle/>
          <a:p>
            <a:pPr algn="l">
              <a:spcBef>
                <a:spcPct val="0"/>
              </a:spcBef>
            </a:pPr>
            <a:r>
              <a:rPr lang="en-US" sz="4800" b="1" dirty="0">
                <a:solidFill>
                  <a:srgbClr val="FAFD00"/>
                </a:solidFill>
              </a:rPr>
              <a:t>	Fonts</a:t>
            </a:r>
          </a:p>
        </p:txBody>
      </p:sp>
      <p:sp>
        <p:nvSpPr>
          <p:cNvPr id="1036" name="Rectangle 21"/>
          <p:cNvSpPr>
            <a:spLocks noChangeArrowheads="1"/>
          </p:cNvSpPr>
          <p:nvPr/>
        </p:nvSpPr>
        <p:spPr bwMode="auto">
          <a:xfrm>
            <a:off x="4895653" y="6621466"/>
            <a:ext cx="4862711" cy="777875"/>
          </a:xfrm>
          <a:prstGeom prst="rect">
            <a:avLst/>
          </a:prstGeom>
          <a:noFill/>
          <a:ln w="12700">
            <a:noFill/>
            <a:miter lim="800000"/>
            <a:headEnd/>
            <a:tailEnd/>
          </a:ln>
        </p:spPr>
        <p:txBody>
          <a:bodyPr wrap="none" anchor="ctr"/>
          <a:lstStyle/>
          <a:p>
            <a:endParaRPr lang="en-US"/>
          </a:p>
        </p:txBody>
      </p:sp>
      <p:sp>
        <p:nvSpPr>
          <p:cNvPr id="1039" name="Rectangle 24"/>
          <p:cNvSpPr>
            <a:spLocks noChangeArrowheads="1"/>
          </p:cNvSpPr>
          <p:nvPr/>
        </p:nvSpPr>
        <p:spPr bwMode="auto">
          <a:xfrm>
            <a:off x="20267470" y="6248400"/>
            <a:ext cx="9165779" cy="781050"/>
          </a:xfrm>
          <a:prstGeom prst="rect">
            <a:avLst/>
          </a:prstGeom>
          <a:solidFill>
            <a:srgbClr val="1500FE"/>
          </a:solidFill>
          <a:ln w="12700">
            <a:solidFill>
              <a:srgbClr val="1500FE"/>
            </a:solidFill>
            <a:miter lim="800000"/>
            <a:headEnd/>
            <a:tailEnd/>
          </a:ln>
        </p:spPr>
        <p:txBody>
          <a:bodyPr wrap="none" lIns="90488" tIns="44450" rIns="90488" bIns="44450" anchor="ctr"/>
          <a:lstStyle/>
          <a:p>
            <a:pPr algn="l">
              <a:spcBef>
                <a:spcPct val="0"/>
              </a:spcBef>
            </a:pPr>
            <a:r>
              <a:rPr lang="en-US" sz="4800" b="1" dirty="0">
                <a:solidFill>
                  <a:srgbClr val="FAFD00"/>
                </a:solidFill>
              </a:rPr>
              <a:t>	Charts and Graphs</a:t>
            </a:r>
          </a:p>
        </p:txBody>
      </p:sp>
      <p:sp>
        <p:nvSpPr>
          <p:cNvPr id="1042" name="Rectangle 27"/>
          <p:cNvSpPr>
            <a:spLocks noChangeArrowheads="1"/>
          </p:cNvSpPr>
          <p:nvPr/>
        </p:nvSpPr>
        <p:spPr bwMode="auto">
          <a:xfrm>
            <a:off x="10483321" y="16066378"/>
            <a:ext cx="9165779" cy="779462"/>
          </a:xfrm>
          <a:prstGeom prst="rect">
            <a:avLst/>
          </a:prstGeom>
          <a:solidFill>
            <a:srgbClr val="1500FE"/>
          </a:solidFill>
          <a:ln w="12700">
            <a:solidFill>
              <a:srgbClr val="1500FE"/>
            </a:solidFill>
            <a:miter lim="800000"/>
            <a:headEnd/>
            <a:tailEnd/>
          </a:ln>
        </p:spPr>
        <p:txBody>
          <a:bodyPr wrap="none" lIns="90488" tIns="44450" rIns="90488" bIns="44450" anchor="ctr"/>
          <a:lstStyle/>
          <a:p>
            <a:pPr algn="l">
              <a:spcBef>
                <a:spcPct val="0"/>
              </a:spcBef>
            </a:pPr>
            <a:r>
              <a:rPr lang="en-US" sz="4800" b="1" dirty="0">
                <a:solidFill>
                  <a:srgbClr val="FAFD00"/>
                </a:solidFill>
              </a:rPr>
              <a:t>	Tables</a:t>
            </a:r>
          </a:p>
        </p:txBody>
      </p:sp>
      <p:sp>
        <p:nvSpPr>
          <p:cNvPr id="1043" name="Rectangle 28"/>
          <p:cNvSpPr>
            <a:spLocks noChangeArrowheads="1"/>
          </p:cNvSpPr>
          <p:nvPr/>
        </p:nvSpPr>
        <p:spPr bwMode="auto">
          <a:xfrm>
            <a:off x="30420569" y="28860750"/>
            <a:ext cx="9165779" cy="781050"/>
          </a:xfrm>
          <a:prstGeom prst="rect">
            <a:avLst/>
          </a:prstGeom>
          <a:solidFill>
            <a:srgbClr val="1500FE"/>
          </a:solidFill>
          <a:ln w="12700">
            <a:solidFill>
              <a:srgbClr val="1500FE"/>
            </a:solidFill>
            <a:miter lim="800000"/>
            <a:headEnd/>
            <a:tailEnd/>
          </a:ln>
        </p:spPr>
        <p:txBody>
          <a:bodyPr wrap="none" lIns="90488" tIns="44450" rIns="90488" bIns="44450" anchor="ctr"/>
          <a:lstStyle/>
          <a:p>
            <a:pPr algn="l">
              <a:spcBef>
                <a:spcPct val="0"/>
              </a:spcBef>
            </a:pPr>
            <a:r>
              <a:rPr lang="en-US" sz="4800" b="1" dirty="0">
                <a:solidFill>
                  <a:srgbClr val="FAFD00"/>
                </a:solidFill>
              </a:rPr>
              <a:t>	Acknowledgments</a:t>
            </a:r>
          </a:p>
        </p:txBody>
      </p:sp>
      <p:sp>
        <p:nvSpPr>
          <p:cNvPr id="1044" name="Rectangle 29"/>
          <p:cNvSpPr>
            <a:spLocks noChangeArrowheads="1"/>
          </p:cNvSpPr>
          <p:nvPr/>
        </p:nvSpPr>
        <p:spPr bwMode="auto">
          <a:xfrm>
            <a:off x="4895653" y="23317203"/>
            <a:ext cx="4862711" cy="1008063"/>
          </a:xfrm>
          <a:prstGeom prst="rect">
            <a:avLst/>
          </a:prstGeom>
          <a:noFill/>
          <a:ln w="12700">
            <a:noFill/>
            <a:miter lim="800000"/>
            <a:headEnd/>
            <a:tailEnd/>
          </a:ln>
        </p:spPr>
        <p:txBody>
          <a:bodyPr wrap="none" anchor="ctr"/>
          <a:lstStyle/>
          <a:p>
            <a:endParaRPr lang="en-US"/>
          </a:p>
        </p:txBody>
      </p:sp>
      <p:sp>
        <p:nvSpPr>
          <p:cNvPr id="1047" name="Rectangle 33"/>
          <p:cNvSpPr>
            <a:spLocks noChangeArrowheads="1"/>
          </p:cNvSpPr>
          <p:nvPr/>
        </p:nvSpPr>
        <p:spPr bwMode="auto">
          <a:xfrm>
            <a:off x="22425870" y="16552863"/>
            <a:ext cx="4920258" cy="7205662"/>
          </a:xfrm>
          <a:prstGeom prst="rect">
            <a:avLst/>
          </a:prstGeom>
          <a:noFill/>
          <a:ln w="12700">
            <a:noFill/>
            <a:miter lim="800000"/>
            <a:headEnd/>
            <a:tailEnd/>
          </a:ln>
        </p:spPr>
        <p:txBody>
          <a:bodyPr wrap="none" anchor="ctr"/>
          <a:lstStyle/>
          <a:p>
            <a:endParaRPr lang="en-US"/>
          </a:p>
        </p:txBody>
      </p:sp>
      <p:sp>
        <p:nvSpPr>
          <p:cNvPr id="1050" name="Rectangle 37"/>
          <p:cNvSpPr>
            <a:spLocks noChangeArrowheads="1"/>
          </p:cNvSpPr>
          <p:nvPr/>
        </p:nvSpPr>
        <p:spPr bwMode="auto">
          <a:xfrm>
            <a:off x="14484401" y="28211466"/>
            <a:ext cx="4862711" cy="3362325"/>
          </a:xfrm>
          <a:prstGeom prst="rect">
            <a:avLst/>
          </a:prstGeom>
          <a:noFill/>
          <a:ln w="12700">
            <a:noFill/>
            <a:miter lim="800000"/>
            <a:headEnd/>
            <a:tailEnd/>
          </a:ln>
        </p:spPr>
        <p:txBody>
          <a:bodyPr wrap="none" anchor="ctr"/>
          <a:lstStyle/>
          <a:p>
            <a:endParaRPr lang="en-US"/>
          </a:p>
        </p:txBody>
      </p:sp>
      <p:sp>
        <p:nvSpPr>
          <p:cNvPr id="1054" name="Rectangle 41"/>
          <p:cNvSpPr>
            <a:spLocks noChangeArrowheads="1"/>
          </p:cNvSpPr>
          <p:nvPr/>
        </p:nvSpPr>
        <p:spPr bwMode="auto">
          <a:xfrm>
            <a:off x="4836668" y="7340600"/>
            <a:ext cx="4862711" cy="10572750"/>
          </a:xfrm>
          <a:prstGeom prst="rect">
            <a:avLst/>
          </a:prstGeom>
          <a:noFill/>
          <a:ln w="12700">
            <a:noFill/>
            <a:miter lim="800000"/>
            <a:headEnd/>
            <a:tailEnd/>
          </a:ln>
        </p:spPr>
        <p:txBody>
          <a:bodyPr wrap="none" anchor="ctr"/>
          <a:lstStyle/>
          <a:p>
            <a:endParaRPr lang="en-US"/>
          </a:p>
        </p:txBody>
      </p:sp>
      <p:sp>
        <p:nvSpPr>
          <p:cNvPr id="1055" name="Rectangle 42"/>
          <p:cNvSpPr>
            <a:spLocks noChangeArrowheads="1"/>
          </p:cNvSpPr>
          <p:nvPr/>
        </p:nvSpPr>
        <p:spPr bwMode="auto">
          <a:xfrm>
            <a:off x="10543998" y="16980144"/>
            <a:ext cx="8971599" cy="2890535"/>
          </a:xfrm>
          <a:prstGeom prst="rect">
            <a:avLst/>
          </a:prstGeom>
          <a:noFill/>
          <a:ln w="12700">
            <a:noFill/>
            <a:miter lim="800000"/>
            <a:headEnd/>
            <a:tailEnd/>
          </a:ln>
        </p:spPr>
        <p:txBody>
          <a:bodyPr wrap="square" lIns="90488" tIns="44450" rIns="90488" bIns="44450">
            <a:spAutoFit/>
          </a:bodyPr>
          <a:lstStyle/>
          <a:p>
            <a:r>
              <a:rPr lang="en-US" b="1" dirty="0"/>
              <a:t>Table can be constructed directly in PowerPoint or imported from Word or Excel via copy/paste.</a:t>
            </a:r>
          </a:p>
          <a:p>
            <a:endParaRPr lang="en-US" b="1" dirty="0"/>
          </a:p>
          <a:p>
            <a:r>
              <a:rPr lang="en-US" sz="2400" b="1" dirty="0"/>
              <a:t>The following table was constructed in Word at the desired size, with appropriate font sizes, desired box outlines, etc. It was then put into this PowerPoint file via copy/paste.</a:t>
            </a:r>
          </a:p>
        </p:txBody>
      </p:sp>
      <p:sp>
        <p:nvSpPr>
          <p:cNvPr id="1059" name="Rectangle 46"/>
          <p:cNvSpPr>
            <a:spLocks noChangeArrowheads="1"/>
          </p:cNvSpPr>
          <p:nvPr/>
        </p:nvSpPr>
        <p:spPr bwMode="auto">
          <a:xfrm>
            <a:off x="30286904" y="8839200"/>
            <a:ext cx="9165779" cy="779462"/>
          </a:xfrm>
          <a:prstGeom prst="rect">
            <a:avLst/>
          </a:prstGeom>
          <a:solidFill>
            <a:srgbClr val="1500FE"/>
          </a:solidFill>
          <a:ln w="12700">
            <a:solidFill>
              <a:srgbClr val="1500FE"/>
            </a:solidFill>
            <a:miter lim="800000"/>
            <a:headEnd/>
            <a:tailEnd/>
          </a:ln>
        </p:spPr>
        <p:txBody>
          <a:bodyPr wrap="none" lIns="90488" tIns="44450" rIns="90488" bIns="44450" anchor="ctr"/>
          <a:lstStyle/>
          <a:p>
            <a:pPr algn="l">
              <a:spcBef>
                <a:spcPct val="0"/>
              </a:spcBef>
            </a:pPr>
            <a:r>
              <a:rPr lang="en-US" sz="4800" b="1" dirty="0">
                <a:solidFill>
                  <a:srgbClr val="FAFD00"/>
                </a:solidFill>
              </a:rPr>
              <a:t>	Hints</a:t>
            </a:r>
          </a:p>
        </p:txBody>
      </p:sp>
      <p:sp>
        <p:nvSpPr>
          <p:cNvPr id="1061" name="Rectangle 48"/>
          <p:cNvSpPr>
            <a:spLocks noChangeArrowheads="1"/>
          </p:cNvSpPr>
          <p:nvPr/>
        </p:nvSpPr>
        <p:spPr bwMode="auto">
          <a:xfrm>
            <a:off x="579857" y="6244434"/>
            <a:ext cx="9165779" cy="779462"/>
          </a:xfrm>
          <a:prstGeom prst="rect">
            <a:avLst/>
          </a:prstGeom>
          <a:solidFill>
            <a:srgbClr val="1500FE"/>
          </a:solidFill>
          <a:ln w="12700">
            <a:solidFill>
              <a:srgbClr val="1500FE"/>
            </a:solidFill>
            <a:miter lim="800000"/>
            <a:headEnd/>
            <a:tailEnd/>
          </a:ln>
        </p:spPr>
        <p:txBody>
          <a:bodyPr wrap="none" lIns="90488" tIns="44450" rIns="90488" bIns="44450" anchor="ctr"/>
          <a:lstStyle/>
          <a:p>
            <a:pPr lvl="2" algn="l">
              <a:spcBef>
                <a:spcPct val="0"/>
              </a:spcBef>
            </a:pPr>
            <a:r>
              <a:rPr lang="en-US" sz="4800" b="1" dirty="0">
                <a:solidFill>
                  <a:srgbClr val="FAFD00"/>
                </a:solidFill>
              </a:rPr>
              <a:t>Abstract</a:t>
            </a:r>
          </a:p>
        </p:txBody>
      </p:sp>
      <p:sp>
        <p:nvSpPr>
          <p:cNvPr id="1062" name="Rectangle 49"/>
          <p:cNvSpPr>
            <a:spLocks noChangeArrowheads="1"/>
          </p:cNvSpPr>
          <p:nvPr/>
        </p:nvSpPr>
        <p:spPr bwMode="auto">
          <a:xfrm>
            <a:off x="585391" y="7558088"/>
            <a:ext cx="9171534" cy="4235450"/>
          </a:xfrm>
          <a:prstGeom prst="rect">
            <a:avLst/>
          </a:prstGeom>
          <a:noFill/>
          <a:ln w="12700">
            <a:noFill/>
            <a:miter lim="800000"/>
            <a:headEnd/>
            <a:tailEnd/>
          </a:ln>
        </p:spPr>
        <p:txBody>
          <a:bodyPr lIns="90488" tIns="44450" rIns="90488" bIns="44450">
            <a:spAutoFit/>
          </a:bodyPr>
          <a:lstStyle/>
          <a:p>
            <a:endParaRPr lang="en-US" sz="3200"/>
          </a:p>
          <a:p>
            <a:endParaRPr lang="en-US" sz="3200" b="1"/>
          </a:p>
          <a:p>
            <a:endParaRPr lang="en-US" sz="3200" b="1"/>
          </a:p>
          <a:p>
            <a:endParaRPr lang="en-US" sz="3200" b="1"/>
          </a:p>
          <a:p>
            <a:endParaRPr lang="en-US" sz="3200" b="1"/>
          </a:p>
          <a:p>
            <a:pPr latinLnBrk="1"/>
            <a:endParaRPr lang="en-US" sz="3200" b="1"/>
          </a:p>
        </p:txBody>
      </p:sp>
      <p:graphicFrame>
        <p:nvGraphicFramePr>
          <p:cNvPr id="1026" name="Object 55">
            <a:hlinkClick r:id="" action="ppaction://ole?verb=0"/>
          </p:cNvPr>
          <p:cNvGraphicFramePr>
            <a:graphicFrameLocks/>
          </p:cNvGraphicFramePr>
          <p:nvPr>
            <p:extLst>
              <p:ext uri="{D42A27DB-BD31-4B8C-83A1-F6EECF244321}">
                <p14:modId xmlns:p14="http://schemas.microsoft.com/office/powerpoint/2010/main" val="3694619776"/>
              </p:ext>
            </p:extLst>
          </p:nvPr>
        </p:nvGraphicFramePr>
        <p:xfrm>
          <a:off x="10720501" y="23614774"/>
          <a:ext cx="8840787" cy="3159125"/>
        </p:xfrm>
        <a:graphic>
          <a:graphicData uri="http://schemas.openxmlformats.org/presentationml/2006/ole">
            <mc:AlternateContent xmlns:mc="http://schemas.openxmlformats.org/markup-compatibility/2006">
              <mc:Choice xmlns:v="urn:schemas-microsoft-com:vml" Requires="v">
                <p:oleObj spid="_x0000_s1047" name="Worksheet" r:id="rId5" imgW="5972281" imgH="1819146" progId="Excel.Sheet.8">
                  <p:embed/>
                </p:oleObj>
              </mc:Choice>
              <mc:Fallback>
                <p:oleObj name="Worksheet" r:id="rId5" imgW="5972281" imgH="1819146" progId="Excel.Sheet.8">
                  <p:embed/>
                  <p:pic>
                    <p:nvPicPr>
                      <p:cNvPr id="0" name="Object 55"/>
                      <p:cNvPicPr>
                        <a:picLocks noChangeArrowheads="1"/>
                      </p:cNvPicPr>
                      <p:nvPr/>
                    </p:nvPicPr>
                    <p:blipFill>
                      <a:blip r:embed="rId6"/>
                      <a:srcRect/>
                      <a:stretch>
                        <a:fillRect/>
                      </a:stretch>
                    </p:blipFill>
                    <p:spPr bwMode="auto">
                      <a:xfrm>
                        <a:off x="10720501" y="23614774"/>
                        <a:ext cx="8840787" cy="3159125"/>
                      </a:xfrm>
                      <a:prstGeom prst="rect">
                        <a:avLst/>
                      </a:prstGeom>
                      <a:solidFill>
                        <a:srgbClr val="FEEED4"/>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3" name="Rectangle 63"/>
          <p:cNvSpPr>
            <a:spLocks noChangeArrowheads="1"/>
          </p:cNvSpPr>
          <p:nvPr/>
        </p:nvSpPr>
        <p:spPr bwMode="auto">
          <a:xfrm>
            <a:off x="30417691" y="22779041"/>
            <a:ext cx="9142760" cy="520655"/>
          </a:xfrm>
          <a:prstGeom prst="rect">
            <a:avLst/>
          </a:prstGeom>
          <a:noFill/>
          <a:ln w="12700">
            <a:noFill/>
            <a:miter lim="800000"/>
            <a:headEnd/>
            <a:tailEnd/>
          </a:ln>
        </p:spPr>
        <p:txBody>
          <a:bodyPr lIns="90488" tIns="44450" rIns="90488" bIns="44450">
            <a:spAutoFit/>
          </a:bodyPr>
          <a:lstStyle/>
          <a:p>
            <a:endParaRPr lang="en-US" dirty="0"/>
          </a:p>
        </p:txBody>
      </p:sp>
      <p:sp>
        <p:nvSpPr>
          <p:cNvPr id="1074" name="Rectangle 64"/>
          <p:cNvSpPr>
            <a:spLocks noChangeArrowheads="1"/>
          </p:cNvSpPr>
          <p:nvPr/>
        </p:nvSpPr>
        <p:spPr bwMode="auto">
          <a:xfrm>
            <a:off x="633783" y="7106574"/>
            <a:ext cx="8920551" cy="11723722"/>
          </a:xfrm>
          <a:prstGeom prst="rect">
            <a:avLst/>
          </a:prstGeom>
          <a:noFill/>
          <a:ln w="12700">
            <a:noFill/>
            <a:miter lim="800000"/>
            <a:headEnd/>
            <a:tailEnd/>
          </a:ln>
        </p:spPr>
        <p:txBody>
          <a:bodyPr wrap="square" lIns="90488" tIns="44450" rIns="90488" bIns="44450">
            <a:spAutoFit/>
          </a:bodyPr>
          <a:lstStyle/>
          <a:p>
            <a:r>
              <a:rPr lang="en-US" b="1" dirty="0">
                <a:solidFill>
                  <a:srgbClr val="1500FE"/>
                </a:solidFill>
              </a:rPr>
              <a:t>Purpose:  </a:t>
            </a:r>
            <a:r>
              <a:rPr lang="en-US" dirty="0"/>
              <a:t>To establish guidelines for a poster layout which will most suitably represent the school, its research, and print well.</a:t>
            </a:r>
          </a:p>
          <a:p>
            <a:r>
              <a:rPr lang="en-US" dirty="0">
                <a:solidFill>
                  <a:srgbClr val="1500FE"/>
                </a:solidFill>
              </a:rPr>
              <a:t>Method</a:t>
            </a:r>
            <a:r>
              <a:rPr lang="en-US" b="1" dirty="0">
                <a:solidFill>
                  <a:srgbClr val="1500FE"/>
                </a:solidFill>
              </a:rPr>
              <a:t>:  </a:t>
            </a:r>
            <a:r>
              <a:rPr lang="en-US" b="1" dirty="0"/>
              <a:t>If we are printing your poster, we require the use of PowerPoint as then the printer operator can easily make any minor edits to improve the quality, and more importantly the time required to print the poster.  Avoid dark backgrounds, as they take a lot of ink.</a:t>
            </a:r>
          </a:p>
          <a:p>
            <a:r>
              <a:rPr lang="en-US" b="1" i="1" dirty="0">
                <a:solidFill>
                  <a:srgbClr val="FF0000"/>
                </a:solidFill>
              </a:rPr>
              <a:t>Please remember that this layout is only an example template:  other than page size, it is not fixed, and you may manipulate it as you see fit.  It is only limited by your creativity!</a:t>
            </a:r>
          </a:p>
          <a:p>
            <a:pPr>
              <a:buFont typeface="Arial" pitchFamily="34" charset="0"/>
              <a:buChar char="•"/>
            </a:pPr>
            <a:r>
              <a:rPr lang="en-US" dirty="0"/>
              <a:t> Page Size:  34 x 43.5 inches. </a:t>
            </a:r>
          </a:p>
          <a:p>
            <a:pPr lvl="1"/>
            <a:r>
              <a:rPr lang="en-US" dirty="0"/>
              <a:t>The printer paper is 36-inches high including ½-inch margins.  If  the smallest dimension of your poster is larger than 35.5-inches, the printer software will scale the poster down, but this increases the time required to print.</a:t>
            </a:r>
          </a:p>
          <a:p>
            <a:pPr lvl="1"/>
            <a:r>
              <a:rPr lang="en-US" dirty="0"/>
              <a:t>NOTE:  PowerPoint has a 56-inch limit in both dimensions.</a:t>
            </a:r>
          </a:p>
          <a:p>
            <a:r>
              <a:rPr lang="en-US" dirty="0"/>
              <a:t>Before starting to create your poster, please be sure to check the page size is 34 by 44.  Go to Design and then Page Setup in .</a:t>
            </a:r>
            <a:r>
              <a:rPr lang="en-US" dirty="0" err="1"/>
              <a:t>pptx</a:t>
            </a:r>
            <a:r>
              <a:rPr lang="en-US" dirty="0"/>
              <a:t> to check this out.</a:t>
            </a:r>
          </a:p>
        </p:txBody>
      </p:sp>
      <p:sp>
        <p:nvSpPr>
          <p:cNvPr id="1075" name="Rectangle 65"/>
          <p:cNvSpPr>
            <a:spLocks noChangeArrowheads="1"/>
          </p:cNvSpPr>
          <p:nvPr/>
        </p:nvSpPr>
        <p:spPr bwMode="auto">
          <a:xfrm>
            <a:off x="605271" y="19964400"/>
            <a:ext cx="9015114" cy="6553076"/>
          </a:xfrm>
          <a:prstGeom prst="rect">
            <a:avLst/>
          </a:prstGeom>
          <a:noFill/>
          <a:ln w="12700">
            <a:noFill/>
            <a:miter lim="800000"/>
            <a:headEnd/>
            <a:tailEnd/>
          </a:ln>
        </p:spPr>
        <p:txBody>
          <a:bodyPr wrap="square" lIns="90488" tIns="44450" rIns="90488" bIns="44450">
            <a:spAutoFit/>
          </a:bodyPr>
          <a:lstStyle/>
          <a:p>
            <a:r>
              <a:rPr lang="en-US" b="1" dirty="0"/>
              <a:t>Your poster is being read from an average  distance of 4-ft away.  </a:t>
            </a:r>
            <a:r>
              <a:rPr lang="en-US" dirty="0"/>
              <a:t>Choose a font that is not crowded and remember that there are two spaces after the period at the end of a sentence.  This poster is using Helvetica font with a font size of 28 for most of the text. </a:t>
            </a:r>
          </a:p>
          <a:p>
            <a:pPr>
              <a:buFont typeface="Arial" pitchFamily="34" charset="0"/>
              <a:buChar char="•"/>
            </a:pPr>
            <a:r>
              <a:rPr lang="en-US" b="1" dirty="0"/>
              <a:t> bullets help to draw attention to important points.</a:t>
            </a:r>
          </a:p>
          <a:p>
            <a:r>
              <a:rPr lang="en-US" dirty="0"/>
              <a:t>For certain fonts, using </a:t>
            </a:r>
            <a:r>
              <a:rPr lang="en-US" b="1" dirty="0"/>
              <a:t>bold </a:t>
            </a:r>
            <a:r>
              <a:rPr lang="en-US" dirty="0"/>
              <a:t>helps to make the poster more easily read from a distance.</a:t>
            </a:r>
          </a:p>
          <a:p>
            <a:r>
              <a:rPr lang="en-US" b="1" dirty="0"/>
              <a:t>An easy way to check the readability of your poster is to set zoom level to 100% and stand 4-ft away from your computer screen.</a:t>
            </a:r>
          </a:p>
          <a:p>
            <a:r>
              <a:rPr lang="en-US" b="1" dirty="0">
                <a:solidFill>
                  <a:srgbClr val="FF0000"/>
                </a:solidFill>
              </a:rPr>
              <a:t>Remember:</a:t>
            </a:r>
            <a:r>
              <a:rPr lang="en-US" b="1" dirty="0"/>
              <a:t>  </a:t>
            </a:r>
            <a:r>
              <a:rPr lang="en-US" b="1" i="1" dirty="0"/>
              <a:t>Your poster is a summary of your work; not every little detail needs to be included.</a:t>
            </a:r>
            <a:r>
              <a:rPr lang="en-US" b="1" dirty="0"/>
              <a:t> </a:t>
            </a:r>
            <a:r>
              <a:rPr lang="en-US" b="1" dirty="0">
                <a:sym typeface="Wingdings" pitchFamily="2" charset="2"/>
              </a:rPr>
              <a:t></a:t>
            </a:r>
            <a:endParaRPr lang="en-US" b="1" dirty="0"/>
          </a:p>
        </p:txBody>
      </p:sp>
      <p:sp>
        <p:nvSpPr>
          <p:cNvPr id="53" name="Rectangle 24"/>
          <p:cNvSpPr>
            <a:spLocks noChangeArrowheads="1"/>
          </p:cNvSpPr>
          <p:nvPr/>
        </p:nvSpPr>
        <p:spPr bwMode="auto">
          <a:xfrm>
            <a:off x="10474038" y="6248400"/>
            <a:ext cx="9165779" cy="781050"/>
          </a:xfrm>
          <a:prstGeom prst="rect">
            <a:avLst/>
          </a:prstGeom>
          <a:solidFill>
            <a:srgbClr val="1500FE"/>
          </a:solidFill>
          <a:ln w="12700">
            <a:solidFill>
              <a:srgbClr val="1500FE"/>
            </a:solidFill>
            <a:miter lim="800000"/>
            <a:headEnd/>
            <a:tailEnd/>
          </a:ln>
        </p:spPr>
        <p:txBody>
          <a:bodyPr wrap="none" lIns="90488" tIns="44450" rIns="90488" bIns="44450" anchor="ctr"/>
          <a:lstStyle/>
          <a:p>
            <a:pPr algn="l">
              <a:spcBef>
                <a:spcPct val="0"/>
              </a:spcBef>
            </a:pPr>
            <a:r>
              <a:rPr lang="en-US" sz="4800" b="1" dirty="0">
                <a:solidFill>
                  <a:srgbClr val="FAFD00"/>
                </a:solidFill>
              </a:rPr>
              <a:t>	NAU/College/??? Logos</a:t>
            </a:r>
          </a:p>
        </p:txBody>
      </p:sp>
      <p:sp>
        <p:nvSpPr>
          <p:cNvPr id="55" name="Rectangle 38"/>
          <p:cNvSpPr>
            <a:spLocks noChangeArrowheads="1"/>
          </p:cNvSpPr>
          <p:nvPr/>
        </p:nvSpPr>
        <p:spPr bwMode="auto">
          <a:xfrm>
            <a:off x="10448926" y="7433199"/>
            <a:ext cx="9142760" cy="520655"/>
          </a:xfrm>
          <a:prstGeom prst="rect">
            <a:avLst/>
          </a:prstGeom>
          <a:noFill/>
          <a:ln w="12700">
            <a:noFill/>
            <a:miter lim="800000"/>
            <a:headEnd/>
            <a:tailEnd/>
          </a:ln>
        </p:spPr>
        <p:txBody>
          <a:bodyPr wrap="square" lIns="90488" tIns="44450" rIns="90488" bIns="44450">
            <a:spAutoFit/>
          </a:bodyPr>
          <a:lstStyle/>
          <a:p>
            <a:endParaRPr lang="en-US" dirty="0"/>
          </a:p>
        </p:txBody>
      </p:sp>
      <p:sp>
        <p:nvSpPr>
          <p:cNvPr id="56" name="Rectangle 38"/>
          <p:cNvSpPr>
            <a:spLocks noChangeArrowheads="1"/>
          </p:cNvSpPr>
          <p:nvPr/>
        </p:nvSpPr>
        <p:spPr bwMode="auto">
          <a:xfrm>
            <a:off x="10506472" y="7106574"/>
            <a:ext cx="9142760" cy="4521751"/>
          </a:xfrm>
          <a:prstGeom prst="rect">
            <a:avLst/>
          </a:prstGeom>
          <a:noFill/>
          <a:ln w="12700">
            <a:noFill/>
            <a:miter lim="800000"/>
            <a:headEnd/>
            <a:tailEnd/>
          </a:ln>
        </p:spPr>
        <p:txBody>
          <a:bodyPr wrap="square" lIns="90488" tIns="44450" rIns="90488" bIns="44450">
            <a:spAutoFit/>
          </a:bodyPr>
          <a:lstStyle/>
          <a:p>
            <a:r>
              <a:rPr lang="en-US" b="1" dirty="0"/>
              <a:t>Large format NAU and college logos can be found at:</a:t>
            </a:r>
          </a:p>
          <a:p>
            <a:pPr algn="ctr"/>
            <a:r>
              <a:rPr lang="en-US" sz="2400" dirty="0"/>
              <a:t>http://www.physics.nau.edu/~anderson/LOGOS/posterlogos.html</a:t>
            </a:r>
          </a:p>
          <a:p>
            <a:pPr algn="l"/>
            <a:r>
              <a:rPr lang="en-US" b="1" dirty="0"/>
              <a:t>The </a:t>
            </a:r>
            <a:r>
              <a:rPr lang="en-US" i="1" dirty="0"/>
              <a:t>gif</a:t>
            </a:r>
            <a:r>
              <a:rPr lang="en-US" b="1" i="1" dirty="0"/>
              <a:t>, </a:t>
            </a:r>
            <a:r>
              <a:rPr lang="en-US" i="1" dirty="0"/>
              <a:t>jpg</a:t>
            </a:r>
            <a:r>
              <a:rPr lang="en-US" b="1" dirty="0"/>
              <a:t> and </a:t>
            </a:r>
            <a:r>
              <a:rPr lang="en-US" i="1" dirty="0"/>
              <a:t>tif</a:t>
            </a:r>
            <a:r>
              <a:rPr lang="en-US" b="1" dirty="0"/>
              <a:t> logos can be reduced down to fit nicely into your poster.  The </a:t>
            </a:r>
            <a:r>
              <a:rPr lang="en-US" i="1" dirty="0"/>
              <a:t>png</a:t>
            </a:r>
            <a:r>
              <a:rPr lang="en-US" b="1" i="1" dirty="0"/>
              <a:t> </a:t>
            </a:r>
            <a:r>
              <a:rPr lang="en-US" b="1" dirty="0"/>
              <a:t>logos may be reduced or enlarged.</a:t>
            </a:r>
          </a:p>
          <a:p>
            <a:pPr algn="l"/>
            <a:r>
              <a:rPr lang="en-US" b="1" dirty="0"/>
              <a:t>If you copy a logo from a webpage, you may find that when enlarged to fit your poster, it becomes pixilated to the point of distraction.  For example:</a:t>
            </a:r>
          </a:p>
        </p:txBody>
      </p:sp>
      <p:sp>
        <p:nvSpPr>
          <p:cNvPr id="58" name="TextBox 57"/>
          <p:cNvSpPr txBox="1"/>
          <p:nvPr/>
        </p:nvSpPr>
        <p:spPr>
          <a:xfrm>
            <a:off x="10904281" y="14137541"/>
            <a:ext cx="3659981" cy="830997"/>
          </a:xfrm>
          <a:prstGeom prst="rect">
            <a:avLst/>
          </a:prstGeom>
          <a:noFill/>
        </p:spPr>
        <p:txBody>
          <a:bodyPr wrap="square" rtlCol="0">
            <a:spAutoFit/>
          </a:bodyPr>
          <a:lstStyle/>
          <a:p>
            <a:r>
              <a:rPr lang="en-US" sz="2400" b="1" dirty="0"/>
              <a:t>Resized </a:t>
            </a:r>
            <a:r>
              <a:rPr lang="en-US" sz="2400" i="1" dirty="0"/>
              <a:t>png</a:t>
            </a:r>
            <a:r>
              <a:rPr lang="en-US" sz="2400" b="1" i="1" dirty="0"/>
              <a:t> </a:t>
            </a:r>
            <a:r>
              <a:rPr lang="en-US" sz="2400" b="1" dirty="0"/>
              <a:t>from the logo web page</a:t>
            </a:r>
            <a:r>
              <a:rPr lang="en-US" sz="2400" dirty="0"/>
              <a:t>.</a:t>
            </a:r>
          </a:p>
        </p:txBody>
      </p:sp>
      <p:sp>
        <p:nvSpPr>
          <p:cNvPr id="59" name="TextBox 58"/>
          <p:cNvSpPr txBox="1"/>
          <p:nvPr/>
        </p:nvSpPr>
        <p:spPr>
          <a:xfrm>
            <a:off x="15552680" y="14096528"/>
            <a:ext cx="3659981" cy="830997"/>
          </a:xfrm>
          <a:prstGeom prst="rect">
            <a:avLst/>
          </a:prstGeom>
          <a:noFill/>
        </p:spPr>
        <p:txBody>
          <a:bodyPr wrap="square" rtlCol="0">
            <a:spAutoFit/>
          </a:bodyPr>
          <a:lstStyle/>
          <a:p>
            <a:r>
              <a:rPr lang="en-US" sz="2400" b="1" dirty="0"/>
              <a:t>Enlarged </a:t>
            </a:r>
            <a:r>
              <a:rPr lang="en-US" sz="2400" i="1" dirty="0"/>
              <a:t>gif</a:t>
            </a:r>
            <a:r>
              <a:rPr lang="en-US" sz="2400" b="1" i="1" dirty="0"/>
              <a:t> </a:t>
            </a:r>
            <a:r>
              <a:rPr lang="en-US" sz="2400" b="1" dirty="0"/>
              <a:t>from copied from a web site.</a:t>
            </a:r>
            <a:endParaRPr lang="en-US" sz="2400" dirty="0"/>
          </a:p>
        </p:txBody>
      </p:sp>
      <p:sp>
        <p:nvSpPr>
          <p:cNvPr id="60" name="TextBox 59"/>
          <p:cNvSpPr txBox="1"/>
          <p:nvPr/>
        </p:nvSpPr>
        <p:spPr>
          <a:xfrm>
            <a:off x="20351697" y="7112283"/>
            <a:ext cx="8897140" cy="2246769"/>
          </a:xfrm>
          <a:prstGeom prst="rect">
            <a:avLst/>
          </a:prstGeom>
          <a:noFill/>
        </p:spPr>
        <p:txBody>
          <a:bodyPr wrap="square" rtlCol="0">
            <a:spAutoFit/>
          </a:bodyPr>
          <a:lstStyle/>
          <a:p>
            <a:r>
              <a:rPr lang="en-US" b="1" dirty="0"/>
              <a:t>The important thing about including charts and graphs is to create them at a size equal to or slightly greater than the size they need to be in the poster.  Having to enlarge anything results in pixilation.</a:t>
            </a:r>
          </a:p>
        </p:txBody>
      </p:sp>
      <p:pic>
        <p:nvPicPr>
          <p:cNvPr id="47" name="Picture 46" descr="Matlabtest.jpg"/>
          <p:cNvPicPr>
            <a:picLocks noChangeAspect="1"/>
          </p:cNvPicPr>
          <p:nvPr/>
        </p:nvPicPr>
        <p:blipFill>
          <a:blip r:embed="rId7" cstate="print"/>
          <a:stretch>
            <a:fillRect/>
          </a:stretch>
        </p:blipFill>
        <p:spPr>
          <a:xfrm>
            <a:off x="22169691" y="9437019"/>
            <a:ext cx="6146726" cy="5470734"/>
          </a:xfrm>
          <a:prstGeom prst="rect">
            <a:avLst/>
          </a:prstGeom>
        </p:spPr>
      </p:pic>
      <p:graphicFrame>
        <p:nvGraphicFramePr>
          <p:cNvPr id="49" name="Table 48"/>
          <p:cNvGraphicFramePr>
            <a:graphicFrameLocks noGrp="1"/>
          </p:cNvGraphicFramePr>
          <p:nvPr>
            <p:extLst>
              <p:ext uri="{D42A27DB-BD31-4B8C-83A1-F6EECF244321}">
                <p14:modId xmlns:p14="http://schemas.microsoft.com/office/powerpoint/2010/main" val="3854687939"/>
              </p:ext>
            </p:extLst>
          </p:nvPr>
        </p:nvGraphicFramePr>
        <p:xfrm>
          <a:off x="12324460" y="20138571"/>
          <a:ext cx="5510688" cy="2389632"/>
        </p:xfrm>
        <a:graphic>
          <a:graphicData uri="http://schemas.openxmlformats.org/drawingml/2006/table">
            <a:tbl>
              <a:tblPr/>
              <a:tblGrid>
                <a:gridCol w="1836896"/>
                <a:gridCol w="1836896"/>
                <a:gridCol w="1836896"/>
              </a:tblGrid>
              <a:tr h="506892">
                <a:tc>
                  <a:txBody>
                    <a:bodyPr/>
                    <a:lstStyle/>
                    <a:p>
                      <a:pPr marL="0" marR="0" algn="ctr">
                        <a:lnSpc>
                          <a:spcPct val="115000"/>
                        </a:lnSpc>
                        <a:spcBef>
                          <a:spcPts val="0"/>
                        </a:spcBef>
                        <a:spcAft>
                          <a:spcPts val="0"/>
                        </a:spcAft>
                      </a:pPr>
                      <a:r>
                        <a:rPr lang="en-US" sz="2800" b="1" dirty="0">
                          <a:latin typeface="Calibri"/>
                          <a:ea typeface="Calibri"/>
                          <a:cs typeface="Times New Roman"/>
                        </a:rPr>
                        <a:t>Column 1</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latin typeface="Calibri"/>
                          <a:ea typeface="Calibri"/>
                          <a:cs typeface="Times New Roman"/>
                        </a:rPr>
                        <a:t>Column 2</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a:latin typeface="Calibri"/>
                          <a:ea typeface="Calibri"/>
                          <a:cs typeface="Times New Roman"/>
                        </a:rPr>
                        <a:t>Column 3</a:t>
                      </a:r>
                      <a:endParaRPr lang="en-US" sz="110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0685">
                <a:tc>
                  <a:txBody>
                    <a:bodyPr/>
                    <a:lstStyle/>
                    <a:p>
                      <a:pPr marL="0" marR="0" algn="ctr">
                        <a:lnSpc>
                          <a:spcPct val="115000"/>
                        </a:lnSpc>
                        <a:spcBef>
                          <a:spcPts val="0"/>
                        </a:spcBef>
                        <a:spcAft>
                          <a:spcPts val="0"/>
                        </a:spcAft>
                      </a:pPr>
                      <a:r>
                        <a:rPr lang="en-US" sz="2600" dirty="0">
                          <a:latin typeface="Calibri"/>
                          <a:ea typeface="Calibri"/>
                          <a:cs typeface="Times New Roman"/>
                        </a:rPr>
                        <a:t>Item 1</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600" dirty="0">
                          <a:latin typeface="Calibri"/>
                          <a:ea typeface="Calibri"/>
                          <a:cs typeface="Times New Roman"/>
                        </a:rPr>
                        <a:t>A</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600" dirty="0" smtClean="0">
                          <a:latin typeface="Calibri"/>
                          <a:ea typeface="Calibri"/>
                          <a:cs typeface="Times New Roman"/>
                        </a:rPr>
                        <a:t>1.23</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0685">
                <a:tc>
                  <a:txBody>
                    <a:bodyPr/>
                    <a:lstStyle/>
                    <a:p>
                      <a:pPr marL="0" marR="0" algn="ctr">
                        <a:lnSpc>
                          <a:spcPct val="115000"/>
                        </a:lnSpc>
                        <a:spcBef>
                          <a:spcPts val="0"/>
                        </a:spcBef>
                        <a:spcAft>
                          <a:spcPts val="0"/>
                        </a:spcAft>
                      </a:pPr>
                      <a:r>
                        <a:rPr lang="en-US" sz="2600">
                          <a:latin typeface="Calibri"/>
                          <a:ea typeface="Calibri"/>
                          <a:cs typeface="Times New Roman"/>
                        </a:rPr>
                        <a:t>Item 2</a:t>
                      </a:r>
                      <a:endParaRPr lang="en-US" sz="110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600" dirty="0">
                          <a:latin typeface="Calibri"/>
                          <a:ea typeface="Calibri"/>
                          <a:cs typeface="Times New Roman"/>
                        </a:rPr>
                        <a:t>B</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600" dirty="0" smtClean="0">
                          <a:latin typeface="Calibri"/>
                          <a:ea typeface="Calibri"/>
                          <a:cs typeface="Times New Roman"/>
                        </a:rPr>
                        <a:t>2.35</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0685">
                <a:tc>
                  <a:txBody>
                    <a:bodyPr/>
                    <a:lstStyle/>
                    <a:p>
                      <a:pPr marL="0" marR="0" algn="ctr">
                        <a:lnSpc>
                          <a:spcPct val="115000"/>
                        </a:lnSpc>
                        <a:spcBef>
                          <a:spcPts val="0"/>
                        </a:spcBef>
                        <a:spcAft>
                          <a:spcPts val="0"/>
                        </a:spcAft>
                      </a:pPr>
                      <a:r>
                        <a:rPr lang="en-US" sz="2600">
                          <a:latin typeface="Calibri"/>
                          <a:ea typeface="Calibri"/>
                          <a:cs typeface="Times New Roman"/>
                        </a:rPr>
                        <a:t>Item 3</a:t>
                      </a:r>
                      <a:endParaRPr lang="en-US" sz="110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600" dirty="0">
                          <a:latin typeface="Calibri"/>
                          <a:ea typeface="Calibri"/>
                          <a:cs typeface="Times New Roman"/>
                        </a:rPr>
                        <a:t>C</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600" dirty="0" smtClean="0">
                          <a:latin typeface="Calibri"/>
                          <a:ea typeface="Calibri"/>
                          <a:cs typeface="Times New Roman"/>
                        </a:rPr>
                        <a:t>3.46</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0685">
                <a:tc>
                  <a:txBody>
                    <a:bodyPr/>
                    <a:lstStyle/>
                    <a:p>
                      <a:pPr marL="0" marR="0" algn="ctr">
                        <a:lnSpc>
                          <a:spcPct val="115000"/>
                        </a:lnSpc>
                        <a:spcBef>
                          <a:spcPts val="0"/>
                        </a:spcBef>
                        <a:spcAft>
                          <a:spcPts val="0"/>
                        </a:spcAft>
                      </a:pPr>
                      <a:r>
                        <a:rPr lang="en-US" sz="2600" dirty="0">
                          <a:latin typeface="Calibri"/>
                          <a:ea typeface="Calibri"/>
                          <a:cs typeface="Times New Roman"/>
                        </a:rPr>
                        <a:t>Item 4</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600" dirty="0">
                          <a:latin typeface="Calibri"/>
                          <a:ea typeface="Calibri"/>
                          <a:cs typeface="Times New Roman"/>
                        </a:rPr>
                        <a:t>D</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600" dirty="0" smtClean="0">
                          <a:latin typeface="Calibri"/>
                          <a:ea typeface="Calibri"/>
                          <a:cs typeface="Times New Roman"/>
                        </a:rPr>
                        <a:t>4.57</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0" name="TextBox 49"/>
          <p:cNvSpPr txBox="1"/>
          <p:nvPr/>
        </p:nvSpPr>
        <p:spPr>
          <a:xfrm>
            <a:off x="10543998" y="22866743"/>
            <a:ext cx="5141151" cy="461665"/>
          </a:xfrm>
          <a:prstGeom prst="rect">
            <a:avLst/>
          </a:prstGeom>
          <a:noFill/>
        </p:spPr>
        <p:txBody>
          <a:bodyPr wrap="none" rtlCol="0">
            <a:spAutoFit/>
          </a:bodyPr>
          <a:lstStyle/>
          <a:p>
            <a:r>
              <a:rPr lang="en-US" sz="2400" b="1" dirty="0"/>
              <a:t>This table was created with Excel.</a:t>
            </a:r>
          </a:p>
        </p:txBody>
      </p:sp>
      <p:pic>
        <p:nvPicPr>
          <p:cNvPr id="51" name="Picture 50" descr="Matlabtest3.jpg"/>
          <p:cNvPicPr>
            <a:picLocks noChangeAspect="1"/>
          </p:cNvPicPr>
          <p:nvPr/>
        </p:nvPicPr>
        <p:blipFill>
          <a:blip r:embed="rId8" cstate="print"/>
          <a:stretch>
            <a:fillRect/>
          </a:stretch>
        </p:blipFill>
        <p:spPr>
          <a:xfrm>
            <a:off x="21177399" y="15892972"/>
            <a:ext cx="7429885" cy="4905375"/>
          </a:xfrm>
          <a:prstGeom prst="rect">
            <a:avLst/>
          </a:prstGeom>
        </p:spPr>
      </p:pic>
      <p:sp>
        <p:nvSpPr>
          <p:cNvPr id="61" name="TextBox 60"/>
          <p:cNvSpPr txBox="1"/>
          <p:nvPr/>
        </p:nvSpPr>
        <p:spPr>
          <a:xfrm>
            <a:off x="20949836" y="15040649"/>
            <a:ext cx="8483413" cy="461665"/>
          </a:xfrm>
          <a:prstGeom prst="rect">
            <a:avLst/>
          </a:prstGeom>
          <a:noFill/>
        </p:spPr>
        <p:txBody>
          <a:bodyPr wrap="none" rtlCol="0">
            <a:spAutoFit/>
          </a:bodyPr>
          <a:lstStyle/>
          <a:p>
            <a:r>
              <a:rPr lang="en-US" sz="2400" b="1" dirty="0"/>
              <a:t>Figure 1:</a:t>
            </a:r>
            <a:r>
              <a:rPr lang="en-US" sz="2400" dirty="0"/>
              <a:t>  Imported graphics file that was enlarged by 375%.</a:t>
            </a:r>
          </a:p>
        </p:txBody>
      </p:sp>
      <p:sp>
        <p:nvSpPr>
          <p:cNvPr id="62" name="TextBox 61"/>
          <p:cNvSpPr txBox="1"/>
          <p:nvPr/>
        </p:nvSpPr>
        <p:spPr>
          <a:xfrm>
            <a:off x="21201798" y="20731284"/>
            <a:ext cx="7389019" cy="2123658"/>
          </a:xfrm>
          <a:prstGeom prst="rect">
            <a:avLst/>
          </a:prstGeom>
          <a:noFill/>
        </p:spPr>
        <p:txBody>
          <a:bodyPr wrap="square" rtlCol="0">
            <a:spAutoFit/>
          </a:bodyPr>
          <a:lstStyle/>
          <a:p>
            <a:r>
              <a:rPr lang="en-US" sz="2400" b="1" dirty="0"/>
              <a:t>Figure 2:</a:t>
            </a:r>
            <a:r>
              <a:rPr lang="en-US" sz="2400" dirty="0"/>
              <a:t>  Imported graphics file that was reduced by 25%.</a:t>
            </a:r>
          </a:p>
          <a:p>
            <a:pPr lvl="1"/>
            <a:r>
              <a:rPr lang="en-US" sz="2400" dirty="0"/>
              <a:t>Note that the font sizes for the axis labels should have been made larger prior to exporting the graph from </a:t>
            </a:r>
            <a:r>
              <a:rPr lang="en-US" sz="2400" dirty="0" err="1"/>
              <a:t>MatLab</a:t>
            </a:r>
            <a:r>
              <a:rPr lang="en-US" sz="2400" dirty="0"/>
              <a:t>.</a:t>
            </a:r>
          </a:p>
        </p:txBody>
      </p:sp>
      <p:sp>
        <p:nvSpPr>
          <p:cNvPr id="63" name="Rectangle 24"/>
          <p:cNvSpPr>
            <a:spLocks noChangeArrowheads="1"/>
          </p:cNvSpPr>
          <p:nvPr/>
        </p:nvSpPr>
        <p:spPr bwMode="auto">
          <a:xfrm>
            <a:off x="20345875" y="23224249"/>
            <a:ext cx="9165779" cy="781050"/>
          </a:xfrm>
          <a:prstGeom prst="rect">
            <a:avLst/>
          </a:prstGeom>
          <a:solidFill>
            <a:srgbClr val="1500FE"/>
          </a:solidFill>
          <a:ln w="12700">
            <a:solidFill>
              <a:srgbClr val="1500FE"/>
            </a:solidFill>
            <a:miter lim="800000"/>
            <a:headEnd/>
            <a:tailEnd/>
          </a:ln>
        </p:spPr>
        <p:txBody>
          <a:bodyPr wrap="none" lIns="90488" tIns="44450" rIns="90488" bIns="44450" anchor="ctr"/>
          <a:lstStyle/>
          <a:p>
            <a:pPr algn="l">
              <a:spcBef>
                <a:spcPct val="0"/>
              </a:spcBef>
            </a:pPr>
            <a:r>
              <a:rPr lang="en-US" sz="4800" b="1" dirty="0">
                <a:solidFill>
                  <a:srgbClr val="FAFD00"/>
                </a:solidFill>
              </a:rPr>
              <a:t>	Images</a:t>
            </a:r>
          </a:p>
        </p:txBody>
      </p:sp>
      <p:sp>
        <p:nvSpPr>
          <p:cNvPr id="64" name="TextBox 63"/>
          <p:cNvSpPr txBox="1"/>
          <p:nvPr/>
        </p:nvSpPr>
        <p:spPr>
          <a:xfrm>
            <a:off x="20373931" y="24127832"/>
            <a:ext cx="9024135" cy="3754874"/>
          </a:xfrm>
          <a:prstGeom prst="rect">
            <a:avLst/>
          </a:prstGeom>
          <a:noFill/>
        </p:spPr>
        <p:txBody>
          <a:bodyPr wrap="square" rtlCol="0">
            <a:spAutoFit/>
          </a:bodyPr>
          <a:lstStyle/>
          <a:p>
            <a:r>
              <a:rPr lang="en-US" b="1" dirty="0"/>
              <a:t>The important thing about including images (</a:t>
            </a:r>
            <a:r>
              <a:rPr lang="en-US" b="1" i="1" dirty="0"/>
              <a:t>gif/jpg/tiff) </a:t>
            </a:r>
            <a:r>
              <a:rPr lang="en-US" b="1" dirty="0"/>
              <a:t>is to </a:t>
            </a:r>
            <a:r>
              <a:rPr lang="en-US" b="1" dirty="0">
                <a:solidFill>
                  <a:srgbClr val="FF0000"/>
                </a:solidFill>
              </a:rPr>
              <a:t>resize them to the desired size prior to inserting them into the PowerPoint file </a:t>
            </a:r>
            <a:r>
              <a:rPr lang="en-US" b="1" dirty="0"/>
              <a:t>(this will save the printer hours of time, and will be very much appreciated by the operator!).</a:t>
            </a:r>
          </a:p>
          <a:p>
            <a:r>
              <a:rPr lang="en-US" b="1" dirty="0"/>
              <a:t>As shown with the logos, </a:t>
            </a:r>
            <a:r>
              <a:rPr lang="en-US" b="1" i="1" dirty="0"/>
              <a:t>png </a:t>
            </a:r>
            <a:r>
              <a:rPr lang="en-US" b="1" dirty="0"/>
              <a:t>images can be resized in PowerPoint without adverse affects on the file size or the printer efficiency.</a:t>
            </a:r>
          </a:p>
        </p:txBody>
      </p:sp>
      <p:sp>
        <p:nvSpPr>
          <p:cNvPr id="65" name="TextBox 64"/>
          <p:cNvSpPr txBox="1"/>
          <p:nvPr/>
        </p:nvSpPr>
        <p:spPr>
          <a:xfrm>
            <a:off x="30286902" y="9829800"/>
            <a:ext cx="9253538" cy="4832092"/>
          </a:xfrm>
          <a:prstGeom prst="rect">
            <a:avLst/>
          </a:prstGeom>
          <a:noFill/>
        </p:spPr>
        <p:txBody>
          <a:bodyPr wrap="square" rtlCol="0">
            <a:spAutoFit/>
          </a:bodyPr>
          <a:lstStyle/>
          <a:p>
            <a:pPr>
              <a:spcBef>
                <a:spcPts val="0"/>
              </a:spcBef>
              <a:buFont typeface="Arial" pitchFamily="34" charset="0"/>
              <a:buChar char="•"/>
            </a:pPr>
            <a:r>
              <a:rPr lang="en-US" b="1" dirty="0"/>
              <a:t>Use the grid lines to help keep your objects lined up.</a:t>
            </a:r>
          </a:p>
          <a:p>
            <a:pPr>
              <a:spcBef>
                <a:spcPts val="0"/>
              </a:spcBef>
            </a:pPr>
            <a:endParaRPr lang="en-US" b="1" dirty="0"/>
          </a:p>
          <a:p>
            <a:pPr>
              <a:spcBef>
                <a:spcPts val="0"/>
              </a:spcBef>
              <a:buFont typeface="Arial" pitchFamily="34" charset="0"/>
              <a:buChar char="•"/>
            </a:pPr>
            <a:r>
              <a:rPr lang="en-US" dirty="0"/>
              <a:t> </a:t>
            </a:r>
            <a:r>
              <a:rPr lang="en-US" b="1" dirty="0"/>
              <a:t>If you are going to use a background color or image, make sure to keep it light:  so you can clearly see all the text, and to save printer ink (posters with backgrounds cost an extra $10.00).</a:t>
            </a:r>
          </a:p>
          <a:p>
            <a:pPr>
              <a:spcBef>
                <a:spcPts val="0"/>
              </a:spcBef>
              <a:buFont typeface="Arial" pitchFamily="34" charset="0"/>
              <a:buChar char="•"/>
            </a:pPr>
            <a:endParaRPr lang="en-US" b="1" dirty="0"/>
          </a:p>
          <a:p>
            <a:pPr>
              <a:spcBef>
                <a:spcPts val="0"/>
              </a:spcBef>
              <a:buFont typeface="Arial" pitchFamily="34" charset="0"/>
              <a:buChar char="•"/>
            </a:pPr>
            <a:r>
              <a:rPr lang="en-US" b="1" dirty="0"/>
              <a:t>Always be sure to  examine the final poster at a zoom of 100%: at anything lower than 100% you do not see the text, objects, etc. in their true places―don’t be fooled.</a:t>
            </a:r>
            <a:endParaRPr lang="en-US" sz="3200" dirty="0"/>
          </a:p>
        </p:txBody>
      </p:sp>
      <p:sp>
        <p:nvSpPr>
          <p:cNvPr id="48" name="TextBox 47"/>
          <p:cNvSpPr txBox="1"/>
          <p:nvPr/>
        </p:nvSpPr>
        <p:spPr>
          <a:xfrm>
            <a:off x="778020" y="27365080"/>
            <a:ext cx="4403580" cy="1246495"/>
          </a:xfrm>
          <a:prstGeom prst="rect">
            <a:avLst/>
          </a:prstGeom>
          <a:solidFill>
            <a:srgbClr val="6EB298"/>
          </a:solidFill>
          <a:ln w="12700">
            <a:solidFill>
              <a:schemeClr val="tx1"/>
            </a:solidFill>
          </a:ln>
        </p:spPr>
        <p:txBody>
          <a:bodyPr wrap="square" rtlCol="0">
            <a:spAutoFit/>
          </a:bodyPr>
          <a:lstStyle/>
          <a:p>
            <a:pPr marL="457200" indent="-457200" algn="l">
              <a:spcBef>
                <a:spcPts val="0"/>
              </a:spcBef>
              <a:buFont typeface="Arial" panose="020B0604020202020204" pitchFamily="34" charset="0"/>
              <a:buChar char="•"/>
            </a:pPr>
            <a:r>
              <a:rPr lang="en-US" sz="2500" dirty="0"/>
              <a:t>Engineering </a:t>
            </a:r>
            <a:r>
              <a:rPr lang="en-US" sz="2500" dirty="0" smtClean="0"/>
              <a:t>Design</a:t>
            </a:r>
          </a:p>
          <a:p>
            <a:pPr marL="457200" indent="-457200" algn="l">
              <a:spcBef>
                <a:spcPts val="0"/>
              </a:spcBef>
              <a:buFont typeface="Arial" panose="020B0604020202020204" pitchFamily="34" charset="0"/>
              <a:buChar char="•"/>
            </a:pPr>
            <a:r>
              <a:rPr lang="en-US" sz="2500" dirty="0" smtClean="0"/>
              <a:t>Research</a:t>
            </a:r>
          </a:p>
          <a:p>
            <a:pPr marL="457200" indent="-457200" algn="l">
              <a:spcBef>
                <a:spcPts val="0"/>
              </a:spcBef>
              <a:buFont typeface="Arial" panose="020B0604020202020204" pitchFamily="34" charset="0"/>
              <a:buChar char="•"/>
            </a:pPr>
            <a:r>
              <a:rPr lang="en-US" sz="2500" dirty="0" smtClean="0"/>
              <a:t>Internships/ENV Capstone</a:t>
            </a:r>
            <a:endParaRPr lang="en-US" sz="2500" dirty="0"/>
          </a:p>
        </p:txBody>
      </p:sp>
      <p:sp>
        <p:nvSpPr>
          <p:cNvPr id="66" name="TextBox 65"/>
          <p:cNvSpPr txBox="1"/>
          <p:nvPr/>
        </p:nvSpPr>
        <p:spPr>
          <a:xfrm>
            <a:off x="5423735" y="26843712"/>
            <a:ext cx="4275644" cy="3093154"/>
          </a:xfrm>
          <a:prstGeom prst="rect">
            <a:avLst/>
          </a:prstGeom>
          <a:noFill/>
          <a:ln w="9525">
            <a:solidFill>
              <a:schemeClr val="tx1"/>
            </a:solidFill>
          </a:ln>
        </p:spPr>
        <p:txBody>
          <a:bodyPr wrap="square" rtlCol="0">
            <a:spAutoFit/>
          </a:bodyPr>
          <a:lstStyle/>
          <a:p>
            <a:pPr algn="l"/>
            <a:r>
              <a:rPr lang="en-US" sz="2600" b="1" dirty="0">
                <a:solidFill>
                  <a:srgbClr val="FF0000"/>
                </a:solidFill>
              </a:rPr>
              <a:t>Select one of the three categories in this box and delete the other two.  </a:t>
            </a:r>
          </a:p>
          <a:p>
            <a:pPr algn="l"/>
            <a:r>
              <a:rPr lang="en-US" sz="2600" b="1" dirty="0">
                <a:solidFill>
                  <a:srgbClr val="FF0000"/>
                </a:solidFill>
              </a:rPr>
              <a:t>Leave at bottom-left to indicate the judging category.  Delete this box and leader</a:t>
            </a:r>
            <a:r>
              <a:rPr lang="en-US" sz="2600" b="1" dirty="0"/>
              <a:t>.</a:t>
            </a:r>
          </a:p>
        </p:txBody>
      </p:sp>
      <p:cxnSp>
        <p:nvCxnSpPr>
          <p:cNvPr id="68" name="Elbow Connector 67"/>
          <p:cNvCxnSpPr>
            <a:stCxn id="66" idx="1"/>
            <a:endCxn id="48" idx="3"/>
          </p:cNvCxnSpPr>
          <p:nvPr/>
        </p:nvCxnSpPr>
        <p:spPr bwMode="auto">
          <a:xfrm rot="10800000">
            <a:off x="5181601" y="27988329"/>
            <a:ext cx="242135" cy="401961"/>
          </a:xfrm>
          <a:prstGeom prst="bentConnector3">
            <a:avLst>
              <a:gd name="adj1" fmla="val 50000"/>
            </a:avLst>
          </a:prstGeom>
          <a:solidFill>
            <a:schemeClr val="accent1"/>
          </a:solidFill>
          <a:ln w="12700" cap="flat" cmpd="sng" algn="ctr">
            <a:solidFill>
              <a:schemeClr val="tx1"/>
            </a:solidFill>
            <a:prstDash val="solid"/>
            <a:round/>
            <a:headEnd type="none" w="med" len="med"/>
            <a:tailEnd type="arrow"/>
          </a:ln>
          <a:effectLst/>
        </p:spPr>
      </p:cxnSp>
      <p:sp>
        <p:nvSpPr>
          <p:cNvPr id="67" name="Rectangle 28"/>
          <p:cNvSpPr>
            <a:spLocks noChangeArrowheads="1"/>
          </p:cNvSpPr>
          <p:nvPr/>
        </p:nvSpPr>
        <p:spPr bwMode="auto">
          <a:xfrm>
            <a:off x="30362238" y="14859000"/>
            <a:ext cx="9165779" cy="781050"/>
          </a:xfrm>
          <a:prstGeom prst="rect">
            <a:avLst/>
          </a:prstGeom>
          <a:solidFill>
            <a:srgbClr val="1500FE"/>
          </a:solidFill>
          <a:ln w="12700">
            <a:solidFill>
              <a:srgbClr val="1500FE"/>
            </a:solidFill>
            <a:miter lim="800000"/>
            <a:headEnd/>
            <a:tailEnd/>
          </a:ln>
        </p:spPr>
        <p:txBody>
          <a:bodyPr wrap="none" lIns="90488" tIns="44450" rIns="90488" bIns="44450" anchor="ctr"/>
          <a:lstStyle/>
          <a:p>
            <a:pPr algn="l">
              <a:spcBef>
                <a:spcPct val="0"/>
              </a:spcBef>
            </a:pPr>
            <a:r>
              <a:rPr lang="en-US" sz="4800" b="1" dirty="0">
                <a:solidFill>
                  <a:srgbClr val="FAFD00"/>
                </a:solidFill>
              </a:rPr>
              <a:t>	How To Cite References</a:t>
            </a:r>
          </a:p>
        </p:txBody>
      </p:sp>
      <p:sp>
        <p:nvSpPr>
          <p:cNvPr id="70" name="TextBox 69"/>
          <p:cNvSpPr txBox="1"/>
          <p:nvPr/>
        </p:nvSpPr>
        <p:spPr>
          <a:xfrm>
            <a:off x="30406182" y="29772117"/>
            <a:ext cx="9184481" cy="954107"/>
          </a:xfrm>
          <a:prstGeom prst="rect">
            <a:avLst/>
          </a:prstGeom>
          <a:noFill/>
        </p:spPr>
        <p:txBody>
          <a:bodyPr wrap="square" rtlCol="0">
            <a:spAutoFit/>
          </a:bodyPr>
          <a:lstStyle/>
          <a:p>
            <a:pPr>
              <a:spcBef>
                <a:spcPts val="0"/>
              </a:spcBef>
            </a:pPr>
            <a:r>
              <a:rPr lang="en-US" dirty="0">
                <a:solidFill>
                  <a:srgbClr val="FF0000"/>
                </a:solidFill>
              </a:rPr>
              <a:t>Remember to acknowledge any grants, internships, etc., that have helped to support your research</a:t>
            </a:r>
            <a:r>
              <a:rPr lang="en-US" sz="2000" dirty="0">
                <a:solidFill>
                  <a:srgbClr val="FF0000"/>
                </a:solidFill>
              </a:rPr>
              <a:t>.</a:t>
            </a:r>
          </a:p>
        </p:txBody>
      </p:sp>
      <p:sp>
        <p:nvSpPr>
          <p:cNvPr id="71" name="TextBox 70"/>
          <p:cNvSpPr txBox="1"/>
          <p:nvPr/>
        </p:nvSpPr>
        <p:spPr>
          <a:xfrm>
            <a:off x="30437570" y="16383002"/>
            <a:ext cx="9167218" cy="12413655"/>
          </a:xfrm>
          <a:prstGeom prst="rect">
            <a:avLst/>
          </a:prstGeom>
          <a:noFill/>
        </p:spPr>
        <p:txBody>
          <a:bodyPr wrap="square" rtlCol="0">
            <a:spAutoFit/>
          </a:bodyPr>
          <a:lstStyle/>
          <a:p>
            <a:pPr>
              <a:spcBef>
                <a:spcPts val="400"/>
              </a:spcBef>
            </a:pPr>
            <a:r>
              <a:rPr lang="en-US" sz="1600" b="1" i="1" dirty="0">
                <a:solidFill>
                  <a:schemeClr val="accent1">
                    <a:lumMod val="50000"/>
                  </a:schemeClr>
                </a:solidFill>
              </a:rPr>
              <a:t>Journal article:  </a:t>
            </a:r>
            <a:r>
              <a:rPr lang="en-US" sz="1600" i="1" dirty="0">
                <a:solidFill>
                  <a:schemeClr val="accent1">
                    <a:lumMod val="50000"/>
                  </a:schemeClr>
                </a:solidFill>
              </a:rPr>
              <a:t>Author, Author, &amp; Author. Year, Journal abbreviated title, Volume number, First page of article</a:t>
            </a:r>
            <a:endParaRPr lang="en-US" sz="1600" dirty="0">
              <a:solidFill>
                <a:schemeClr val="accent1">
                  <a:lumMod val="50000"/>
                </a:schemeClr>
              </a:solidFill>
            </a:endParaRPr>
          </a:p>
          <a:p>
            <a:pPr>
              <a:spcBef>
                <a:spcPts val="400"/>
              </a:spcBef>
            </a:pPr>
            <a:r>
              <a:rPr lang="en-US" sz="1600" dirty="0" err="1"/>
              <a:t>Martín</a:t>
            </a:r>
            <a:r>
              <a:rPr lang="en-US" sz="1600" dirty="0"/>
              <a:t>, E. L., </a:t>
            </a:r>
            <a:r>
              <a:rPr lang="en-US" sz="1600" dirty="0" err="1"/>
              <a:t>Rebolo</a:t>
            </a:r>
            <a:r>
              <a:rPr lang="en-US" sz="1600" dirty="0"/>
              <a:t>, R., &amp; </a:t>
            </a:r>
            <a:r>
              <a:rPr lang="en-US" sz="1600" dirty="0" err="1"/>
              <a:t>Zapatero</a:t>
            </a:r>
            <a:r>
              <a:rPr lang="en-US" sz="1600" dirty="0"/>
              <a:t> Osorio, M. R. 1996, </a:t>
            </a:r>
            <a:r>
              <a:rPr lang="en-US" sz="1600" dirty="0" err="1"/>
              <a:t>ApJ</a:t>
            </a:r>
            <a:r>
              <a:rPr lang="en-US" sz="1600" dirty="0"/>
              <a:t>, 469, 706</a:t>
            </a:r>
          </a:p>
          <a:p>
            <a:pPr>
              <a:spcBef>
                <a:spcPts val="400"/>
              </a:spcBef>
            </a:pPr>
            <a:endParaRPr lang="en-US" sz="1600" dirty="0"/>
          </a:p>
          <a:p>
            <a:pPr>
              <a:spcBef>
                <a:spcPts val="400"/>
              </a:spcBef>
            </a:pPr>
            <a:r>
              <a:rPr lang="en-US" sz="1600" b="1" i="1" dirty="0">
                <a:solidFill>
                  <a:schemeClr val="accent1">
                    <a:lumMod val="50000"/>
                  </a:schemeClr>
                </a:solidFill>
              </a:rPr>
              <a:t>Book:  </a:t>
            </a:r>
            <a:r>
              <a:rPr lang="en-US" sz="1600" i="1" dirty="0">
                <a:solidFill>
                  <a:schemeClr val="accent1">
                    <a:lumMod val="50000"/>
                  </a:schemeClr>
                </a:solidFill>
              </a:rPr>
              <a:t>Author, &amp; Author. Year, Title, Volume if a multivolume work (Edition or series, if any; City of publication: Publisher) --- </a:t>
            </a:r>
            <a:r>
              <a:rPr lang="en-US" sz="1600" dirty="0">
                <a:solidFill>
                  <a:schemeClr val="accent1">
                    <a:lumMod val="50000"/>
                  </a:schemeClr>
                </a:solidFill>
              </a:rPr>
              <a:t>Where specific pages of a book are cited, these should be given at the text citation, not in the reference list.</a:t>
            </a:r>
          </a:p>
          <a:p>
            <a:pPr>
              <a:spcBef>
                <a:spcPts val="400"/>
              </a:spcBef>
            </a:pPr>
            <a:r>
              <a:rPr lang="en-US" sz="1600" dirty="0" err="1"/>
              <a:t>Donat</a:t>
            </a:r>
            <a:r>
              <a:rPr lang="en-US" sz="1600" dirty="0"/>
              <a:t>, W., III, &amp; </a:t>
            </a:r>
            <a:r>
              <a:rPr lang="en-US" sz="1600" dirty="0" err="1"/>
              <a:t>Boksenberg</a:t>
            </a:r>
            <a:r>
              <a:rPr lang="en-US" sz="1600" dirty="0"/>
              <a:t>, A. J. 1993, The Astronomical Almanac for the Year 1994, Vol. 2 (2nd ed.; Washington, DC: GPO)</a:t>
            </a:r>
          </a:p>
          <a:p>
            <a:pPr>
              <a:spcBef>
                <a:spcPts val="400"/>
              </a:spcBef>
            </a:pPr>
            <a:endParaRPr lang="en-US" sz="1600" dirty="0"/>
          </a:p>
          <a:p>
            <a:pPr>
              <a:spcBef>
                <a:spcPts val="400"/>
              </a:spcBef>
            </a:pPr>
            <a:r>
              <a:rPr lang="en-US" sz="1600" b="1" i="1" dirty="0">
                <a:solidFill>
                  <a:schemeClr val="accent1">
                    <a:lumMod val="50000"/>
                  </a:schemeClr>
                </a:solidFill>
              </a:rPr>
              <a:t>Article or chapter in an edited collection:</a:t>
            </a:r>
          </a:p>
          <a:p>
            <a:pPr>
              <a:spcBef>
                <a:spcPts val="400"/>
              </a:spcBef>
            </a:pPr>
            <a:r>
              <a:rPr lang="en-US" sz="1600" i="1" dirty="0">
                <a:solidFill>
                  <a:schemeClr val="accent1">
                    <a:lumMod val="50000"/>
                  </a:schemeClr>
                </a:solidFill>
              </a:rPr>
              <a:t>Author(s). Year, in Collection Title, ed. Editors (City of publication: Publisher), first page of article</a:t>
            </a:r>
          </a:p>
          <a:p>
            <a:pPr>
              <a:spcBef>
                <a:spcPts val="400"/>
              </a:spcBef>
            </a:pPr>
            <a:r>
              <a:rPr lang="en-US" sz="1600" dirty="0" err="1"/>
              <a:t>Huchra</a:t>
            </a:r>
            <a:r>
              <a:rPr lang="en-US" sz="1600" dirty="0"/>
              <a:t>, J. P. 1986, in Inner Space/Outer Space, ed. E. W. Kolb et al. (Chicago: Univ. Chicago Press), 65</a:t>
            </a:r>
          </a:p>
          <a:p>
            <a:pPr>
              <a:spcBef>
                <a:spcPts val="400"/>
              </a:spcBef>
            </a:pPr>
            <a:endParaRPr lang="en-US" sz="1600" dirty="0"/>
          </a:p>
          <a:p>
            <a:pPr>
              <a:spcBef>
                <a:spcPts val="400"/>
              </a:spcBef>
            </a:pPr>
            <a:r>
              <a:rPr lang="en-US" sz="1600" b="1" i="1" dirty="0">
                <a:solidFill>
                  <a:schemeClr val="accent1">
                    <a:lumMod val="50000"/>
                  </a:schemeClr>
                </a:solidFill>
              </a:rPr>
              <a:t>Conference proceedings:  </a:t>
            </a:r>
            <a:r>
              <a:rPr lang="en-US" sz="1600" i="1" dirty="0">
                <a:solidFill>
                  <a:schemeClr val="accent1">
                    <a:lumMod val="50000"/>
                  </a:schemeClr>
                </a:solidFill>
              </a:rPr>
              <a:t>Author(s). Year, in Conference series title [ASP Conf. Ser., AIP Conf. Proc., IAU Colloq., IAU </a:t>
            </a:r>
            <a:r>
              <a:rPr lang="en-US" sz="1600" i="1" dirty="0" err="1">
                <a:solidFill>
                  <a:schemeClr val="accent1">
                    <a:lumMod val="50000"/>
                  </a:schemeClr>
                </a:solidFill>
              </a:rPr>
              <a:t>Symp</a:t>
            </a:r>
            <a:r>
              <a:rPr lang="en-US" sz="1600" i="1" dirty="0">
                <a:solidFill>
                  <a:schemeClr val="accent1">
                    <a:lumMod val="50000"/>
                  </a:schemeClr>
                </a:solidFill>
              </a:rPr>
              <a:t>., etc.] and number, Volume title, ed. Editors (City of publication: Publisher), first page of article, URL if any</a:t>
            </a:r>
            <a:endParaRPr lang="en-US" sz="1600" dirty="0">
              <a:solidFill>
                <a:schemeClr val="accent1">
                  <a:lumMod val="50000"/>
                </a:schemeClr>
              </a:solidFill>
            </a:endParaRPr>
          </a:p>
          <a:p>
            <a:pPr>
              <a:spcBef>
                <a:spcPts val="400"/>
              </a:spcBef>
            </a:pPr>
            <a:r>
              <a:rPr lang="en-US" sz="1600" dirty="0" err="1"/>
              <a:t>Salpeter</a:t>
            </a:r>
            <a:r>
              <a:rPr lang="en-US" sz="1600" dirty="0"/>
              <a:t>, E. E., &amp; Wasserman, I. M. 1993, in ASP Conf. Ser. 36, Planets around Pulsars, ed. J. A. Phillips, S. E. </a:t>
            </a:r>
            <a:r>
              <a:rPr lang="en-US" sz="1600" dirty="0" err="1"/>
              <a:t>Thorsett</a:t>
            </a:r>
            <a:r>
              <a:rPr lang="en-US" sz="1600" dirty="0"/>
              <a:t>, &amp; S. R. </a:t>
            </a:r>
            <a:r>
              <a:rPr lang="en-US" sz="1600" dirty="0" err="1"/>
              <a:t>Kulkarni</a:t>
            </a:r>
            <a:r>
              <a:rPr lang="en-US" sz="1600" dirty="0"/>
              <a:t> (San Francisco: ASP), 345</a:t>
            </a:r>
          </a:p>
          <a:p>
            <a:pPr>
              <a:spcBef>
                <a:spcPts val="400"/>
              </a:spcBef>
            </a:pPr>
            <a:endParaRPr lang="en-US" sz="1600" dirty="0"/>
          </a:p>
          <a:p>
            <a:pPr>
              <a:spcBef>
                <a:spcPts val="400"/>
              </a:spcBef>
            </a:pPr>
            <a:r>
              <a:rPr lang="en-US" sz="1600" b="1" i="1" dirty="0">
                <a:solidFill>
                  <a:schemeClr val="accent1">
                    <a:lumMod val="50000"/>
                  </a:schemeClr>
                </a:solidFill>
              </a:rPr>
              <a:t>Electronic conference proceedings</a:t>
            </a:r>
            <a:r>
              <a:rPr lang="en-US" sz="1600" dirty="0">
                <a:solidFill>
                  <a:schemeClr val="accent1">
                    <a:lumMod val="50000"/>
                  </a:schemeClr>
                </a:solidFill>
              </a:rPr>
              <a:t> (</a:t>
            </a:r>
            <a:r>
              <a:rPr lang="en-US" sz="1600" i="1" dirty="0">
                <a:solidFill>
                  <a:schemeClr val="accent1">
                    <a:lumMod val="50000"/>
                  </a:schemeClr>
                </a:solidFill>
              </a:rPr>
              <a:t>published only online</a:t>
            </a:r>
            <a:r>
              <a:rPr lang="en-US" sz="1600" dirty="0">
                <a:solidFill>
                  <a:schemeClr val="accent1">
                    <a:lumMod val="50000"/>
                  </a:schemeClr>
                </a:solidFill>
              </a:rPr>
              <a:t>):  </a:t>
            </a:r>
            <a:r>
              <a:rPr lang="en-US" sz="1600" i="1" dirty="0">
                <a:solidFill>
                  <a:schemeClr val="accent1">
                    <a:lumMod val="50000"/>
                  </a:schemeClr>
                </a:solidFill>
              </a:rPr>
              <a:t>Author(s). Year, in Conference series title and number (if any), Volume title, ed. Editors (if any given) (Place: Site Host), first page of article (if </a:t>
            </a:r>
            <a:r>
              <a:rPr lang="en-US" sz="1600" i="1" dirty="0" err="1">
                <a:solidFill>
                  <a:schemeClr val="accent1">
                    <a:lumMod val="50000"/>
                  </a:schemeClr>
                </a:solidFill>
              </a:rPr>
              <a:t>paginaged</a:t>
            </a:r>
            <a:r>
              <a:rPr lang="en-US" sz="1600" i="1" dirty="0">
                <a:solidFill>
                  <a:schemeClr val="accent1">
                    <a:lumMod val="50000"/>
                  </a:schemeClr>
                </a:solidFill>
              </a:rPr>
              <a:t>) or article number, URL</a:t>
            </a:r>
            <a:endParaRPr lang="en-US" sz="1600" dirty="0">
              <a:solidFill>
                <a:schemeClr val="accent1">
                  <a:lumMod val="50000"/>
                </a:schemeClr>
              </a:solidFill>
            </a:endParaRPr>
          </a:p>
          <a:p>
            <a:pPr algn="l">
              <a:spcBef>
                <a:spcPts val="400"/>
              </a:spcBef>
            </a:pPr>
            <a:r>
              <a:rPr lang="en-US" sz="1600" dirty="0"/>
              <a:t>Gomez, M. 2000, in Cosmology 2000, ed. M.C. Bento, O. </a:t>
            </a:r>
            <a:r>
              <a:rPr lang="en-US" sz="1600" dirty="0" err="1"/>
              <a:t>Bertolami</a:t>
            </a:r>
            <a:r>
              <a:rPr lang="en-US" sz="1600" dirty="0"/>
              <a:t>, &amp; L. </a:t>
            </a:r>
            <a:r>
              <a:rPr lang="en-US" sz="1600" dirty="0" err="1"/>
              <a:t>Teodoro</a:t>
            </a:r>
            <a:r>
              <a:rPr lang="en-US" sz="1600" dirty="0"/>
              <a:t> (Lisbon: Inst. </a:t>
            </a:r>
            <a:r>
              <a:rPr lang="en-US" sz="1600" dirty="0" err="1"/>
              <a:t>Superio</a:t>
            </a:r>
            <a:r>
              <a:rPr lang="en-US" sz="1600" dirty="0"/>
              <a:t> </a:t>
            </a:r>
            <a:r>
              <a:rPr lang="en-US" sz="1600" dirty="0" err="1"/>
              <a:t>Tecnico</a:t>
            </a:r>
            <a:r>
              <a:rPr lang="en-US" sz="1600" dirty="0"/>
              <a:t>), 57, http://alfa.ist.utl.pt/~bento/cosmo2000/proc/proceedings.html</a:t>
            </a:r>
          </a:p>
          <a:p>
            <a:pPr>
              <a:spcBef>
                <a:spcPts val="400"/>
              </a:spcBef>
            </a:pPr>
            <a:endParaRPr lang="en-US" sz="1600" dirty="0"/>
          </a:p>
          <a:p>
            <a:pPr>
              <a:spcBef>
                <a:spcPts val="400"/>
              </a:spcBef>
            </a:pPr>
            <a:r>
              <a:rPr lang="en-US" sz="1600" b="1" i="1" dirty="0">
                <a:solidFill>
                  <a:schemeClr val="accent1">
                    <a:lumMod val="50000"/>
                  </a:schemeClr>
                </a:solidFill>
              </a:rPr>
              <a:t>Electronic newsletter</a:t>
            </a:r>
            <a:r>
              <a:rPr lang="en-US" sz="1600" dirty="0">
                <a:solidFill>
                  <a:schemeClr val="accent1">
                    <a:lumMod val="50000"/>
                  </a:schemeClr>
                </a:solidFill>
              </a:rPr>
              <a:t> ( </a:t>
            </a:r>
            <a:r>
              <a:rPr lang="en-US" sz="1600" i="1" dirty="0">
                <a:solidFill>
                  <a:schemeClr val="accent1">
                    <a:lumMod val="50000"/>
                  </a:schemeClr>
                </a:solidFill>
              </a:rPr>
              <a:t>published only online</a:t>
            </a:r>
            <a:r>
              <a:rPr lang="en-US" sz="1600" dirty="0">
                <a:solidFill>
                  <a:schemeClr val="accent1">
                    <a:lumMod val="50000"/>
                  </a:schemeClr>
                </a:solidFill>
              </a:rPr>
              <a:t>)</a:t>
            </a:r>
          </a:p>
          <a:p>
            <a:pPr>
              <a:spcBef>
                <a:spcPts val="400"/>
              </a:spcBef>
            </a:pPr>
            <a:r>
              <a:rPr lang="en-US" sz="1600" dirty="0" err="1"/>
              <a:t>Hermoso</a:t>
            </a:r>
            <a:r>
              <a:rPr lang="en-US" sz="1600" dirty="0"/>
              <a:t>, D. 1996, ESA IUE Electron. </a:t>
            </a:r>
            <a:r>
              <a:rPr lang="en-US" sz="1600" dirty="0" err="1"/>
              <a:t>Newsl</a:t>
            </a:r>
            <a:r>
              <a:rPr lang="en-US" sz="1600" dirty="0"/>
              <a:t>. 46, http://www.vilspa.esa.es/iue/nl/newsl_46.html.</a:t>
            </a:r>
          </a:p>
          <a:p>
            <a:pPr>
              <a:spcBef>
                <a:spcPts val="400"/>
              </a:spcBef>
            </a:pPr>
            <a:endParaRPr lang="en-US" sz="1600" dirty="0"/>
          </a:p>
          <a:p>
            <a:pPr>
              <a:spcBef>
                <a:spcPts val="400"/>
              </a:spcBef>
            </a:pPr>
            <a:r>
              <a:rPr lang="en-US" sz="1600" b="1" i="1" dirty="0">
                <a:solidFill>
                  <a:schemeClr val="accent1">
                    <a:lumMod val="50000"/>
                  </a:schemeClr>
                </a:solidFill>
              </a:rPr>
              <a:t>Instrument documentation:  </a:t>
            </a:r>
            <a:r>
              <a:rPr lang="en-US" sz="1600" i="1" dirty="0">
                <a:solidFill>
                  <a:schemeClr val="accent1">
                    <a:lumMod val="50000"/>
                  </a:schemeClr>
                </a:solidFill>
              </a:rPr>
              <a:t>Author(s) [or Issuing Agency]. Year, Title, Document number (Place: Issuing agency), URL (if any)</a:t>
            </a:r>
            <a:endParaRPr lang="en-US" sz="1600" dirty="0">
              <a:solidFill>
                <a:schemeClr val="accent1">
                  <a:lumMod val="50000"/>
                </a:schemeClr>
              </a:solidFill>
            </a:endParaRPr>
          </a:p>
          <a:p>
            <a:pPr>
              <a:spcBef>
                <a:spcPts val="400"/>
              </a:spcBef>
            </a:pPr>
            <a:r>
              <a:rPr lang="en-US" sz="1600" dirty="0" err="1"/>
              <a:t>Gussenhoven</a:t>
            </a:r>
            <a:r>
              <a:rPr lang="en-US" sz="1600" dirty="0"/>
              <a:t>, M. S., Mullen, E. G., &amp; </a:t>
            </a:r>
            <a:r>
              <a:rPr lang="en-US" sz="1600" dirty="0" err="1"/>
              <a:t>Sagalyn</a:t>
            </a:r>
            <a:r>
              <a:rPr lang="en-US" sz="1600" dirty="0"/>
              <a:t>, R. C. 1985, CRRES/SPACERAD Instrument Description, Document AFGL-TR-85-0017 (</a:t>
            </a:r>
            <a:r>
              <a:rPr lang="en-US" sz="1600" dirty="0" err="1"/>
              <a:t>Hanscom</a:t>
            </a:r>
            <a:r>
              <a:rPr lang="en-US" sz="1600" dirty="0"/>
              <a:t>: Air Force </a:t>
            </a:r>
            <a:r>
              <a:rPr lang="en-US" sz="1600" dirty="0" err="1"/>
              <a:t>Geophys</a:t>
            </a:r>
            <a:r>
              <a:rPr lang="en-US" sz="1600" dirty="0"/>
              <a:t>. Lab.)</a:t>
            </a:r>
          </a:p>
          <a:p>
            <a:pPr>
              <a:spcBef>
                <a:spcPts val="400"/>
              </a:spcBef>
            </a:pPr>
            <a:r>
              <a:rPr lang="en-US" sz="1600" i="1" dirty="0"/>
              <a:t>Spitzer</a:t>
            </a:r>
            <a:r>
              <a:rPr lang="en-US" sz="1600" dirty="0"/>
              <a:t> Science Center. 2004, </a:t>
            </a:r>
            <a:r>
              <a:rPr lang="en-US" sz="1600" i="1" dirty="0"/>
              <a:t>Spitzer</a:t>
            </a:r>
            <a:r>
              <a:rPr lang="en-US" sz="1600" dirty="0"/>
              <a:t> Observers' Manual (Pasadena: SSC), http://sirtf.caltech.edu/SSC/obs/</a:t>
            </a:r>
          </a:p>
          <a:p>
            <a:pPr>
              <a:spcBef>
                <a:spcPts val="400"/>
              </a:spcBef>
            </a:pPr>
            <a:endParaRPr lang="en-US" sz="1600" dirty="0"/>
          </a:p>
          <a:p>
            <a:pPr>
              <a:spcBef>
                <a:spcPts val="400"/>
              </a:spcBef>
            </a:pPr>
            <a:r>
              <a:rPr lang="en-US" sz="1600" b="1" i="1" dirty="0">
                <a:solidFill>
                  <a:schemeClr val="accent1">
                    <a:lumMod val="50000"/>
                  </a:schemeClr>
                </a:solidFill>
              </a:rPr>
              <a:t>Preprints:  </a:t>
            </a:r>
            <a:r>
              <a:rPr lang="en-US" sz="1600" i="1" dirty="0">
                <a:solidFill>
                  <a:schemeClr val="accent1">
                    <a:lumMod val="50000"/>
                  </a:schemeClr>
                </a:solidFill>
              </a:rPr>
              <a:t>Author(s). Year, [series name if unusual] preprint (number)</a:t>
            </a:r>
            <a:endParaRPr lang="en-US" sz="1600" dirty="0">
              <a:solidFill>
                <a:schemeClr val="accent1">
                  <a:lumMod val="50000"/>
                </a:schemeClr>
              </a:solidFill>
            </a:endParaRPr>
          </a:p>
          <a:p>
            <a:pPr>
              <a:spcBef>
                <a:spcPts val="400"/>
              </a:spcBef>
            </a:pPr>
            <a:r>
              <a:rPr lang="en-US" sz="1600" dirty="0"/>
              <a:t>Smith, A. B. 1999, preprint (</a:t>
            </a:r>
            <a:r>
              <a:rPr lang="en-US" sz="1600" dirty="0" err="1"/>
              <a:t>astro</a:t>
            </a:r>
            <a:r>
              <a:rPr lang="en-US" sz="1600" dirty="0"/>
              <a:t>-ph/9812345)</a:t>
            </a:r>
          </a:p>
          <a:p>
            <a:pPr>
              <a:spcBef>
                <a:spcPts val="400"/>
              </a:spcBef>
            </a:pPr>
            <a:r>
              <a:rPr lang="en-US" sz="1600" dirty="0"/>
              <a:t>Lockwood, G. W., &amp; Skiff, B. A. 1988, Air Force </a:t>
            </a:r>
            <a:r>
              <a:rPr lang="en-US" sz="1600" dirty="0" err="1"/>
              <a:t>Geophys</a:t>
            </a:r>
            <a:r>
              <a:rPr lang="en-US" sz="1600" dirty="0"/>
              <a:t>. Lab. preprint (AFGL-TR-88-0221)</a:t>
            </a:r>
          </a:p>
          <a:p>
            <a:pPr>
              <a:spcBef>
                <a:spcPts val="400"/>
              </a:spcBef>
            </a:pPr>
            <a:endParaRPr lang="en-US" sz="1600" dirty="0"/>
          </a:p>
          <a:p>
            <a:pPr>
              <a:spcBef>
                <a:spcPts val="400"/>
              </a:spcBef>
            </a:pPr>
            <a:r>
              <a:rPr lang="en-US" sz="1600" b="1" i="1" dirty="0">
                <a:solidFill>
                  <a:schemeClr val="accent1">
                    <a:lumMod val="50000"/>
                  </a:schemeClr>
                </a:solidFill>
              </a:rPr>
              <a:t>Papers submitted or in press</a:t>
            </a:r>
            <a:endParaRPr lang="en-US" sz="1600" dirty="0">
              <a:solidFill>
                <a:schemeClr val="accent1">
                  <a:lumMod val="50000"/>
                </a:schemeClr>
              </a:solidFill>
            </a:endParaRPr>
          </a:p>
          <a:p>
            <a:pPr>
              <a:spcBef>
                <a:spcPts val="400"/>
              </a:spcBef>
            </a:pPr>
            <a:r>
              <a:rPr lang="en-US" sz="1600" dirty="0" err="1"/>
              <a:t>Wolk</a:t>
            </a:r>
            <a:r>
              <a:rPr lang="en-US" sz="1600" dirty="0"/>
              <a:t>, S. J., &amp; Walter, F. M. 1999, </a:t>
            </a:r>
            <a:r>
              <a:rPr lang="en-US" sz="1600" dirty="0" err="1"/>
              <a:t>ApJ</a:t>
            </a:r>
            <a:r>
              <a:rPr lang="en-US" sz="1600" dirty="0"/>
              <a:t>, submitted</a:t>
            </a:r>
          </a:p>
          <a:p>
            <a:pPr>
              <a:spcBef>
                <a:spcPts val="400"/>
              </a:spcBef>
            </a:pPr>
            <a:r>
              <a:rPr lang="en-US" sz="1600" dirty="0" err="1"/>
              <a:t>Wolk</a:t>
            </a:r>
            <a:r>
              <a:rPr lang="en-US" sz="1600" dirty="0"/>
              <a:t>, S. J., &amp; Walter, F. M. 1999, </a:t>
            </a:r>
            <a:r>
              <a:rPr lang="en-US" sz="1600" dirty="0" err="1"/>
              <a:t>ApJ</a:t>
            </a:r>
            <a:r>
              <a:rPr lang="en-US" sz="1600" dirty="0"/>
              <a:t>, in press</a:t>
            </a:r>
          </a:p>
        </p:txBody>
      </p:sp>
      <p:pic>
        <p:nvPicPr>
          <p:cNvPr id="72" name="Picture 71" descr="gal_spectrum.gif"/>
          <p:cNvPicPr>
            <a:picLocks noChangeAspect="1"/>
          </p:cNvPicPr>
          <p:nvPr/>
        </p:nvPicPr>
        <p:blipFill>
          <a:blip r:embed="rId9" cstate="print"/>
          <a:stretch>
            <a:fillRect/>
          </a:stretch>
        </p:blipFill>
        <p:spPr>
          <a:xfrm>
            <a:off x="33697862" y="6296858"/>
            <a:ext cx="5748933" cy="2428875"/>
          </a:xfrm>
          <a:prstGeom prst="rect">
            <a:avLst/>
          </a:prstGeom>
        </p:spPr>
      </p:pic>
      <p:sp>
        <p:nvSpPr>
          <p:cNvPr id="73" name="TextBox 72"/>
          <p:cNvSpPr txBox="1"/>
          <p:nvPr/>
        </p:nvSpPr>
        <p:spPr>
          <a:xfrm>
            <a:off x="30211569" y="6553200"/>
            <a:ext cx="3452813" cy="1785104"/>
          </a:xfrm>
          <a:prstGeom prst="rect">
            <a:avLst/>
          </a:prstGeom>
          <a:noFill/>
        </p:spPr>
        <p:txBody>
          <a:bodyPr wrap="square" rtlCol="0">
            <a:spAutoFit/>
          </a:bodyPr>
          <a:lstStyle/>
          <a:p>
            <a:r>
              <a:rPr lang="en-US" sz="2200" b="1" dirty="0"/>
              <a:t>Figure 3:  </a:t>
            </a:r>
            <a:r>
              <a:rPr lang="en-US" sz="2200" dirty="0"/>
              <a:t>This image was enlarged 130% using MSOffice-Picture manager prior to insertion in this poster.</a:t>
            </a:r>
          </a:p>
        </p:txBody>
      </p:sp>
      <p:sp>
        <p:nvSpPr>
          <p:cNvPr id="74" name="TextBox 73"/>
          <p:cNvSpPr txBox="1"/>
          <p:nvPr/>
        </p:nvSpPr>
        <p:spPr>
          <a:xfrm>
            <a:off x="31835499" y="15849602"/>
            <a:ext cx="5881738" cy="461665"/>
          </a:xfrm>
          <a:prstGeom prst="rect">
            <a:avLst/>
          </a:prstGeom>
          <a:noFill/>
        </p:spPr>
        <p:txBody>
          <a:bodyPr wrap="none" rtlCol="0">
            <a:spAutoFit/>
          </a:bodyPr>
          <a:lstStyle/>
          <a:p>
            <a:r>
              <a:rPr lang="en-US" sz="2400" dirty="0">
                <a:solidFill>
                  <a:srgbClr val="FF0000"/>
                </a:solidFill>
              </a:rPr>
              <a:t>Use a smaller font size for the references.</a:t>
            </a:r>
          </a:p>
        </p:txBody>
      </p:sp>
      <p:sp>
        <p:nvSpPr>
          <p:cNvPr id="69" name="TextBox 47"/>
          <p:cNvSpPr txBox="1">
            <a:spLocks noChangeArrowheads="1"/>
          </p:cNvSpPr>
          <p:nvPr/>
        </p:nvSpPr>
        <p:spPr bwMode="auto">
          <a:xfrm>
            <a:off x="11577696" y="28126390"/>
            <a:ext cx="16918781" cy="2462213"/>
          </a:xfrm>
          <a:prstGeom prst="rect">
            <a:avLst/>
          </a:prstGeom>
          <a:solidFill>
            <a:srgbClr val="6EB298"/>
          </a:solidFill>
          <a:ln w="12700">
            <a:solidFill>
              <a:schemeClr val="tx1"/>
            </a:solidFill>
            <a:miter lim="800000"/>
            <a:headEnd/>
            <a:tailEnd/>
          </a:ln>
        </p:spPr>
        <p:txBody>
          <a:bodyPr wrap="square">
            <a:spAutoFit/>
          </a:bodyPr>
          <a:lstStyle/>
          <a:p>
            <a:pPr algn="ctr" eaLnBrk="0" hangingPunct="0">
              <a:spcBef>
                <a:spcPct val="50000"/>
              </a:spcBef>
            </a:pPr>
            <a:r>
              <a:rPr lang="en-US" dirty="0" smtClean="0"/>
              <a:t>See </a:t>
            </a:r>
            <a:r>
              <a:rPr lang="en-US" dirty="0" smtClean="0"/>
              <a:t>poster printing options on the UG Symposium Poster Preparation Webpage: </a:t>
            </a:r>
            <a:endParaRPr lang="en-US" dirty="0"/>
          </a:p>
          <a:p>
            <a:pPr algn="ctr"/>
            <a:r>
              <a:rPr lang="en-US" dirty="0">
                <a:hlinkClick r:id="rId10"/>
              </a:rPr>
              <a:t>http://nau.edu/Provost/VPAA/Undergraduate-Research/Undergraduate-Symposium-Poster-Preparation</a:t>
            </a:r>
            <a:r>
              <a:rPr lang="en-US" dirty="0" smtClean="0">
                <a:hlinkClick r:id="rId10"/>
              </a:rPr>
              <a:t>/</a:t>
            </a:r>
            <a:endParaRPr lang="en-US" dirty="0" smtClean="0"/>
          </a:p>
          <a:p>
            <a:pPr algn="ctr"/>
            <a:r>
              <a:rPr lang="en-US" dirty="0"/>
              <a:t>It is best to give yourself a deadline of at least one week prior to the event to get your poster </a:t>
            </a:r>
            <a:r>
              <a:rPr lang="en-US" dirty="0" smtClean="0"/>
              <a:t>printed.</a:t>
            </a:r>
            <a:endParaRPr lang="en-US" dirty="0"/>
          </a:p>
          <a:p>
            <a:pPr algn="ctr"/>
            <a:r>
              <a:rPr lang="en-US" dirty="0" smtClean="0"/>
              <a:t>  </a:t>
            </a:r>
            <a:endParaRPr lang="en-US" dirty="0"/>
          </a:p>
        </p:txBody>
      </p:sp>
      <p:pic>
        <p:nvPicPr>
          <p:cNvPr id="75" name="Picture 15" descr="http://www.physics.nau.edu/PosterLogos/thumbnail_NAU_primary_28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720501" y="12438773"/>
            <a:ext cx="3843761" cy="141461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12" descr="Logo primary thumb"/>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50747" y="11744055"/>
            <a:ext cx="4063848" cy="270923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4" descr="http://www.physics.nau.edu/PosterLogos/NAU_Shield.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16306" y="567368"/>
            <a:ext cx="4129962" cy="52064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heme/theme1.xml><?xml version="1.0" encoding="utf-8"?>
<a:theme xmlns:a="http://schemas.openxmlformats.org/drawingml/2006/main" name="Poster template in powerpoin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Poster template in powerpoi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lnDef>
  </a:objectDefaults>
  <a:extraClrSchemeLst>
    <a:extraClrScheme>
      <a:clrScheme name="Poster template in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ster template in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ster template in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ster template in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ster template in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ster template in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ster template in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Pages>
  <Words>1509</Words>
  <Application>Microsoft Office PowerPoint</Application>
  <PresentationFormat>Custom</PresentationFormat>
  <Paragraphs>107</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Helvetica</vt:lpstr>
      <vt:lpstr>Times New Roman</vt:lpstr>
      <vt:lpstr>Wingdings</vt:lpstr>
      <vt:lpstr>Poster template in powerpoint</vt:lpstr>
      <vt:lpstr>Worksheet</vt:lpstr>
      <vt:lpstr> Basic Poster Creation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2010-01-28T20:52:16Z</dcterms:created>
  <dcterms:modified xsi:type="dcterms:W3CDTF">2017-02-15T16:49:25Z</dcterms:modified>
</cp:coreProperties>
</file>