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98D0-4C95-4F8E-AE42-8D97F14C2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F2E94C-371F-46E6-9DF4-7E89E1F86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602571-0E11-47DB-A9B8-4521F0708BA5}"/>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5" name="Footer Placeholder 4">
            <a:extLst>
              <a:ext uri="{FF2B5EF4-FFF2-40B4-BE49-F238E27FC236}">
                <a16:creationId xmlns:a16="http://schemas.microsoft.com/office/drawing/2014/main" id="{6B43B527-D75E-4F26-AB17-94F4A1CF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777DF-79A5-41BF-A043-6C299FE8252C}"/>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146695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C1E5-141A-41D1-8598-38D05D980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23DA5-F9EF-4EAA-B392-81A22EDC5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9DDBD-F99A-4516-9971-6E9EA74216F3}"/>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5" name="Footer Placeholder 4">
            <a:extLst>
              <a:ext uri="{FF2B5EF4-FFF2-40B4-BE49-F238E27FC236}">
                <a16:creationId xmlns:a16="http://schemas.microsoft.com/office/drawing/2014/main" id="{6D62C2D0-D9EB-4650-A6DD-EC329762C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BCF74-1F01-45AD-9D3A-5F895EF6FD94}"/>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219398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F3C9F-D70F-4403-B703-8533B4BF9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B3F166-7D56-49F5-BF3E-0E27B73761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76DCF-4198-40B9-9B21-96D18F7FA4F3}"/>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5" name="Footer Placeholder 4">
            <a:extLst>
              <a:ext uri="{FF2B5EF4-FFF2-40B4-BE49-F238E27FC236}">
                <a16:creationId xmlns:a16="http://schemas.microsoft.com/office/drawing/2014/main" id="{6B720A5E-33D7-4D50-ABF3-23387527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B93DA-4609-44E1-894B-F879BE657B92}"/>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401697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6D6A-55DC-4C86-9AC4-8DB93DB2C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75A6F-26D3-47B0-8069-32015349E9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1ECAF-19C5-43D4-B616-79DB5ACDB333}"/>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5" name="Footer Placeholder 4">
            <a:extLst>
              <a:ext uri="{FF2B5EF4-FFF2-40B4-BE49-F238E27FC236}">
                <a16:creationId xmlns:a16="http://schemas.microsoft.com/office/drawing/2014/main" id="{4DF01D40-065E-4BF6-8CDA-1A509A85B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643B6-5DDD-4FE8-B8BE-B9A6DA0564F0}"/>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280048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1279-CE18-4074-848B-6446367299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6C112A-51F4-40B6-9135-7A1B59C91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18BD71-286D-4786-9C61-CA5654BE6BD2}"/>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5" name="Footer Placeholder 4">
            <a:extLst>
              <a:ext uri="{FF2B5EF4-FFF2-40B4-BE49-F238E27FC236}">
                <a16:creationId xmlns:a16="http://schemas.microsoft.com/office/drawing/2014/main" id="{AC2CE0D4-A2D8-4E22-AD5A-2C931AC27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4E164-59E6-4EA1-9171-31372F80E79E}"/>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125528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C047-CE4C-4852-A2E4-8EA56659A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E4F3A-C9B5-4E34-981C-DAA0489AF1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7BDB8-1C41-4B28-BE1C-0E32BCD2C4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9067B-5899-4CA8-8CE9-E64CECE7EDD1}"/>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6" name="Footer Placeholder 5">
            <a:extLst>
              <a:ext uri="{FF2B5EF4-FFF2-40B4-BE49-F238E27FC236}">
                <a16:creationId xmlns:a16="http://schemas.microsoft.com/office/drawing/2014/main" id="{720EE419-1061-4224-A724-0202D3785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CDEC3-9D83-4D10-A3EF-882B3B24F00E}"/>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414322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CABA-4A21-43BE-893E-2F0BA95E0F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DB5FD-8790-4F26-AF7A-59894A624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C4D1B3-9FBD-42A9-AF81-E784282BB5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CDF79-CB16-4E6B-8A74-0B10C53B8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6711C7-7E90-4A1B-B6E2-1EA7483C0C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75811-4C5D-4911-8346-237C72E8D7B0}"/>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8" name="Footer Placeholder 7">
            <a:extLst>
              <a:ext uri="{FF2B5EF4-FFF2-40B4-BE49-F238E27FC236}">
                <a16:creationId xmlns:a16="http://schemas.microsoft.com/office/drawing/2014/main" id="{8FCEDBF6-3178-4C0E-A277-D2C674E8A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42E63-A1AE-4410-9C0D-D77DFFC93D2F}"/>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41400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5572-F39D-4E89-AA4E-376E037BE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92E321-7405-446D-A3D9-77B2C68AC6E1}"/>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4" name="Footer Placeholder 3">
            <a:extLst>
              <a:ext uri="{FF2B5EF4-FFF2-40B4-BE49-F238E27FC236}">
                <a16:creationId xmlns:a16="http://schemas.microsoft.com/office/drawing/2014/main" id="{7B10F194-DB31-462D-B934-8BCB4406F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F4909F-70AB-4F5C-A8F7-2A2458E91BE9}"/>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13357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21076-3778-4E93-8EAD-B45C015BD2C3}"/>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3" name="Footer Placeholder 2">
            <a:extLst>
              <a:ext uri="{FF2B5EF4-FFF2-40B4-BE49-F238E27FC236}">
                <a16:creationId xmlns:a16="http://schemas.microsoft.com/office/drawing/2014/main" id="{579A4E40-5D45-45D0-B2D2-A4B14672C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CE810-42CE-44C6-9BEB-BB1773A015A9}"/>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71800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958B-2EF0-4857-B39E-F598A438E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0CDF8E-F6CB-4C21-BA2D-D34593D3C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A7FE3-42D3-4341-9462-ED9C1D0E7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2E0B11-25CE-41D9-9687-0A9B44FC91C7}"/>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6" name="Footer Placeholder 5">
            <a:extLst>
              <a:ext uri="{FF2B5EF4-FFF2-40B4-BE49-F238E27FC236}">
                <a16:creationId xmlns:a16="http://schemas.microsoft.com/office/drawing/2014/main" id="{021F42D8-A149-4820-A736-0D5811494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7B71C-3A4B-4BBD-8B4B-243536393604}"/>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107137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7838-B8A8-479C-AA89-B6289B3AA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003FB6-D0C8-47B4-B6AA-3A518DDB49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508B79-D87E-4FDD-AE05-5F29D4174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6A268-D83F-474A-9359-72E689B195BF}"/>
              </a:ext>
            </a:extLst>
          </p:cNvPr>
          <p:cNvSpPr>
            <a:spLocks noGrp="1"/>
          </p:cNvSpPr>
          <p:nvPr>
            <p:ph type="dt" sz="half" idx="10"/>
          </p:nvPr>
        </p:nvSpPr>
        <p:spPr/>
        <p:txBody>
          <a:bodyPr/>
          <a:lstStyle/>
          <a:p>
            <a:fld id="{8DABB261-6B9B-4251-B20A-B19A8EC4CBBC}" type="datetimeFigureOut">
              <a:rPr lang="en-US" smtClean="0"/>
              <a:t>11/6/2024</a:t>
            </a:fld>
            <a:endParaRPr lang="en-US"/>
          </a:p>
        </p:txBody>
      </p:sp>
      <p:sp>
        <p:nvSpPr>
          <p:cNvPr id="6" name="Footer Placeholder 5">
            <a:extLst>
              <a:ext uri="{FF2B5EF4-FFF2-40B4-BE49-F238E27FC236}">
                <a16:creationId xmlns:a16="http://schemas.microsoft.com/office/drawing/2014/main" id="{88D8BFA5-A83E-467E-A5ED-0B4AF51C1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03E92-D2EB-4C40-81EE-B3A852FF34E6}"/>
              </a:ext>
            </a:extLst>
          </p:cNvPr>
          <p:cNvSpPr>
            <a:spLocks noGrp="1"/>
          </p:cNvSpPr>
          <p:nvPr>
            <p:ph type="sldNum" sz="quarter" idx="12"/>
          </p:nvPr>
        </p:nvSpPr>
        <p:spPr/>
        <p:txBody>
          <a:bodyPr/>
          <a:lstStyle/>
          <a:p>
            <a:fld id="{DA2A3E38-E0ED-47CB-9710-BFE5D533C094}" type="slidenum">
              <a:rPr lang="en-US" smtClean="0"/>
              <a:t>‹#›</a:t>
            </a:fld>
            <a:endParaRPr lang="en-US"/>
          </a:p>
        </p:txBody>
      </p:sp>
    </p:spTree>
    <p:extLst>
      <p:ext uri="{BB962C8B-B14F-4D97-AF65-F5344CB8AC3E}">
        <p14:creationId xmlns:p14="http://schemas.microsoft.com/office/powerpoint/2010/main" val="39019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97568-0CEA-4C4E-B096-41ACC9EF0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10B64-B239-482F-96A7-D55609BEA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AA663-B516-4B18-BB15-A5F0D30F5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BB261-6B9B-4251-B20A-B19A8EC4CBBC}" type="datetimeFigureOut">
              <a:rPr lang="en-US" smtClean="0"/>
              <a:t>11/6/2024</a:t>
            </a:fld>
            <a:endParaRPr lang="en-US"/>
          </a:p>
        </p:txBody>
      </p:sp>
      <p:sp>
        <p:nvSpPr>
          <p:cNvPr id="5" name="Footer Placeholder 4">
            <a:extLst>
              <a:ext uri="{FF2B5EF4-FFF2-40B4-BE49-F238E27FC236}">
                <a16:creationId xmlns:a16="http://schemas.microsoft.com/office/drawing/2014/main" id="{C9E2D587-91F4-4BE3-B155-B3763434D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1FA75A-0F55-4704-9094-6DA93A509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A3E38-E0ED-47CB-9710-BFE5D533C094}" type="slidenum">
              <a:rPr lang="en-US" smtClean="0"/>
              <a:t>‹#›</a:t>
            </a:fld>
            <a:endParaRPr lang="en-US"/>
          </a:p>
        </p:txBody>
      </p:sp>
    </p:spTree>
    <p:extLst>
      <p:ext uri="{BB962C8B-B14F-4D97-AF65-F5344CB8AC3E}">
        <p14:creationId xmlns:p14="http://schemas.microsoft.com/office/powerpoint/2010/main" val="129399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8395D3-BE44-4AB9-BE88-D4370662D124}"/>
              </a:ext>
            </a:extLst>
          </p:cNvPr>
          <p:cNvPicPr>
            <a:picLocks noChangeAspect="1"/>
          </p:cNvPicPr>
          <p:nvPr/>
        </p:nvPicPr>
        <p:blipFill>
          <a:blip r:embed="rId2"/>
          <a:stretch>
            <a:fillRect/>
          </a:stretch>
        </p:blipFill>
        <p:spPr>
          <a:xfrm>
            <a:off x="3041031" y="476590"/>
            <a:ext cx="4166344" cy="1514135"/>
          </a:xfrm>
          <a:prstGeom prst="rect">
            <a:avLst/>
          </a:prstGeom>
        </p:spPr>
      </p:pic>
      <p:sp>
        <p:nvSpPr>
          <p:cNvPr id="3" name="Subtitle 2">
            <a:extLst>
              <a:ext uri="{FF2B5EF4-FFF2-40B4-BE49-F238E27FC236}">
                <a16:creationId xmlns:a16="http://schemas.microsoft.com/office/drawing/2014/main" id="{A4FAE956-E558-4EB8-B782-54A9D768C129}"/>
              </a:ext>
            </a:extLst>
          </p:cNvPr>
          <p:cNvSpPr>
            <a:spLocks noGrp="1"/>
          </p:cNvSpPr>
          <p:nvPr>
            <p:ph type="subTitle" idx="1"/>
          </p:nvPr>
        </p:nvSpPr>
        <p:spPr>
          <a:xfrm>
            <a:off x="1524000" y="2609850"/>
            <a:ext cx="9144000" cy="2647950"/>
          </a:xfrm>
        </p:spPr>
        <p:txBody>
          <a:bodyPr>
            <a:normAutofit fontScale="92500" lnSpcReduction="20000"/>
          </a:bodyPr>
          <a:lstStyle/>
          <a:p>
            <a:endParaRPr lang="en-US" sz="2800" i="1" dirty="0"/>
          </a:p>
          <a:p>
            <a:r>
              <a:rPr lang="en-US" sz="2800" i="1" dirty="0"/>
              <a:t>Project: AHP</a:t>
            </a:r>
          </a:p>
          <a:p>
            <a:r>
              <a:rPr lang="en-US" sz="2800" i="1" dirty="0"/>
              <a:t>Fostering Gender Equality and Climate Resilience in the Eastern Province for the women and youth</a:t>
            </a:r>
          </a:p>
          <a:p>
            <a:endParaRPr lang="en-US" sz="2800" i="1" dirty="0"/>
          </a:p>
          <a:p>
            <a:pPr algn="r"/>
            <a:r>
              <a:rPr lang="en-US" sz="2100" i="1" dirty="0"/>
              <a:t>A presentation made to RCCDN by </a:t>
            </a:r>
            <a:r>
              <a:rPr lang="en-US" sz="2100" i="1" dirty="0" err="1"/>
              <a:t>NuF</a:t>
            </a:r>
            <a:endParaRPr lang="en-US" sz="2100" i="1" dirty="0"/>
          </a:p>
          <a:p>
            <a:pPr algn="r"/>
            <a:r>
              <a:rPr lang="en-US" sz="2100" i="1" dirty="0"/>
              <a:t>7</a:t>
            </a:r>
            <a:r>
              <a:rPr lang="en-US" sz="2100" i="1" baseline="30000" dirty="0"/>
              <a:t>th</a:t>
            </a:r>
            <a:r>
              <a:rPr lang="en-US" sz="2100" i="1" dirty="0"/>
              <a:t> November 2024</a:t>
            </a:r>
          </a:p>
        </p:txBody>
      </p:sp>
    </p:spTree>
    <p:extLst>
      <p:ext uri="{BB962C8B-B14F-4D97-AF65-F5344CB8AC3E}">
        <p14:creationId xmlns:p14="http://schemas.microsoft.com/office/powerpoint/2010/main" val="261885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CA64-6DE2-4C93-9B94-4446DB8C898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9FFC1E3-153A-4676-B874-0B1CB920A406}"/>
              </a:ext>
            </a:extLst>
          </p:cNvPr>
          <p:cNvSpPr>
            <a:spLocks noGrp="1"/>
          </p:cNvSpPr>
          <p:nvPr>
            <p:ph idx="1"/>
          </p:nvPr>
        </p:nvSpPr>
        <p:spPr/>
        <p:txBody>
          <a:bodyPr/>
          <a:lstStyle/>
          <a:p>
            <a:r>
              <a:rPr lang="en-US" dirty="0"/>
              <a:t>Community Engagement and Mobilization</a:t>
            </a:r>
          </a:p>
          <a:p>
            <a:r>
              <a:rPr lang="en-US" dirty="0"/>
              <a:t>Business development</a:t>
            </a:r>
          </a:p>
          <a:p>
            <a:r>
              <a:rPr lang="en-US" dirty="0"/>
              <a:t>Capacity building and training</a:t>
            </a:r>
          </a:p>
          <a:p>
            <a:r>
              <a:rPr lang="en-US" dirty="0"/>
              <a:t>Gender Analysis and Mainstreaming</a:t>
            </a:r>
          </a:p>
          <a:p>
            <a:r>
              <a:rPr lang="en-US" dirty="0"/>
              <a:t> Climate-resilient infrastructure and Technologies</a:t>
            </a:r>
          </a:p>
          <a:p>
            <a:r>
              <a:rPr lang="en-US" dirty="0"/>
              <a:t>Advocacy and Policy Dialogue:</a:t>
            </a:r>
          </a:p>
          <a:p>
            <a:r>
              <a:rPr lang="en-US" dirty="0"/>
              <a:t>Monitoring, Evaluation, and Learning:</a:t>
            </a:r>
          </a:p>
          <a:p>
            <a:pPr marL="0" indent="0">
              <a:buNone/>
            </a:pPr>
            <a:r>
              <a:rPr lang="en-US" b="1" i="1" dirty="0"/>
              <a:t>Target group</a:t>
            </a:r>
            <a:r>
              <a:rPr lang="en-US" dirty="0"/>
              <a:t>: Women and Youth</a:t>
            </a:r>
          </a:p>
          <a:p>
            <a:endParaRPr lang="en-US" dirty="0"/>
          </a:p>
          <a:p>
            <a:endParaRPr lang="en-US" dirty="0"/>
          </a:p>
        </p:txBody>
      </p:sp>
    </p:spTree>
    <p:extLst>
      <p:ext uri="{BB962C8B-B14F-4D97-AF65-F5344CB8AC3E}">
        <p14:creationId xmlns:p14="http://schemas.microsoft.com/office/powerpoint/2010/main" val="219196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C103-11A7-474E-88B5-B62B53F0FF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7A5CCF0-5C70-447E-946B-E856A8892C19}"/>
              </a:ext>
            </a:extLst>
          </p:cNvPr>
          <p:cNvSpPr>
            <a:spLocks noGrp="1"/>
          </p:cNvSpPr>
          <p:nvPr>
            <p:ph idx="1"/>
          </p:nvPr>
        </p:nvSpPr>
        <p:spPr/>
        <p:txBody>
          <a:bodyPr>
            <a:normAutofit fontScale="92500" lnSpcReduction="20000"/>
          </a:bodyPr>
          <a:lstStyle/>
          <a:p>
            <a:r>
              <a:rPr lang="en-US" dirty="0"/>
              <a:t>The project is premised on the notion that Environmental change has specific differentiated impacts on women and young </a:t>
            </a:r>
          </a:p>
          <a:p>
            <a:r>
              <a:rPr lang="en-US" dirty="0"/>
              <a:t>It uses a gender-specific approach to examine complex linkages to support the dynamic relationships between environmental change and gender equality</a:t>
            </a:r>
          </a:p>
          <a:p>
            <a:r>
              <a:rPr lang="en-US" dirty="0"/>
              <a:t> It also tackles impacts on sustainability and the realization of women’s rights and empowerment </a:t>
            </a:r>
          </a:p>
          <a:p>
            <a:r>
              <a:rPr lang="en-US" dirty="0"/>
              <a:t>Rwanda agriculture sector employs over 65% of Rwanda’s population, out of these 79.1% are women making them key producers for the agriculture market economy. </a:t>
            </a:r>
          </a:p>
          <a:p>
            <a:r>
              <a:rPr lang="en-US" dirty="0"/>
              <a:t>Women are the key recipients of climate change attributed to agriculture sector  </a:t>
            </a:r>
          </a:p>
        </p:txBody>
      </p:sp>
    </p:spTree>
    <p:extLst>
      <p:ext uri="{BB962C8B-B14F-4D97-AF65-F5344CB8AC3E}">
        <p14:creationId xmlns:p14="http://schemas.microsoft.com/office/powerpoint/2010/main" val="299364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CFC9-4B9D-41B1-87AD-A1865317F210}"/>
              </a:ext>
            </a:extLst>
          </p:cNvPr>
          <p:cNvSpPr>
            <a:spLocks noGrp="1"/>
          </p:cNvSpPr>
          <p:nvPr>
            <p:ph type="title"/>
          </p:nvPr>
        </p:nvSpPr>
        <p:spPr/>
        <p:txBody>
          <a:bodyPr/>
          <a:lstStyle/>
          <a:p>
            <a:r>
              <a:rPr lang="en-US" dirty="0"/>
              <a:t>Intro cont’d</a:t>
            </a:r>
          </a:p>
        </p:txBody>
      </p:sp>
      <p:sp>
        <p:nvSpPr>
          <p:cNvPr id="3" name="Content Placeholder 2">
            <a:extLst>
              <a:ext uri="{FF2B5EF4-FFF2-40B4-BE49-F238E27FC236}">
                <a16:creationId xmlns:a16="http://schemas.microsoft.com/office/drawing/2014/main" id="{16CED4C8-63F6-4AB3-8C91-BF9DBD668578}"/>
              </a:ext>
            </a:extLst>
          </p:cNvPr>
          <p:cNvSpPr>
            <a:spLocks noGrp="1"/>
          </p:cNvSpPr>
          <p:nvPr>
            <p:ph idx="1"/>
          </p:nvPr>
        </p:nvSpPr>
        <p:spPr/>
        <p:txBody>
          <a:bodyPr>
            <a:normAutofit fontScale="92500" lnSpcReduction="10000"/>
          </a:bodyPr>
          <a:lstStyle/>
          <a:p>
            <a:r>
              <a:rPr lang="en-US" dirty="0"/>
              <a:t>This project seeks to tap into catalytic aspects required to unleash potential of women and youth as drivers of growth </a:t>
            </a:r>
          </a:p>
          <a:p>
            <a:r>
              <a:rPr lang="en-US" dirty="0"/>
              <a:t>Seeks to promote the environmental protection. </a:t>
            </a:r>
          </a:p>
          <a:p>
            <a:r>
              <a:rPr lang="en-US" dirty="0"/>
              <a:t>It will ensure equality of access to and control over natural resources and development benefits; </a:t>
            </a:r>
          </a:p>
          <a:p>
            <a:r>
              <a:rPr lang="en-US" dirty="0"/>
              <a:t>It seeks also to ensure equality of access to decision-making and representation for environmental and natural resources management process. </a:t>
            </a:r>
          </a:p>
          <a:p>
            <a:r>
              <a:rPr lang="en-US" dirty="0"/>
              <a:t>It seeks also to expand women's opportunities to own land; and expand men's and women's knowledge and participation in reducing exposure to environmental hazards</a:t>
            </a:r>
          </a:p>
        </p:txBody>
      </p:sp>
    </p:spTree>
    <p:extLst>
      <p:ext uri="{BB962C8B-B14F-4D97-AF65-F5344CB8AC3E}">
        <p14:creationId xmlns:p14="http://schemas.microsoft.com/office/powerpoint/2010/main" val="33285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50E7-8B46-4E74-B852-F6C993E01619}"/>
              </a:ext>
            </a:extLst>
          </p:cNvPr>
          <p:cNvSpPr>
            <a:spLocks noGrp="1"/>
          </p:cNvSpPr>
          <p:nvPr>
            <p:ph type="title"/>
          </p:nvPr>
        </p:nvSpPr>
        <p:spPr/>
        <p:txBody>
          <a:bodyPr/>
          <a:lstStyle/>
          <a:p>
            <a:pPr algn="ctr"/>
            <a:r>
              <a:rPr lang="en-US" b="1" dirty="0"/>
              <a:t>Project Goal</a:t>
            </a:r>
          </a:p>
        </p:txBody>
      </p:sp>
      <p:sp>
        <p:nvSpPr>
          <p:cNvPr id="3" name="Content Placeholder 2">
            <a:extLst>
              <a:ext uri="{FF2B5EF4-FFF2-40B4-BE49-F238E27FC236}">
                <a16:creationId xmlns:a16="http://schemas.microsoft.com/office/drawing/2014/main" id="{92FAD8CE-BE2B-44B2-B06A-F15A1B0EF7AB}"/>
              </a:ext>
            </a:extLst>
          </p:cNvPr>
          <p:cNvSpPr>
            <a:spLocks noGrp="1"/>
          </p:cNvSpPr>
          <p:nvPr>
            <p:ph idx="1"/>
          </p:nvPr>
        </p:nvSpPr>
        <p:spPr/>
        <p:txBody>
          <a:bodyPr/>
          <a:lstStyle/>
          <a:p>
            <a:pPr algn="just"/>
            <a:endParaRPr lang="en-US" dirty="0"/>
          </a:p>
          <a:p>
            <a:pPr algn="just"/>
            <a:endParaRPr lang="en-US" dirty="0"/>
          </a:p>
          <a:p>
            <a:pPr marL="0" indent="0" algn="just">
              <a:buNone/>
            </a:pPr>
            <a:r>
              <a:rPr lang="en-US" dirty="0"/>
              <a:t>To promote environmental protection by empowering women and youth economically;</a:t>
            </a:r>
          </a:p>
          <a:p>
            <a:pPr algn="just"/>
            <a:r>
              <a:rPr lang="en-US" dirty="0"/>
              <a:t>To ensure equality of access to and control over natural resources and development benefits;</a:t>
            </a:r>
          </a:p>
          <a:p>
            <a:pPr algn="just"/>
            <a:r>
              <a:rPr lang="en-US" dirty="0"/>
              <a:t>Equality of access to decision-making and representation in environmental and natural resources management processes.</a:t>
            </a:r>
          </a:p>
          <a:p>
            <a:endParaRPr lang="en-US" dirty="0"/>
          </a:p>
        </p:txBody>
      </p:sp>
    </p:spTree>
    <p:extLst>
      <p:ext uri="{BB962C8B-B14F-4D97-AF65-F5344CB8AC3E}">
        <p14:creationId xmlns:p14="http://schemas.microsoft.com/office/powerpoint/2010/main" val="32605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E97F-4230-49C9-9E5A-3B2635F929D0}"/>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5AB6BF4C-B29F-4718-B70F-8AF8F8A58FAF}"/>
              </a:ext>
            </a:extLst>
          </p:cNvPr>
          <p:cNvSpPr>
            <a:spLocks noGrp="1"/>
          </p:cNvSpPr>
          <p:nvPr>
            <p:ph idx="1"/>
          </p:nvPr>
        </p:nvSpPr>
        <p:spPr/>
        <p:txBody>
          <a:bodyPr/>
          <a:lstStyle/>
          <a:p>
            <a:r>
              <a:rPr lang="en-US" dirty="0"/>
              <a:t>Action Research: Establish gender nexus and responsibility to environmental degradation, Carry out a baseline survey indicating how gender plays out families’ poverty standing job employment for women </a:t>
            </a:r>
          </a:p>
          <a:p>
            <a:r>
              <a:rPr lang="en-US" dirty="0"/>
              <a:t>Direct support to women Youth cooperatives. Providing data, where necessary grant support, advice, and network support to develop or expand financial and market inclusion products for clean cooking to help at least 8,000 women </a:t>
            </a:r>
          </a:p>
          <a:p>
            <a:r>
              <a:rPr lang="en-US" b="1" dirty="0"/>
              <a:t>Awareness raising and targeted training.</a:t>
            </a:r>
            <a:r>
              <a:rPr lang="en-US" dirty="0"/>
              <a:t> Targeted training</a:t>
            </a:r>
          </a:p>
          <a:p>
            <a:endParaRPr lang="en-US" dirty="0"/>
          </a:p>
        </p:txBody>
      </p:sp>
    </p:spTree>
    <p:extLst>
      <p:ext uri="{BB962C8B-B14F-4D97-AF65-F5344CB8AC3E}">
        <p14:creationId xmlns:p14="http://schemas.microsoft.com/office/powerpoint/2010/main" val="184574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20364-1B79-47C3-A54C-BD6453790FDC}"/>
              </a:ext>
            </a:extLst>
          </p:cNvPr>
          <p:cNvSpPr>
            <a:spLocks noGrp="1"/>
          </p:cNvSpPr>
          <p:nvPr>
            <p:ph type="title"/>
          </p:nvPr>
        </p:nvSpPr>
        <p:spPr/>
        <p:txBody>
          <a:bodyPr/>
          <a:lstStyle/>
          <a:p>
            <a:r>
              <a:rPr lang="en-US" dirty="0"/>
              <a:t>Activities continued</a:t>
            </a:r>
          </a:p>
        </p:txBody>
      </p:sp>
      <p:sp>
        <p:nvSpPr>
          <p:cNvPr id="3" name="Content Placeholder 2">
            <a:extLst>
              <a:ext uri="{FF2B5EF4-FFF2-40B4-BE49-F238E27FC236}">
                <a16:creationId xmlns:a16="http://schemas.microsoft.com/office/drawing/2014/main" id="{4EF123A7-C841-43B6-A2E7-2A6C6E551895}"/>
              </a:ext>
            </a:extLst>
          </p:cNvPr>
          <p:cNvSpPr>
            <a:spLocks noGrp="1"/>
          </p:cNvSpPr>
          <p:nvPr>
            <p:ph idx="1"/>
          </p:nvPr>
        </p:nvSpPr>
        <p:spPr/>
        <p:txBody>
          <a:bodyPr>
            <a:normAutofit lnSpcReduction="10000"/>
          </a:bodyPr>
          <a:lstStyle/>
          <a:p>
            <a:r>
              <a:rPr lang="en-US" dirty="0"/>
              <a:t>Supporting route to market activities. Support financial service and clean cooking companies in implementing route-to-market activities, including establishing distribution networks and marketing/promotional activities.</a:t>
            </a:r>
          </a:p>
          <a:p>
            <a:r>
              <a:rPr lang="en-US" dirty="0"/>
              <a:t>Stakeholder engagement and knowledge dissemination. a) Gather learnings from program activities to inform policy through continuous engagement with the local communities, participating in the environmental and climate smart practices, b) Stakeholder engagement through multi-level dialogues, to share findings on the program activities to inform policymakers and market actors’ decisions to steer growth towards a green economy agenda.</a:t>
            </a:r>
          </a:p>
        </p:txBody>
      </p:sp>
    </p:spTree>
    <p:extLst>
      <p:ext uri="{BB962C8B-B14F-4D97-AF65-F5344CB8AC3E}">
        <p14:creationId xmlns:p14="http://schemas.microsoft.com/office/powerpoint/2010/main" val="233211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6FBB-7A0C-481E-A14C-CA18BD6C03B6}"/>
              </a:ext>
            </a:extLst>
          </p:cNvPr>
          <p:cNvSpPr>
            <a:spLocks noGrp="1"/>
          </p:cNvSpPr>
          <p:nvPr>
            <p:ph type="title"/>
          </p:nvPr>
        </p:nvSpPr>
        <p:spPr/>
        <p:txBody>
          <a:bodyPr/>
          <a:lstStyle/>
          <a:p>
            <a:r>
              <a:rPr lang="en-US" dirty="0"/>
              <a:t>Problem analysis</a:t>
            </a:r>
          </a:p>
        </p:txBody>
      </p:sp>
      <p:sp>
        <p:nvSpPr>
          <p:cNvPr id="3" name="Content Placeholder 2">
            <a:extLst>
              <a:ext uri="{FF2B5EF4-FFF2-40B4-BE49-F238E27FC236}">
                <a16:creationId xmlns:a16="http://schemas.microsoft.com/office/drawing/2014/main" id="{FFEEDD46-EB74-4352-8223-31FB0377C071}"/>
              </a:ext>
            </a:extLst>
          </p:cNvPr>
          <p:cNvSpPr>
            <a:spLocks noGrp="1"/>
          </p:cNvSpPr>
          <p:nvPr>
            <p:ph idx="1"/>
          </p:nvPr>
        </p:nvSpPr>
        <p:spPr/>
        <p:txBody>
          <a:bodyPr>
            <a:normAutofit fontScale="85000" lnSpcReduction="20000"/>
          </a:bodyPr>
          <a:lstStyle/>
          <a:p>
            <a:r>
              <a:rPr lang="en-US" dirty="0"/>
              <a:t>Climate Change Vulnerability: </a:t>
            </a:r>
            <a:r>
              <a:rPr lang="en-US" dirty="0" err="1"/>
              <a:t>Nyagatare</a:t>
            </a:r>
            <a:r>
              <a:rPr lang="en-US" dirty="0"/>
              <a:t> and </a:t>
            </a:r>
            <a:r>
              <a:rPr lang="en-US" dirty="0" err="1"/>
              <a:t>Gatsibo</a:t>
            </a:r>
            <a:r>
              <a:rPr lang="en-US" dirty="0"/>
              <a:t> Districts are highly vulnerable to climate change impacts, including erratic rainfall, prolonged droughts, and extreme weather events. These environmental changes disrupt agricultural productivity, exacerbate food insecurity, and undermine community resilience. Communities are built </a:t>
            </a:r>
          </a:p>
          <a:p>
            <a:r>
              <a:rPr lang="en-US" dirty="0"/>
              <a:t>Vulnerability of Women and Youth: Women and youth are disproportionately affected by the impacts of climate change due to their roles as primary caregivers and food producers as well as lack ownership of capital resources. Limited access to resources, land tenure insecurity, and lack of decision-making power further exacerbate their vulnerability to climate-related risks.</a:t>
            </a:r>
          </a:p>
          <a:p>
            <a:r>
              <a:rPr lang="en-US" dirty="0"/>
              <a:t>Marginalization of Vulnerable Groups: Other marginalized groups, including indigenous communities, people with disabilities, and ethnic minorities, also face heightened vulnerability to climate change impacts</a:t>
            </a:r>
          </a:p>
          <a:p>
            <a:r>
              <a:rPr lang="en-US" dirty="0"/>
              <a:t>.</a:t>
            </a:r>
          </a:p>
          <a:p>
            <a:endParaRPr lang="en-US" dirty="0"/>
          </a:p>
        </p:txBody>
      </p:sp>
    </p:spTree>
    <p:extLst>
      <p:ext uri="{BB962C8B-B14F-4D97-AF65-F5344CB8AC3E}">
        <p14:creationId xmlns:p14="http://schemas.microsoft.com/office/powerpoint/2010/main" val="206449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8135-84C3-4B05-83DF-826161A1CACB}"/>
              </a:ext>
            </a:extLst>
          </p:cNvPr>
          <p:cNvSpPr>
            <a:spLocks noGrp="1"/>
          </p:cNvSpPr>
          <p:nvPr>
            <p:ph type="title"/>
          </p:nvPr>
        </p:nvSpPr>
        <p:spPr/>
        <p:txBody>
          <a:bodyPr/>
          <a:lstStyle/>
          <a:p>
            <a:r>
              <a:rPr lang="en-US" dirty="0"/>
              <a:t>Problem analysis cont’d</a:t>
            </a:r>
          </a:p>
        </p:txBody>
      </p:sp>
      <p:sp>
        <p:nvSpPr>
          <p:cNvPr id="3" name="Content Placeholder 2">
            <a:extLst>
              <a:ext uri="{FF2B5EF4-FFF2-40B4-BE49-F238E27FC236}">
                <a16:creationId xmlns:a16="http://schemas.microsoft.com/office/drawing/2014/main" id="{5351EE22-95FC-4FD5-822F-2C3BFE36FBEB}"/>
              </a:ext>
            </a:extLst>
          </p:cNvPr>
          <p:cNvSpPr>
            <a:spLocks noGrp="1"/>
          </p:cNvSpPr>
          <p:nvPr>
            <p:ph idx="1"/>
          </p:nvPr>
        </p:nvSpPr>
        <p:spPr/>
        <p:txBody>
          <a:bodyPr>
            <a:normAutofit fontScale="92500" lnSpcReduction="10000"/>
          </a:bodyPr>
          <a:lstStyle/>
          <a:p>
            <a:r>
              <a:rPr lang="en-US" dirty="0"/>
              <a:t>Gender Inequality: Deep-rooted gender inequalities persist still in mostly rural farming communities, </a:t>
            </a:r>
          </a:p>
          <a:p>
            <a:r>
              <a:rPr lang="en-US" dirty="0"/>
              <a:t>Limited Adaptive Capacity: Communities in </a:t>
            </a:r>
            <a:r>
              <a:rPr lang="en-US" dirty="0" err="1"/>
              <a:t>Nyagatare</a:t>
            </a:r>
            <a:r>
              <a:rPr lang="en-US" dirty="0"/>
              <a:t> and </a:t>
            </a:r>
            <a:r>
              <a:rPr lang="en-US" dirty="0" err="1"/>
              <a:t>Gatsibo</a:t>
            </a:r>
            <a:r>
              <a:rPr lang="en-US" dirty="0"/>
              <a:t> Districts face challenges in adapting to changing environmental conditions due to limited access to technology, financial resources, and information. </a:t>
            </a:r>
          </a:p>
          <a:p>
            <a:r>
              <a:rPr lang="en-US" dirty="0"/>
              <a:t>Bio cultural Erosion: The loss of traditional knowledge and cultural practices poses a threat to bio cultural diversity in the communities. Rapid urbanization, modernization, and environmental degradation contribute to the erosion of indigenous knowledge systems, further exacerbating vulnerabilities and undermining community resilience.</a:t>
            </a:r>
          </a:p>
          <a:p>
            <a:r>
              <a:rPr lang="en-US" dirty="0"/>
              <a:t>Social exclusion: Vulnerabilities bring along stigma of all forms of </a:t>
            </a:r>
            <a:r>
              <a:rPr lang="en-US" dirty="0" err="1"/>
              <a:t>excusion</a:t>
            </a:r>
            <a:r>
              <a:rPr lang="en-US" dirty="0"/>
              <a:t>.</a:t>
            </a:r>
          </a:p>
          <a:p>
            <a:endParaRPr lang="en-US" dirty="0"/>
          </a:p>
        </p:txBody>
      </p:sp>
    </p:spTree>
    <p:extLst>
      <p:ext uri="{BB962C8B-B14F-4D97-AF65-F5344CB8AC3E}">
        <p14:creationId xmlns:p14="http://schemas.microsoft.com/office/powerpoint/2010/main" val="424984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FC51-19D6-492C-B472-D747EA333527}"/>
              </a:ext>
            </a:extLst>
          </p:cNvPr>
          <p:cNvSpPr>
            <a:spLocks noGrp="1"/>
          </p:cNvSpPr>
          <p:nvPr>
            <p:ph type="title"/>
          </p:nvPr>
        </p:nvSpPr>
        <p:spPr/>
        <p:txBody>
          <a:bodyPr/>
          <a:lstStyle/>
          <a:p>
            <a:r>
              <a:rPr lang="en-US" b="1" dirty="0"/>
              <a:t>Expected Outcomes:</a:t>
            </a:r>
            <a:br>
              <a:rPr lang="en-US" dirty="0"/>
            </a:br>
            <a:endParaRPr lang="en-US" dirty="0"/>
          </a:p>
        </p:txBody>
      </p:sp>
      <p:sp>
        <p:nvSpPr>
          <p:cNvPr id="3" name="Content Placeholder 2">
            <a:extLst>
              <a:ext uri="{FF2B5EF4-FFF2-40B4-BE49-F238E27FC236}">
                <a16:creationId xmlns:a16="http://schemas.microsoft.com/office/drawing/2014/main" id="{14B1081B-1819-47E6-A6A9-54611A204B65}"/>
              </a:ext>
            </a:extLst>
          </p:cNvPr>
          <p:cNvSpPr>
            <a:spLocks noGrp="1"/>
          </p:cNvSpPr>
          <p:nvPr>
            <p:ph idx="1"/>
          </p:nvPr>
        </p:nvSpPr>
        <p:spPr/>
        <p:txBody>
          <a:bodyPr>
            <a:normAutofit fontScale="92500" lnSpcReduction="20000"/>
          </a:bodyPr>
          <a:lstStyle/>
          <a:p>
            <a:pPr lvl="0"/>
            <a:r>
              <a:rPr lang="en-US" dirty="0"/>
              <a:t>Increased participation and leadership of women, youth, and other vulnerable groups in climate resilience initiatives and decision-making processes.</a:t>
            </a:r>
          </a:p>
          <a:p>
            <a:pPr lvl="0"/>
            <a:r>
              <a:rPr lang="en-US" dirty="0"/>
              <a:t>Enhanced adaptive capacity of communities to climate change impacts, resulting in improved food security, livelihoods, and overall well-being.</a:t>
            </a:r>
          </a:p>
          <a:p>
            <a:pPr lvl="0"/>
            <a:r>
              <a:rPr lang="en-US" dirty="0"/>
              <a:t> Integration of gender-responsive approaches into local and district-level policies and programs, leading to more equitable and inclusive development outcomes.</a:t>
            </a:r>
          </a:p>
          <a:p>
            <a:pPr lvl="0"/>
            <a:r>
              <a:rPr lang="en-US" dirty="0"/>
              <a:t>Increase agriculture productivity</a:t>
            </a:r>
          </a:p>
          <a:p>
            <a:pPr lvl="0"/>
            <a:r>
              <a:rPr lang="en-US" dirty="0"/>
              <a:t>Poverty reduction through financial inclusion of women and appropriate financial mechanisms for clean cooking developed and expanded, empowering women and youth to access appropriate financial products for clean cooking and beyond.</a:t>
            </a:r>
          </a:p>
          <a:p>
            <a:endParaRPr lang="en-US" dirty="0"/>
          </a:p>
        </p:txBody>
      </p:sp>
    </p:spTree>
    <p:extLst>
      <p:ext uri="{BB962C8B-B14F-4D97-AF65-F5344CB8AC3E}">
        <p14:creationId xmlns:p14="http://schemas.microsoft.com/office/powerpoint/2010/main" val="1456193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817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Introduction</vt:lpstr>
      <vt:lpstr>Intro cont’d</vt:lpstr>
      <vt:lpstr>Project Goal</vt:lpstr>
      <vt:lpstr>Activities</vt:lpstr>
      <vt:lpstr>Activities continued</vt:lpstr>
      <vt:lpstr>Problem analysis</vt:lpstr>
      <vt:lpstr>Problem analysis cont’d</vt:lpstr>
      <vt:lpstr>Expected Outcomes: </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USER1</cp:lastModifiedBy>
  <cp:revision>7</cp:revision>
  <dcterms:created xsi:type="dcterms:W3CDTF">2024-11-06T18:39:50Z</dcterms:created>
  <dcterms:modified xsi:type="dcterms:W3CDTF">2024-11-06T19:26:02Z</dcterms:modified>
</cp:coreProperties>
</file>